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81" r:id="rId4"/>
    <p:sldId id="270" r:id="rId5"/>
    <p:sldId id="261" r:id="rId6"/>
    <p:sldId id="290" r:id="rId7"/>
    <p:sldId id="271" r:id="rId8"/>
    <p:sldId id="293" r:id="rId9"/>
    <p:sldId id="296" r:id="rId10"/>
    <p:sldId id="287" r:id="rId11"/>
    <p:sldId id="297" r:id="rId12"/>
    <p:sldId id="298" r:id="rId13"/>
    <p:sldId id="299" r:id="rId14"/>
    <p:sldId id="300" r:id="rId15"/>
    <p:sldId id="288" r:id="rId16"/>
    <p:sldId id="301" r:id="rId17"/>
    <p:sldId id="302" r:id="rId18"/>
    <p:sldId id="303" r:id="rId19"/>
    <p:sldId id="304" r:id="rId20"/>
    <p:sldId id="305" r:id="rId21"/>
    <p:sldId id="289" r:id="rId22"/>
    <p:sldId id="306" r:id="rId23"/>
    <p:sldId id="265" r:id="rId24"/>
    <p:sldId id="307" r:id="rId25"/>
    <p:sldId id="308" r:id="rId26"/>
    <p:sldId id="277" r:id="rId27"/>
    <p:sldId id="291" r:id="rId28"/>
    <p:sldId id="292" r:id="rId29"/>
    <p:sldId id="29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00"/>
    <a:srgbClr val="339966"/>
    <a:srgbClr val="008000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2B0D-826E-4D0E-8EFF-A60F4122A8C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A545-5F68-496D-B66E-6E9E54291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17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2B0D-826E-4D0E-8EFF-A60F4122A8C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A545-5F68-496D-B66E-6E9E54291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87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2B0D-826E-4D0E-8EFF-A60F4122A8C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A545-5F68-496D-B66E-6E9E54291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55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2B0D-826E-4D0E-8EFF-A60F4122A8C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A545-5F68-496D-B66E-6E9E54291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71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2B0D-826E-4D0E-8EFF-A60F4122A8C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A545-5F68-496D-B66E-6E9E54291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01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2B0D-826E-4D0E-8EFF-A60F4122A8C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A545-5F68-496D-B66E-6E9E54291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16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2B0D-826E-4D0E-8EFF-A60F4122A8C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A545-5F68-496D-B66E-6E9E54291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31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2B0D-826E-4D0E-8EFF-A60F4122A8C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A545-5F68-496D-B66E-6E9E54291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9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2B0D-826E-4D0E-8EFF-A60F4122A8C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A545-5F68-496D-B66E-6E9E54291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19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2B0D-826E-4D0E-8EFF-A60F4122A8C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A545-5F68-496D-B66E-6E9E54291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1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2B0D-826E-4D0E-8EFF-A60F4122A8C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A545-5F68-496D-B66E-6E9E54291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39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42B0D-826E-4D0E-8EFF-A60F4122A8C0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DA545-5F68-496D-B66E-6E9E54291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42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456" y="232914"/>
            <a:ext cx="11384280" cy="10351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42683"/>
            <a:ext cx="9320784" cy="4231341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содержания КИМ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по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2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Рейтинг заданий базового уровня сложности по среднему проценту выполнения по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варианту в 2018г.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баз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141" y="1184255"/>
            <a:ext cx="7855285" cy="5485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20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336600"/>
                </a:solidFill>
              </a:rPr>
              <a:t>Задания №8,9</a:t>
            </a:r>
            <a:endParaRPr lang="ru-RU" sz="3200" b="1" dirty="0">
              <a:solidFill>
                <a:srgbClr val="336600"/>
              </a:solidFill>
            </a:endParaRPr>
          </a:p>
        </p:txBody>
      </p:sp>
      <p:pic>
        <p:nvPicPr>
          <p:cNvPr id="4" name="Содержимое 3" descr="задание 8,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1039907"/>
            <a:ext cx="8408894" cy="5701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336600"/>
                </a:solidFill>
              </a:rPr>
              <a:t>Задания </a:t>
            </a:r>
            <a:r>
              <a:rPr lang="ru-RU" sz="3200" b="1" dirty="0" smtClean="0">
                <a:solidFill>
                  <a:srgbClr val="336600"/>
                </a:solidFill>
              </a:rPr>
              <a:t>№</a:t>
            </a:r>
            <a:r>
              <a:rPr lang="ru-RU" sz="3200" b="1" dirty="0" smtClean="0">
                <a:solidFill>
                  <a:srgbClr val="336600"/>
                </a:solidFill>
              </a:rPr>
              <a:t>8,9</a:t>
            </a:r>
            <a:endParaRPr lang="ru-RU" sz="3200" b="1" dirty="0"/>
          </a:p>
        </p:txBody>
      </p:sp>
      <p:pic>
        <p:nvPicPr>
          <p:cNvPr id="4" name="Содержимое 3" descr="таблица 8,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129" y="1138518"/>
            <a:ext cx="8337177" cy="55904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336600"/>
                </a:solidFill>
              </a:rPr>
              <a:t>Задание №16</a:t>
            </a:r>
            <a:endParaRPr lang="ru-RU" sz="3600" dirty="0"/>
          </a:p>
        </p:txBody>
      </p:sp>
      <p:pic>
        <p:nvPicPr>
          <p:cNvPr id="7" name="Содержимое 6" descr="16 доля нас табл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977" y="1541929"/>
            <a:ext cx="6114206" cy="4697505"/>
          </a:xfrm>
        </p:spPr>
      </p:pic>
      <p:pic>
        <p:nvPicPr>
          <p:cNvPr id="8" name="Содержимое 7" descr="16 доля гор.нас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8024" y="2592671"/>
            <a:ext cx="5226423" cy="2239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16 давление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0422" y="2223247"/>
            <a:ext cx="7485766" cy="1828799"/>
          </a:xfrm>
        </p:spPr>
      </p:pic>
      <p:pic>
        <p:nvPicPr>
          <p:cNvPr id="9" name="Содержимое 8" descr="16 относ.влаж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75610" y="4264736"/>
            <a:ext cx="8560915" cy="2387078"/>
          </a:xfrm>
        </p:spPr>
      </p:pic>
      <p:pic>
        <p:nvPicPr>
          <p:cNvPr id="3074" name="Picture 2" descr="C:\Users\Жукова\Desktop\16 темпе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2541" y="445924"/>
            <a:ext cx="9092859" cy="1651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Рейтинг заданий повышенного уровня сложности по среднему проценту выполнения по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варианту в 2018г.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повыше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659" y="1479176"/>
            <a:ext cx="8561293" cy="5109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0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Задание №27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27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4845" y="1272988"/>
            <a:ext cx="5298191" cy="5136777"/>
          </a:xfrm>
        </p:spPr>
      </p:pic>
      <p:pic>
        <p:nvPicPr>
          <p:cNvPr id="7" name="Содержимое 6" descr="27 юж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7694" y="1290917"/>
            <a:ext cx="5038165" cy="5085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39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Задания №28, 29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28.29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9223" y="1056821"/>
            <a:ext cx="4538603" cy="5612920"/>
          </a:xfrm>
        </p:spPr>
      </p:pic>
      <p:pic>
        <p:nvPicPr>
          <p:cNvPr id="6" name="Содержимое 5" descr="№28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4918" y="1093696"/>
            <a:ext cx="4545105" cy="5531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30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Задания №18-20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18-20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3034" y="878542"/>
            <a:ext cx="4993341" cy="5861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416424"/>
            <a:ext cx="5181600" cy="476053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Задание №20</a:t>
            </a:r>
          </a:p>
          <a:p>
            <a:r>
              <a:rPr lang="ru-RU" dirty="0" smtClean="0"/>
              <a:t>Не указывают номер участка</a:t>
            </a:r>
          </a:p>
          <a:p>
            <a:r>
              <a:rPr lang="ru-RU" dirty="0" smtClean="0"/>
              <a:t>Нет обоснований, или же они неверные</a:t>
            </a:r>
          </a:p>
          <a:p>
            <a:r>
              <a:rPr lang="ru-RU" dirty="0" smtClean="0"/>
              <a:t>Можно получить 1 балл, если участок выбран неверно, но ученик умеет читать карту и приводит правильные обоснования к другим участкам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8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Задание №25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25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8588" y="1264024"/>
            <a:ext cx="5610157" cy="3487270"/>
          </a:xfrm>
        </p:spPr>
      </p:pic>
      <p:pic>
        <p:nvPicPr>
          <p:cNvPr id="7" name="Содержимое 6" descr="№25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09446" y="2124635"/>
            <a:ext cx="5867813" cy="3604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896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/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Результаты ОГЭ - 2018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6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Задание №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lang="ru-RU" sz="3200" dirty="0"/>
          </a:p>
        </p:txBody>
      </p:sp>
      <p:pic>
        <p:nvPicPr>
          <p:cNvPr id="5" name="Содержимое 4" descr="другое 26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718" y="1272988"/>
            <a:ext cx="5679799" cy="3451411"/>
          </a:xfrm>
        </p:spPr>
      </p:pic>
      <p:pic>
        <p:nvPicPr>
          <p:cNvPr id="6" name="Содержимое 5" descr="26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4941" y="2330403"/>
            <a:ext cx="5558117" cy="38876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Рейтинг заданий высокого уровня сложности по среднему проценту выполнения по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варианту в 2018 г.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высоки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106" y="1810870"/>
            <a:ext cx="10659035" cy="4052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Задание №21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карта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3059" y="1635480"/>
            <a:ext cx="4872615" cy="4133021"/>
          </a:xfrm>
        </p:spPr>
      </p:pic>
      <p:pic>
        <p:nvPicPr>
          <p:cNvPr id="7" name="Содержимое 6" descr="профиль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41784" y="2133600"/>
            <a:ext cx="6463971" cy="2931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0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Диаграмма сравнения результатов выполнения заданий ОГЭ с развёрнутым ответом за 3 года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	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диагр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424" y="1308168"/>
            <a:ext cx="9708776" cy="4913338"/>
          </a:xfrm>
        </p:spPr>
      </p:pic>
    </p:spTree>
    <p:extLst>
      <p:ext uri="{BB962C8B-B14F-4D97-AF65-F5344CB8AC3E}">
        <p14:creationId xmlns:p14="http://schemas.microsoft.com/office/powerpoint/2010/main" xmlns="" val="35871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Задание №15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15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3939" y="1044017"/>
            <a:ext cx="5694485" cy="3474195"/>
          </a:xfrm>
        </p:spPr>
      </p:pic>
      <p:pic>
        <p:nvPicPr>
          <p:cNvPr id="7" name="Содержимое 6" descr="ещё 15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3247" y="2088776"/>
            <a:ext cx="5928993" cy="345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5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Задание №23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22 23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366" y="1004047"/>
            <a:ext cx="5745996" cy="4903694"/>
          </a:xfrm>
        </p:spPr>
      </p:pic>
      <p:pic>
        <p:nvPicPr>
          <p:cNvPr id="6" name="Содержимое 5" descr="2223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8894" y="1658472"/>
            <a:ext cx="6012776" cy="4796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91165" cy="5223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Заполнение бланков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02eaefea6d05861b394d1349e026fa85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718" y="842682"/>
            <a:ext cx="7306235" cy="58180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67165" cy="62099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Бланк №2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№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872" y="1030941"/>
            <a:ext cx="4580964" cy="56029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Заполнение бланков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№14 ( определение объекта по координатам) – Пермь, Этна</a:t>
            </a:r>
          </a:p>
          <a:p>
            <a:r>
              <a:rPr lang="ru-RU" b="1" dirty="0" smtClean="0"/>
              <a:t>№18 (определить расстояние) – 270, 280, 290, 300, 310</a:t>
            </a:r>
          </a:p>
          <a:p>
            <a:r>
              <a:rPr lang="ru-RU" b="1" dirty="0" smtClean="0"/>
              <a:t>№19 (направление) – З, запад, на запад, в западном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60376" y="268941"/>
          <a:ext cx="4867836" cy="6262410"/>
        </p:xfrm>
        <a:graphic>
          <a:graphicData uri="http://schemas.openxmlformats.org/presentationml/2006/ole">
            <p:oleObj spid="_x0000_s2050" name="Презентация" r:id="rId3" imgW="3427623" imgH="457061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ОГЭ</a:t>
            </a:r>
            <a:endParaRPr lang="ru-RU" dirty="0"/>
          </a:p>
        </p:txBody>
      </p:sp>
      <p:pic>
        <p:nvPicPr>
          <p:cNvPr id="5" name="Содержимое 4" descr="количество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745" y="1963271"/>
            <a:ext cx="10729608" cy="3905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- 2018</a:t>
            </a:r>
            <a:endParaRPr lang="ru-RU" dirty="0"/>
          </a:p>
        </p:txBody>
      </p:sp>
      <p:pic>
        <p:nvPicPr>
          <p:cNvPr id="5" name="Содержимое 4" descr="Итоги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644" y="1640541"/>
            <a:ext cx="10553744" cy="4684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5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Динамика результатов ОГЭ по географии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Динамик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65" y="1846729"/>
            <a:ext cx="11423145" cy="4034118"/>
          </a:xfrm>
        </p:spPr>
      </p:pic>
    </p:spTree>
    <p:extLst>
      <p:ext uri="{BB962C8B-B14F-4D97-AF65-F5344CB8AC3E}">
        <p14:creationId xmlns:p14="http://schemas.microsoft.com/office/powerpoint/2010/main" xmlns="" val="7095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50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Структура экзаменационной работы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59859"/>
            <a:ext cx="10515600" cy="4617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Содержимое 4" descr="ки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40" y="1586753"/>
            <a:ext cx="11528261" cy="4670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Шкала перевода баллов</a:t>
            </a:r>
            <a:endParaRPr lang="ru-RU" b="1" dirty="0"/>
          </a:p>
        </p:txBody>
      </p:sp>
      <p:pic>
        <p:nvPicPr>
          <p:cNvPr id="4" name="Содержимое 3" descr="Сни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774" y="1135908"/>
            <a:ext cx="10299939" cy="4652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36600"/>
                </a:solidFill>
              </a:rPr>
              <a:t>Оценивание </a:t>
            </a:r>
            <a:r>
              <a:rPr lang="ru-RU" dirty="0" smtClean="0">
                <a:solidFill>
                  <a:srgbClr val="336600"/>
                </a:solidFill>
              </a:rPr>
              <a:t>заданий </a:t>
            </a:r>
            <a:r>
              <a:rPr lang="ru-RU" dirty="0" smtClean="0">
                <a:solidFill>
                  <a:srgbClr val="336600"/>
                </a:solidFill>
              </a:rPr>
              <a:t>15, 20, 23</a:t>
            </a:r>
            <a:endParaRPr lang="ru-RU" dirty="0">
              <a:solidFill>
                <a:srgbClr val="33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проверке принимаются развернутые ответы участников </a:t>
            </a:r>
            <a:r>
              <a:rPr lang="ru-RU" dirty="0" smtClean="0"/>
              <a:t>ОГЭ и ГВЭ, выполненные </a:t>
            </a:r>
            <a:r>
              <a:rPr lang="ru-RU" dirty="0" smtClean="0"/>
              <a:t>только на бланках ответов № 2 и дополнительных бланках ответов № 2, </a:t>
            </a:r>
            <a:r>
              <a:rPr lang="ru-RU" dirty="0" smtClean="0"/>
              <a:t>заполненные </a:t>
            </a:r>
            <a:r>
              <a:rPr lang="ru-RU" dirty="0" smtClean="0"/>
              <a:t>в соответствии с правилами заполнения бланков ОГЭ и ГВЭ.</a:t>
            </a:r>
          </a:p>
          <a:p>
            <a:r>
              <a:rPr lang="ru-RU" dirty="0" smtClean="0"/>
              <a:t>Часть экзаменационной работы, которая следует после, хотя бы одной не заполненной участником ГИА-9 страницы на бланках ОГЭ и ГВЭ, к оцениванию не допускается (выполнение заданий, ответы на которые размещены на этой части экзаменационной работы, оцениваются как задания, к ответу на которые участник ГИА-9 не приступал - знаком «X»).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sz="49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Анализ выполнения заданий </a:t>
            </a:r>
            <a:br>
              <a:rPr lang="ru-RU" sz="49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различного уровня сложности</a:t>
            </a:r>
            <a:endParaRPr lang="ru-RU" sz="49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293</Words>
  <Application>Microsoft Office PowerPoint</Application>
  <PresentationFormat>Произвольный</PresentationFormat>
  <Paragraphs>44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Презентация Microsoft Office PowerPoint</vt:lpstr>
      <vt:lpstr>    </vt:lpstr>
      <vt:lpstr> Результаты ОГЭ - 2018</vt:lpstr>
      <vt:lpstr>Количество участников ОГЭ</vt:lpstr>
      <vt:lpstr>Результаты ОГЭ - 2018</vt:lpstr>
      <vt:lpstr>Динамика результатов ОГЭ по географии</vt:lpstr>
      <vt:lpstr>Структура экзаменационной работы</vt:lpstr>
      <vt:lpstr>Шкала перевода баллов</vt:lpstr>
      <vt:lpstr>Оценивание заданий 15, 20, 23</vt:lpstr>
      <vt:lpstr>     Анализ выполнения заданий  различного уровня сложности</vt:lpstr>
      <vt:lpstr>Рейтинг заданий базового уровня сложности по среднему проценту выполнения по варианту в 2018г. </vt:lpstr>
      <vt:lpstr>Задания №8,9</vt:lpstr>
      <vt:lpstr>Задания №8,9</vt:lpstr>
      <vt:lpstr>Задание №16</vt:lpstr>
      <vt:lpstr>Слайд 14</vt:lpstr>
      <vt:lpstr>Рейтинг заданий повышенного уровня сложности по среднему проценту выполнения по варианту в 2018г.</vt:lpstr>
      <vt:lpstr>Задание №27</vt:lpstr>
      <vt:lpstr>Задания №28, 29</vt:lpstr>
      <vt:lpstr>Задания №18-20</vt:lpstr>
      <vt:lpstr>Задание №25</vt:lpstr>
      <vt:lpstr>Задание №26</vt:lpstr>
      <vt:lpstr>Рейтинг заданий высокого уровня сложности по среднему проценту выполнения по варианту в 2018 г.</vt:lpstr>
      <vt:lpstr>Задание №21</vt:lpstr>
      <vt:lpstr>  Диаграмма сравнения результатов выполнения заданий ОГЭ с развёрнутым ответом за 3 года  </vt:lpstr>
      <vt:lpstr>Задание №15</vt:lpstr>
      <vt:lpstr>Задание №23</vt:lpstr>
      <vt:lpstr>Заполнение бланков</vt:lpstr>
      <vt:lpstr>Бланк №2</vt:lpstr>
      <vt:lpstr>Заполнение бланков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реализации ФГОС по предмету «География»</dc:title>
  <dc:creator>user</dc:creator>
  <cp:lastModifiedBy>Жукова</cp:lastModifiedBy>
  <cp:revision>153</cp:revision>
  <dcterms:created xsi:type="dcterms:W3CDTF">2017-10-19T18:37:38Z</dcterms:created>
  <dcterms:modified xsi:type="dcterms:W3CDTF">2019-02-26T20:47:02Z</dcterms:modified>
</cp:coreProperties>
</file>