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364" r:id="rId6"/>
    <p:sldId id="260" r:id="rId7"/>
    <p:sldId id="262" r:id="rId8"/>
    <p:sldId id="263" r:id="rId9"/>
    <p:sldId id="302" r:id="rId10"/>
    <p:sldId id="272" r:id="rId11"/>
    <p:sldId id="365" r:id="rId12"/>
    <p:sldId id="276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FF6600"/>
    <a:srgbClr val="FF9933"/>
    <a:srgbClr val="000000"/>
    <a:srgbClr val="CC9900"/>
    <a:srgbClr val="00A479"/>
    <a:srgbClr val="00CC99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40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58D2DB-9F89-48C5-B376-05802B8E2BCC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A013135-23F3-4860-93F6-44D0FF30073F}" type="pres">
      <dgm:prSet presAssocID="{F258D2DB-9F89-48C5-B376-05802B8E2BCC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</dgm:ptLst>
  <dgm:cxnLst>
    <dgm:cxn modelId="{17F88EC1-C65D-4427-996F-E6BB7EA9E761}" type="presOf" srcId="{F258D2DB-9F89-48C5-B376-05802B8E2BCC}" destId="{BA013135-23F3-4860-93F6-44D0FF30073F}" srcOrd="0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23922CF-2475-4BA1-BBAD-FBF797F42082}" type="datetimeFigureOut">
              <a:rPr lang="ru-RU"/>
              <a:pPr>
                <a:defRPr/>
              </a:pPr>
              <a:t>14.03.2019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C134700-DA4D-4ECA-8B6B-83AC6E6C47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88399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2575231-F9C8-499B-B212-15B5D61AB819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kumimoji="1" lang="ru-RU" altLang="ru-RU" smtClean="0">
                <a:latin typeface="Lucida Sans Unicode" pitchFamily="34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kumimoji="1" lang="ru-RU" altLang="ru-RU" smtClean="0">
                <a:latin typeface="Lucida Sans Unicode" pitchFamily="34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ru-RU">
                <a:latin typeface="+mn-lt"/>
                <a:cs typeface="+mn-cs"/>
              </a:endParaRPr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53" y="323"/>
                      <a:ext cx="1234" cy="2560"/>
                    </a:xfrm>
                    <a:custGeom>
                      <a:avLst/>
                      <a:gdLst>
                        <a:gd name="T0" fmla="*/ 340 w 1231"/>
                        <a:gd name="T1" fmla="*/ 283 h 2560"/>
                        <a:gd name="T2" fmla="*/ 418 w 1231"/>
                        <a:gd name="T3" fmla="*/ 115 h 2560"/>
                        <a:gd name="T4" fmla="*/ 586 w 1231"/>
                        <a:gd name="T5" fmla="*/ 7 h 2560"/>
                        <a:gd name="T6" fmla="*/ 901 w 1231"/>
                        <a:gd name="T7" fmla="*/ 61 h 2560"/>
                        <a:gd name="T8" fmla="*/ 1060 w 1231"/>
                        <a:gd name="T9" fmla="*/ 349 h 2560"/>
                        <a:gd name="T10" fmla="*/ 985 w 1231"/>
                        <a:gd name="T11" fmla="*/ 769 h 2560"/>
                        <a:gd name="T12" fmla="*/ 949 w 1231"/>
                        <a:gd name="T13" fmla="*/ 943 h 2560"/>
                        <a:gd name="T14" fmla="*/ 1114 w 1231"/>
                        <a:gd name="T15" fmla="*/ 1075 h 2560"/>
                        <a:gd name="T16" fmla="*/ 1240 w 1231"/>
                        <a:gd name="T17" fmla="*/ 1525 h 2560"/>
                        <a:gd name="T18" fmla="*/ 1132 w 1231"/>
                        <a:gd name="T19" fmla="*/ 1969 h 2560"/>
                        <a:gd name="T20" fmla="*/ 913 w 1231"/>
                        <a:gd name="T21" fmla="*/ 2077 h 2560"/>
                        <a:gd name="T22" fmla="*/ 727 w 1231"/>
                        <a:gd name="T23" fmla="*/ 2059 h 2560"/>
                        <a:gd name="T24" fmla="*/ 661 w 1231"/>
                        <a:gd name="T25" fmla="*/ 2251 h 2560"/>
                        <a:gd name="T26" fmla="*/ 532 w 1231"/>
                        <a:gd name="T27" fmla="*/ 2527 h 2560"/>
                        <a:gd name="T28" fmla="*/ 214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62 w 1231"/>
                        <a:gd name="T37" fmla="*/ 1513 h 2560"/>
                        <a:gd name="T38" fmla="*/ 220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42 w 1231"/>
                        <a:gd name="T45" fmla="*/ 2431 h 2560"/>
                        <a:gd name="T46" fmla="*/ 598 w 1231"/>
                        <a:gd name="T47" fmla="*/ 2227 h 2560"/>
                        <a:gd name="T48" fmla="*/ 580 w 1231"/>
                        <a:gd name="T49" fmla="*/ 1807 h 2560"/>
                        <a:gd name="T50" fmla="*/ 496 w 1231"/>
                        <a:gd name="T51" fmla="*/ 1531 h 2560"/>
                        <a:gd name="T52" fmla="*/ 538 w 1231"/>
                        <a:gd name="T53" fmla="*/ 1459 h 2560"/>
                        <a:gd name="T54" fmla="*/ 631 w 1231"/>
                        <a:gd name="T55" fmla="*/ 1633 h 2560"/>
                        <a:gd name="T56" fmla="*/ 727 w 1231"/>
                        <a:gd name="T57" fmla="*/ 1933 h 2560"/>
                        <a:gd name="T58" fmla="*/ 973 w 1231"/>
                        <a:gd name="T59" fmla="*/ 1963 h 2560"/>
                        <a:gd name="T60" fmla="*/ 1144 w 1231"/>
                        <a:gd name="T61" fmla="*/ 1687 h 2560"/>
                        <a:gd name="T62" fmla="*/ 1126 w 1231"/>
                        <a:gd name="T63" fmla="*/ 1273 h 2560"/>
                        <a:gd name="T64" fmla="*/ 889 w 1231"/>
                        <a:gd name="T65" fmla="*/ 1057 h 2560"/>
                        <a:gd name="T66" fmla="*/ 685 w 1231"/>
                        <a:gd name="T67" fmla="*/ 1129 h 2560"/>
                        <a:gd name="T68" fmla="*/ 580 w 1231"/>
                        <a:gd name="T69" fmla="*/ 1117 h 2560"/>
                        <a:gd name="T70" fmla="*/ 625 w 1231"/>
                        <a:gd name="T71" fmla="*/ 1033 h 2560"/>
                        <a:gd name="T72" fmla="*/ 817 w 1231"/>
                        <a:gd name="T73" fmla="*/ 937 h 2560"/>
                        <a:gd name="T74" fmla="*/ 955 w 1231"/>
                        <a:gd name="T75" fmla="*/ 613 h 2560"/>
                        <a:gd name="T76" fmla="*/ 889 w 1231"/>
                        <a:gd name="T77" fmla="*/ 175 h 2560"/>
                        <a:gd name="T78" fmla="*/ 625 w 1231"/>
                        <a:gd name="T79" fmla="*/ 103 h 2560"/>
                        <a:gd name="T80" fmla="*/ 394 w 1231"/>
                        <a:gd name="T81" fmla="*/ 355 h 2560"/>
                        <a:gd name="T82" fmla="*/ 406 w 1231"/>
                        <a:gd name="T83" fmla="*/ 763 h 2560"/>
                        <a:gd name="T84" fmla="*/ 346 w 1231"/>
                        <a:gd name="T85" fmla="*/ 949 h 2560"/>
                        <a:gd name="T86" fmla="*/ 292 w 1231"/>
                        <a:gd name="T87" fmla="*/ 685 h 2560"/>
                        <a:gd name="T88" fmla="*/ 310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96" y="381"/>
                      <a:ext cx="865" cy="2065"/>
                    </a:xfrm>
                    <a:custGeom>
                      <a:avLst/>
                      <a:gdLst>
                        <a:gd name="T0" fmla="*/ 785 w 865"/>
                        <a:gd name="T1" fmla="*/ 524 h 2071"/>
                        <a:gd name="T2" fmla="*/ 797 w 865"/>
                        <a:gd name="T3" fmla="*/ 347 h 2071"/>
                        <a:gd name="T4" fmla="*/ 863 w 865"/>
                        <a:gd name="T5" fmla="*/ 203 h 2071"/>
                        <a:gd name="T6" fmla="*/ 809 w 865"/>
                        <a:gd name="T7" fmla="*/ 215 h 2071"/>
                        <a:gd name="T8" fmla="*/ 749 w 865"/>
                        <a:gd name="T9" fmla="*/ 215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3 h 2071"/>
                        <a:gd name="T22" fmla="*/ 119 w 865"/>
                        <a:gd name="T23" fmla="*/ 401 h 2071"/>
                        <a:gd name="T24" fmla="*/ 131 w 865"/>
                        <a:gd name="T25" fmla="*/ 584 h 2071"/>
                        <a:gd name="T26" fmla="*/ 173 w 865"/>
                        <a:gd name="T27" fmla="*/ 776 h 2071"/>
                        <a:gd name="T28" fmla="*/ 197 w 865"/>
                        <a:gd name="T29" fmla="*/ 875 h 2071"/>
                        <a:gd name="T30" fmla="*/ 167 w 865"/>
                        <a:gd name="T31" fmla="*/ 977 h 2071"/>
                        <a:gd name="T32" fmla="*/ 65 w 865"/>
                        <a:gd name="T33" fmla="*/ 1115 h 2071"/>
                        <a:gd name="T34" fmla="*/ 17 w 865"/>
                        <a:gd name="T35" fmla="*/ 1286 h 2071"/>
                        <a:gd name="T36" fmla="*/ 5 w 865"/>
                        <a:gd name="T37" fmla="*/ 1538 h 2071"/>
                        <a:gd name="T38" fmla="*/ 47 w 865"/>
                        <a:gd name="T39" fmla="*/ 1733 h 2071"/>
                        <a:gd name="T40" fmla="*/ 131 w 865"/>
                        <a:gd name="T41" fmla="*/ 1883 h 2071"/>
                        <a:gd name="T42" fmla="*/ 299 w 865"/>
                        <a:gd name="T43" fmla="*/ 1970 h 2071"/>
                        <a:gd name="T44" fmla="*/ 425 w 865"/>
                        <a:gd name="T45" fmla="*/ 1964 h 2071"/>
                        <a:gd name="T46" fmla="*/ 467 w 865"/>
                        <a:gd name="T47" fmla="*/ 1976 h 2071"/>
                        <a:gd name="T48" fmla="*/ 497 w 865"/>
                        <a:gd name="T49" fmla="*/ 2048 h 2071"/>
                        <a:gd name="T50" fmla="*/ 497 w 865"/>
                        <a:gd name="T51" fmla="*/ 1946 h 2071"/>
                        <a:gd name="T52" fmla="*/ 557 w 865"/>
                        <a:gd name="T53" fmla="*/ 1763 h 2071"/>
                        <a:gd name="T54" fmla="*/ 617 w 865"/>
                        <a:gd name="T55" fmla="*/ 1643 h 2071"/>
                        <a:gd name="T56" fmla="*/ 581 w 865"/>
                        <a:gd name="T57" fmla="*/ 1685 h 2071"/>
                        <a:gd name="T58" fmla="*/ 515 w 865"/>
                        <a:gd name="T59" fmla="*/ 1805 h 2071"/>
                        <a:gd name="T60" fmla="*/ 407 w 865"/>
                        <a:gd name="T61" fmla="*/ 1888 h 2071"/>
                        <a:gd name="T62" fmla="*/ 269 w 865"/>
                        <a:gd name="T63" fmla="*/ 1883 h 2071"/>
                        <a:gd name="T64" fmla="*/ 179 w 865"/>
                        <a:gd name="T65" fmla="*/ 1799 h 2071"/>
                        <a:gd name="T66" fmla="*/ 113 w 865"/>
                        <a:gd name="T67" fmla="*/ 1625 h 2071"/>
                        <a:gd name="T68" fmla="*/ 107 w 865"/>
                        <a:gd name="T69" fmla="*/ 1382 h 2071"/>
                        <a:gd name="T70" fmla="*/ 137 w 865"/>
                        <a:gd name="T71" fmla="*/ 1181 h 2071"/>
                        <a:gd name="T72" fmla="*/ 203 w 865"/>
                        <a:gd name="T73" fmla="*/ 1061 h 2071"/>
                        <a:gd name="T74" fmla="*/ 323 w 865"/>
                        <a:gd name="T75" fmla="*/ 1013 h 2071"/>
                        <a:gd name="T76" fmla="*/ 509 w 865"/>
                        <a:gd name="T77" fmla="*/ 1067 h 2071"/>
                        <a:gd name="T78" fmla="*/ 611 w 865"/>
                        <a:gd name="T79" fmla="*/ 1115 h 2071"/>
                        <a:gd name="T80" fmla="*/ 665 w 865"/>
                        <a:gd name="T81" fmla="*/ 1091 h 2071"/>
                        <a:gd name="T82" fmla="*/ 659 w 865"/>
                        <a:gd name="T83" fmla="*/ 1037 h 2071"/>
                        <a:gd name="T84" fmla="*/ 611 w 865"/>
                        <a:gd name="T85" fmla="*/ 995 h 2071"/>
                        <a:gd name="T86" fmla="*/ 497 w 865"/>
                        <a:gd name="T87" fmla="*/ 971 h 2071"/>
                        <a:gd name="T88" fmla="*/ 323 w 865"/>
                        <a:gd name="T89" fmla="*/ 887 h 2071"/>
                        <a:gd name="T90" fmla="*/ 233 w 865"/>
                        <a:gd name="T91" fmla="*/ 674 h 2071"/>
                        <a:gd name="T92" fmla="*/ 209 w 865"/>
                        <a:gd name="T93" fmla="*/ 413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87 h 2071"/>
                        <a:gd name="T102" fmla="*/ 737 w 865"/>
                        <a:gd name="T103" fmla="*/ 425 h 2071"/>
                        <a:gd name="T104" fmla="*/ 773 w 865"/>
                        <a:gd name="T105" fmla="*/ 596 h 2071"/>
                        <a:gd name="T106" fmla="*/ 809 w 865"/>
                        <a:gd name="T107" fmla="*/ 578 h 2071"/>
                        <a:gd name="T108" fmla="*/ 785 w 865"/>
                        <a:gd name="T109" fmla="*/ 524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latin typeface="Lucida Sans Unicode" pitchFamily="34" charset="0"/>
                    </a:endParaRPr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639" y="745"/>
                    <a:ext cx="262" cy="524"/>
                  </a:xfrm>
                  <a:custGeom>
                    <a:avLst/>
                    <a:gdLst>
                      <a:gd name="T0" fmla="*/ 3 w 266"/>
                      <a:gd name="T1" fmla="*/ 492 h 521"/>
                      <a:gd name="T2" fmla="*/ 27 w 266"/>
                      <a:gd name="T3" fmla="*/ 279 h 521"/>
                      <a:gd name="T4" fmla="*/ 105 w 266"/>
                      <a:gd name="T5" fmla="*/ 45 h 521"/>
                      <a:gd name="T6" fmla="*/ 174 w 266"/>
                      <a:gd name="T7" fmla="*/ 3 h 521"/>
                      <a:gd name="T8" fmla="*/ 226 w 266"/>
                      <a:gd name="T9" fmla="*/ 39 h 521"/>
                      <a:gd name="T10" fmla="*/ 249 w 266"/>
                      <a:gd name="T11" fmla="*/ 132 h 521"/>
                      <a:gd name="T12" fmla="*/ 198 w 266"/>
                      <a:gd name="T13" fmla="*/ 279 h 521"/>
                      <a:gd name="T14" fmla="*/ 99 w 266"/>
                      <a:gd name="T15" fmla="*/ 486 h 521"/>
                      <a:gd name="T16" fmla="*/ 42 w 266"/>
                      <a:gd name="T17" fmla="*/ 510 h 521"/>
                      <a:gd name="T18" fmla="*/ 3 w 266"/>
                      <a:gd name="T19" fmla="*/ 492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707" y="1588"/>
                    <a:ext cx="398" cy="349"/>
                  </a:xfrm>
                  <a:custGeom>
                    <a:avLst/>
                    <a:gdLst>
                      <a:gd name="T0" fmla="*/ 106 w 392"/>
                      <a:gd name="T1" fmla="*/ 217 h 340"/>
                      <a:gd name="T2" fmla="*/ 16 w 392"/>
                      <a:gd name="T3" fmla="*/ 93 h 340"/>
                      <a:gd name="T4" fmla="*/ 4 w 392"/>
                      <a:gd name="T5" fmla="*/ 48 h 340"/>
                      <a:gd name="T6" fmla="*/ 28 w 392"/>
                      <a:gd name="T7" fmla="*/ 3 h 340"/>
                      <a:gd name="T8" fmla="*/ 136 w 392"/>
                      <a:gd name="T9" fmla="*/ 30 h 340"/>
                      <a:gd name="T10" fmla="*/ 262 w 392"/>
                      <a:gd name="T11" fmla="*/ 81 h 340"/>
                      <a:gd name="T12" fmla="*/ 382 w 392"/>
                      <a:gd name="T13" fmla="*/ 171 h 340"/>
                      <a:gd name="T14" fmla="*/ 406 w 392"/>
                      <a:gd name="T15" fmla="*/ 295 h 340"/>
                      <a:gd name="T16" fmla="*/ 355 w 392"/>
                      <a:gd name="T17" fmla="*/ 360 h 340"/>
                      <a:gd name="T18" fmla="*/ 256 w 392"/>
                      <a:gd name="T19" fmla="*/ 341 h 340"/>
                      <a:gd name="T20" fmla="*/ 106 w 392"/>
                      <a:gd name="T21" fmla="*/ 217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54" y="1923"/>
                    <a:ext cx="146" cy="567"/>
                  </a:xfrm>
                  <a:custGeom>
                    <a:avLst/>
                    <a:gdLst>
                      <a:gd name="T0" fmla="*/ 15 w 151"/>
                      <a:gd name="T1" fmla="*/ 174 h 558"/>
                      <a:gd name="T2" fmla="*/ 39 w 151"/>
                      <a:gd name="T3" fmla="*/ 42 h 558"/>
                      <a:gd name="T4" fmla="*/ 60 w 151"/>
                      <a:gd name="T5" fmla="*/ 3 h 558"/>
                      <a:gd name="T6" fmla="*/ 98 w 151"/>
                      <a:gd name="T7" fmla="*/ 27 h 558"/>
                      <a:gd name="T8" fmla="*/ 125 w 151"/>
                      <a:gd name="T9" fmla="*/ 174 h 558"/>
                      <a:gd name="T10" fmla="*/ 130 w 151"/>
                      <a:gd name="T11" fmla="*/ 444 h 558"/>
                      <a:gd name="T12" fmla="*/ 87 w 151"/>
                      <a:gd name="T13" fmla="*/ 570 h 558"/>
                      <a:gd name="T14" fmla="*/ 21 w 151"/>
                      <a:gd name="T15" fmla="*/ 538 h 558"/>
                      <a:gd name="T16" fmla="*/ 0 w 151"/>
                      <a:gd name="T17" fmla="*/ 330 h 558"/>
                      <a:gd name="T18" fmla="*/ 15 w 151"/>
                      <a:gd name="T19" fmla="*/ 174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10" y="1588"/>
                    <a:ext cx="389" cy="247"/>
                  </a:xfrm>
                  <a:custGeom>
                    <a:avLst/>
                    <a:gdLst>
                      <a:gd name="T0" fmla="*/ 172 w 392"/>
                      <a:gd name="T1" fmla="*/ 58 h 253"/>
                      <a:gd name="T2" fmla="*/ 301 w 392"/>
                      <a:gd name="T3" fmla="*/ 19 h 253"/>
                      <a:gd name="T4" fmla="*/ 358 w 392"/>
                      <a:gd name="T5" fmla="*/ 7 h 253"/>
                      <a:gd name="T6" fmla="*/ 376 w 392"/>
                      <a:gd name="T7" fmla="*/ 58 h 253"/>
                      <a:gd name="T8" fmla="*/ 319 w 392"/>
                      <a:gd name="T9" fmla="*/ 124 h 253"/>
                      <a:gd name="T10" fmla="*/ 190 w 392"/>
                      <a:gd name="T11" fmla="*/ 208 h 253"/>
                      <a:gd name="T12" fmla="*/ 37 w 392"/>
                      <a:gd name="T13" fmla="*/ 229 h 253"/>
                      <a:gd name="T14" fmla="*/ 1 w 392"/>
                      <a:gd name="T15" fmla="*/ 175 h 253"/>
                      <a:gd name="T16" fmla="*/ 43 w 392"/>
                      <a:gd name="T17" fmla="*/ 106 h 253"/>
                      <a:gd name="T18" fmla="*/ 172 w 392"/>
                      <a:gd name="T19" fmla="*/ 58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4"/>
                    <a:ext cx="233" cy="378"/>
                  </a:xfrm>
                  <a:custGeom>
                    <a:avLst/>
                    <a:gdLst>
                      <a:gd name="T0" fmla="*/ 72 w 238"/>
                      <a:gd name="T1" fmla="*/ 254 h 386"/>
                      <a:gd name="T2" fmla="*/ 23 w 238"/>
                      <a:gd name="T3" fmla="*/ 180 h 386"/>
                      <a:gd name="T4" fmla="*/ 0 w 238"/>
                      <a:gd name="T5" fmla="*/ 90 h 386"/>
                      <a:gd name="T6" fmla="*/ 23 w 238"/>
                      <a:gd name="T7" fmla="*/ 12 h 386"/>
                      <a:gd name="T8" fmla="*/ 113 w 238"/>
                      <a:gd name="T9" fmla="*/ 24 h 386"/>
                      <a:gd name="T10" fmla="*/ 168 w 238"/>
                      <a:gd name="T11" fmla="*/ 123 h 386"/>
                      <a:gd name="T12" fmla="*/ 219 w 238"/>
                      <a:gd name="T13" fmla="*/ 288 h 386"/>
                      <a:gd name="T14" fmla="*/ 192 w 238"/>
                      <a:gd name="T15" fmla="*/ 354 h 386"/>
                      <a:gd name="T16" fmla="*/ 158 w 238"/>
                      <a:gd name="T17" fmla="*/ 333 h 386"/>
                      <a:gd name="T18" fmla="*/ 72 w 238"/>
                      <a:gd name="T19" fmla="*/ 254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kumimoji="1" lang="ru-RU" altLang="ru-RU" smtClean="0">
                <a:latin typeface="Lucida Sans Unicode" pitchFamily="34" charset="0"/>
              </a:endParaRPr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34 w 21600"/>
                <a:gd name="T1" fmla="*/ 0 h 21600"/>
                <a:gd name="T2" fmla="*/ 17 w 21600"/>
                <a:gd name="T3" fmla="*/ 0 h 21600"/>
                <a:gd name="T4" fmla="*/ 0 w 21600"/>
                <a:gd name="T5" fmla="*/ 0 h 21600"/>
                <a:gd name="T6" fmla="*/ 17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vert="eaVert" wrap="none" anchor="ctr"/>
            <a:lstStyle/>
            <a:p>
              <a:endParaRPr lang="ru-RU"/>
            </a:p>
          </p:txBody>
        </p:sp>
      </p:grpSp>
      <p:sp>
        <p:nvSpPr>
          <p:cNvPr id="8249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8250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AD75EB-84A0-4A56-A8D2-977BA62108D3}" type="datetimeFigureOut">
              <a:rPr lang="ru-RU"/>
              <a:pPr>
                <a:defRPr/>
              </a:pPr>
              <a:t>14.03.2019</a:t>
            </a:fld>
            <a:endParaRPr lang="ru-RU" dirty="0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FF3DE-DE2C-46DF-A0CD-C86DCE83B3A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9325201"/>
      </p:ext>
    </p:extLst>
  </p:cSld>
  <p:clrMapOvr>
    <a:masterClrMapping/>
  </p:clrMapOvr>
  <p:transition spd="slow"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1F596-3C6D-4BAF-8CB5-7021BF12DA01}" type="datetimeFigureOut">
              <a:rPr lang="ru-RU"/>
              <a:pPr>
                <a:defRPr/>
              </a:pPr>
              <a:t>14.03.2019</a:t>
            </a:fld>
            <a:endParaRPr lang="ru-RU" dirty="0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EE185-23F2-42AC-B3C2-CE90D6A044D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885709"/>
      </p:ext>
    </p:extLst>
  </p:cSld>
  <p:clrMapOvr>
    <a:masterClrMapping/>
  </p:clrMapOvr>
  <p:transition spd="slow"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1015B9-0947-4F15-BE7B-17E316EFF7BB}" type="datetimeFigureOut">
              <a:rPr lang="ru-RU"/>
              <a:pPr>
                <a:defRPr/>
              </a:pPr>
              <a:t>14.03.2019</a:t>
            </a:fld>
            <a:endParaRPr lang="ru-RU" dirty="0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785E07-5B69-4D4B-93CD-1859465BFAD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8039262"/>
      </p:ext>
    </p:extLst>
  </p:cSld>
  <p:clrMapOvr>
    <a:masterClrMapping/>
  </p:clrMapOvr>
  <p:transition spd="slow"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5E141-E617-4C3C-9AF6-187498A057F3}" type="datetimeFigureOut">
              <a:rPr lang="ru-RU"/>
              <a:pPr>
                <a:defRPr/>
              </a:pPr>
              <a:t>14.03.2019</a:t>
            </a:fld>
            <a:endParaRPr lang="ru-RU" dirty="0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6345D6-F23E-4C4C-8BB9-AB72CCA6B7B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4019388"/>
      </p:ext>
    </p:extLst>
  </p:cSld>
  <p:clrMapOvr>
    <a:masterClrMapping/>
  </p:clrMapOvr>
  <p:transition spd="slow"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D180AD-2608-4FFC-9CF7-11A50545489D}" type="datetimeFigureOut">
              <a:rPr lang="ru-RU"/>
              <a:pPr>
                <a:defRPr/>
              </a:pPr>
              <a:t>14.03.2019</a:t>
            </a:fld>
            <a:endParaRPr lang="ru-RU" dirty="0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028FA-E0D3-4EB7-AFE1-267336CCD14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0386481"/>
      </p:ext>
    </p:extLst>
  </p:cSld>
  <p:clrMapOvr>
    <a:masterClrMapping/>
  </p:clrMapOvr>
  <p:transition spd="slow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C91C3-0284-44F5-98AB-7A67DB646E9A}" type="datetimeFigureOut">
              <a:rPr lang="ru-RU"/>
              <a:pPr>
                <a:defRPr/>
              </a:pPr>
              <a:t>14.03.2019</a:t>
            </a:fld>
            <a:endParaRPr lang="ru-RU" dirty="0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34535-7970-4A1F-AC10-9BB5A1D9355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5520325"/>
      </p:ext>
    </p:extLst>
  </p:cSld>
  <p:clrMapOvr>
    <a:masterClrMapping/>
  </p:clrMapOvr>
  <p:transition spd="slow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367C9-FE65-4103-AFD4-7E556C802C14}" type="datetimeFigureOut">
              <a:rPr lang="ru-RU"/>
              <a:pPr>
                <a:defRPr/>
              </a:pPr>
              <a:t>14.03.2019</a:t>
            </a:fld>
            <a:endParaRPr lang="ru-RU" dirty="0"/>
          </a:p>
        </p:txBody>
      </p:sp>
      <p:sp>
        <p:nvSpPr>
          <p:cNvPr id="8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CB577-4905-4656-9253-573479A50C3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1072184"/>
      </p:ext>
    </p:extLst>
  </p:cSld>
  <p:clrMapOvr>
    <a:masterClrMapping/>
  </p:clrMapOvr>
  <p:transition spd="slow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19277-CDF6-44D3-AF3A-F70849869695}" type="datetimeFigureOut">
              <a:rPr lang="ru-RU"/>
              <a:pPr>
                <a:defRPr/>
              </a:pPr>
              <a:t>14.03.2019</a:t>
            </a:fld>
            <a:endParaRPr lang="ru-RU" dirty="0"/>
          </a:p>
        </p:txBody>
      </p:sp>
      <p:sp>
        <p:nvSpPr>
          <p:cNvPr id="4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F5F66E-5CFF-454C-9899-80263C01D72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1003569"/>
      </p:ext>
    </p:extLst>
  </p:cSld>
  <p:clrMapOvr>
    <a:masterClrMapping/>
  </p:clrMapOvr>
  <p:transition spd="slow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D696F6-A1E2-4CA7-90EA-2789A72ED48B}" type="datetimeFigureOut">
              <a:rPr lang="ru-RU"/>
              <a:pPr>
                <a:defRPr/>
              </a:pPr>
              <a:t>14.03.2019</a:t>
            </a:fld>
            <a:endParaRPr lang="ru-RU" dirty="0"/>
          </a:p>
        </p:txBody>
      </p:sp>
      <p:sp>
        <p:nvSpPr>
          <p:cNvPr id="3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9BD59-3B47-4F58-8BF7-805CE3E471B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7785480"/>
      </p:ext>
    </p:extLst>
  </p:cSld>
  <p:clrMapOvr>
    <a:masterClrMapping/>
  </p:clrMapOvr>
  <p:transition spd="slow"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CD95C-630E-44D8-BFB6-4E934BAE8B7E}" type="datetimeFigureOut">
              <a:rPr lang="ru-RU"/>
              <a:pPr>
                <a:defRPr/>
              </a:pPr>
              <a:t>14.03.2019</a:t>
            </a:fld>
            <a:endParaRPr lang="ru-RU" dirty="0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26D21-4E57-4FE2-9A4F-C3482BBFD15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5080228"/>
      </p:ext>
    </p:extLst>
  </p:cSld>
  <p:clrMapOvr>
    <a:masterClrMapping/>
  </p:clrMapOvr>
  <p:transition spd="slow"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57A9C1-A0BF-48D9-91AE-2C3FDE58F0E2}" type="datetimeFigureOut">
              <a:rPr lang="ru-RU"/>
              <a:pPr>
                <a:defRPr/>
              </a:pPr>
              <a:t>14.03.2019</a:t>
            </a:fld>
            <a:endParaRPr lang="ru-RU" dirty="0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2C3D0-037B-4A87-B726-273D7C8F26D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8457609"/>
      </p:ext>
    </p:extLst>
  </p:cSld>
  <p:clrMapOvr>
    <a:masterClrMapping/>
  </p:clrMapOvr>
  <p:transition spd="slow"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1032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kumimoji="1" lang="ru-RU" altLang="ru-RU" smtClean="0">
                <a:latin typeface="Lucida Sans Unicode" pitchFamily="34" charset="0"/>
              </a:endParaRPr>
            </a:p>
          </p:txBody>
        </p:sp>
        <p:sp>
          <p:nvSpPr>
            <p:cNvPr id="1033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kumimoji="1" lang="ru-RU" altLang="ru-RU" smtClean="0">
                <a:latin typeface="Lucida Sans Unicode" pitchFamily="34" charset="0"/>
              </a:endParaRPr>
            </a:p>
          </p:txBody>
        </p:sp>
        <p:sp>
          <p:nvSpPr>
            <p:cNvPr id="7173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ru-RU">
                <a:latin typeface="+mn-lt"/>
                <a:cs typeface="+mn-cs"/>
              </a:endParaRPr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04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06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077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084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53" y="323"/>
                      <a:ext cx="1234" cy="2560"/>
                    </a:xfrm>
                    <a:custGeom>
                      <a:avLst/>
                      <a:gdLst>
                        <a:gd name="T0" fmla="*/ 340 w 1231"/>
                        <a:gd name="T1" fmla="*/ 283 h 2560"/>
                        <a:gd name="T2" fmla="*/ 418 w 1231"/>
                        <a:gd name="T3" fmla="*/ 115 h 2560"/>
                        <a:gd name="T4" fmla="*/ 586 w 1231"/>
                        <a:gd name="T5" fmla="*/ 7 h 2560"/>
                        <a:gd name="T6" fmla="*/ 901 w 1231"/>
                        <a:gd name="T7" fmla="*/ 61 h 2560"/>
                        <a:gd name="T8" fmla="*/ 1060 w 1231"/>
                        <a:gd name="T9" fmla="*/ 349 h 2560"/>
                        <a:gd name="T10" fmla="*/ 985 w 1231"/>
                        <a:gd name="T11" fmla="*/ 769 h 2560"/>
                        <a:gd name="T12" fmla="*/ 949 w 1231"/>
                        <a:gd name="T13" fmla="*/ 943 h 2560"/>
                        <a:gd name="T14" fmla="*/ 1114 w 1231"/>
                        <a:gd name="T15" fmla="*/ 1075 h 2560"/>
                        <a:gd name="T16" fmla="*/ 1240 w 1231"/>
                        <a:gd name="T17" fmla="*/ 1525 h 2560"/>
                        <a:gd name="T18" fmla="*/ 1132 w 1231"/>
                        <a:gd name="T19" fmla="*/ 1969 h 2560"/>
                        <a:gd name="T20" fmla="*/ 913 w 1231"/>
                        <a:gd name="T21" fmla="*/ 2077 h 2560"/>
                        <a:gd name="T22" fmla="*/ 727 w 1231"/>
                        <a:gd name="T23" fmla="*/ 2059 h 2560"/>
                        <a:gd name="T24" fmla="*/ 661 w 1231"/>
                        <a:gd name="T25" fmla="*/ 2251 h 2560"/>
                        <a:gd name="T26" fmla="*/ 532 w 1231"/>
                        <a:gd name="T27" fmla="*/ 2527 h 2560"/>
                        <a:gd name="T28" fmla="*/ 214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62 w 1231"/>
                        <a:gd name="T37" fmla="*/ 1513 h 2560"/>
                        <a:gd name="T38" fmla="*/ 220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42 w 1231"/>
                        <a:gd name="T45" fmla="*/ 2431 h 2560"/>
                        <a:gd name="T46" fmla="*/ 598 w 1231"/>
                        <a:gd name="T47" fmla="*/ 2227 h 2560"/>
                        <a:gd name="T48" fmla="*/ 580 w 1231"/>
                        <a:gd name="T49" fmla="*/ 1807 h 2560"/>
                        <a:gd name="T50" fmla="*/ 496 w 1231"/>
                        <a:gd name="T51" fmla="*/ 1531 h 2560"/>
                        <a:gd name="T52" fmla="*/ 538 w 1231"/>
                        <a:gd name="T53" fmla="*/ 1459 h 2560"/>
                        <a:gd name="T54" fmla="*/ 631 w 1231"/>
                        <a:gd name="T55" fmla="*/ 1633 h 2560"/>
                        <a:gd name="T56" fmla="*/ 727 w 1231"/>
                        <a:gd name="T57" fmla="*/ 1933 h 2560"/>
                        <a:gd name="T58" fmla="*/ 973 w 1231"/>
                        <a:gd name="T59" fmla="*/ 1963 h 2560"/>
                        <a:gd name="T60" fmla="*/ 1144 w 1231"/>
                        <a:gd name="T61" fmla="*/ 1687 h 2560"/>
                        <a:gd name="T62" fmla="*/ 1126 w 1231"/>
                        <a:gd name="T63" fmla="*/ 1273 h 2560"/>
                        <a:gd name="T64" fmla="*/ 889 w 1231"/>
                        <a:gd name="T65" fmla="*/ 1057 h 2560"/>
                        <a:gd name="T66" fmla="*/ 685 w 1231"/>
                        <a:gd name="T67" fmla="*/ 1129 h 2560"/>
                        <a:gd name="T68" fmla="*/ 580 w 1231"/>
                        <a:gd name="T69" fmla="*/ 1117 h 2560"/>
                        <a:gd name="T70" fmla="*/ 625 w 1231"/>
                        <a:gd name="T71" fmla="*/ 1033 h 2560"/>
                        <a:gd name="T72" fmla="*/ 817 w 1231"/>
                        <a:gd name="T73" fmla="*/ 937 h 2560"/>
                        <a:gd name="T74" fmla="*/ 955 w 1231"/>
                        <a:gd name="T75" fmla="*/ 613 h 2560"/>
                        <a:gd name="T76" fmla="*/ 889 w 1231"/>
                        <a:gd name="T77" fmla="*/ 175 h 2560"/>
                        <a:gd name="T78" fmla="*/ 625 w 1231"/>
                        <a:gd name="T79" fmla="*/ 103 h 2560"/>
                        <a:gd name="T80" fmla="*/ 394 w 1231"/>
                        <a:gd name="T81" fmla="*/ 355 h 2560"/>
                        <a:gd name="T82" fmla="*/ 406 w 1231"/>
                        <a:gd name="T83" fmla="*/ 763 h 2560"/>
                        <a:gd name="T84" fmla="*/ 346 w 1231"/>
                        <a:gd name="T85" fmla="*/ 949 h 2560"/>
                        <a:gd name="T86" fmla="*/ 292 w 1231"/>
                        <a:gd name="T87" fmla="*/ 685 h 2560"/>
                        <a:gd name="T88" fmla="*/ 310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085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96" y="381"/>
                      <a:ext cx="865" cy="2065"/>
                    </a:xfrm>
                    <a:custGeom>
                      <a:avLst/>
                      <a:gdLst>
                        <a:gd name="T0" fmla="*/ 785 w 865"/>
                        <a:gd name="T1" fmla="*/ 524 h 2071"/>
                        <a:gd name="T2" fmla="*/ 797 w 865"/>
                        <a:gd name="T3" fmla="*/ 347 h 2071"/>
                        <a:gd name="T4" fmla="*/ 863 w 865"/>
                        <a:gd name="T5" fmla="*/ 203 h 2071"/>
                        <a:gd name="T6" fmla="*/ 809 w 865"/>
                        <a:gd name="T7" fmla="*/ 215 h 2071"/>
                        <a:gd name="T8" fmla="*/ 749 w 865"/>
                        <a:gd name="T9" fmla="*/ 215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3 h 2071"/>
                        <a:gd name="T22" fmla="*/ 119 w 865"/>
                        <a:gd name="T23" fmla="*/ 401 h 2071"/>
                        <a:gd name="T24" fmla="*/ 131 w 865"/>
                        <a:gd name="T25" fmla="*/ 584 h 2071"/>
                        <a:gd name="T26" fmla="*/ 173 w 865"/>
                        <a:gd name="T27" fmla="*/ 776 h 2071"/>
                        <a:gd name="T28" fmla="*/ 197 w 865"/>
                        <a:gd name="T29" fmla="*/ 875 h 2071"/>
                        <a:gd name="T30" fmla="*/ 167 w 865"/>
                        <a:gd name="T31" fmla="*/ 977 h 2071"/>
                        <a:gd name="T32" fmla="*/ 65 w 865"/>
                        <a:gd name="T33" fmla="*/ 1115 h 2071"/>
                        <a:gd name="T34" fmla="*/ 17 w 865"/>
                        <a:gd name="T35" fmla="*/ 1286 h 2071"/>
                        <a:gd name="T36" fmla="*/ 5 w 865"/>
                        <a:gd name="T37" fmla="*/ 1538 h 2071"/>
                        <a:gd name="T38" fmla="*/ 47 w 865"/>
                        <a:gd name="T39" fmla="*/ 1733 h 2071"/>
                        <a:gd name="T40" fmla="*/ 131 w 865"/>
                        <a:gd name="T41" fmla="*/ 1883 h 2071"/>
                        <a:gd name="T42" fmla="*/ 299 w 865"/>
                        <a:gd name="T43" fmla="*/ 1970 h 2071"/>
                        <a:gd name="T44" fmla="*/ 425 w 865"/>
                        <a:gd name="T45" fmla="*/ 1964 h 2071"/>
                        <a:gd name="T46" fmla="*/ 467 w 865"/>
                        <a:gd name="T47" fmla="*/ 1976 h 2071"/>
                        <a:gd name="T48" fmla="*/ 497 w 865"/>
                        <a:gd name="T49" fmla="*/ 2048 h 2071"/>
                        <a:gd name="T50" fmla="*/ 497 w 865"/>
                        <a:gd name="T51" fmla="*/ 1946 h 2071"/>
                        <a:gd name="T52" fmla="*/ 557 w 865"/>
                        <a:gd name="T53" fmla="*/ 1763 h 2071"/>
                        <a:gd name="T54" fmla="*/ 617 w 865"/>
                        <a:gd name="T55" fmla="*/ 1643 h 2071"/>
                        <a:gd name="T56" fmla="*/ 581 w 865"/>
                        <a:gd name="T57" fmla="*/ 1685 h 2071"/>
                        <a:gd name="T58" fmla="*/ 515 w 865"/>
                        <a:gd name="T59" fmla="*/ 1805 h 2071"/>
                        <a:gd name="T60" fmla="*/ 407 w 865"/>
                        <a:gd name="T61" fmla="*/ 1888 h 2071"/>
                        <a:gd name="T62" fmla="*/ 269 w 865"/>
                        <a:gd name="T63" fmla="*/ 1883 h 2071"/>
                        <a:gd name="T64" fmla="*/ 179 w 865"/>
                        <a:gd name="T65" fmla="*/ 1799 h 2071"/>
                        <a:gd name="T66" fmla="*/ 113 w 865"/>
                        <a:gd name="T67" fmla="*/ 1625 h 2071"/>
                        <a:gd name="T68" fmla="*/ 107 w 865"/>
                        <a:gd name="T69" fmla="*/ 1382 h 2071"/>
                        <a:gd name="T70" fmla="*/ 137 w 865"/>
                        <a:gd name="T71" fmla="*/ 1181 h 2071"/>
                        <a:gd name="T72" fmla="*/ 203 w 865"/>
                        <a:gd name="T73" fmla="*/ 1061 h 2071"/>
                        <a:gd name="T74" fmla="*/ 323 w 865"/>
                        <a:gd name="T75" fmla="*/ 1013 h 2071"/>
                        <a:gd name="T76" fmla="*/ 509 w 865"/>
                        <a:gd name="T77" fmla="*/ 1067 h 2071"/>
                        <a:gd name="T78" fmla="*/ 611 w 865"/>
                        <a:gd name="T79" fmla="*/ 1115 h 2071"/>
                        <a:gd name="T80" fmla="*/ 665 w 865"/>
                        <a:gd name="T81" fmla="*/ 1091 h 2071"/>
                        <a:gd name="T82" fmla="*/ 659 w 865"/>
                        <a:gd name="T83" fmla="*/ 1037 h 2071"/>
                        <a:gd name="T84" fmla="*/ 611 w 865"/>
                        <a:gd name="T85" fmla="*/ 995 h 2071"/>
                        <a:gd name="T86" fmla="*/ 497 w 865"/>
                        <a:gd name="T87" fmla="*/ 971 h 2071"/>
                        <a:gd name="T88" fmla="*/ 323 w 865"/>
                        <a:gd name="T89" fmla="*/ 887 h 2071"/>
                        <a:gd name="T90" fmla="*/ 233 w 865"/>
                        <a:gd name="T91" fmla="*/ 674 h 2071"/>
                        <a:gd name="T92" fmla="*/ 209 w 865"/>
                        <a:gd name="T93" fmla="*/ 413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87 h 2071"/>
                        <a:gd name="T102" fmla="*/ 737 w 865"/>
                        <a:gd name="T103" fmla="*/ 425 h 2071"/>
                        <a:gd name="T104" fmla="*/ 773 w 865"/>
                        <a:gd name="T105" fmla="*/ 596 h 2071"/>
                        <a:gd name="T106" fmla="*/ 809 w 865"/>
                        <a:gd name="T107" fmla="*/ 578 h 2071"/>
                        <a:gd name="T108" fmla="*/ 785 w 865"/>
                        <a:gd name="T109" fmla="*/ 524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107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ru-RU" altLang="ru-RU" smtClean="0">
                      <a:latin typeface="Lucida Sans Unicode" pitchFamily="34" charset="0"/>
                    </a:endParaRPr>
                  </a:p>
                </p:txBody>
              </p:sp>
              <p:sp>
                <p:nvSpPr>
                  <p:cNvPr id="1079" name="Freeform 13"/>
                  <p:cNvSpPr>
                    <a:spLocks/>
                  </p:cNvSpPr>
                  <p:nvPr/>
                </p:nvSpPr>
                <p:spPr bwMode="auto">
                  <a:xfrm>
                    <a:off x="2639" y="745"/>
                    <a:ext cx="262" cy="524"/>
                  </a:xfrm>
                  <a:custGeom>
                    <a:avLst/>
                    <a:gdLst>
                      <a:gd name="T0" fmla="*/ 3 w 266"/>
                      <a:gd name="T1" fmla="*/ 492 h 521"/>
                      <a:gd name="T2" fmla="*/ 27 w 266"/>
                      <a:gd name="T3" fmla="*/ 279 h 521"/>
                      <a:gd name="T4" fmla="*/ 105 w 266"/>
                      <a:gd name="T5" fmla="*/ 45 h 521"/>
                      <a:gd name="T6" fmla="*/ 174 w 266"/>
                      <a:gd name="T7" fmla="*/ 3 h 521"/>
                      <a:gd name="T8" fmla="*/ 226 w 266"/>
                      <a:gd name="T9" fmla="*/ 39 h 521"/>
                      <a:gd name="T10" fmla="*/ 249 w 266"/>
                      <a:gd name="T11" fmla="*/ 132 h 521"/>
                      <a:gd name="T12" fmla="*/ 198 w 266"/>
                      <a:gd name="T13" fmla="*/ 279 h 521"/>
                      <a:gd name="T14" fmla="*/ 99 w 266"/>
                      <a:gd name="T15" fmla="*/ 486 h 521"/>
                      <a:gd name="T16" fmla="*/ 42 w 266"/>
                      <a:gd name="T17" fmla="*/ 510 h 521"/>
                      <a:gd name="T18" fmla="*/ 3 w 266"/>
                      <a:gd name="T19" fmla="*/ 492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80" name="Freeform 14"/>
                  <p:cNvSpPr>
                    <a:spLocks/>
                  </p:cNvSpPr>
                  <p:nvPr/>
                </p:nvSpPr>
                <p:spPr bwMode="auto">
                  <a:xfrm>
                    <a:off x="2707" y="1588"/>
                    <a:ext cx="398" cy="349"/>
                  </a:xfrm>
                  <a:custGeom>
                    <a:avLst/>
                    <a:gdLst>
                      <a:gd name="T0" fmla="*/ 106 w 392"/>
                      <a:gd name="T1" fmla="*/ 217 h 340"/>
                      <a:gd name="T2" fmla="*/ 16 w 392"/>
                      <a:gd name="T3" fmla="*/ 93 h 340"/>
                      <a:gd name="T4" fmla="*/ 4 w 392"/>
                      <a:gd name="T5" fmla="*/ 48 h 340"/>
                      <a:gd name="T6" fmla="*/ 28 w 392"/>
                      <a:gd name="T7" fmla="*/ 3 h 340"/>
                      <a:gd name="T8" fmla="*/ 136 w 392"/>
                      <a:gd name="T9" fmla="*/ 30 h 340"/>
                      <a:gd name="T10" fmla="*/ 262 w 392"/>
                      <a:gd name="T11" fmla="*/ 81 h 340"/>
                      <a:gd name="T12" fmla="*/ 382 w 392"/>
                      <a:gd name="T13" fmla="*/ 171 h 340"/>
                      <a:gd name="T14" fmla="*/ 406 w 392"/>
                      <a:gd name="T15" fmla="*/ 295 h 340"/>
                      <a:gd name="T16" fmla="*/ 355 w 392"/>
                      <a:gd name="T17" fmla="*/ 360 h 340"/>
                      <a:gd name="T18" fmla="*/ 256 w 392"/>
                      <a:gd name="T19" fmla="*/ 341 h 340"/>
                      <a:gd name="T20" fmla="*/ 106 w 392"/>
                      <a:gd name="T21" fmla="*/ 217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81" name="Freeform 15"/>
                  <p:cNvSpPr>
                    <a:spLocks/>
                  </p:cNvSpPr>
                  <p:nvPr/>
                </p:nvSpPr>
                <p:spPr bwMode="auto">
                  <a:xfrm>
                    <a:off x="2454" y="1923"/>
                    <a:ext cx="146" cy="567"/>
                  </a:xfrm>
                  <a:custGeom>
                    <a:avLst/>
                    <a:gdLst>
                      <a:gd name="T0" fmla="*/ 15 w 151"/>
                      <a:gd name="T1" fmla="*/ 174 h 558"/>
                      <a:gd name="T2" fmla="*/ 39 w 151"/>
                      <a:gd name="T3" fmla="*/ 42 h 558"/>
                      <a:gd name="T4" fmla="*/ 60 w 151"/>
                      <a:gd name="T5" fmla="*/ 3 h 558"/>
                      <a:gd name="T6" fmla="*/ 98 w 151"/>
                      <a:gd name="T7" fmla="*/ 27 h 558"/>
                      <a:gd name="T8" fmla="*/ 125 w 151"/>
                      <a:gd name="T9" fmla="*/ 174 h 558"/>
                      <a:gd name="T10" fmla="*/ 130 w 151"/>
                      <a:gd name="T11" fmla="*/ 444 h 558"/>
                      <a:gd name="T12" fmla="*/ 87 w 151"/>
                      <a:gd name="T13" fmla="*/ 570 h 558"/>
                      <a:gd name="T14" fmla="*/ 21 w 151"/>
                      <a:gd name="T15" fmla="*/ 538 h 558"/>
                      <a:gd name="T16" fmla="*/ 0 w 151"/>
                      <a:gd name="T17" fmla="*/ 330 h 558"/>
                      <a:gd name="T18" fmla="*/ 15 w 151"/>
                      <a:gd name="T19" fmla="*/ 174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82" name="Freeform 16"/>
                  <p:cNvSpPr>
                    <a:spLocks/>
                  </p:cNvSpPr>
                  <p:nvPr/>
                </p:nvSpPr>
                <p:spPr bwMode="auto">
                  <a:xfrm>
                    <a:off x="1910" y="1588"/>
                    <a:ext cx="389" cy="247"/>
                  </a:xfrm>
                  <a:custGeom>
                    <a:avLst/>
                    <a:gdLst>
                      <a:gd name="T0" fmla="*/ 172 w 392"/>
                      <a:gd name="T1" fmla="*/ 58 h 253"/>
                      <a:gd name="T2" fmla="*/ 301 w 392"/>
                      <a:gd name="T3" fmla="*/ 19 h 253"/>
                      <a:gd name="T4" fmla="*/ 358 w 392"/>
                      <a:gd name="T5" fmla="*/ 7 h 253"/>
                      <a:gd name="T6" fmla="*/ 376 w 392"/>
                      <a:gd name="T7" fmla="*/ 58 h 253"/>
                      <a:gd name="T8" fmla="*/ 319 w 392"/>
                      <a:gd name="T9" fmla="*/ 124 h 253"/>
                      <a:gd name="T10" fmla="*/ 190 w 392"/>
                      <a:gd name="T11" fmla="*/ 208 h 253"/>
                      <a:gd name="T12" fmla="*/ 37 w 392"/>
                      <a:gd name="T13" fmla="*/ 229 h 253"/>
                      <a:gd name="T14" fmla="*/ 1 w 392"/>
                      <a:gd name="T15" fmla="*/ 175 h 253"/>
                      <a:gd name="T16" fmla="*/ 43 w 392"/>
                      <a:gd name="T17" fmla="*/ 106 h 253"/>
                      <a:gd name="T18" fmla="*/ 172 w 392"/>
                      <a:gd name="T19" fmla="*/ 58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8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4"/>
                    <a:ext cx="233" cy="378"/>
                  </a:xfrm>
                  <a:custGeom>
                    <a:avLst/>
                    <a:gdLst>
                      <a:gd name="T0" fmla="*/ 72 w 238"/>
                      <a:gd name="T1" fmla="*/ 254 h 386"/>
                      <a:gd name="T2" fmla="*/ 23 w 238"/>
                      <a:gd name="T3" fmla="*/ 180 h 386"/>
                      <a:gd name="T4" fmla="*/ 0 w 238"/>
                      <a:gd name="T5" fmla="*/ 90 h 386"/>
                      <a:gd name="T6" fmla="*/ 23 w 238"/>
                      <a:gd name="T7" fmla="*/ 12 h 386"/>
                      <a:gd name="T8" fmla="*/ 113 w 238"/>
                      <a:gd name="T9" fmla="*/ 24 h 386"/>
                      <a:gd name="T10" fmla="*/ 168 w 238"/>
                      <a:gd name="T11" fmla="*/ 123 h 386"/>
                      <a:gd name="T12" fmla="*/ 219 w 238"/>
                      <a:gd name="T13" fmla="*/ 288 h 386"/>
                      <a:gd name="T14" fmla="*/ 192 w 238"/>
                      <a:gd name="T15" fmla="*/ 354 h 386"/>
                      <a:gd name="T16" fmla="*/ 158 w 238"/>
                      <a:gd name="T17" fmla="*/ 333 h 386"/>
                      <a:gd name="T18" fmla="*/ 72 w 238"/>
                      <a:gd name="T19" fmla="*/ 254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pic>
              <p:nvPicPr>
                <p:cNvPr id="1069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70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71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72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73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74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75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76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grpSp>
            <p:nvGrpSpPr>
              <p:cNvPr id="1048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6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6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6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6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6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6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6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6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  <p:sp>
          <p:nvSpPr>
            <p:cNvPr id="103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215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7216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103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221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104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kumimoji="1" lang="ru-RU" altLang="ru-RU" smtClean="0">
                <a:latin typeface="Lucida Sans Unicode" pitchFamily="34" charset="0"/>
              </a:endParaRPr>
            </a:p>
          </p:txBody>
        </p:sp>
        <p:sp>
          <p:nvSpPr>
            <p:cNvPr id="7223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104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34 w 21600"/>
                <a:gd name="T1" fmla="*/ 0 h 21600"/>
                <a:gd name="T2" fmla="*/ 17 w 21600"/>
                <a:gd name="T3" fmla="*/ 0 h 21600"/>
                <a:gd name="T4" fmla="*/ 0 w 21600"/>
                <a:gd name="T5" fmla="*/ 0 h 21600"/>
                <a:gd name="T6" fmla="*/ 17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vert="eaVert" wrap="none" anchor="ctr"/>
            <a:lstStyle/>
            <a:p>
              <a:endParaRPr lang="ru-RU"/>
            </a:p>
          </p:txBody>
        </p:sp>
      </p:grpSp>
      <p:sp>
        <p:nvSpPr>
          <p:cNvPr id="102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7227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  <a:cs typeface="+mn-cs"/>
              </a:defRPr>
            </a:lvl1pPr>
          </a:lstStyle>
          <a:p>
            <a:pPr>
              <a:defRPr/>
            </a:pPr>
            <a:fld id="{3B519A97-60EE-46EB-8B20-B84A0B68AF3C}" type="datetimeFigureOut">
              <a:rPr lang="ru-RU"/>
              <a:pPr>
                <a:defRPr/>
              </a:pPr>
              <a:t>14.03.2019</a:t>
            </a:fld>
            <a:endParaRPr lang="ru-RU" dirty="0"/>
          </a:p>
        </p:txBody>
      </p:sp>
      <p:sp>
        <p:nvSpPr>
          <p:cNvPr id="7228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229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  <a:cs typeface="+mn-cs"/>
              </a:defRPr>
            </a:lvl1pPr>
          </a:lstStyle>
          <a:p>
            <a:pPr>
              <a:defRPr/>
            </a:pPr>
            <a:fld id="{ACEB0328-D6D4-49D6-A26F-FFE7C7E3FC3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ransition spd="slow">
    <p:newsflash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Lucida Sans Unicode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0.wm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5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3" descr="j021206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9713" y="4643438"/>
            <a:ext cx="2125662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403350" y="1052513"/>
            <a:ext cx="5400675" cy="3140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6600" i="1" dirty="0">
                <a:solidFill>
                  <a:schemeClr val="accent3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Экспертиза в образовании</a:t>
            </a:r>
            <a:endParaRPr lang="ru-RU" sz="6600" i="1" dirty="0">
              <a:solidFill>
                <a:schemeClr val="accent3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5576" y="4725144"/>
            <a:ext cx="4968552" cy="175432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ru-RU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Сологуб С.А. – старший методист отдела повышения квалификации и профессиональной подготовки бюджетного учреждения Орловской области «Региональный центр оценки качества образования»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7" descr="1191269027_c41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796635">
            <a:off x="5764213" y="688975"/>
            <a:ext cx="1428750" cy="17700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971550" y="260350"/>
            <a:ext cx="51133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 b="1" i="1">
                <a:latin typeface="Arial" charset="0"/>
              </a:rPr>
              <a:t>Причины расхождения оценок:</a:t>
            </a:r>
            <a:endParaRPr lang="ru-RU" altLang="ru-RU" sz="2400"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9725" y="728663"/>
            <a:ext cx="6910388" cy="5602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ru-RU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Tx/>
              <a:buAutoNum type="arabicPeriod"/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Преднамеренное искажение оценок 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(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завышение-занижение) </a:t>
            </a:r>
          </a:p>
          <a:p>
            <a:pPr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2.  Неосознанное искажение оценок: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- стремление избежать крайних оценок ;</a:t>
            </a:r>
          </a:p>
          <a:p>
            <a:pPr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- занижение высоких показателей ;</a:t>
            </a:r>
          </a:p>
          <a:p>
            <a:pPr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- завышение низких показателей ;</a:t>
            </a:r>
          </a:p>
          <a:p>
            <a:pPr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- завышение значимости одного критерия над всеми другими ;</a:t>
            </a:r>
          </a:p>
          <a:p>
            <a:pPr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- психологические личностные особенности эксперта: </a:t>
            </a:r>
          </a:p>
          <a:p>
            <a:pPr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•лидер – стремление к доминированию своих оценок над другими;</a:t>
            </a:r>
          </a:p>
          <a:p>
            <a:pPr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•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конформность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– соглашается с мнением других (большинства); </a:t>
            </a:r>
          </a:p>
          <a:p>
            <a:pPr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•конфликтный эксперт оспаривает даже то мнение другого, с которым уже внутренне согласен. </a:t>
            </a:r>
          </a:p>
          <a:p>
            <a:pPr>
              <a:defRPr/>
            </a:pP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Tx/>
              <a:buAutoNum type="arabicPeriod"/>
              <a:defRPr/>
            </a:pP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>
          <a:xfrm>
            <a:off x="755650" y="981075"/>
            <a:ext cx="6553200" cy="792163"/>
          </a:xfrm>
        </p:spPr>
        <p:txBody>
          <a:bodyPr/>
          <a:lstStyle/>
          <a:p>
            <a:pPr algn="ctr"/>
            <a:r>
              <a:rPr lang="ru-RU" altLang="ru-RU" sz="1800" smtClean="0">
                <a:latin typeface="Arial" charset="0"/>
                <a:cs typeface="Arial" charset="0"/>
              </a:rPr>
              <a:t/>
            </a:r>
            <a:br>
              <a:rPr lang="ru-RU" altLang="ru-RU" sz="1800" smtClean="0">
                <a:latin typeface="Arial" charset="0"/>
                <a:cs typeface="Arial" charset="0"/>
              </a:rPr>
            </a:br>
            <a:r>
              <a:rPr lang="ru-RU" altLang="ru-RU" sz="1800" smtClean="0">
                <a:latin typeface="Arial" charset="0"/>
                <a:cs typeface="Arial" charset="0"/>
              </a:rPr>
              <a:t>	«</a:t>
            </a:r>
            <a:r>
              <a:rPr lang="ru-RU" altLang="ru-RU" sz="1800" b="1" i="1" smtClean="0">
                <a:latin typeface="Arial" charset="0"/>
                <a:cs typeface="Arial" charset="0"/>
              </a:rPr>
              <a:t>Мы все разные, но должны проверять должны одинаково». И. Г. Милославский </a:t>
            </a:r>
            <a:br>
              <a:rPr lang="ru-RU" altLang="ru-RU" sz="1800" b="1" i="1" smtClean="0">
                <a:latin typeface="Arial" charset="0"/>
                <a:cs typeface="Arial" charset="0"/>
              </a:rPr>
            </a:br>
            <a:endParaRPr lang="ru-RU" altLang="ru-RU" sz="1800" b="1" i="1" smtClean="0">
              <a:latin typeface="Arial" charset="0"/>
              <a:cs typeface="Arial" charset="0"/>
            </a:endParaRPr>
          </a:p>
        </p:txBody>
      </p:sp>
      <p:sp>
        <p:nvSpPr>
          <p:cNvPr id="23555" name="Текст 3"/>
          <p:cNvSpPr>
            <a:spLocks noGrp="1"/>
          </p:cNvSpPr>
          <p:nvPr>
            <p:ph type="body" idx="4294967295"/>
          </p:nvPr>
        </p:nvSpPr>
        <p:spPr>
          <a:xfrm>
            <a:off x="684213" y="2157413"/>
            <a:ext cx="6408737" cy="3024187"/>
          </a:xfrm>
        </p:spPr>
        <p:txBody>
          <a:bodyPr/>
          <a:lstStyle/>
          <a:p>
            <a:pPr algn="just"/>
            <a:r>
              <a:rPr lang="ru-RU" altLang="ru-RU" sz="1800" smtClean="0">
                <a:latin typeface="Arial" charset="0"/>
                <a:cs typeface="Arial" charset="0"/>
              </a:rPr>
              <a:t>Среднее расхождение оценок, выставленных 1 и 2 экспертами  за задания по оцениваемым работам, не прошедшим на 3 – ю проверку, по отношению к среднему оцениваемому баллу;</a:t>
            </a:r>
          </a:p>
          <a:p>
            <a:pPr algn="just"/>
            <a:r>
              <a:rPr lang="ru-RU" altLang="ru-RU" sz="1800" smtClean="0">
                <a:latin typeface="Arial" charset="0"/>
                <a:cs typeface="Arial" charset="0"/>
              </a:rPr>
              <a:t>согласованность в работе экспертов определяется показателем в 5 %;</a:t>
            </a:r>
          </a:p>
          <a:p>
            <a:pPr algn="just"/>
            <a:r>
              <a:rPr lang="ru-RU" altLang="ru-RU" sz="1800" smtClean="0">
                <a:latin typeface="Arial" charset="0"/>
                <a:cs typeface="Arial" charset="0"/>
              </a:rPr>
              <a:t>наличие единого подхода к пониманию критериев оценивания заданий с развернутым ответом;</a:t>
            </a:r>
          </a:p>
          <a:p>
            <a:pPr algn="just"/>
            <a:r>
              <a:rPr lang="ru-RU" altLang="ru-RU" sz="1800" smtClean="0">
                <a:latin typeface="Arial" charset="0"/>
                <a:cs typeface="Arial" charset="0"/>
              </a:rPr>
              <a:t>число удовлетворенных аппеляций.</a:t>
            </a:r>
          </a:p>
          <a:p>
            <a:endParaRPr lang="ru-RU" altLang="ru-RU" sz="1800" smtClean="0">
              <a:latin typeface="Arial" charset="0"/>
              <a:cs typeface="Arial" charset="0"/>
            </a:endParaRPr>
          </a:p>
        </p:txBody>
      </p:sp>
      <p:pic>
        <p:nvPicPr>
          <p:cNvPr id="2355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21063" y="2852738"/>
            <a:ext cx="3005138" cy="469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557" name="TextBox 4"/>
          <p:cNvSpPr txBox="1">
            <a:spLocks noChangeArrowheads="1"/>
          </p:cNvSpPr>
          <p:nvPr/>
        </p:nvSpPr>
        <p:spPr bwMode="auto">
          <a:xfrm>
            <a:off x="892175" y="404813"/>
            <a:ext cx="53784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1" i="1">
                <a:latin typeface="Arial" charset="0"/>
              </a:rPr>
              <a:t>Коэффициент согласованности экспертов</a:t>
            </a:r>
            <a:endParaRPr lang="ru-RU" altLang="ru-RU" sz="1800" i="1">
              <a:latin typeface="Arial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331640" y="1484784"/>
            <a:ext cx="5723538" cy="378565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80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9933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Спасибо за внимание!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Текст 2"/>
          <p:cNvSpPr>
            <a:spLocks noGrp="1"/>
          </p:cNvSpPr>
          <p:nvPr>
            <p:ph type="body" idx="1"/>
          </p:nvPr>
        </p:nvSpPr>
        <p:spPr>
          <a:xfrm>
            <a:off x="142875" y="1857375"/>
            <a:ext cx="7772400" cy="1500188"/>
          </a:xfrm>
        </p:spPr>
        <p:txBody>
          <a:bodyPr/>
          <a:lstStyle/>
          <a:p>
            <a:pPr algn="ctr" eaLnBrk="1" hangingPunct="1"/>
            <a:r>
              <a:rPr lang="ru-RU" altLang="ru-RU" sz="7200" smtClean="0"/>
              <a:t> </a:t>
            </a:r>
          </a:p>
          <a:p>
            <a:pPr eaLnBrk="1" hangingPunct="1"/>
            <a:endParaRPr lang="ru-RU" altLang="ru-RU" smtClean="0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84213" y="620713"/>
            <a:ext cx="6696075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latin typeface="Arial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800" b="1" i="1">
                <a:latin typeface="Arial" charset="0"/>
              </a:rPr>
              <a:t>Экспертиза</a:t>
            </a:r>
            <a:r>
              <a:rPr lang="ru-RU" altLang="ru-RU" sz="2000" i="1">
                <a:latin typeface="Arial" charset="0"/>
              </a:rPr>
              <a:t> — слово латинского происхождения, означающее </a:t>
            </a:r>
            <a:r>
              <a:rPr lang="ru-RU" altLang="ru-RU" sz="2000" b="1" i="1">
                <a:latin typeface="Arial" charset="0"/>
              </a:rPr>
              <a:t>исследование, разрешение при помощи сведущих людей какого-либо вопроса, требующего специальных знаний. </a:t>
            </a:r>
            <a:endParaRPr lang="ru-RU" altLang="ru-RU" sz="2000">
              <a:latin typeface="Arial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827088" y="2492375"/>
            <a:ext cx="6481762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latin typeface="Arial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800" b="1" i="1">
                <a:latin typeface="Arial" charset="0"/>
              </a:rPr>
              <a:t>Экспертная оценка </a:t>
            </a:r>
            <a:r>
              <a:rPr lang="ru-RU" altLang="ru-RU" sz="2800" i="1">
                <a:latin typeface="Arial" charset="0"/>
              </a:rPr>
              <a:t>-</a:t>
            </a:r>
            <a:r>
              <a:rPr lang="ru-RU" altLang="ru-RU" sz="2800" b="1" i="1">
                <a:latin typeface="Arial" charset="0"/>
              </a:rPr>
              <a:t> </a:t>
            </a:r>
            <a:r>
              <a:rPr lang="ru-RU" altLang="ru-RU" sz="2000" i="1">
                <a:latin typeface="Arial" charset="0"/>
              </a:rPr>
              <a:t>это метод поиска и результат применения метода, полученный на основании использования персонального мнения эксперта или коллективного мнения группы экспертов. </a:t>
            </a:r>
            <a:endParaRPr lang="ru-RU" altLang="ru-RU" sz="2800" i="1">
              <a:latin typeface="Arial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900113" y="4581525"/>
            <a:ext cx="6264275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800" b="1" i="1">
                <a:latin typeface="Arial" charset="0"/>
              </a:rPr>
              <a:t>Оценка</a:t>
            </a:r>
            <a:r>
              <a:rPr lang="ru-RU" altLang="ru-RU" sz="1800" b="1">
                <a:latin typeface="Arial" charset="0"/>
              </a:rPr>
              <a:t> </a:t>
            </a:r>
            <a:r>
              <a:rPr lang="ru-RU" altLang="ru-RU" sz="1800">
                <a:latin typeface="Arial" charset="0"/>
              </a:rPr>
              <a:t>-</a:t>
            </a:r>
            <a:r>
              <a:rPr lang="ru-RU" altLang="ru-RU" sz="1800" b="1">
                <a:latin typeface="Arial" charset="0"/>
              </a:rPr>
              <a:t> </a:t>
            </a:r>
            <a:r>
              <a:rPr lang="ru-RU" altLang="ru-RU" sz="2000" i="1">
                <a:latin typeface="Arial" charset="0"/>
              </a:rPr>
              <a:t>мнение суждение о качестве и (или) характеристике объекта </a:t>
            </a:r>
            <a:endParaRPr lang="ru-RU" altLang="ru-RU" sz="1800" i="1">
              <a:latin typeface="Arial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827088" y="333375"/>
            <a:ext cx="6337300" cy="332263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endParaRPr lang="ru-RU" dirty="0"/>
          </a:p>
          <a:p>
            <a:pPr algn="ctr">
              <a:defRPr/>
            </a:pPr>
            <a:r>
              <a:rPr lang="ru-RU" sz="2400" b="1" dirty="0"/>
              <a:t>Экспертная группа - </a:t>
            </a:r>
            <a:r>
              <a:rPr lang="ru-RU" sz="2400" dirty="0"/>
              <a:t>группа специалистов соответствующего профиля, вырабатывающая </a:t>
            </a:r>
            <a:r>
              <a:rPr lang="ru-RU" sz="2400" dirty="0" err="1"/>
              <a:t>компетентностное</a:t>
            </a:r>
            <a:r>
              <a:rPr lang="ru-RU" sz="2400" dirty="0"/>
              <a:t> коллективное мнение относительно объекта экспертизы, основанное на их знаниях и практическом профессиональном опыте.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7088" y="3644900"/>
            <a:ext cx="6337300" cy="28622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endParaRPr lang="ru-RU" dirty="0"/>
          </a:p>
          <a:p>
            <a:pPr>
              <a:defRPr/>
            </a:pPr>
            <a:endParaRPr lang="ru-RU" dirty="0"/>
          </a:p>
          <a:p>
            <a:pPr algn="ctr">
              <a:defRPr/>
            </a:pPr>
            <a:r>
              <a:rPr lang="ru-RU" sz="2400" b="1" dirty="0"/>
              <a:t>Эксперт</a:t>
            </a:r>
            <a:r>
              <a:rPr lang="ru-RU" sz="2400" dirty="0"/>
              <a:t> (от лат. </a:t>
            </a:r>
            <a:r>
              <a:rPr lang="ru-RU" sz="2400" dirty="0" err="1"/>
              <a:t>expertus</a:t>
            </a:r>
            <a:r>
              <a:rPr lang="ru-RU" sz="2400" dirty="0"/>
              <a:t> - опытный) - квалифицированный специалист в определенной области, привлекаемый для исследования, консультирования, выработки суждений, заключений, предложений, проведения экспертизы</a:t>
            </a:r>
            <a:r>
              <a:rPr lang="ru-RU" dirty="0"/>
              <a:t>. 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j041363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188913"/>
            <a:ext cx="8842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55875" y="2492375"/>
            <a:ext cx="4895850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i="1">
                <a:latin typeface="Arial" charset="0"/>
              </a:rPr>
              <a:t>В качестве экспертов необходимо использовать тех людей, чьи суждения помогут принятию адекватного решения.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000" i="1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i="1">
                <a:latin typeface="Arial" charset="0"/>
              </a:rPr>
              <a:t>При подборе экспертов следует учитывать опасность личной заинтересованности в том или ином решении, который может стать существенным препятствием для получения объективного решения. </a:t>
            </a:r>
          </a:p>
        </p:txBody>
      </p:sp>
      <p:pic>
        <p:nvPicPr>
          <p:cNvPr id="6153" name="Picture 9" descr="https://etnorazum.ru/wp-content/uploads/2016/09/%D1%83%D1%87%D0%B8%D1%82%D0%B5%D0%BB%D1%8C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3375"/>
            <a:ext cx="3779837" cy="251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 descr="j041363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188913"/>
            <a:ext cx="8842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95288" y="692150"/>
            <a:ext cx="7129462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latin typeface="Arial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800" b="1">
                <a:latin typeface="Arial" charset="0"/>
              </a:rPr>
              <a:t>Критерий оценивания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800">
                <a:latin typeface="Arial" charset="0"/>
              </a:rPr>
              <a:t>• (от греческого kriterion) – это признак, на основании которого производится оценка, определение или классификация чего-либо; мерило оценки. 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5" descr="j030011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625" y="4572000"/>
            <a:ext cx="1692275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1258888" y="333375"/>
            <a:ext cx="5724525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b="1">
                <a:latin typeface="Arial" charset="0"/>
                <a:cs typeface="Times New Roman" pitchFamily="18" charset="0"/>
              </a:rPr>
              <a:t>Качества, которыми должен обладать эксперт:</a:t>
            </a:r>
            <a:endParaRPr lang="ru-RU" altLang="ru-RU" sz="2800">
              <a:latin typeface="Arial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95288" y="1268413"/>
            <a:ext cx="7129462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>
                <a:latin typeface="Arial" charset="0"/>
              </a:rPr>
              <a:t>высокая компетентность, доброжелательность, авторитет, аналитические способности;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>
                <a:latin typeface="Arial" charset="0"/>
              </a:rPr>
              <a:t>высокий профессионализм, способный стать на позицию другого, дистанцироваться от своего опыта, открытость к общению;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>
                <a:latin typeface="Arial" charset="0"/>
              </a:rPr>
              <a:t>компетентность в области предмета экспертизы, объективность, независимость;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>
                <a:latin typeface="Arial" charset="0"/>
              </a:rPr>
              <a:t>ответственность, порядочность,честность, рационализм, коммуникабельность, критическое мышление;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>
                <a:latin typeface="Arial" charset="0"/>
              </a:rPr>
              <a:t>высокий интеллект, теоретическая подготовка, способность логически мыслить;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>
                <a:latin typeface="Arial" charset="0"/>
              </a:rPr>
              <a:t>гибкость, толерантность, креативность (способность решать творческие задачи),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>
                <a:latin typeface="Arial" charset="0"/>
              </a:rPr>
              <a:t>дальновидность, педантичность, мудрость.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latin typeface="Arial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4"/>
          <p:cNvSpPr txBox="1">
            <a:spLocks noChangeArrowheads="1"/>
          </p:cNvSpPr>
          <p:nvPr/>
        </p:nvSpPr>
        <p:spPr bwMode="auto">
          <a:xfrm>
            <a:off x="857250" y="285750"/>
            <a:ext cx="8286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latin typeface="Arial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900113" y="333375"/>
            <a:ext cx="6192837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800" b="1">
                <a:latin typeface="Arial" charset="0"/>
              </a:rPr>
              <a:t>ЭКСПЕРТНЫЕ ОЦЕНКИ </a:t>
            </a:r>
            <a:endParaRPr lang="ru-RU" altLang="ru-RU" sz="2800">
              <a:latin typeface="Arial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4213" y="1700213"/>
            <a:ext cx="2592387" cy="100806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461" name="TextBox 10"/>
          <p:cNvSpPr txBox="1">
            <a:spLocks noChangeArrowheads="1"/>
          </p:cNvSpPr>
          <p:nvPr/>
        </p:nvSpPr>
        <p:spPr bwMode="auto">
          <a:xfrm>
            <a:off x="827088" y="1773238"/>
            <a:ext cx="23764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FF0000"/>
                </a:solidFill>
                <a:latin typeface="Arial" charset="0"/>
              </a:rPr>
              <a:t>Индивидуальные оценки</a:t>
            </a:r>
          </a:p>
        </p:txBody>
      </p:sp>
      <p:sp>
        <p:nvSpPr>
          <p:cNvPr id="12" name="Стрелка вправо 11"/>
          <p:cNvSpPr/>
          <p:nvPr/>
        </p:nvSpPr>
        <p:spPr>
          <a:xfrm>
            <a:off x="3492500" y="1268413"/>
            <a:ext cx="4103688" cy="18002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dirty="0"/>
          </a:p>
          <a:p>
            <a:pPr>
              <a:defRPr/>
            </a:pPr>
            <a:endParaRPr lang="ru-RU" dirty="0"/>
          </a:p>
          <a:p>
            <a:pPr algn="ctr">
              <a:defRPr/>
            </a:pPr>
            <a:r>
              <a:rPr lang="ru-RU" sz="1600" dirty="0">
                <a:solidFill>
                  <a:schemeClr val="tx1"/>
                </a:solidFill>
              </a:rPr>
              <a:t>Мнение одного эксперта, независимо от любого другого мнения </a:t>
            </a:r>
          </a:p>
          <a:p>
            <a:pPr>
              <a:defRPr/>
            </a:pPr>
            <a:endParaRPr lang="ru-RU" dirty="0"/>
          </a:p>
          <a:p>
            <a:pPr>
              <a:defRPr/>
            </a:pPr>
            <a:endParaRPr lang="ru-RU" dirty="0"/>
          </a:p>
        </p:txBody>
      </p:sp>
      <p:sp>
        <p:nvSpPr>
          <p:cNvPr id="14" name="Стрелка вправо 13"/>
          <p:cNvSpPr/>
          <p:nvPr/>
        </p:nvSpPr>
        <p:spPr>
          <a:xfrm>
            <a:off x="3492500" y="3213100"/>
            <a:ext cx="4103688" cy="17287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755650" y="3429000"/>
            <a:ext cx="2520950" cy="1295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465" name="TextBox 16"/>
          <p:cNvSpPr txBox="1">
            <a:spLocks noChangeArrowheads="1"/>
          </p:cNvSpPr>
          <p:nvPr/>
        </p:nvSpPr>
        <p:spPr bwMode="auto">
          <a:xfrm>
            <a:off x="971550" y="3644900"/>
            <a:ext cx="20161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FF0000"/>
                </a:solidFill>
                <a:latin typeface="Arial" charset="0"/>
              </a:rPr>
              <a:t>Коллективные оценки</a:t>
            </a:r>
          </a:p>
        </p:txBody>
      </p:sp>
      <p:sp>
        <p:nvSpPr>
          <p:cNvPr id="19466" name="TextBox 18"/>
          <p:cNvSpPr txBox="1">
            <a:spLocks noChangeArrowheads="1"/>
          </p:cNvSpPr>
          <p:nvPr/>
        </p:nvSpPr>
        <p:spPr bwMode="auto">
          <a:xfrm>
            <a:off x="3708400" y="3068638"/>
            <a:ext cx="3024188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charset="0"/>
              </a:rPr>
              <a:t>Результат совместного мнения, группового оценивания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latin typeface="Arial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0" y="-24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483" name="Picture 3" descr="j021324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75" y="285750"/>
            <a:ext cx="9366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900113" y="908050"/>
            <a:ext cx="518477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Blip>
                <a:blip r:embed="rId8"/>
              </a:buBlip>
              <a:defRPr sz="3200"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80000"/>
              <a:buBlip>
                <a:blip r:embed="rId9"/>
              </a:buBlip>
              <a:defRPr sz="2800"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SzPct val="70000"/>
              <a:buBlip>
                <a:blip r:embed="rId10"/>
              </a:buBlip>
              <a:defRPr sz="2400"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800" b="1">
                <a:latin typeface="Arial" charset="0"/>
              </a:rPr>
              <a:t>Преимущества метода экспертных оценок: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827088" y="2420938"/>
            <a:ext cx="6048375" cy="323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Blip>
                <a:blip r:embed="rId8"/>
              </a:buBlip>
              <a:defRPr sz="3200"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80000"/>
              <a:buBlip>
                <a:blip r:embed="rId9"/>
              </a:buBlip>
              <a:defRPr sz="2800"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SzPct val="70000"/>
              <a:buBlip>
                <a:blip r:embed="rId10"/>
              </a:buBlip>
              <a:defRPr sz="2400"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800">
                <a:latin typeface="Arial" charset="0"/>
              </a:rPr>
              <a:t>- большая точность;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800">
                <a:latin typeface="Arial" charset="0"/>
              </a:rPr>
              <a:t>- возможность разностороннего анализа проблем;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800">
                <a:latin typeface="Arial" charset="0"/>
              </a:rPr>
              <a:t>- получение количественной оценки качественной  характеристики 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042988" y="981075"/>
            <a:ext cx="59055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800" b="1">
                <a:latin typeface="Arial" charset="0"/>
              </a:rPr>
              <a:t>Недостатки метода экспертных оценок: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116013" y="2420938"/>
            <a:ext cx="5472112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 eaLnBrk="0" hangingPunct="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Arial" charset="0"/>
              </a:rPr>
              <a:t>- сложность процедуры получения информации;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Arial" charset="0"/>
              </a:rPr>
              <a:t>- сложность формирования группового мнения по индивидуальным суждениям экспертов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Arial" charset="0"/>
              </a:rPr>
              <a:t>- возможность давления авторитетов в группе 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1">
  <a:themeElements>
    <a:clrScheme name="Кимоно 6">
      <a:dk1>
        <a:srgbClr val="000000"/>
      </a:dk1>
      <a:lt1>
        <a:srgbClr val="D9EFE0"/>
      </a:lt1>
      <a:dk2>
        <a:srgbClr val="30605A"/>
      </a:dk2>
      <a:lt2>
        <a:srgbClr val="15331E"/>
      </a:lt2>
      <a:accent1>
        <a:srgbClr val="A4C6BA"/>
      </a:accent1>
      <a:accent2>
        <a:srgbClr val="558F7D"/>
      </a:accent2>
      <a:accent3>
        <a:srgbClr val="E9F6ED"/>
      </a:accent3>
      <a:accent4>
        <a:srgbClr val="000000"/>
      </a:accent4>
      <a:accent5>
        <a:srgbClr val="CFDFD9"/>
      </a:accent5>
      <a:accent6>
        <a:srgbClr val="4C8171"/>
      </a:accent6>
      <a:hlink>
        <a:srgbClr val="C1C177"/>
      </a:hlink>
      <a:folHlink>
        <a:srgbClr val="A08F5E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имоно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имоно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имоно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1512</TotalTime>
  <Words>503</Words>
  <Application>Microsoft Office PowerPoint</Application>
  <PresentationFormat>Экран (4:3)</PresentationFormat>
  <Paragraphs>74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Lucida Sans Unicode</vt:lpstr>
      <vt:lpstr>Calibri</vt:lpstr>
      <vt:lpstr>Times New Roman</vt:lpstr>
      <vt:lpstr>Тема1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«Мы все разные, но должны проверять должны одинаково». И. Г. Милославский  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к ГИА</dc:title>
  <dc:creator>c400's Windows XP PC</dc:creator>
  <cp:lastModifiedBy>user</cp:lastModifiedBy>
  <cp:revision>186</cp:revision>
  <dcterms:created xsi:type="dcterms:W3CDTF">2011-03-02T16:22:14Z</dcterms:created>
  <dcterms:modified xsi:type="dcterms:W3CDTF">2019-03-14T13:40:02Z</dcterms:modified>
</cp:coreProperties>
</file>