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57" r:id="rId3"/>
    <p:sldId id="263" r:id="rId4"/>
    <p:sldId id="259" r:id="rId5"/>
    <p:sldId id="260" r:id="rId6"/>
    <p:sldId id="261" r:id="rId7"/>
    <p:sldId id="264" r:id="rId8"/>
    <p:sldId id="265" r:id="rId9"/>
    <p:sldId id="283" r:id="rId10"/>
    <p:sldId id="266" r:id="rId11"/>
    <p:sldId id="267" r:id="rId12"/>
    <p:sldId id="268" r:id="rId13"/>
    <p:sldId id="269" r:id="rId14"/>
    <p:sldId id="270" r:id="rId15"/>
    <p:sldId id="271" r:id="rId16"/>
    <p:sldId id="288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5" r:id="rId30"/>
    <p:sldId id="286" r:id="rId31"/>
    <p:sldId id="287" r:id="rId32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4" d="100"/>
          <a:sy n="94" d="100"/>
        </p:scale>
        <p:origin x="-378" y="-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065B2E5-FC22-46A4-A718-AAD87CC15FA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DB944BE-47B6-4B63-BC55-8BC129E9C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00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CEEE1D7-04EE-4DDC-8EC1-D70E42D6208A}" type="slidenum">
              <a:rPr lang="ru-RU" altLang="ru-RU"/>
              <a:pPr/>
              <a:t>18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7BFB4B5-7931-41DB-A4D8-04EB69424D22}" type="slidenum">
              <a:rPr lang="ru-RU" altLang="ru-RU"/>
              <a:pPr/>
              <a:t>29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455A7-8267-4318-A8D0-F9A2697B1A1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64041-D369-457C-85B1-276A1C5C40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0304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AAD47-A8BA-4F06-9C7D-5B72F47E348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69FB2-6D0A-44E3-85E8-827CF29069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22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1528E-2859-43F8-B700-73E068C70CC4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CDFD6-F56F-4A4A-A756-7FE586887A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88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74C92-CAAB-4739-BC0A-8F31E301BCFD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9D255-16D6-4EDA-BEF1-F652C64EA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556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65F2A2-78C3-4E8E-B654-412C6888C028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88B4F-7A56-410B-BB00-125F481EF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2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82B799-8BAA-48F8-B6C8-53820D958D06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3748F-F5C7-4081-87F1-D0F4B8A84A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078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B8539-9005-40F6-9C5F-C86CE4CD184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020B4-5FC9-4E3D-9F60-69654A9378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3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F970E3-3937-4AE5-8CC2-91539C55DD6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CBD23-06CA-486F-B439-4E54C551A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84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49A83-1017-4736-AFFE-B9EAE190E3D9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9BF4-0331-4144-BAF5-1206215F6B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99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D4FB6-BEFF-42B3-A6C6-9BD165B7F31F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5B561-CA04-4806-85B8-2488E4C818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188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6EBB8-03EA-40C4-8DCE-B7088FCE5577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2016-0E99-43AA-82DA-CCCA81EED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3923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75C5E94-7D39-4CB1-AF6C-623A7FF86D03}" type="datetimeFigureOut">
              <a:rPr lang="ru-RU"/>
              <a:pPr>
                <a:defRPr/>
              </a:pPr>
              <a:t>05.04.2019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6CDDDD4-E413-455E-9374-697CA4C33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Объект 2"/>
          <p:cNvSpPr>
            <a:spLocks noGrp="1"/>
          </p:cNvSpPr>
          <p:nvPr>
            <p:ph idx="1"/>
          </p:nvPr>
        </p:nvSpPr>
        <p:spPr>
          <a:xfrm>
            <a:off x="809625" y="782638"/>
            <a:ext cx="10515600" cy="5056187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8000" b="1" smtClean="0">
                <a:latin typeface="Times New Roman" pitchFamily="18" charset="0"/>
                <a:cs typeface="Times New Roman" pitchFamily="18" charset="0"/>
              </a:rPr>
              <a:t>Актуальные</a:t>
            </a:r>
            <a:r>
              <a:rPr lang="ru-RU" altLang="ru-RU" sz="8000" b="1" smtClean="0"/>
              <a:t> </a:t>
            </a:r>
            <a:r>
              <a:rPr lang="ru-RU" altLang="ru-RU" sz="8000" b="1" smtClean="0">
                <a:latin typeface="Times New Roman" pitchFamily="18" charset="0"/>
                <a:cs typeface="Times New Roman" pitchFamily="18" charset="0"/>
              </a:rPr>
              <a:t>вопросы содержания КИМ  по биологии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altLang="ru-RU" sz="8000" b="1" smtClean="0">
                <a:latin typeface="Times New Roman" pitchFamily="18" charset="0"/>
                <a:cs typeface="Times New Roman" pitchFamily="18" charset="0"/>
              </a:rPr>
              <a:t> 9 класс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126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9" t="20174" r="24989" b="14774"/>
          <a:stretch>
            <a:fillRect/>
          </a:stretch>
        </p:blipFill>
        <p:spPr>
          <a:xfrm>
            <a:off x="819150" y="211138"/>
            <a:ext cx="8634413" cy="66468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713" y="365125"/>
            <a:ext cx="10733087" cy="6207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31</a:t>
            </a:r>
          </a:p>
        </p:txBody>
      </p:sp>
      <p:pic>
        <p:nvPicPr>
          <p:cNvPr id="1229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34422" r="30634" b="21060"/>
          <a:stretch>
            <a:fillRect/>
          </a:stretch>
        </p:blipFill>
        <p:spPr>
          <a:xfrm>
            <a:off x="2265363" y="1160463"/>
            <a:ext cx="7988300" cy="54625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3315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5949" r="3995" b="8893"/>
          <a:stretch>
            <a:fillRect/>
          </a:stretch>
        </p:blipFill>
        <p:spPr>
          <a:xfrm>
            <a:off x="835025" y="346075"/>
            <a:ext cx="4768850" cy="6511925"/>
          </a:xfrm>
        </p:spPr>
      </p:pic>
      <p:pic>
        <p:nvPicPr>
          <p:cNvPr id="13316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12173" r="4475" b="18028"/>
          <a:stretch>
            <a:fillRect/>
          </a:stretch>
        </p:blipFill>
        <p:spPr bwMode="auto">
          <a:xfrm>
            <a:off x="6589713" y="1027113"/>
            <a:ext cx="4548187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433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9" t="31503" r="31361" b="19890"/>
          <a:stretch>
            <a:fillRect/>
          </a:stretch>
        </p:blipFill>
        <p:spPr>
          <a:xfrm>
            <a:off x="833438" y="298450"/>
            <a:ext cx="8474075" cy="6559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536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69" t="26752" r="30949" b="24277"/>
          <a:stretch>
            <a:fillRect/>
          </a:stretch>
        </p:blipFill>
        <p:spPr>
          <a:xfrm>
            <a:off x="836613" y="0"/>
            <a:ext cx="8809037" cy="70405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638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7" t="38631" r="31567" b="13310"/>
          <a:stretch>
            <a:fillRect/>
          </a:stretch>
        </p:blipFill>
        <p:spPr>
          <a:xfrm>
            <a:off x="825500" y="0"/>
            <a:ext cx="8882063" cy="7013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latin typeface="Arial" charset="0"/>
              </a:rPr>
              <a:t>Энергетическая потребность 14-летнего подростка в сутки   - 2900 ккал. 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Второй завтрак составляет 18% от общей калорийности в сутки и равен 522 ккал.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Калорийность заказанных блюд и напитков составила 1100 ккал.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Количество углеводов во втором завтраке – 148 г.</a:t>
            </a:r>
          </a:p>
          <a:p>
            <a:pPr eaLnBrk="1" hangingPunct="1"/>
            <a:r>
              <a:rPr lang="ru-RU" altLang="ru-RU" smtClean="0">
                <a:latin typeface="Arial" charset="0"/>
              </a:rPr>
              <a:t>Отношение углеводов, поступивших с пищей, к суточной норме – 0,39 или 39% (148г</a:t>
            </a:r>
            <a:r>
              <a:rPr lang="en-US" altLang="ru-RU" smtClean="0">
                <a:latin typeface="Arial" charset="0"/>
              </a:rPr>
              <a:t>/</a:t>
            </a:r>
            <a:r>
              <a:rPr lang="ru-RU" altLang="ru-RU" smtClean="0">
                <a:latin typeface="Arial" charset="0"/>
              </a:rPr>
              <a:t>375г)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26935" r="30745" b="25737"/>
          <a:stretch>
            <a:fillRect/>
          </a:stretch>
        </p:blipFill>
        <p:spPr>
          <a:xfrm>
            <a:off x="854075" y="-68263"/>
            <a:ext cx="9367838" cy="6926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9459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38812" r="31155" b="12581"/>
          <a:stretch>
            <a:fillRect/>
          </a:stretch>
        </p:blipFill>
        <p:spPr>
          <a:xfrm>
            <a:off x="846138" y="166688"/>
            <a:ext cx="8815387" cy="6992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048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55" t="34792" r="30745" b="19342"/>
          <a:stretch>
            <a:fillRect/>
          </a:stretch>
        </p:blipFill>
        <p:spPr>
          <a:xfrm>
            <a:off x="881063" y="0"/>
            <a:ext cx="8851900" cy="6854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525" y="938213"/>
            <a:ext cx="10439400" cy="8874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УЧАСТНИКОВ ОГЭ ПО УЧЕБНОМУ ПРЕДМЕТУ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715963" y="4294188"/>
            <a:ext cx="10637837" cy="1882775"/>
          </a:xfrm>
        </p:spPr>
        <p:txBody>
          <a:bodyPr/>
          <a:lstStyle/>
          <a:p>
            <a:pPr algn="just"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Фактическое количество участников ОГЭ по биологии в 2018 году по сравнению с 2017 годом снизилось на 305 человек, но остается достаточно высоким. На 5,4% снизился и процент участников ОГЭ по биологии от общего количества выпускников основной школы, допущенных к экзаменам. Возможно, это связано с тем, что для успешной сдачи экзамена ОГЭ по биологии требуется владение обширным материалом по разделам биологии: «Растения», «Животные», «Человек», «Введение в общую биологию».</a:t>
            </a:r>
          </a:p>
          <a:p>
            <a:pPr algn="just" eaLnBrk="1" hangingPunct="1"/>
            <a:endParaRPr lang="ru-RU" altLang="ru-RU" sz="20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6"/>
          <a:stretch>
            <a:fillRect/>
          </a:stretch>
        </p:blipFill>
        <p:spPr bwMode="auto">
          <a:xfrm>
            <a:off x="944563" y="1971675"/>
            <a:ext cx="99091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150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47" t="40822" r="32082" b="18246"/>
          <a:stretch>
            <a:fillRect/>
          </a:stretch>
        </p:blipFill>
        <p:spPr>
          <a:xfrm>
            <a:off x="852488" y="231775"/>
            <a:ext cx="9429750" cy="662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253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49" t="35341" r="31155" b="15871"/>
          <a:stretch>
            <a:fillRect/>
          </a:stretch>
        </p:blipFill>
        <p:spPr>
          <a:xfrm>
            <a:off x="860425" y="171450"/>
            <a:ext cx="8675688" cy="6686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355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1" t="41919" r="31567" b="9109"/>
          <a:stretch>
            <a:fillRect/>
          </a:stretch>
        </p:blipFill>
        <p:spPr>
          <a:xfrm>
            <a:off x="866775" y="0"/>
            <a:ext cx="8596313" cy="6781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37534" r="31772" b="18794"/>
          <a:stretch>
            <a:fillRect/>
          </a:stretch>
        </p:blipFill>
        <p:spPr>
          <a:xfrm>
            <a:off x="1997075" y="969963"/>
            <a:ext cx="7756525" cy="5692775"/>
          </a:xfrm>
        </p:spPr>
      </p:pic>
      <p:pic>
        <p:nvPicPr>
          <p:cNvPr id="2457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95"/>
          <a:stretch>
            <a:fillRect/>
          </a:stretch>
        </p:blipFill>
        <p:spPr bwMode="auto">
          <a:xfrm>
            <a:off x="1041400" y="119063"/>
            <a:ext cx="899795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541338" y="230188"/>
            <a:ext cx="10812462" cy="134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185863" y="336550"/>
            <a:ext cx="10515600" cy="13255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5603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1" t="24559" r="31258" b="36884"/>
          <a:stretch>
            <a:fillRect/>
          </a:stretch>
        </p:blipFill>
        <p:spPr>
          <a:xfrm>
            <a:off x="1182688" y="266700"/>
            <a:ext cx="8151812" cy="5732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662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4" t="29494" r="31052" b="22630"/>
          <a:stretch>
            <a:fillRect/>
          </a:stretch>
        </p:blipFill>
        <p:spPr>
          <a:xfrm>
            <a:off x="860425" y="417513"/>
            <a:ext cx="8794750" cy="6440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7651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39059" r="31053" b="31586"/>
          <a:stretch>
            <a:fillRect/>
          </a:stretch>
        </p:blipFill>
        <p:spPr>
          <a:xfrm>
            <a:off x="2544763" y="1746250"/>
            <a:ext cx="7696200" cy="4105275"/>
          </a:xfrm>
        </p:spPr>
      </p:pic>
      <p:pic>
        <p:nvPicPr>
          <p:cNvPr id="27652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60" t="4057" r="8147" b="88986"/>
          <a:stretch>
            <a:fillRect/>
          </a:stretch>
        </p:blipFill>
        <p:spPr bwMode="auto">
          <a:xfrm>
            <a:off x="823913" y="365125"/>
            <a:ext cx="8648700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2867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3" t="23280" r="30745" b="28844"/>
          <a:stretch>
            <a:fillRect/>
          </a:stretch>
        </p:blipFill>
        <p:spPr>
          <a:xfrm>
            <a:off x="839788" y="384175"/>
            <a:ext cx="7880350" cy="59245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436563" y="-63500"/>
            <a:ext cx="10917237" cy="1574800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Задание № 32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0400" y="1200150"/>
            <a:ext cx="10693400" cy="5065713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2.Почему препарат инсулин вводят внутривенно, внутримышечно или подкожно, а препараты коры надпочечников (</a:t>
            </a:r>
            <a:r>
              <a:rPr lang="ru-RU" b="1" dirty="0" err="1" smtClean="0"/>
              <a:t>кортикоиды</a:t>
            </a:r>
            <a:r>
              <a:rPr lang="ru-RU" b="1" dirty="0" smtClean="0"/>
              <a:t>) – как противовоспалительные и </a:t>
            </a:r>
            <a:r>
              <a:rPr lang="ru-RU" b="1" dirty="0" err="1" smtClean="0"/>
              <a:t>противоаллергенные</a:t>
            </a:r>
            <a:r>
              <a:rPr lang="ru-RU" b="1" dirty="0" smtClean="0"/>
              <a:t> в виде таблеток?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ОТВЕТ: 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1) Инсулин – белок, подвержен действию пищеварительных ферментов желудка и тонкой кишки. В кровь должен поступать целиком в виде белка, а не аминокислот, сохраняя свою гормональную активность. Поэтому он вводится внутривенно, подкожно или внутримышечно.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2) Гормоны коры надпочечников – липиды. Они всасываются в лимфатических  капиллярах ворсинок кишечника и </a:t>
            </a:r>
            <a:r>
              <a:rPr lang="ru-RU" b="1" dirty="0" err="1" smtClean="0"/>
              <a:t>лимфотоком</a:t>
            </a:r>
            <a:r>
              <a:rPr lang="ru-RU" b="1" dirty="0" smtClean="0"/>
              <a:t> переносятся кровью целиком, они легко проходят через клеточную т внутриклеточную мембрану.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>
          <a:xfrm>
            <a:off x="477838" y="365125"/>
            <a:ext cx="10875962" cy="858838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Задание № 32</a:t>
            </a:r>
            <a:endParaRPr lang="ru-RU" alt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8025" y="1311275"/>
            <a:ext cx="10885488" cy="486568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3. В каких пищевых продуктах содержится холестерин? Чем опасен высокий уровень холестерина в крови?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ОТВЕТ: 1) Продукты животного происхождения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              2) Увеличивается риск атеросклероза  и заболеваний сердца.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4. Почему молоко и куриный бульон, введенные прямо в кровь, вызывают гибель человека?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ОТВЕТ: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1) В крови нет ферментов, способных расщеплять высокомолекулярные органические соединения.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b="1" dirty="0" smtClean="0"/>
              <a:t>2) Молоко и куриный бульон имею специфический состав (особенно белки). Для организма они являются антигенами. Поэтому в организме возникает иммунная защита.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5525" y="938213"/>
            <a:ext cx="10439400" cy="887412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ХАРАКТЕРИСТИКА УЧАСТНИКОВ ОГЭ ПО УЧЕБНОМУ ПРЕДМЕТУ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850900" y="4694238"/>
            <a:ext cx="10502900" cy="1482725"/>
          </a:xfrm>
        </p:spPr>
        <p:txBody>
          <a:bodyPr/>
          <a:lstStyle/>
          <a:p>
            <a:pPr algn="just" eaLnBrk="1" hangingPunct="1"/>
            <a:r>
              <a:rPr lang="ru-RU" altLang="ru-RU" sz="2000" b="1" smtClean="0">
                <a:latin typeface="Times New Roman" pitchFamily="18" charset="0"/>
                <a:cs typeface="Times New Roman" pitchFamily="18" charset="0"/>
              </a:rPr>
              <a:t>Доля выпускников, получивших на ОГЭ по биологии оценки «4» и «5», в 2018 году составила 49%, что на 8,6% больше по сравнению с 2017 годом. Вместе с тем доля «двоечников» уменьшилась на 0,15%. В итоге средний балл в 2018 году увеличился на 0,1.</a:t>
            </a:r>
          </a:p>
        </p:txBody>
      </p:sp>
      <p:sp>
        <p:nvSpPr>
          <p:cNvPr id="4100" name="Прямоугольник 4"/>
          <p:cNvSpPr>
            <a:spLocks noChangeArrowheads="1"/>
          </p:cNvSpPr>
          <p:nvPr/>
        </p:nvSpPr>
        <p:spPr bwMode="auto">
          <a:xfrm>
            <a:off x="938213" y="1825625"/>
            <a:ext cx="8634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/>
            <a:r>
              <a:rPr lang="ru-RU" altLang="ru-RU">
                <a:solidFill>
                  <a:srgbClr val="000000"/>
                </a:solidFill>
                <a:latin typeface="Times New Roman" pitchFamily="18" charset="0"/>
              </a:rPr>
              <a:t>                     </a:t>
            </a:r>
            <a:r>
              <a:rPr lang="ru-RU" altLang="ru-RU" sz="2000" b="1">
                <a:solidFill>
                  <a:srgbClr val="000000"/>
                </a:solidFill>
                <a:latin typeface="Times New Roman" pitchFamily="18" charset="0"/>
              </a:rPr>
              <a:t>Динамика результатов ОГЭ по предмету за последние 3 года</a:t>
            </a:r>
            <a:endParaRPr lang="ru-RU" altLang="ru-RU" sz="2000" b="1"/>
          </a:p>
        </p:txBody>
      </p:sp>
      <p:pic>
        <p:nvPicPr>
          <p:cNvPr id="4101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85" t="32312" r="30548" b="50404"/>
          <a:stretch>
            <a:fillRect/>
          </a:stretch>
        </p:blipFill>
        <p:spPr bwMode="auto">
          <a:xfrm>
            <a:off x="1860550" y="2532063"/>
            <a:ext cx="7983538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469900" y="365125"/>
            <a:ext cx="10883900" cy="731838"/>
          </a:xfrm>
        </p:spPr>
        <p:txBody>
          <a:bodyPr/>
          <a:lstStyle/>
          <a:p>
            <a:pPr algn="ctr" eaLnBrk="1" hangingPunct="1"/>
            <a:r>
              <a:rPr lang="ru-RU" altLang="ru-RU" b="1" smtClean="0"/>
              <a:t>Задание № 32</a:t>
            </a:r>
            <a:endParaRPr lang="ru-RU" altLang="ru-RU" smtClean="0"/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644525" y="1192213"/>
            <a:ext cx="10709275" cy="5240337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600" b="1" smtClean="0"/>
              <a:t>5. Почему необходимо есть в одно и тоже время, не ранее 3 часов и не позже 4,5 часов после предыдущего приема пищи, а его продолжительность должна быть 20-25 минут?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600" b="1" smtClean="0"/>
              <a:t>ОТВЕТ: 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600" b="1" smtClean="0"/>
              <a:t>1) Происходит образование условного рефлекса на время и обстановку. Пища переваривается 3-4 часа. Приблизительно через это же время пробуждается аппетит, который сменяется чувством голода. Следовательно, таким же должен бы</a:t>
            </a:r>
            <a:r>
              <a:rPr lang="ru-RU" altLang="ru-RU" sz="2600" b="1" smtClean="0">
                <a:latin typeface="Arial" charset="0"/>
              </a:rPr>
              <a:t>т</a:t>
            </a:r>
            <a:r>
              <a:rPr lang="ru-RU" altLang="ru-RU" sz="2600" b="1" smtClean="0"/>
              <a:t>ь интервал между приемами пищи при рациональном питании. Потому при несоблюдении этих правил ухудшается пищеварение, снижается аппетит.</a:t>
            </a:r>
          </a:p>
          <a:p>
            <a:pPr marL="0" indent="0" algn="just" eaLnBrk="1" hangingPunct="1">
              <a:lnSpc>
                <a:spcPct val="80000"/>
              </a:lnSpc>
              <a:buFont typeface="Arial" charset="0"/>
              <a:buNone/>
            </a:pPr>
            <a:r>
              <a:rPr lang="ru-RU" altLang="ru-RU" sz="2600" b="1" smtClean="0"/>
              <a:t>2) 20-25 минут достаточно для неторопливого и тщательного пережевывания пищи и активного выделения пищеварительного сока с высоким содержанием ферментов. После этого времени эффективность действия ферментов снижается.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-182563" y="-1325563"/>
            <a:ext cx="10515601" cy="13255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Объект 2"/>
          <p:cNvSpPr>
            <a:spLocks noGrp="1"/>
          </p:cNvSpPr>
          <p:nvPr>
            <p:ph idx="1"/>
          </p:nvPr>
        </p:nvSpPr>
        <p:spPr>
          <a:xfrm>
            <a:off x="838200" y="2035175"/>
            <a:ext cx="10515600" cy="414178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ru-RU" altLang="ru-RU" sz="800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9" t="18163" r="18205" b="13678"/>
          <a:stretch>
            <a:fillRect/>
          </a:stretch>
        </p:blipFill>
        <p:spPr>
          <a:xfrm>
            <a:off x="452438" y="0"/>
            <a:ext cx="112998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6147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2" t="18346" r="20979" b="12582"/>
          <a:stretch>
            <a:fillRect/>
          </a:stretch>
        </p:blipFill>
        <p:spPr>
          <a:xfrm>
            <a:off x="436563" y="0"/>
            <a:ext cx="111966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7171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85" t="17250" r="21083" b="10936"/>
          <a:stretch>
            <a:fillRect/>
          </a:stretch>
        </p:blipFill>
        <p:spPr>
          <a:xfrm>
            <a:off x="755650" y="0"/>
            <a:ext cx="105981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819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3" t="17067" r="21596" b="8012"/>
          <a:stretch>
            <a:fillRect/>
          </a:stretch>
        </p:blipFill>
        <p:spPr>
          <a:xfrm>
            <a:off x="812800" y="292100"/>
            <a:ext cx="8961438" cy="6778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9219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95" t="17067" r="21391" b="8562"/>
          <a:stretch>
            <a:fillRect/>
          </a:stretch>
        </p:blipFill>
        <p:spPr>
          <a:xfrm>
            <a:off x="823913" y="298450"/>
            <a:ext cx="8047037" cy="6845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1031875" y="384175"/>
            <a:ext cx="10515600" cy="1325563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43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5" t="4710" r="1875" b="5296"/>
          <a:stretch>
            <a:fillRect/>
          </a:stretch>
        </p:blipFill>
        <p:spPr>
          <a:xfrm>
            <a:off x="1033463" y="392113"/>
            <a:ext cx="5089525" cy="67754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563</Words>
  <Application>Microsoft Office PowerPoint</Application>
  <PresentationFormat>Произвольный</PresentationFormat>
  <Paragraphs>35</Paragraphs>
  <Slides>31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6" baseType="lpstr">
      <vt:lpstr>Calibri</vt:lpstr>
      <vt:lpstr>Arial</vt:lpstr>
      <vt:lpstr>Calibri Light</vt:lpstr>
      <vt:lpstr>Times New Roman</vt:lpstr>
      <vt:lpstr>Тема Office</vt:lpstr>
      <vt:lpstr>Презентация PowerPoint</vt:lpstr>
      <vt:lpstr> ХАРАКТЕРИСТИКА УЧАСТНИКОВ ОГЭ ПО УЧЕБНОМУ ПРЕДМЕТУ  БИОЛОГИЯ </vt:lpstr>
      <vt:lpstr> ХАРАКТЕРИСТИКА УЧАСТНИКОВ ОГЭ ПО УЧЕБНОМУ ПРЕДМЕТУ  БИОЛОГИЯ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31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Задание № 32</vt:lpstr>
      <vt:lpstr>Задание № 32</vt:lpstr>
      <vt:lpstr>Задание № 32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Света</dc:creator>
  <cp:lastModifiedBy>user</cp:lastModifiedBy>
  <cp:revision>20</cp:revision>
  <dcterms:created xsi:type="dcterms:W3CDTF">2019-03-09T13:19:57Z</dcterms:created>
  <dcterms:modified xsi:type="dcterms:W3CDTF">2019-04-05T07:54:16Z</dcterms:modified>
</cp:coreProperties>
</file>