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601" r:id="rId3"/>
    <p:sldId id="607" r:id="rId4"/>
    <p:sldId id="608" r:id="rId5"/>
    <p:sldId id="605" r:id="rId6"/>
    <p:sldId id="610" r:id="rId7"/>
    <p:sldId id="606" r:id="rId8"/>
    <p:sldId id="581" r:id="rId9"/>
    <p:sldId id="590" r:id="rId10"/>
    <p:sldId id="597" r:id="rId11"/>
    <p:sldId id="591" r:id="rId12"/>
    <p:sldId id="595" r:id="rId13"/>
    <p:sldId id="589" r:id="rId14"/>
    <p:sldId id="583" r:id="rId15"/>
    <p:sldId id="598" r:id="rId16"/>
    <p:sldId id="599" r:id="rId17"/>
    <p:sldId id="552" r:id="rId18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3192"/>
    <a:srgbClr val="FF4F4F"/>
    <a:srgbClr val="3530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>
        <p:scale>
          <a:sx n="90" d="100"/>
          <a:sy n="90" d="100"/>
        </p:scale>
        <p:origin x="-139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5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B96C6ED-6170-4C43-A2D7-14F3C009A2D1}" type="datetimeFigureOut">
              <a:rPr lang="ru-RU"/>
              <a:pPr>
                <a:defRPr/>
              </a:pPr>
              <a:t>03.04.2019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56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272C3FB-8737-442C-9F36-8337599D42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2335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DE68C7-F5A8-4F41-A6E5-2F380C49B96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695F309-9131-4A8B-BF40-743C194A7FCD}" type="slidenum">
              <a:rPr lang="ru-RU" altLang="ru-RU" smtClean="0">
                <a:solidFill>
                  <a:srgbClr val="000000"/>
                </a:solidFill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 altLang="ru-RU" smtClean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9512F44-EF03-46E4-9C51-E83A86E54DF9}" type="slidenum">
              <a:rPr lang="ru-RU" altLang="ru-RU" smtClean="0">
                <a:solidFill>
                  <a:srgbClr val="000000"/>
                </a:solidFill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 altLang="ru-RU" smtClean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CF4CBB6-0541-4764-99C4-F2EDD234AAB4}" type="slidenum">
              <a:rPr lang="ru-RU" altLang="ru-RU" smtClean="0">
                <a:solidFill>
                  <a:srgbClr val="000000"/>
                </a:solidFill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 altLang="ru-RU" smtClean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303B23E-ED1A-4A8E-84E3-97DA9AFEB62F}" type="slidenum">
              <a:rPr lang="ru-RU" altLang="ru-RU" smtClean="0">
                <a:solidFill>
                  <a:srgbClr val="000000"/>
                </a:solidFill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 altLang="ru-RU" smtClean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1A67E61-A61D-4E9F-B77D-2F1FC14F08DA}" type="slidenum">
              <a:rPr lang="ru-RU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AAC9EC8-E177-4119-8C83-5C70AB40ED27}" type="slidenum">
              <a:rPr lang="ru-RU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BD3AA42-DDAA-48D4-8E48-525B7BF99545}" type="slidenum">
              <a:rPr lang="ru-RU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2E4311-FFBF-49F9-84BE-6BCE2022451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DE4268F-A29B-4E99-87EA-6E3087D38DED}" type="slidenum">
              <a:rPr lang="ru-RU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3DEFB01-DDB5-4BDD-95F1-FB7F7EB5AE30}" type="slidenum">
              <a:rPr lang="ru-RU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B6419BF-6DA7-4A3C-85A4-3781062F6936}" type="slidenum">
              <a:rPr lang="ru-RU" altLang="ru-RU" smtClean="0">
                <a:solidFill>
                  <a:srgbClr val="000000"/>
                </a:solidFill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altLang="ru-RU" smtClean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000697E-624C-4ED1-A27C-3EC18E5CA755}" type="slidenum">
              <a:rPr lang="ru-RU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DC4DB21-0747-4B71-8122-409363E0D5C1}" type="slidenum">
              <a:rPr lang="ru-RU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CDF4D23-B599-4C0C-BF95-73C01AF849C1}" type="slidenum">
              <a:rPr lang="ru-RU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672B0F0-7FE1-4209-B85F-66D3CBDED8D8}" type="slidenum">
              <a:rPr lang="ru-RU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8CD7DD7-2380-4662-85FA-C508D3197D22}" type="slidenum">
              <a:rPr lang="ru-RU" altLang="ru-RU" smtClean="0">
                <a:solidFill>
                  <a:srgbClr val="000000"/>
                </a:solidFill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altLang="ru-RU" smtClean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6BAFE-9BE6-43BA-ACB8-369BD846F6FE}" type="datetimeFigureOut">
              <a:rPr lang="ru-RU"/>
              <a:pPr>
                <a:defRPr/>
              </a:pPr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A931B-C8BE-4018-A607-673EDC2F84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483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FE94D-CD0C-45FE-8553-5C9404E1BBB4}" type="datetimeFigureOut">
              <a:rPr lang="ru-RU"/>
              <a:pPr>
                <a:defRPr/>
              </a:pPr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2D060-4038-4BF5-AE6C-7DFE8CFD09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339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F02E0-B3A4-4034-80FD-E3E3DBBA995E}" type="datetimeFigureOut">
              <a:rPr lang="ru-RU"/>
              <a:pPr>
                <a:defRPr/>
              </a:pPr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37D8A-5728-4F8E-AF40-6E46790664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603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5AD01-9953-4502-9A11-556D546161BC}" type="datetimeFigureOut">
              <a:rPr lang="ru-RU"/>
              <a:pPr>
                <a:defRPr/>
              </a:pPr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F73CD-1C96-4C86-9993-86BF796DEC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697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C27BB-647E-4988-918A-5BB071BE9E11}" type="datetimeFigureOut">
              <a:rPr lang="ru-RU"/>
              <a:pPr>
                <a:defRPr/>
              </a:pPr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E17BA-83B0-47CA-A7BF-F710D82194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201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512D3-1433-4F0F-84D3-EB4D3F489206}" type="datetimeFigureOut">
              <a:rPr lang="ru-RU"/>
              <a:pPr>
                <a:defRPr/>
              </a:pPr>
              <a:t>03.04.2019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2954D-CBB2-4E33-949E-006A6D44E9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922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A5DE8-CE85-44FC-A398-7FE79316DD51}" type="datetimeFigureOut">
              <a:rPr lang="ru-RU"/>
              <a:pPr>
                <a:defRPr/>
              </a:pPr>
              <a:t>03.04.2019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3E42C-9A5B-40BC-B86D-9F024E9F3A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294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B4DEC-0A50-42FC-ACDF-584D96D3657C}" type="datetimeFigureOut">
              <a:rPr lang="ru-RU"/>
              <a:pPr>
                <a:defRPr/>
              </a:pPr>
              <a:t>03.04.2019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23E8C-F3EF-48FD-8F58-16ED33F276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902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D0353-5AD7-44B0-B40F-3837837AA2E5}" type="datetimeFigureOut">
              <a:rPr lang="ru-RU"/>
              <a:pPr>
                <a:defRPr/>
              </a:pPr>
              <a:t>03.04.2019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27209-5C44-4174-9E13-B5C62E6021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664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E5194-FC57-4A84-BFC6-73D59B13939E}" type="datetimeFigureOut">
              <a:rPr lang="ru-RU"/>
              <a:pPr>
                <a:defRPr/>
              </a:pPr>
              <a:t>03.04.2019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21410-806B-422E-8684-D0EEEEB5F2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32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FD860-AB1F-42CF-A953-464B59EBBD5B}" type="datetimeFigureOut">
              <a:rPr lang="ru-RU"/>
              <a:pPr>
                <a:defRPr/>
              </a:pPr>
              <a:t>03.04.2019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55FCA-F74E-4749-8558-29101C3EC9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516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1B46BA-0AF7-45CC-B90E-6623C0CB0AE7}" type="datetimeFigureOut">
              <a:rPr lang="ru-RU"/>
              <a:pPr>
                <a:defRPr/>
              </a:pPr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45714D3-C46E-4FC0-A9C2-D99E863BD4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fis-oko.obrnadzor.gov.ru/" TargetMode="Externa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E:\rtc_prezent_png\rtc_shap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Заголовок 1"/>
          <p:cNvSpPr>
            <a:spLocks noGrp="1"/>
          </p:cNvSpPr>
          <p:nvPr>
            <p:ph type="ctrTitle"/>
          </p:nvPr>
        </p:nvSpPr>
        <p:spPr>
          <a:xfrm>
            <a:off x="9525" y="1484313"/>
            <a:ext cx="9037638" cy="3176587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ru-RU" altLang="ru-RU" sz="2800" b="1" cap="all" dirty="0">
                <a:solidFill>
                  <a:schemeClr val="bg1"/>
                </a:solidFill>
                <a:latin typeface="Cambria" pitchFamily="18" charset="0"/>
              </a:rPr>
              <a:t>Завершение 2018 – 2019 учебного </a:t>
            </a:r>
            <a:r>
              <a:rPr lang="ru-RU" altLang="ru-RU" sz="2800" b="1" cap="all" dirty="0" smtClean="0">
                <a:solidFill>
                  <a:schemeClr val="bg1"/>
                </a:solidFill>
                <a:latin typeface="Cambria" pitchFamily="18" charset="0"/>
              </a:rPr>
              <a:t>года, </a:t>
            </a:r>
            <a:r>
              <a:rPr lang="ru-RU" sz="2800" b="1" cap="all" dirty="0" smtClean="0">
                <a:solidFill>
                  <a:schemeClr val="bg1"/>
                </a:solidFill>
                <a:latin typeface="Cambria" panose="02040503050406030204" pitchFamily="18" charset="0"/>
              </a:rPr>
              <a:t>Подготовка к  проведению </a:t>
            </a:r>
            <a:br>
              <a:rPr lang="ru-RU" sz="2800" b="1" cap="all" dirty="0" smtClean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ru-RU" sz="2800" b="1" cap="all" dirty="0" smtClean="0">
                <a:solidFill>
                  <a:schemeClr val="bg1"/>
                </a:solidFill>
                <a:latin typeface="Cambria" panose="02040503050406030204" pitchFamily="18" charset="0"/>
              </a:rPr>
              <a:t>государственной итоговой  аттестации </a:t>
            </a:r>
            <a:br>
              <a:rPr lang="ru-RU" sz="2800" b="1" cap="all" dirty="0" smtClean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ru-RU" sz="2800" b="1" cap="all" dirty="0" smtClean="0">
                <a:solidFill>
                  <a:schemeClr val="bg1"/>
                </a:solidFill>
                <a:latin typeface="Cambria" panose="02040503050406030204" pitchFamily="18" charset="0"/>
              </a:rPr>
              <a:t>в орловской области в  2019  году</a:t>
            </a:r>
            <a:endParaRPr lang="ru-RU" altLang="ru-RU" sz="2800" b="1" i="1" cap="all" dirty="0" smtClean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052" name="Прямоугольник 8"/>
          <p:cNvSpPr>
            <a:spLocks noChangeArrowheads="1"/>
          </p:cNvSpPr>
          <p:nvPr/>
        </p:nvSpPr>
        <p:spPr bwMode="auto">
          <a:xfrm>
            <a:off x="3348038" y="5732463"/>
            <a:ext cx="5595937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chemeClr val="bg1"/>
                </a:solidFill>
                <a:latin typeface="Cambria" pitchFamily="18" charset="0"/>
              </a:rPr>
              <a:t>А. И. Карлов,</a:t>
            </a:r>
          </a:p>
          <a:p>
            <a:pPr algn="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chemeClr val="bg1"/>
                </a:solidFill>
                <a:latin typeface="Cambria" pitchFamily="18" charset="0"/>
              </a:rPr>
              <a:t>директор Регионального центра</a:t>
            </a:r>
            <a:br>
              <a:rPr lang="ru-RU" altLang="ru-RU" sz="1600" b="1">
                <a:solidFill>
                  <a:schemeClr val="bg1"/>
                </a:solidFill>
                <a:latin typeface="Cambria" pitchFamily="18" charset="0"/>
              </a:rPr>
            </a:br>
            <a:r>
              <a:rPr lang="ru-RU" altLang="ru-RU" sz="1600" b="1">
                <a:solidFill>
                  <a:schemeClr val="bg1"/>
                </a:solidFill>
                <a:latin typeface="Cambria" pitchFamily="18" charset="0"/>
              </a:rPr>
              <a:t> оценки качества образования</a:t>
            </a:r>
            <a:r>
              <a:rPr lang="ru-RU" altLang="ru-RU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54" name="Rectangle 13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55" name="Прямоугольник 18"/>
          <p:cNvSpPr>
            <a:spLocks noChangeArrowheads="1"/>
          </p:cNvSpPr>
          <p:nvPr/>
        </p:nvSpPr>
        <p:spPr bwMode="auto">
          <a:xfrm>
            <a:off x="71438" y="98425"/>
            <a:ext cx="89646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ru-RU" altLang="ru-RU" sz="160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056" name="Прямоугольник 1"/>
          <p:cNvSpPr>
            <a:spLocks noChangeArrowheads="1"/>
          </p:cNvSpPr>
          <p:nvPr/>
        </p:nvSpPr>
        <p:spPr bwMode="auto">
          <a:xfrm>
            <a:off x="1057275" y="301625"/>
            <a:ext cx="699293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  <a:latin typeface="Cambria" pitchFamily="18" charset="0"/>
              </a:rPr>
              <a:t>Совещание с муниципальными координаторами ГИА и НОКО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bg1"/>
              </a:solidFill>
              <a:latin typeface="Cambria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chemeClr val="bg1"/>
                </a:solidFill>
                <a:latin typeface="Cambria" pitchFamily="18" charset="0"/>
              </a:rPr>
              <a:t>3 апреля 2019 г.</a:t>
            </a:r>
            <a:endParaRPr lang="ru-RU" altLang="ru-RU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Заголовок 1"/>
          <p:cNvSpPr>
            <a:spLocks noGrp="1"/>
          </p:cNvSpPr>
          <p:nvPr>
            <p:ph type="ctrTitle"/>
          </p:nvPr>
        </p:nvSpPr>
        <p:spPr>
          <a:xfrm>
            <a:off x="0" y="-3175"/>
            <a:ext cx="9109075" cy="1055688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/>
            </a:r>
            <a:br>
              <a:rPr lang="ru-RU" altLang="ru-RU" sz="24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</a:br>
            <a:r>
              <a:rPr lang="ru-RU" altLang="ru-RU" sz="24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График проведения обучающих семинаров</a:t>
            </a:r>
            <a:br>
              <a:rPr lang="ru-RU" altLang="ru-RU" sz="24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</a:br>
            <a:r>
              <a:rPr lang="ru-RU" altLang="ru-RU" sz="24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с 9 по 23 апреля 2019 года</a:t>
            </a:r>
            <a:br>
              <a:rPr lang="ru-RU" altLang="ru-RU" sz="24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</a:br>
            <a:endParaRPr lang="ru-RU" altLang="ru-RU" sz="2400" smtClean="0">
              <a:solidFill>
                <a:schemeClr val="bg1"/>
              </a:solidFill>
              <a:latin typeface="Cambria" pitchFamily="18" charset="0"/>
              <a:cs typeface="Arial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1268413"/>
          <a:ext cx="9109075" cy="55451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1579"/>
                <a:gridCol w="3028385"/>
                <a:gridCol w="2545301"/>
                <a:gridCol w="2203810"/>
              </a:tblGrid>
              <a:tr h="2438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mbria" pitchFamily="18" charset="0"/>
                        </a:rPr>
                        <a:t>Код ППЭ</a:t>
                      </a:r>
                      <a:endParaRPr lang="ru-RU" sz="11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0984" marR="109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mbria" pitchFamily="18" charset="0"/>
                        </a:rPr>
                        <a:t>Дата </a:t>
                      </a:r>
                      <a:r>
                        <a:rPr lang="ru-RU" sz="1100" dirty="0" smtClean="0">
                          <a:effectLst/>
                          <a:latin typeface="Cambria" pitchFamily="18" charset="0"/>
                        </a:rPr>
                        <a:t>проведения </a:t>
                      </a:r>
                      <a:r>
                        <a:rPr lang="ru-RU" sz="1100" dirty="0">
                          <a:effectLst/>
                          <a:latin typeface="Cambria" pitchFamily="18" charset="0"/>
                        </a:rPr>
                        <a:t>обучения</a:t>
                      </a:r>
                      <a:endParaRPr lang="ru-RU" sz="11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0984" marR="1098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Cambria" pitchFamily="18" charset="0"/>
                        </a:rPr>
                        <a:t>Время проведения обучения</a:t>
                      </a:r>
                      <a:endParaRPr lang="ru-RU" sz="1100" dirty="0" smtClean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0984" marR="109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mbria" pitchFamily="18" charset="0"/>
                        </a:rPr>
                        <a:t>Количество аудиторий ППЭ</a:t>
                      </a:r>
                      <a:endParaRPr lang="ru-RU" sz="110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0984" marR="10984" marT="0" marB="0" anchor="ctr"/>
                </a:tc>
              </a:tr>
              <a:tr h="1963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mbria" pitchFamily="18" charset="0"/>
                        </a:rPr>
                        <a:t>018</a:t>
                      </a:r>
                      <a:endParaRPr lang="ru-RU" sz="110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0984" marR="1098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9.04.2019 г</a:t>
                      </a:r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.</a:t>
                      </a:r>
                      <a:r>
                        <a:rPr lang="ru-RU" sz="11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(</a:t>
                      </a: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вторник</a:t>
                      </a:r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)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0984" marR="1098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9.00 час.</a:t>
                      </a:r>
                      <a:endParaRPr lang="ru-RU" sz="11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0984" marR="109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6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0984" marR="10984" marT="0" marB="0" anchor="ctr"/>
                </a:tc>
              </a:tr>
              <a:tr h="1963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mbria" pitchFamily="18" charset="0"/>
                        </a:rPr>
                        <a:t>028</a:t>
                      </a:r>
                      <a:endParaRPr lang="ru-RU" sz="110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0984" marR="1098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9.04.2019 г</a:t>
                      </a:r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.</a:t>
                      </a:r>
                      <a:r>
                        <a:rPr lang="ru-RU" sz="11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(</a:t>
                      </a: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вторник</a:t>
                      </a:r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)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0984" marR="1098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10.00 час.</a:t>
                      </a:r>
                      <a:endParaRPr lang="ru-RU" sz="11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0984" marR="109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4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0984" marR="10984" marT="0" marB="0" anchor="ctr"/>
                </a:tc>
              </a:tr>
              <a:tr h="1963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mbria" pitchFamily="18" charset="0"/>
                        </a:rPr>
                        <a:t>012</a:t>
                      </a:r>
                      <a:endParaRPr lang="ru-RU" sz="110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0984" marR="1098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9.04.2019 г</a:t>
                      </a:r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.</a:t>
                      </a:r>
                      <a:r>
                        <a:rPr lang="ru-RU" sz="11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(</a:t>
                      </a: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вторник</a:t>
                      </a:r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)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0984" marR="1098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10.00 час.</a:t>
                      </a:r>
                      <a:endParaRPr lang="ru-RU" sz="11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0984" marR="109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3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0984" marR="10984" marT="0" marB="0" anchor="ctr"/>
                </a:tc>
              </a:tr>
              <a:tr h="1963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mbria" pitchFamily="18" charset="0"/>
                        </a:rPr>
                        <a:t>005</a:t>
                      </a:r>
                      <a:endParaRPr lang="ru-RU" sz="110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0984" marR="1098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9.04.2019 г</a:t>
                      </a:r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.</a:t>
                      </a:r>
                      <a:r>
                        <a:rPr lang="ru-RU" sz="11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(</a:t>
                      </a: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вторник</a:t>
                      </a:r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)</a:t>
                      </a:r>
                    </a:p>
                  </a:txBody>
                  <a:tcPr marL="10984" marR="1098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15.00 час.</a:t>
                      </a:r>
                      <a:endParaRPr lang="ru-RU" sz="11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0984" marR="109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17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0984" marR="10984" marT="0" marB="0" anchor="ctr"/>
                </a:tc>
              </a:tr>
              <a:tr h="1963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mbria" pitchFamily="18" charset="0"/>
                        </a:rPr>
                        <a:t>030</a:t>
                      </a:r>
                      <a:endParaRPr lang="ru-RU" sz="110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0984" marR="1098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9.04.2019 г</a:t>
                      </a:r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.</a:t>
                      </a:r>
                      <a:r>
                        <a:rPr lang="ru-RU" sz="11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(</a:t>
                      </a: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вторник</a:t>
                      </a:r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)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0984" marR="1098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10.00 час.</a:t>
                      </a:r>
                      <a:endParaRPr lang="ru-RU" sz="11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0984" marR="109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4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0984" marR="10984" marT="0" marB="0" anchor="ctr"/>
                </a:tc>
              </a:tr>
              <a:tr h="1963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mbria" pitchFamily="18" charset="0"/>
                        </a:rPr>
                        <a:t>029</a:t>
                      </a:r>
                      <a:endParaRPr lang="ru-RU" sz="110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0984" marR="1098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9.04.2019 г</a:t>
                      </a:r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.</a:t>
                      </a:r>
                      <a:r>
                        <a:rPr lang="ru-RU" sz="11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(</a:t>
                      </a: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вторник</a:t>
                      </a:r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)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0984" marR="1098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14.00 час.</a:t>
                      </a:r>
                      <a:endParaRPr lang="ru-RU" sz="11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0984" marR="109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7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0984" marR="10984" marT="0" marB="0" anchor="ctr"/>
                </a:tc>
              </a:tr>
              <a:tr h="1963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mbria" pitchFamily="18" charset="0"/>
                        </a:rPr>
                        <a:t>013</a:t>
                      </a:r>
                      <a:endParaRPr lang="ru-RU" sz="110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0984" marR="1098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11.04.2019 г</a:t>
                      </a:r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.</a:t>
                      </a:r>
                      <a:r>
                        <a:rPr lang="ru-RU" sz="11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(</a:t>
                      </a: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четверг</a:t>
                      </a:r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)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0984" marR="1098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11.00 час.</a:t>
                      </a:r>
                      <a:endParaRPr lang="ru-RU" sz="11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0984" marR="109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4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0984" marR="10984" marT="0" marB="0" anchor="ctr"/>
                </a:tc>
              </a:tr>
              <a:tr h="1963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mbria" pitchFamily="18" charset="0"/>
                        </a:rPr>
                        <a:t>016</a:t>
                      </a:r>
                      <a:endParaRPr lang="ru-RU" sz="110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0984" marR="1098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11.04.2019 г</a:t>
                      </a:r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.</a:t>
                      </a:r>
                      <a:r>
                        <a:rPr lang="ru-RU" sz="11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(</a:t>
                      </a: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четверг</a:t>
                      </a:r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)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0984" marR="1098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14.00 час.</a:t>
                      </a:r>
                      <a:endParaRPr lang="ru-RU" sz="11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0984" marR="109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5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0984" marR="10984" marT="0" marB="0" anchor="ctr"/>
                </a:tc>
              </a:tr>
              <a:tr h="1963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mbria" pitchFamily="18" charset="0"/>
                        </a:rPr>
                        <a:t>009</a:t>
                      </a:r>
                      <a:endParaRPr lang="ru-RU" sz="110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0984" marR="1098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11.04.2019 г</a:t>
                      </a:r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.</a:t>
                      </a:r>
                      <a:r>
                        <a:rPr lang="ru-RU" sz="11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(</a:t>
                      </a: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четверг</a:t>
                      </a:r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)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0984" marR="1098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10.00 час.</a:t>
                      </a:r>
                      <a:endParaRPr lang="ru-RU" sz="11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0984" marR="109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4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0984" marR="10984" marT="0" marB="0" anchor="ctr"/>
                </a:tc>
              </a:tr>
              <a:tr h="1963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mbria" pitchFamily="18" charset="0"/>
                        </a:rPr>
                        <a:t>007</a:t>
                      </a:r>
                      <a:endParaRPr lang="ru-RU" sz="110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0984" marR="1098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11.04.2019 г</a:t>
                      </a:r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.</a:t>
                      </a:r>
                      <a:r>
                        <a:rPr lang="ru-RU" sz="11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(</a:t>
                      </a: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четверг</a:t>
                      </a:r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)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0984" marR="1098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14.00 час.</a:t>
                      </a:r>
                      <a:endParaRPr lang="ru-RU" sz="11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0984" marR="109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18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0984" marR="10984" marT="0" marB="0" anchor="ctr"/>
                </a:tc>
              </a:tr>
              <a:tr h="1963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mbria" pitchFamily="18" charset="0"/>
                        </a:rPr>
                        <a:t>020</a:t>
                      </a:r>
                      <a:endParaRPr lang="ru-RU" sz="110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0984" marR="1098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11.04.2019 г</a:t>
                      </a:r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.</a:t>
                      </a:r>
                      <a:r>
                        <a:rPr lang="ru-RU" sz="11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(</a:t>
                      </a: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четверг</a:t>
                      </a:r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)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0984" marR="1098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10.00 час.</a:t>
                      </a:r>
                      <a:endParaRPr lang="ru-RU" sz="11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0984" marR="109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4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0984" marR="10984" marT="0" marB="0" anchor="ctr"/>
                </a:tc>
              </a:tr>
              <a:tr h="1963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mbria" pitchFamily="18" charset="0"/>
                        </a:rPr>
                        <a:t>011</a:t>
                      </a:r>
                      <a:endParaRPr lang="ru-RU" sz="110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0984" marR="1098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11.04.2019 г</a:t>
                      </a:r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.</a:t>
                      </a:r>
                      <a:r>
                        <a:rPr lang="ru-RU" sz="11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(</a:t>
                      </a: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четверг</a:t>
                      </a:r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)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0984" marR="1098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14.00 час.</a:t>
                      </a:r>
                      <a:endParaRPr lang="ru-RU" sz="11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0984" marR="109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4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0984" marR="10984" marT="0" marB="0" anchor="ctr"/>
                </a:tc>
              </a:tr>
              <a:tr h="1963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mbria" pitchFamily="18" charset="0"/>
                        </a:rPr>
                        <a:t>023</a:t>
                      </a:r>
                      <a:endParaRPr lang="ru-RU" sz="110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0984" marR="1098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16.04.2019 г</a:t>
                      </a:r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.</a:t>
                      </a:r>
                      <a:r>
                        <a:rPr lang="ru-RU" sz="11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(</a:t>
                      </a: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вторник</a:t>
                      </a:r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)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0984" marR="1098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10.00 час.</a:t>
                      </a:r>
                      <a:endParaRPr lang="ru-RU" sz="11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0984" marR="109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4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0984" marR="10984" marT="0" marB="0" anchor="ctr"/>
                </a:tc>
              </a:tr>
              <a:tr h="1963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mbria" pitchFamily="18" charset="0"/>
                        </a:rPr>
                        <a:t>014</a:t>
                      </a:r>
                      <a:endParaRPr lang="ru-RU" sz="110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0984" marR="1098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16.04.2019 г</a:t>
                      </a:r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.</a:t>
                      </a:r>
                      <a:r>
                        <a:rPr lang="ru-RU" sz="11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(</a:t>
                      </a: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вторник</a:t>
                      </a:r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)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0984" marR="1098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14.00 час.</a:t>
                      </a:r>
                      <a:endParaRPr lang="ru-RU" sz="11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0984" marR="109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3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0984" marR="10984" marT="0" marB="0" anchor="ctr"/>
                </a:tc>
              </a:tr>
              <a:tr h="1963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mbria" pitchFamily="18" charset="0"/>
                        </a:rPr>
                        <a:t>022</a:t>
                      </a:r>
                      <a:endParaRPr lang="ru-RU" sz="110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0984" marR="1098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16.04.2019 г</a:t>
                      </a:r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.</a:t>
                      </a:r>
                      <a:r>
                        <a:rPr lang="ru-RU" sz="11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(</a:t>
                      </a: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вторник</a:t>
                      </a:r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)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0984" marR="1098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10.00 час.</a:t>
                      </a:r>
                      <a:endParaRPr lang="ru-RU" sz="11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0984" marR="109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6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0984" marR="10984" marT="0" marB="0" anchor="ctr"/>
                </a:tc>
              </a:tr>
              <a:tr h="1963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mbria" pitchFamily="18" charset="0"/>
                        </a:rPr>
                        <a:t>010</a:t>
                      </a:r>
                      <a:endParaRPr lang="ru-RU" sz="110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0984" marR="1098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16.04.2019 г</a:t>
                      </a:r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.</a:t>
                      </a:r>
                      <a:r>
                        <a:rPr lang="ru-RU" sz="11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(</a:t>
                      </a: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вторник</a:t>
                      </a:r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)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0984" marR="1098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14.00 час.</a:t>
                      </a:r>
                      <a:endParaRPr lang="ru-RU" sz="11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0984" marR="109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8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0984" marR="10984" marT="0" marB="0" anchor="ctr"/>
                </a:tc>
              </a:tr>
              <a:tr h="1963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mbria" pitchFamily="18" charset="0"/>
                        </a:rPr>
                        <a:t>003</a:t>
                      </a:r>
                      <a:endParaRPr lang="ru-RU" sz="110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0984" marR="1098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16.04.2019 г</a:t>
                      </a:r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.</a:t>
                      </a:r>
                      <a:r>
                        <a:rPr lang="ru-RU" sz="11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(</a:t>
                      </a: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вторник</a:t>
                      </a:r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)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0984" marR="1098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14.00 час.</a:t>
                      </a:r>
                      <a:endParaRPr lang="ru-RU" sz="11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0984" marR="109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14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0984" marR="10984" marT="0" marB="0" anchor="ctr"/>
                </a:tc>
              </a:tr>
              <a:tr h="1963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mbria" pitchFamily="18" charset="0"/>
                        </a:rPr>
                        <a:t>004</a:t>
                      </a:r>
                      <a:endParaRPr lang="ru-RU" sz="110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0984" marR="1098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18.04.2019 г</a:t>
                      </a:r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.</a:t>
                      </a:r>
                      <a:r>
                        <a:rPr lang="ru-RU" sz="11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(</a:t>
                      </a: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четверг</a:t>
                      </a:r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)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0984" marR="1098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10.00 час.</a:t>
                      </a:r>
                      <a:endParaRPr lang="ru-RU" sz="11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0984" marR="109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15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0984" marR="10984" marT="0" marB="0" anchor="ctr"/>
                </a:tc>
              </a:tr>
              <a:tr h="1963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mbria" pitchFamily="18" charset="0"/>
                        </a:rPr>
                        <a:t>002</a:t>
                      </a:r>
                      <a:endParaRPr lang="ru-RU" sz="110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0984" marR="1098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18.04.2019 г</a:t>
                      </a:r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.</a:t>
                      </a:r>
                      <a:r>
                        <a:rPr lang="ru-RU" sz="11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(</a:t>
                      </a: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четверг</a:t>
                      </a:r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)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0984" marR="1098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14.00 час.</a:t>
                      </a:r>
                      <a:endParaRPr lang="ru-RU" sz="11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0984" marR="109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16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0984" marR="10984" marT="0" marB="0" anchor="ctr"/>
                </a:tc>
              </a:tr>
              <a:tr h="1963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mbria" pitchFamily="18" charset="0"/>
                        </a:rPr>
                        <a:t>006</a:t>
                      </a:r>
                      <a:endParaRPr lang="ru-RU" sz="110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0984" marR="1098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18.04.2019 г</a:t>
                      </a:r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.</a:t>
                      </a:r>
                      <a:r>
                        <a:rPr lang="ru-RU" sz="11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(</a:t>
                      </a: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четверг</a:t>
                      </a:r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)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0984" marR="1098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10.00 час.</a:t>
                      </a:r>
                      <a:endParaRPr lang="ru-RU" sz="11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0984" marR="109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16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0984" marR="10984" marT="0" marB="0" anchor="ctr"/>
                </a:tc>
              </a:tr>
              <a:tr h="1963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mbria" pitchFamily="18" charset="0"/>
                        </a:rPr>
                        <a:t>001</a:t>
                      </a:r>
                      <a:endParaRPr lang="ru-RU" sz="110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0984" marR="1098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18.04.2019 г</a:t>
                      </a:r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.</a:t>
                      </a:r>
                      <a:r>
                        <a:rPr lang="ru-RU" sz="11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(</a:t>
                      </a: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четверг</a:t>
                      </a:r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)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0984" marR="1098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14.00 час.</a:t>
                      </a:r>
                      <a:endParaRPr lang="ru-RU" sz="11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0984" marR="109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16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0984" marR="10984" marT="0" marB="0" anchor="ctr"/>
                </a:tc>
              </a:tr>
              <a:tr h="1963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mbria" pitchFamily="18" charset="0"/>
                        </a:rPr>
                        <a:t>024</a:t>
                      </a:r>
                      <a:endParaRPr lang="ru-RU" sz="110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0984" marR="1098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23.04.2019 г</a:t>
                      </a:r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.</a:t>
                      </a:r>
                      <a:r>
                        <a:rPr lang="ru-RU" sz="11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(вторник)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0984" marR="1098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10.00 час.</a:t>
                      </a:r>
                      <a:endParaRPr lang="ru-RU" sz="11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0984" marR="109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10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0984" marR="10984" marT="0" marB="0" anchor="ctr"/>
                </a:tc>
              </a:tr>
              <a:tr h="1963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mbria" pitchFamily="18" charset="0"/>
                        </a:rPr>
                        <a:t>032</a:t>
                      </a:r>
                      <a:endParaRPr lang="ru-RU" sz="110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0984" marR="1098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23.04.2019 г</a:t>
                      </a:r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.</a:t>
                      </a:r>
                      <a:r>
                        <a:rPr lang="ru-RU" sz="11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(</a:t>
                      </a: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вторник</a:t>
                      </a:r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)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0984" marR="1098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13.00 час.</a:t>
                      </a:r>
                      <a:endParaRPr lang="ru-RU" sz="11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0984" marR="109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5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0984" marR="10984" marT="0" marB="0" anchor="ctr"/>
                </a:tc>
              </a:tr>
              <a:tr h="1963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mbria" pitchFamily="18" charset="0"/>
                        </a:rPr>
                        <a:t>019</a:t>
                      </a:r>
                      <a:endParaRPr lang="ru-RU" sz="110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0984" marR="1098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23.04.2019 г</a:t>
                      </a:r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.</a:t>
                      </a:r>
                      <a:r>
                        <a:rPr lang="ru-RU" sz="11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(</a:t>
                      </a: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вторник</a:t>
                      </a:r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)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0984" marR="1098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11.00 час.</a:t>
                      </a:r>
                      <a:endParaRPr lang="ru-RU" sz="11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0984" marR="109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4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0984" marR="10984" marT="0" marB="0" anchor="ctr"/>
                </a:tc>
              </a:tr>
              <a:tr h="1963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mbria" pitchFamily="18" charset="0"/>
                        </a:rPr>
                        <a:t>008</a:t>
                      </a:r>
                      <a:endParaRPr lang="ru-RU" sz="110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0984" marR="1098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23.04.2019 г</a:t>
                      </a:r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.</a:t>
                      </a:r>
                      <a:r>
                        <a:rPr lang="ru-RU" sz="11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(</a:t>
                      </a: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вторник</a:t>
                      </a:r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)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0984" marR="1098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13.00 час.</a:t>
                      </a:r>
                      <a:endParaRPr lang="ru-RU" sz="11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0984" marR="109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17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0984" marR="10984" marT="0" marB="0" anchor="ctr"/>
                </a:tc>
              </a:tr>
              <a:tr h="1963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mbria" pitchFamily="18" charset="0"/>
                        </a:rPr>
                        <a:t>025</a:t>
                      </a:r>
                      <a:endParaRPr lang="ru-RU" sz="110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0984" marR="1098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23.04.2019 г</a:t>
                      </a:r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.</a:t>
                      </a:r>
                      <a:r>
                        <a:rPr lang="ru-RU" sz="11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(</a:t>
                      </a: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вторник</a:t>
                      </a:r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)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0984" marR="1098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10.00 час.</a:t>
                      </a:r>
                      <a:endParaRPr lang="ru-RU" sz="11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0984" marR="109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3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0984" marR="10984" marT="0" marB="0" anchor="ctr"/>
                </a:tc>
              </a:tr>
              <a:tr h="1963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mbria" pitchFamily="18" charset="0"/>
                        </a:rPr>
                        <a:t>026</a:t>
                      </a:r>
                      <a:endParaRPr lang="ru-RU" sz="11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0984" marR="1098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23.04.2019 г</a:t>
                      </a:r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.</a:t>
                      </a:r>
                      <a:r>
                        <a:rPr lang="ru-RU" sz="11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(</a:t>
                      </a: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вторник</a:t>
                      </a:r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)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0984" marR="1098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13.00 час.</a:t>
                      </a:r>
                      <a:endParaRPr lang="ru-RU" sz="11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0984" marR="109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4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0984" marR="10984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Заголовок 1"/>
          <p:cNvSpPr>
            <a:spLocks noGrp="1"/>
          </p:cNvSpPr>
          <p:nvPr>
            <p:ph type="ctrTitle"/>
          </p:nvPr>
        </p:nvSpPr>
        <p:spPr>
          <a:xfrm>
            <a:off x="71438" y="68263"/>
            <a:ext cx="8964612" cy="1057275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Проведение обучающих семинаров</a:t>
            </a:r>
          </a:p>
        </p:txBody>
      </p:sp>
      <p:pic>
        <p:nvPicPr>
          <p:cNvPr id="12292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0" t="4958" r="13911" b="7005"/>
          <a:stretch>
            <a:fillRect/>
          </a:stretch>
        </p:blipFill>
        <p:spPr bwMode="auto">
          <a:xfrm>
            <a:off x="290513" y="2652713"/>
            <a:ext cx="2913062" cy="149701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293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4" t="12909" r="26700" b="32404"/>
          <a:stretch>
            <a:fillRect/>
          </a:stretch>
        </p:blipFill>
        <p:spPr bwMode="auto">
          <a:xfrm>
            <a:off x="3492500" y="1370013"/>
            <a:ext cx="2430463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2662238"/>
            <a:ext cx="1584325" cy="1487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Скругленная прямоугольная выноска 17"/>
          <p:cNvSpPr/>
          <p:nvPr/>
        </p:nvSpPr>
        <p:spPr>
          <a:xfrm>
            <a:off x="122238" y="1365250"/>
            <a:ext cx="3225800" cy="912813"/>
          </a:xfrm>
          <a:prstGeom prst="wedgeRoundRectCallout">
            <a:avLst>
              <a:gd name="adj1" fmla="val -19749"/>
              <a:gd name="adj2" fmla="val 8294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  <a:latin typeface="Cambria" pitchFamily="18" charset="0"/>
              </a:rPr>
              <a:t>Обучение организаторов ППЭ процедуре проведения ЕГЭ </a:t>
            </a:r>
            <a:br>
              <a:rPr lang="ru-RU" sz="1600" b="1" dirty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Cambria" pitchFamily="18" charset="0"/>
              </a:rPr>
              <a:t>в аудиториях ППЭ</a:t>
            </a:r>
          </a:p>
        </p:txBody>
      </p:sp>
      <p:sp>
        <p:nvSpPr>
          <p:cNvPr id="23" name="Скругленная прямоугольная выноска 22"/>
          <p:cNvSpPr/>
          <p:nvPr/>
        </p:nvSpPr>
        <p:spPr>
          <a:xfrm>
            <a:off x="3419475" y="3141663"/>
            <a:ext cx="3529013" cy="912812"/>
          </a:xfrm>
          <a:prstGeom prst="wedgeRoundRectCallout">
            <a:avLst>
              <a:gd name="adj1" fmla="val -15324"/>
              <a:gd name="adj2" fmla="val -7943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  <a:latin typeface="Cambria" pitchFamily="18" charset="0"/>
              </a:rPr>
              <a:t>Обучение организаторов ППЭ технологии печати полного комплекта ЭМ в аудиториях ППЭ</a:t>
            </a:r>
          </a:p>
        </p:txBody>
      </p:sp>
      <p:sp>
        <p:nvSpPr>
          <p:cNvPr id="26" name="Скругленная прямоугольная выноска 25"/>
          <p:cNvSpPr/>
          <p:nvPr/>
        </p:nvSpPr>
        <p:spPr>
          <a:xfrm>
            <a:off x="6011863" y="1365250"/>
            <a:ext cx="2952750" cy="912813"/>
          </a:xfrm>
          <a:prstGeom prst="wedgeRoundRectCallout">
            <a:avLst>
              <a:gd name="adj1" fmla="val 15778"/>
              <a:gd name="adj2" fmla="val 8185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  <a:latin typeface="Cambria" pitchFamily="18" charset="0"/>
              </a:rPr>
              <a:t>Определение технической готовности аудиторий </a:t>
            </a:r>
            <a:br>
              <a:rPr lang="ru-RU" sz="1600" b="1" dirty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Cambria" pitchFamily="18" charset="0"/>
              </a:rPr>
              <a:t>и штаба ППЭ</a:t>
            </a:r>
          </a:p>
        </p:txBody>
      </p:sp>
      <p:sp>
        <p:nvSpPr>
          <p:cNvPr id="12298" name="Прямоугольник 2"/>
          <p:cNvSpPr>
            <a:spLocks noChangeArrowheads="1"/>
          </p:cNvSpPr>
          <p:nvPr/>
        </p:nvSpPr>
        <p:spPr bwMode="auto">
          <a:xfrm>
            <a:off x="169863" y="4221163"/>
            <a:ext cx="8596312" cy="27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70C0"/>
                </a:solidFill>
                <a:latin typeface="Cambria" pitchFamily="18" charset="0"/>
              </a:rPr>
              <a:t>Условия проведения: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700" b="1">
                <a:solidFill>
                  <a:srgbClr val="002060"/>
                </a:solidFill>
                <a:latin typeface="Cambria" pitchFamily="18" charset="0"/>
              </a:rPr>
              <a:t>1. Проведение тренировочного мероприятия предназначено только для работников ППЭ;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700" b="1">
                <a:solidFill>
                  <a:srgbClr val="002060"/>
                </a:solidFill>
                <a:latin typeface="Cambria" pitchFamily="18" charset="0"/>
              </a:rPr>
              <a:t>2. Привлечение учащихся школ не предусмотрено;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700" b="1">
                <a:solidFill>
                  <a:srgbClr val="002060"/>
                </a:solidFill>
                <a:latin typeface="Cambria" pitchFamily="18" charset="0"/>
              </a:rPr>
              <a:t>3. Условно в каждой аудитории принимают участие четыре участника экзамена;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700" b="1">
                <a:solidFill>
                  <a:srgbClr val="002060"/>
                </a:solidFill>
                <a:latin typeface="Cambria" pitchFamily="18" charset="0"/>
              </a:rPr>
              <a:t>4. Проведение тренировочного экзамена без выполнения планирования и «рассадки» в ПО «Планирование ГИА (ЕГЭ)» </a:t>
            </a:r>
            <a:r>
              <a:rPr lang="ru-RU" altLang="ru-RU" sz="1700" b="1">
                <a:solidFill>
                  <a:srgbClr val="FF0000"/>
                </a:solidFill>
                <a:latin typeface="Cambria" pitchFamily="18" charset="0"/>
              </a:rPr>
              <a:t>невозможно;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700" b="1">
                <a:solidFill>
                  <a:srgbClr val="002060"/>
                </a:solidFill>
                <a:latin typeface="Cambria" pitchFamily="18" charset="0"/>
              </a:rPr>
              <a:t>5. Рассадка» проводится в ОРЦОКО до 14.00 часов в понедельник или среду соответственно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700" b="1">
              <a:solidFill>
                <a:srgbClr val="FF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Заголовок 1"/>
          <p:cNvSpPr>
            <a:spLocks noGrp="1"/>
          </p:cNvSpPr>
          <p:nvPr>
            <p:ph type="ctrTitle"/>
          </p:nvPr>
        </p:nvSpPr>
        <p:spPr>
          <a:xfrm>
            <a:off x="71438" y="68263"/>
            <a:ext cx="8964612" cy="1057275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Подготовка</a:t>
            </a:r>
            <a:br>
              <a:rPr lang="ru-RU" altLang="ru-RU" sz="24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</a:br>
            <a:r>
              <a:rPr lang="ru-RU" altLang="ru-RU" sz="24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ППЭ к проведению обучающих семинаров </a:t>
            </a: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3860800"/>
            <a:ext cx="1651000" cy="971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13" y="3860800"/>
            <a:ext cx="1652587" cy="971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5132388"/>
            <a:ext cx="1657350" cy="995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5132388"/>
            <a:ext cx="1657350" cy="992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0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0" y="4581525"/>
            <a:ext cx="1336675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3305175"/>
            <a:ext cx="1930400" cy="1131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263" y="5230813"/>
            <a:ext cx="228282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Рисунок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5024438"/>
            <a:ext cx="52387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Рисунок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025" y="2349500"/>
            <a:ext cx="1047750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258763" y="2492375"/>
            <a:ext cx="3449637" cy="812800"/>
          </a:xfrm>
          <a:prstGeom prst="wedgeRoundRectCallout">
            <a:avLst>
              <a:gd name="adj1" fmla="val -19749"/>
              <a:gd name="adj2" fmla="val 8294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Cambria" pitchFamily="18" charset="0"/>
              </a:rPr>
              <a:t>В одной аудитории можно установить не более 4 станций печати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07950" y="2230438"/>
            <a:ext cx="3743325" cy="4222750"/>
          </a:xfrm>
          <a:prstGeom prst="roundRect">
            <a:avLst/>
          </a:prstGeom>
          <a:noFill/>
          <a:ln w="28575" cap="flat" cmpd="thickThin" algn="ctr">
            <a:solidFill>
              <a:srgbClr val="FF0000"/>
            </a:solidFill>
            <a:prstDash val="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500" kern="0" dirty="0">
              <a:solidFill>
                <a:prstClr val="black"/>
              </a:solidFill>
              <a:latin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black"/>
              </a:solidFill>
              <a:latin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black"/>
              </a:solidFill>
              <a:latin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black"/>
              </a:solidFill>
              <a:latin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black"/>
              </a:solidFill>
              <a:latin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black"/>
              </a:solidFill>
              <a:latin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black"/>
              </a:solidFill>
              <a:latin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black"/>
              </a:solidFill>
              <a:latin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black"/>
              </a:solidFill>
              <a:latin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black"/>
              </a:solidFill>
              <a:latin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black"/>
              </a:solidFill>
              <a:latin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black"/>
              </a:solidFill>
              <a:latin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black"/>
              </a:solidFill>
              <a:latin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black"/>
              </a:solidFill>
              <a:latin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1" name="Скругленная прямоугольная выноска 30"/>
          <p:cNvSpPr/>
          <p:nvPr/>
        </p:nvSpPr>
        <p:spPr>
          <a:xfrm>
            <a:off x="4132263" y="3465513"/>
            <a:ext cx="2311400" cy="658812"/>
          </a:xfrm>
          <a:prstGeom prst="wedgeRoundRectCallout">
            <a:avLst>
              <a:gd name="adj1" fmla="val 64907"/>
              <a:gd name="adj2" fmla="val 118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Cambria" pitchFamily="18" charset="0"/>
              </a:rPr>
              <a:t>Резервная станция печати</a:t>
            </a:r>
          </a:p>
        </p:txBody>
      </p:sp>
      <p:sp>
        <p:nvSpPr>
          <p:cNvPr id="33" name="Скругленная прямоугольная выноска 32"/>
          <p:cNvSpPr/>
          <p:nvPr/>
        </p:nvSpPr>
        <p:spPr>
          <a:xfrm>
            <a:off x="4132263" y="4486275"/>
            <a:ext cx="2116137" cy="601663"/>
          </a:xfrm>
          <a:prstGeom prst="wedgeRoundRectCallout">
            <a:avLst>
              <a:gd name="adj1" fmla="val -10773"/>
              <a:gd name="adj2" fmla="val 9198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Cambria" pitchFamily="18" charset="0"/>
              </a:rPr>
              <a:t>Станция авторизации</a:t>
            </a:r>
          </a:p>
        </p:txBody>
      </p:sp>
      <p:sp>
        <p:nvSpPr>
          <p:cNvPr id="37" name="Скругленная прямоугольная выноска 36"/>
          <p:cNvSpPr/>
          <p:nvPr/>
        </p:nvSpPr>
        <p:spPr>
          <a:xfrm rot="16200000">
            <a:off x="5951538" y="5230812"/>
            <a:ext cx="1900238" cy="601663"/>
          </a:xfrm>
          <a:prstGeom prst="wedgeRoundRectCallout">
            <a:avLst>
              <a:gd name="adj1" fmla="val 12711"/>
              <a:gd name="adj2" fmla="val 9859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Cambria" pitchFamily="18" charset="0"/>
              </a:rPr>
              <a:t>Станция сканирования</a:t>
            </a:r>
          </a:p>
        </p:txBody>
      </p:sp>
      <p:sp>
        <p:nvSpPr>
          <p:cNvPr id="38" name="Скругленная прямоугольная выноска 37"/>
          <p:cNvSpPr/>
          <p:nvPr/>
        </p:nvSpPr>
        <p:spPr>
          <a:xfrm>
            <a:off x="7308850" y="2452688"/>
            <a:ext cx="1330325" cy="601662"/>
          </a:xfrm>
          <a:prstGeom prst="wedgeRoundRectCallout">
            <a:avLst>
              <a:gd name="adj1" fmla="val -73534"/>
              <a:gd name="adj2" fmla="val -221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err="1">
                <a:solidFill>
                  <a:srgbClr val="002060"/>
                </a:solidFill>
                <a:latin typeface="Cambria" pitchFamily="18" charset="0"/>
              </a:rPr>
              <a:t>Токен</a:t>
            </a:r>
            <a:endParaRPr lang="ru-RU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4003675" y="2230438"/>
            <a:ext cx="5032375" cy="4468812"/>
          </a:xfrm>
          <a:prstGeom prst="roundRect">
            <a:avLst/>
          </a:prstGeom>
          <a:noFill/>
          <a:ln w="28575" cap="flat" cmpd="thickThin" algn="ctr">
            <a:solidFill>
              <a:srgbClr val="FF0000"/>
            </a:solidFill>
            <a:prstDash val="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500" kern="0" dirty="0">
              <a:solidFill>
                <a:prstClr val="black"/>
              </a:solidFill>
              <a:latin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black"/>
              </a:solidFill>
              <a:latin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black"/>
              </a:solidFill>
              <a:latin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black"/>
              </a:solidFill>
              <a:latin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black"/>
              </a:solidFill>
              <a:latin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black"/>
              </a:solidFill>
              <a:latin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black"/>
              </a:solidFill>
              <a:latin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black"/>
              </a:solidFill>
              <a:latin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black"/>
              </a:solidFill>
              <a:latin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black"/>
              </a:solidFill>
              <a:latin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black"/>
              </a:solidFill>
              <a:latin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black"/>
              </a:solidFill>
              <a:latin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black"/>
              </a:solidFill>
              <a:latin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black"/>
              </a:solidFill>
              <a:latin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3332" name="Прямоугольник 5"/>
          <p:cNvSpPr>
            <a:spLocks noChangeArrowheads="1"/>
          </p:cNvSpPr>
          <p:nvPr/>
        </p:nvSpPr>
        <p:spPr bwMode="auto">
          <a:xfrm>
            <a:off x="4284663" y="2320925"/>
            <a:ext cx="1738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u="sng">
                <a:solidFill>
                  <a:srgbClr val="0070C0"/>
                </a:solidFill>
                <a:latin typeface="Cambria" pitchFamily="18" charset="0"/>
              </a:rPr>
              <a:t>ШТАБ ППЭ</a:t>
            </a:r>
            <a:endParaRPr lang="ru-RU" altLang="ru-RU" sz="2400" u="sng">
              <a:solidFill>
                <a:srgbClr val="0070C0"/>
              </a:solidFill>
            </a:endParaRPr>
          </a:p>
        </p:txBody>
      </p:sp>
      <p:sp>
        <p:nvSpPr>
          <p:cNvPr id="41" name="Нашивка 40"/>
          <p:cNvSpPr/>
          <p:nvPr/>
        </p:nvSpPr>
        <p:spPr>
          <a:xfrm rot="16200000">
            <a:off x="4375944" y="-2999581"/>
            <a:ext cx="392112" cy="8928100"/>
          </a:xfrm>
          <a:prstGeom prst="chevron">
            <a:avLst>
              <a:gd name="adj" fmla="val 61667"/>
            </a:avLst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4" name="Нашивка 43"/>
          <p:cNvSpPr/>
          <p:nvPr/>
        </p:nvSpPr>
        <p:spPr>
          <a:xfrm rot="16200000">
            <a:off x="4548981" y="-2426493"/>
            <a:ext cx="46037" cy="8928100"/>
          </a:xfrm>
          <a:prstGeom prst="chevron">
            <a:avLst>
              <a:gd name="adj" fmla="val 61667"/>
            </a:avLst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335" name="Прямоугольник 11"/>
          <p:cNvSpPr>
            <a:spLocks noChangeArrowheads="1"/>
          </p:cNvSpPr>
          <p:nvPr/>
        </p:nvSpPr>
        <p:spPr bwMode="auto">
          <a:xfrm>
            <a:off x="107950" y="1628775"/>
            <a:ext cx="8928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70C0"/>
                </a:solidFill>
                <a:latin typeface="Cambria" pitchFamily="18" charset="0"/>
              </a:rPr>
              <a:t>Количество станций печати = количеству аудиторий + 1 резервная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Заголовок 1"/>
          <p:cNvSpPr>
            <a:spLocks noGrp="1"/>
          </p:cNvSpPr>
          <p:nvPr>
            <p:ph type="ctrTitle"/>
          </p:nvPr>
        </p:nvSpPr>
        <p:spPr>
          <a:xfrm>
            <a:off x="71438" y="68263"/>
            <a:ext cx="8964612" cy="1057275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ГРАФИК</a:t>
            </a:r>
            <a:br>
              <a:rPr lang="ru-RU" altLang="ru-RU" sz="24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</a:br>
            <a:r>
              <a:rPr lang="ru-RU" altLang="ru-RU" sz="24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 подготовки и проведения обучающих семинаров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850" y="1292225"/>
            <a:ext cx="8569325" cy="552450"/>
          </a:xfrm>
          <a:prstGeom prst="rect">
            <a:avLst/>
          </a:prstGeom>
          <a:solidFill>
            <a:schemeClr val="accent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Cambria" pitchFamily="18" charset="0"/>
              </a:rPr>
              <a:t>Проведение обучающего семинара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3850" y="2708275"/>
            <a:ext cx="8569325" cy="504825"/>
          </a:xfrm>
          <a:prstGeom prst="rect">
            <a:avLst/>
          </a:prstGeom>
          <a:solidFill>
            <a:schemeClr val="accent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Cambria" pitchFamily="18" charset="0"/>
              </a:rPr>
              <a:t>Подготовительные мероприятия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187450" y="3429000"/>
            <a:ext cx="3168650" cy="1295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1. Техническая подготовка </a:t>
            </a:r>
            <a:br>
              <a:rPr lang="ru-RU" b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до 14.00 часов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3850" y="3417888"/>
            <a:ext cx="719138" cy="3065462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Cambria" pitchFamily="18" charset="0"/>
              </a:rPr>
              <a:t>П</a:t>
            </a:r>
            <a:br>
              <a:rPr lang="ru-RU" b="1" dirty="0">
                <a:solidFill>
                  <a:schemeClr val="bg1"/>
                </a:solidFill>
                <a:latin typeface="Cambria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Cambria" pitchFamily="18" charset="0"/>
              </a:rPr>
              <a:t>О</a:t>
            </a:r>
            <a:br>
              <a:rPr lang="ru-RU" b="1" dirty="0">
                <a:solidFill>
                  <a:schemeClr val="bg1"/>
                </a:solidFill>
                <a:latin typeface="Cambria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Cambria" pitchFamily="18" charset="0"/>
              </a:rPr>
              <a:t>Н</a:t>
            </a:r>
            <a:br>
              <a:rPr lang="ru-RU" b="1" dirty="0">
                <a:solidFill>
                  <a:schemeClr val="bg1"/>
                </a:solidFill>
                <a:latin typeface="Cambria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Cambria" pitchFamily="18" charset="0"/>
              </a:rPr>
              <a:t>Е</a:t>
            </a:r>
            <a:br>
              <a:rPr lang="ru-RU" b="1" dirty="0">
                <a:solidFill>
                  <a:schemeClr val="bg1"/>
                </a:solidFill>
                <a:latin typeface="Cambria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Cambria" pitchFamily="18" charset="0"/>
              </a:rPr>
              <a:t>Д</a:t>
            </a:r>
            <a:br>
              <a:rPr lang="ru-RU" b="1" dirty="0">
                <a:solidFill>
                  <a:schemeClr val="bg1"/>
                </a:solidFill>
                <a:latin typeface="Cambria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Cambria" pitchFamily="18" charset="0"/>
              </a:rPr>
              <a:t>Е</a:t>
            </a:r>
            <a:br>
              <a:rPr lang="ru-RU" b="1" dirty="0">
                <a:solidFill>
                  <a:schemeClr val="bg1"/>
                </a:solidFill>
                <a:latin typeface="Cambria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Cambria" pitchFamily="18" charset="0"/>
              </a:rPr>
              <a:t>Л</a:t>
            </a:r>
            <a:br>
              <a:rPr lang="ru-RU" b="1" dirty="0">
                <a:solidFill>
                  <a:schemeClr val="bg1"/>
                </a:solidFill>
                <a:latin typeface="Cambria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Cambria" pitchFamily="18" charset="0"/>
              </a:rPr>
              <a:t>Ь</a:t>
            </a:r>
            <a:br>
              <a:rPr lang="ru-RU" b="1" dirty="0">
                <a:solidFill>
                  <a:schemeClr val="bg1"/>
                </a:solidFill>
                <a:latin typeface="Cambria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Cambria" pitchFamily="18" charset="0"/>
              </a:rPr>
              <a:t>Н</a:t>
            </a:r>
            <a:br>
              <a:rPr lang="ru-RU" b="1" dirty="0">
                <a:solidFill>
                  <a:schemeClr val="bg1"/>
                </a:solidFill>
                <a:latin typeface="Cambria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Cambria" pitchFamily="18" charset="0"/>
              </a:rPr>
              <a:t>И</a:t>
            </a:r>
            <a:br>
              <a:rPr lang="ru-RU" b="1" dirty="0">
                <a:solidFill>
                  <a:schemeClr val="bg1"/>
                </a:solidFill>
                <a:latin typeface="Cambria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Cambria" pitchFamily="18" charset="0"/>
              </a:rPr>
              <a:t>К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87450" y="4962525"/>
            <a:ext cx="3168650" cy="15319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2. Контроль технической готовности  </a:t>
            </a:r>
            <a:br>
              <a:rPr lang="ru-RU" b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с 14.00 до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15.30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часов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857750" y="3429000"/>
            <a:ext cx="722313" cy="3065463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Cambria" pitchFamily="18" charset="0"/>
              </a:rPr>
              <a:t>С</a:t>
            </a:r>
            <a:br>
              <a:rPr lang="ru-RU" sz="2400" b="1" dirty="0">
                <a:solidFill>
                  <a:schemeClr val="bg1"/>
                </a:solidFill>
                <a:latin typeface="Cambria" pitchFamily="18" charset="0"/>
              </a:rPr>
            </a:br>
            <a:r>
              <a:rPr lang="ru-RU" sz="2400" b="1" dirty="0">
                <a:solidFill>
                  <a:schemeClr val="bg1"/>
                </a:solidFill>
                <a:latin typeface="Cambria" pitchFamily="18" charset="0"/>
              </a:rPr>
              <a:t>Р</a:t>
            </a:r>
            <a:br>
              <a:rPr lang="ru-RU" sz="2400" b="1" dirty="0">
                <a:solidFill>
                  <a:schemeClr val="bg1"/>
                </a:solidFill>
                <a:latin typeface="Cambria" pitchFamily="18" charset="0"/>
              </a:rPr>
            </a:br>
            <a:r>
              <a:rPr lang="ru-RU" sz="2400" b="1" dirty="0">
                <a:solidFill>
                  <a:schemeClr val="bg1"/>
                </a:solidFill>
                <a:latin typeface="Cambria" pitchFamily="18" charset="0"/>
              </a:rPr>
              <a:t>Е</a:t>
            </a:r>
            <a:br>
              <a:rPr lang="ru-RU" sz="2400" b="1" dirty="0">
                <a:solidFill>
                  <a:schemeClr val="bg1"/>
                </a:solidFill>
                <a:latin typeface="Cambria" pitchFamily="18" charset="0"/>
              </a:rPr>
            </a:br>
            <a:r>
              <a:rPr lang="ru-RU" sz="2400" b="1" dirty="0">
                <a:solidFill>
                  <a:schemeClr val="bg1"/>
                </a:solidFill>
                <a:latin typeface="Cambria" pitchFamily="18" charset="0"/>
              </a:rPr>
              <a:t>Д</a:t>
            </a:r>
            <a:br>
              <a:rPr lang="ru-RU" sz="2400" b="1" dirty="0">
                <a:solidFill>
                  <a:schemeClr val="bg1"/>
                </a:solidFill>
                <a:latin typeface="Cambria" pitchFamily="18" charset="0"/>
              </a:rPr>
            </a:br>
            <a:r>
              <a:rPr lang="ru-RU" sz="2400" b="1" dirty="0">
                <a:solidFill>
                  <a:schemeClr val="bg1"/>
                </a:solidFill>
                <a:latin typeface="Cambria" pitchFamily="18" charset="0"/>
              </a:rPr>
              <a:t>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724525" y="3429000"/>
            <a:ext cx="3168650" cy="1295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1. Техническая подготовка </a:t>
            </a:r>
            <a:br>
              <a:rPr lang="ru-RU" b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до 14.00 часов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724525" y="4962525"/>
            <a:ext cx="3168650" cy="15319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2. Контроль технической готовности  </a:t>
            </a:r>
            <a:br>
              <a:rPr lang="ru-RU" b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с 14.00 до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15.30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часов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23850" y="1989138"/>
            <a:ext cx="4032250" cy="552450"/>
          </a:xfrm>
          <a:prstGeom prst="rect">
            <a:avLst/>
          </a:prstGeom>
          <a:solidFill>
            <a:srgbClr val="00B0F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Cambria" pitchFamily="18" charset="0"/>
              </a:rPr>
              <a:t>ВТОРНИК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857750" y="1989138"/>
            <a:ext cx="4035425" cy="552450"/>
          </a:xfrm>
          <a:prstGeom prst="rect">
            <a:avLst/>
          </a:prstGeom>
          <a:solidFill>
            <a:srgbClr val="00B0F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Cambria" pitchFamily="18" charset="0"/>
              </a:rPr>
              <a:t>ЧЕТВЕРГ</a:t>
            </a:r>
          </a:p>
        </p:txBody>
      </p:sp>
      <p:pic>
        <p:nvPicPr>
          <p:cNvPr id="143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Прямоугольник 3"/>
          <p:cNvSpPr>
            <a:spLocks noChangeArrowheads="1"/>
          </p:cNvSpPr>
          <p:nvPr/>
        </p:nvSpPr>
        <p:spPr bwMode="auto">
          <a:xfrm>
            <a:off x="0" y="-26988"/>
            <a:ext cx="9144000" cy="120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chemeClr val="bg1"/>
                </a:solidFill>
                <a:latin typeface="Cambria" pitchFamily="18" charset="0"/>
              </a:rPr>
              <a:t>Проведение образовательного аудита в ОО, выпускники которых показали низкие результаты освоения  ОП основного общего и среднего общего образования в 2018 г.</a:t>
            </a:r>
            <a:endParaRPr lang="ru-RU" altLang="ru-RU" sz="2400">
              <a:solidFill>
                <a:schemeClr val="bg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3850" y="1771650"/>
            <a:ext cx="5040313" cy="15128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2E3192"/>
                </a:solidFill>
                <a:latin typeface="Cambria" panose="02040503050406030204" pitchFamily="18" charset="0"/>
                <a:cs typeface="Times New Roman" pitchFamily="18" charset="0"/>
              </a:rPr>
              <a:t>ОО, выпускники которых не набрали на ЕГЭ </a:t>
            </a:r>
            <a:br>
              <a:rPr lang="ru-RU" sz="1600" b="1" dirty="0">
                <a:solidFill>
                  <a:srgbClr val="2E3192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2E3192"/>
                </a:solidFill>
                <a:latin typeface="Cambria" panose="02040503050406030204" pitchFamily="18" charset="0"/>
                <a:cs typeface="Times New Roman" pitchFamily="18" charset="0"/>
              </a:rPr>
              <a:t>в 2018 г. 160 баллов по сумме трех учебных предметов или более 35 % выпускников не преодолели минимальный порог на ЕГЭ,</a:t>
            </a:r>
            <a:br>
              <a:rPr lang="ru-RU" sz="1600" b="1" dirty="0">
                <a:solidFill>
                  <a:srgbClr val="2E3192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2E3192"/>
                </a:solidFill>
                <a:latin typeface="Cambria" panose="02040503050406030204" pitchFamily="18" charset="0"/>
                <a:cs typeface="Times New Roman" pitchFamily="18" charset="0"/>
              </a:rPr>
              <a:t> по одному учебному предмету</a:t>
            </a:r>
            <a:endParaRPr lang="ru-RU" sz="1600" dirty="0">
              <a:solidFill>
                <a:srgbClr val="2E3192"/>
              </a:solidFill>
            </a:endParaRPr>
          </a:p>
        </p:txBody>
      </p:sp>
      <p:sp>
        <p:nvSpPr>
          <p:cNvPr id="22" name="Выноска 2 21"/>
          <p:cNvSpPr/>
          <p:nvPr/>
        </p:nvSpPr>
        <p:spPr>
          <a:xfrm>
            <a:off x="5940425" y="1992313"/>
            <a:ext cx="2879725" cy="1071562"/>
          </a:xfrm>
          <a:prstGeom prst="borderCallout2">
            <a:avLst>
              <a:gd name="adj1" fmla="val 48601"/>
              <a:gd name="adj2" fmla="val -3124"/>
              <a:gd name="adj3" fmla="val 48118"/>
              <a:gd name="adj4" fmla="val -7338"/>
              <a:gd name="adj5" fmla="val 16977"/>
              <a:gd name="adj6" fmla="val -1224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ctr">
              <a:defRPr/>
            </a:pPr>
            <a:endParaRPr lang="ru-RU" sz="1600" b="1" dirty="0">
              <a:solidFill>
                <a:srgbClr val="2E3192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>
              <a:lnSpc>
                <a:spcPct val="110000"/>
              </a:lnSpc>
              <a:spcAft>
                <a:spcPts val="0"/>
              </a:spcAft>
              <a:defRPr/>
            </a:pPr>
            <a:r>
              <a:rPr lang="ru-RU" sz="1600" b="1" dirty="0">
                <a:solidFill>
                  <a:srgbClr val="2E3192"/>
                </a:solidFill>
                <a:latin typeface="Cambria" panose="02040503050406030204" pitchFamily="18" charset="0"/>
                <a:cs typeface="Times New Roman" pitchFamily="18" charset="0"/>
              </a:rPr>
              <a:t>14 общеобразовательных организаций из 11 МО </a:t>
            </a:r>
          </a:p>
          <a:p>
            <a:pPr algn="ctr">
              <a:lnSpc>
                <a:spcPct val="110000"/>
              </a:lnSpc>
              <a:spcAft>
                <a:spcPts val="0"/>
              </a:spcAft>
              <a:defRPr/>
            </a:pPr>
            <a:endParaRPr lang="ru-RU" sz="1600" b="1" dirty="0">
              <a:solidFill>
                <a:srgbClr val="2E3192"/>
              </a:solidFill>
              <a:latin typeface="Cambria" panose="02040503050406030204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0000"/>
              </a:lnSpc>
              <a:spcAft>
                <a:spcPts val="0"/>
              </a:spcAft>
              <a:defRPr/>
            </a:pPr>
            <a:endParaRPr lang="ru-RU" sz="1600" b="1" dirty="0">
              <a:solidFill>
                <a:srgbClr val="2E3192"/>
              </a:solidFill>
              <a:latin typeface="Cambria" panose="02040503050406030204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5366" name="Прямоугольник 1"/>
          <p:cNvSpPr>
            <a:spLocks noChangeArrowheads="1"/>
          </p:cNvSpPr>
          <p:nvPr/>
        </p:nvSpPr>
        <p:spPr bwMode="auto">
          <a:xfrm>
            <a:off x="107950" y="1228725"/>
            <a:ext cx="8883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2060"/>
                </a:solidFill>
                <a:latin typeface="Cambria" pitchFamily="18" charset="0"/>
              </a:rPr>
              <a:t>Образовательный аудит пройдет с 8 по 26 апреля 2019 года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23850" y="3500438"/>
            <a:ext cx="5040313" cy="12239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2E3192"/>
                </a:solidFill>
                <a:latin typeface="Cambria" panose="02040503050406030204" pitchFamily="18" charset="0"/>
                <a:cs typeface="Times New Roman" pitchFamily="18" charset="0"/>
              </a:rPr>
              <a:t>ОО,</a:t>
            </a:r>
            <a:r>
              <a:rPr lang="ru-RU" sz="1600" b="1" dirty="0">
                <a:solidFill>
                  <a:srgbClr val="2E3192"/>
                </a:solidFill>
                <a:latin typeface="Cambria" panose="02040503050406030204" pitchFamily="18" charset="0"/>
              </a:rPr>
              <a:t> в которых пять и более выпускников</a:t>
            </a:r>
            <a:br>
              <a:rPr lang="ru-RU" sz="1600" b="1" dirty="0">
                <a:solidFill>
                  <a:srgbClr val="2E3192"/>
                </a:solidFill>
                <a:latin typeface="Cambria" panose="02040503050406030204" pitchFamily="18" charset="0"/>
              </a:rPr>
            </a:br>
            <a:r>
              <a:rPr lang="ru-RU" sz="1600" b="1" dirty="0">
                <a:solidFill>
                  <a:srgbClr val="2E3192"/>
                </a:solidFill>
                <a:latin typeface="Cambria" panose="02040503050406030204" pitchFamily="18" charset="0"/>
              </a:rPr>
              <a:t>не получили аттестат об основном общем образовании по результатам основного периода ОГЭ</a:t>
            </a:r>
          </a:p>
        </p:txBody>
      </p:sp>
      <p:sp>
        <p:nvSpPr>
          <p:cNvPr id="24" name="Выноска 2 23"/>
          <p:cNvSpPr/>
          <p:nvPr/>
        </p:nvSpPr>
        <p:spPr>
          <a:xfrm>
            <a:off x="5940425" y="3698875"/>
            <a:ext cx="2879725" cy="809625"/>
          </a:xfrm>
          <a:prstGeom prst="borderCallout2">
            <a:avLst>
              <a:gd name="adj1" fmla="val 48601"/>
              <a:gd name="adj2" fmla="val -3124"/>
              <a:gd name="adj3" fmla="val 48118"/>
              <a:gd name="adj4" fmla="val -7338"/>
              <a:gd name="adj5" fmla="val 16977"/>
              <a:gd name="adj6" fmla="val -1224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ctr">
              <a:defRPr/>
            </a:pPr>
            <a:endParaRPr lang="ru-RU" sz="1600" b="1" dirty="0">
              <a:solidFill>
                <a:srgbClr val="2E3192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>
              <a:lnSpc>
                <a:spcPct val="110000"/>
              </a:lnSpc>
              <a:spcAft>
                <a:spcPts val="0"/>
              </a:spcAft>
              <a:defRPr/>
            </a:pPr>
            <a:r>
              <a:rPr lang="ru-RU" sz="1600" b="1" dirty="0">
                <a:solidFill>
                  <a:srgbClr val="2E3192"/>
                </a:solidFill>
                <a:latin typeface="Cambria" panose="02040503050406030204" pitchFamily="18" charset="0"/>
                <a:cs typeface="Times New Roman" pitchFamily="18" charset="0"/>
              </a:rPr>
              <a:t>13 общеобразовательных организаций из 12 МО </a:t>
            </a:r>
          </a:p>
          <a:p>
            <a:pPr algn="ctr">
              <a:lnSpc>
                <a:spcPct val="110000"/>
              </a:lnSpc>
              <a:spcAft>
                <a:spcPts val="0"/>
              </a:spcAft>
              <a:defRPr/>
            </a:pPr>
            <a:endParaRPr lang="ru-RU" sz="1600" b="1" dirty="0">
              <a:solidFill>
                <a:srgbClr val="2E3192"/>
              </a:solidFill>
              <a:latin typeface="Cambria" panose="02040503050406030204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0000"/>
              </a:lnSpc>
              <a:spcAft>
                <a:spcPts val="0"/>
              </a:spcAft>
              <a:defRPr/>
            </a:pPr>
            <a:endParaRPr lang="ru-RU" sz="1600" b="1" dirty="0">
              <a:solidFill>
                <a:srgbClr val="2E3192"/>
              </a:solidFill>
              <a:latin typeface="Cambria" panose="02040503050406030204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288" y="4864100"/>
            <a:ext cx="8596312" cy="18780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35307C"/>
                </a:solidFill>
                <a:latin typeface="Cambria" panose="02040503050406030204" pitchFamily="18" charset="0"/>
              </a:rPr>
              <a:t>Направления проведения аудита:</a:t>
            </a:r>
          </a:p>
          <a:p>
            <a:pPr algn="ctr">
              <a:defRPr/>
            </a:pPr>
            <a:endParaRPr lang="ru-RU" sz="600" b="1" cap="all" dirty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>
              <a:defRPr/>
            </a:pPr>
            <a:r>
              <a:rPr lang="ru-RU" b="1" dirty="0">
                <a:solidFill>
                  <a:srgbClr val="0070C0"/>
                </a:solidFill>
                <a:latin typeface="Cambria" panose="02040503050406030204" pitchFamily="18" charset="0"/>
              </a:rPr>
              <a:t>1. Эффективность функционирования ВСОКО;</a:t>
            </a:r>
          </a:p>
          <a:p>
            <a:pPr>
              <a:defRPr/>
            </a:pPr>
            <a:r>
              <a:rPr lang="ru-RU" b="1" dirty="0">
                <a:solidFill>
                  <a:srgbClr val="0070C0"/>
                </a:solidFill>
                <a:latin typeface="Cambria" panose="02040503050406030204" pitchFamily="18" charset="0"/>
              </a:rPr>
              <a:t>2. Выявление соответствия существующих кадровых условий реализации основной образовательной программы требованиям ФГОС или ФКГОС; </a:t>
            </a:r>
          </a:p>
          <a:p>
            <a:pPr>
              <a:defRPr/>
            </a:pPr>
            <a:r>
              <a:rPr lang="ru-RU" b="1" dirty="0">
                <a:solidFill>
                  <a:srgbClr val="0070C0"/>
                </a:solidFill>
                <a:latin typeface="Cambria" panose="02040503050406030204" pitchFamily="18" charset="0"/>
              </a:rPr>
              <a:t>3. Оценка результатов деятельности ОО по реализации «дорожной карты» подготовки к проведению ГИА в 2019 году.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Прямоугольник 3"/>
          <p:cNvSpPr>
            <a:spLocks noChangeArrowheads="1"/>
          </p:cNvSpPr>
          <p:nvPr/>
        </p:nvSpPr>
        <p:spPr bwMode="auto">
          <a:xfrm>
            <a:off x="-14288" y="-26988"/>
            <a:ext cx="91582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chemeClr val="bg1"/>
                </a:solidFill>
                <a:latin typeface="Cambria" pitchFamily="18" charset="0"/>
              </a:rPr>
              <a:t>Проведение всероссийских проверочных работ </a:t>
            </a:r>
            <a:br>
              <a:rPr lang="ru-RU" altLang="ru-RU" sz="2400" b="1">
                <a:solidFill>
                  <a:schemeClr val="bg1"/>
                </a:solidFill>
                <a:latin typeface="Cambria" pitchFamily="18" charset="0"/>
              </a:rPr>
            </a:br>
            <a:r>
              <a:rPr lang="ru-RU" altLang="ru-RU" sz="2400" b="1">
                <a:solidFill>
                  <a:schemeClr val="bg1"/>
                </a:solidFill>
                <a:latin typeface="Cambria" pitchFamily="18" charset="0"/>
              </a:rPr>
              <a:t>в 2019 году</a:t>
            </a: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107508" y="1268760"/>
          <a:ext cx="8888201" cy="5409524"/>
        </p:xfrm>
        <a:graphic>
          <a:graphicData uri="http://schemas.openxmlformats.org/drawingml/2006/table">
            <a:tbl>
              <a:tblPr firstRow="1" firstCol="1" bandRow="1"/>
              <a:tblGrid>
                <a:gridCol w="648331"/>
                <a:gridCol w="648331"/>
                <a:gridCol w="566940"/>
                <a:gridCol w="566940"/>
                <a:gridCol w="566940"/>
                <a:gridCol w="486666"/>
                <a:gridCol w="486666"/>
                <a:gridCol w="486666"/>
                <a:gridCol w="486108"/>
                <a:gridCol w="225214"/>
                <a:gridCol w="650560"/>
                <a:gridCol w="553004"/>
                <a:gridCol w="570843"/>
                <a:gridCol w="891385"/>
                <a:gridCol w="1053607"/>
              </a:tblGrid>
              <a:tr h="469790">
                <a:tc gridSpan="1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Основной вопрос ВПР – </a:t>
                      </a:r>
                      <a:br>
                        <a:rPr lang="ru-RU" sz="1600" b="1" kern="1200" dirty="0" smtClean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</a:b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вопрос объективного проведения процедуры в школах!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5718" marR="25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5718" marR="25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НИКО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5718" marR="25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0777"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Класс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5718" marR="2571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ВПР</a:t>
                      </a:r>
                      <a:r>
                        <a:rPr lang="ru-RU" sz="1400" b="1" baseline="0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 –</a:t>
                      </a:r>
                      <a:r>
                        <a:rPr lang="ru-RU" sz="1400" b="1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 апрель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5718" marR="25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8-12 апреля</a:t>
                      </a:r>
                      <a:endParaRPr lang="ru-RU" sz="10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5718" marR="25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О</a:t>
                      </a:r>
                      <a:r>
                        <a:rPr lang="ru-RU" sz="1600" b="1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ктябрь</a:t>
                      </a:r>
                      <a:endParaRPr lang="ru-RU" sz="10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5718" marR="25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8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02.04</a:t>
                      </a:r>
                    </a:p>
                  </a:txBody>
                  <a:tcPr marL="25718" marR="2571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04.04</a:t>
                      </a:r>
                    </a:p>
                  </a:txBody>
                  <a:tcPr marL="25718" marR="2571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09.04</a:t>
                      </a:r>
                    </a:p>
                  </a:txBody>
                  <a:tcPr marL="25718" marR="2571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11.04</a:t>
                      </a:r>
                    </a:p>
                  </a:txBody>
                  <a:tcPr marL="25718" marR="2571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15.04</a:t>
                      </a:r>
                    </a:p>
                  </a:txBody>
                  <a:tcPr marL="25718" marR="2571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16.04</a:t>
                      </a:r>
                    </a:p>
                  </a:txBody>
                  <a:tcPr marL="25718" marR="2571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18.04</a:t>
                      </a:r>
                    </a:p>
                  </a:txBody>
                  <a:tcPr marL="25718" marR="2571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19.04</a:t>
                      </a:r>
                    </a:p>
                  </a:txBody>
                  <a:tcPr marL="25718" marR="2571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22.04</a:t>
                      </a:r>
                    </a:p>
                  </a:txBody>
                  <a:tcPr marL="25718" marR="2571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23.04</a:t>
                      </a:r>
                    </a:p>
                  </a:txBody>
                  <a:tcPr marL="25718" marR="2571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25.04</a:t>
                      </a:r>
                    </a:p>
                  </a:txBody>
                  <a:tcPr marL="25718" marR="2571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26.04</a:t>
                      </a:r>
                    </a:p>
                  </a:txBody>
                  <a:tcPr marL="25718" marR="2571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19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4</a:t>
                      </a:r>
                      <a:endParaRPr lang="ru-RU" sz="7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5718" marR="25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5718" marR="25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5718" marR="25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5718" marR="25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5718" marR="25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РЯ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в любой день недели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5718" marR="25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МА, ОМ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в любой день недели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5718" marR="25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5718" marR="25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5718" marR="25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824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5</a:t>
                      </a:r>
                      <a:endParaRPr lang="ru-RU" sz="7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5718" marR="25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5718" marR="25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5718" marR="25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5718" marR="25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5718" marR="25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5718" marR="25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ИС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5718" marR="25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БИ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5718" marR="25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5718" marR="25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5718" marR="25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МА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5718" marR="25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РЯ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5718" marR="25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5718" marR="25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5718" marR="25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Т</a:t>
                      </a:r>
                      <a:r>
                        <a:rPr lang="ru-RU" sz="1400" b="1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ехнология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5718" marR="25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265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6</a:t>
                      </a:r>
                      <a:endParaRPr lang="ru-RU" sz="7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5718" marR="25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5718" marR="25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5718" marR="25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ГГ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5718" marR="25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ИС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5718" marR="25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5718" marR="25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БИ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5718" marR="25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ОБ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5718" marR="25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5718" marR="25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5718" marR="25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РЯ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5718" marR="25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МА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5718" marR="25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5718" marR="25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Физ-ра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5718" marR="25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5718" marR="25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77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7</a:t>
                      </a:r>
                      <a:endParaRPr lang="ru-RU" sz="7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5718" marR="25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ИЯ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5718" marR="25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ОБ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5718" marR="25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РЯ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5718" marR="25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БИ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5718" marR="25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5718" marR="25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ГГ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5718" marR="25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МА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5718" marR="25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5718" marR="25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5718" marR="25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ФИ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5718" marR="25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ИС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5718" marR="25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5718" marR="25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5718" marR="25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5718" marR="25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24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8</a:t>
                      </a:r>
                      <a:endParaRPr lang="ru-RU" sz="7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5718" marR="25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5718" marR="25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5718" marR="25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5718" marR="25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5718" marR="25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5718" marR="25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5718" marR="25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5718" marR="25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5718" marR="25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5718" marR="25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5718" marR="25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5718" marR="25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5718" marR="25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5718" marR="25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Т</a:t>
                      </a:r>
                      <a:r>
                        <a:rPr lang="ru-RU" sz="1400" b="1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ехнология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5718" marR="25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824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10</a:t>
                      </a:r>
                      <a:endParaRPr lang="ru-RU" sz="7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5718" marR="25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5718" marR="25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5718" marR="25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5718" marR="25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ГГ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5718" marR="25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5718" marR="25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5718" marR="25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5718" marR="25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5718" marR="25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5718" marR="25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5718" marR="25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5718" marR="25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5718" marR="25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Физ-ра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5718" marR="25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5718" marR="25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11</a:t>
                      </a:r>
                      <a:endParaRPr lang="ru-RU" sz="7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5718" marR="25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ИС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5718" marR="25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БИ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5718" marR="25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ФИ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5718" marR="25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ГГ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5718" marR="25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5718" marR="25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ИЯ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5718" marR="25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ХИ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5718" marR="25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5718" marR="25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5718" marR="25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5718" marR="25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5718" marR="25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5718" marR="25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5718" marR="25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5718" marR="25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6" descr="ÐÐ¾ÑÐ¾Ð¶ÐµÐµ Ð¸Ð·Ð¾Ð±ÑÐ°Ð¶ÐµÐ½Ð¸Ðµ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387350"/>
            <a:ext cx="6738938" cy="454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 descr="E:\rtc_prezent_png\rtc_shap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Прямоугольник 17"/>
          <p:cNvSpPr>
            <a:spLocks noChangeArrowheads="1"/>
          </p:cNvSpPr>
          <p:nvPr/>
        </p:nvSpPr>
        <p:spPr bwMode="auto">
          <a:xfrm>
            <a:off x="6994525" y="6297613"/>
            <a:ext cx="18303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600">
                <a:solidFill>
                  <a:srgbClr val="FFFFFF"/>
                </a:solidFill>
                <a:latin typeface="Cambria" pitchFamily="18" charset="0"/>
              </a:rPr>
              <a:t>WWW.ORCOKO.RU</a:t>
            </a:r>
            <a:endParaRPr lang="ru-RU" altLang="ru-RU" sz="1600">
              <a:solidFill>
                <a:srgbClr val="FFFFFF"/>
              </a:solidFill>
              <a:latin typeface="Cambria" pitchFamily="18" charset="0"/>
            </a:endParaRPr>
          </a:p>
        </p:txBody>
      </p:sp>
      <p:sp>
        <p:nvSpPr>
          <p:cNvPr id="17413" name="Прямоугольник 3"/>
          <p:cNvSpPr>
            <a:spLocks noChangeArrowheads="1"/>
          </p:cNvSpPr>
          <p:nvPr/>
        </p:nvSpPr>
        <p:spPr bwMode="auto">
          <a:xfrm>
            <a:off x="-14288" y="-26988"/>
            <a:ext cx="91582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chemeClr val="bg1"/>
                </a:solidFill>
                <a:latin typeface="Cambria" pitchFamily="18" charset="0"/>
              </a:rPr>
              <a:t>Проведение всероссийских проверочных работ </a:t>
            </a:r>
            <a:br>
              <a:rPr lang="ru-RU" altLang="ru-RU" sz="2400" b="1">
                <a:solidFill>
                  <a:schemeClr val="bg1"/>
                </a:solidFill>
                <a:latin typeface="Cambria" pitchFamily="18" charset="0"/>
              </a:rPr>
            </a:br>
            <a:r>
              <a:rPr lang="ru-RU" altLang="ru-RU" sz="2400" b="1">
                <a:solidFill>
                  <a:schemeClr val="bg1"/>
                </a:solidFill>
                <a:latin typeface="Cambria" pitchFamily="18" charset="0"/>
              </a:rPr>
              <a:t>с использованием ФИС ОКО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80975" y="4300538"/>
            <a:ext cx="3311525" cy="10731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>
                <a:solidFill>
                  <a:srgbClr val="002060"/>
                </a:solidFill>
                <a:latin typeface="Cambria" panose="02040503050406030204" pitchFamily="18" charset="0"/>
              </a:rPr>
              <a:t>4 класс: русский язык, математика, окружающий мир;</a:t>
            </a:r>
          </a:p>
          <a:p>
            <a:pPr algn="ctr">
              <a:defRPr/>
            </a:pPr>
            <a:r>
              <a:rPr lang="ru-RU" sz="1500" b="1" dirty="0">
                <a:solidFill>
                  <a:srgbClr val="002060"/>
                </a:solidFill>
                <a:latin typeface="Cambria" panose="02040503050406030204" pitchFamily="18" charset="0"/>
              </a:rPr>
              <a:t>5 класс: русский язык, математика</a:t>
            </a:r>
            <a:endParaRPr lang="ru-RU" sz="1500" b="1" dirty="0">
              <a:solidFill>
                <a:srgbClr val="002060"/>
              </a:solidFill>
              <a:latin typeface="Cambria" pitchFamily="18" charset="0"/>
              <a:cs typeface="Arial" pitchFamily="34" charset="0"/>
            </a:endParaRPr>
          </a:p>
        </p:txBody>
      </p:sp>
      <p:sp>
        <p:nvSpPr>
          <p:cNvPr id="29" name="Выноска 2 28"/>
          <p:cNvSpPr/>
          <p:nvPr/>
        </p:nvSpPr>
        <p:spPr>
          <a:xfrm>
            <a:off x="4211638" y="4300538"/>
            <a:ext cx="4724400" cy="1073150"/>
          </a:xfrm>
          <a:prstGeom prst="borderCallout2">
            <a:avLst>
              <a:gd name="adj1" fmla="val 48601"/>
              <a:gd name="adj2" fmla="val -3124"/>
              <a:gd name="adj3" fmla="val 48118"/>
              <a:gd name="adj4" fmla="val -7338"/>
              <a:gd name="adj5" fmla="val 16977"/>
              <a:gd name="adj6" fmla="val -1224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ctr">
              <a:defRPr/>
            </a:pPr>
            <a:endParaRPr lang="ru-RU" sz="1600" b="1" dirty="0">
              <a:solidFill>
                <a:srgbClr val="002060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b="1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>
              <a:defRPr/>
            </a:pPr>
            <a:endParaRPr lang="ru-RU" sz="1600" b="1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>
              <a:defRPr/>
            </a:pPr>
            <a:r>
              <a:rPr lang="ru-RU" sz="1500" b="1" dirty="0">
                <a:solidFill>
                  <a:srgbClr val="002060"/>
                </a:solidFill>
                <a:latin typeface="Cambria" panose="02040503050406030204" pitchFamily="18" charset="0"/>
              </a:rPr>
              <a:t>Архив, критерии и форма сбора результатов доступны не позднее, чем за 4 дня до начала ВПР.</a:t>
            </a:r>
          </a:p>
          <a:p>
            <a:pPr>
              <a:defRPr/>
            </a:pPr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</a:rPr>
              <a:t>Архив с материалами не зашифрован!</a:t>
            </a:r>
          </a:p>
          <a:p>
            <a:pPr>
              <a:defRPr/>
            </a:pPr>
            <a:endParaRPr lang="ru-RU" sz="1600" b="1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ctr">
              <a:lnSpc>
                <a:spcPct val="110000"/>
              </a:lnSpc>
              <a:spcAft>
                <a:spcPts val="0"/>
              </a:spcAft>
              <a:defRPr/>
            </a:pPr>
            <a:endParaRPr lang="ru-RU" sz="1600" b="1" dirty="0">
              <a:solidFill>
                <a:srgbClr val="002060"/>
              </a:solidFill>
              <a:latin typeface="Cambria" panose="02040503050406030204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0000"/>
              </a:lnSpc>
              <a:spcAft>
                <a:spcPts val="0"/>
              </a:spcAft>
              <a:defRPr/>
            </a:pPr>
            <a:endParaRPr lang="ru-RU" sz="1600" b="1" dirty="0">
              <a:solidFill>
                <a:srgbClr val="002060"/>
              </a:solidFill>
              <a:latin typeface="Cambria" panose="02040503050406030204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80975" y="5594350"/>
            <a:ext cx="3311525" cy="11525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>
                <a:solidFill>
                  <a:srgbClr val="002060"/>
                </a:solidFill>
                <a:latin typeface="Cambria" panose="02040503050406030204" pitchFamily="18" charset="0"/>
              </a:rPr>
              <a:t>5 класс: история, биология;</a:t>
            </a:r>
          </a:p>
          <a:p>
            <a:pPr algn="ctr">
              <a:defRPr/>
            </a:pPr>
            <a:r>
              <a:rPr lang="ru-RU" sz="1500" b="1" dirty="0">
                <a:solidFill>
                  <a:srgbClr val="002060"/>
                </a:solidFill>
                <a:latin typeface="Cambria" panose="02040503050406030204" pitchFamily="18" charset="0"/>
              </a:rPr>
              <a:t>6, 7, 11 классы: все учебные предметы </a:t>
            </a:r>
            <a:endParaRPr lang="ru-RU" sz="1500" b="1" dirty="0">
              <a:solidFill>
                <a:srgbClr val="002060"/>
              </a:solidFill>
              <a:latin typeface="Cambria" pitchFamily="18" charset="0"/>
              <a:cs typeface="Arial" pitchFamily="34" charset="0"/>
            </a:endParaRPr>
          </a:p>
        </p:txBody>
      </p:sp>
      <p:sp>
        <p:nvSpPr>
          <p:cNvPr id="31" name="Выноска 2 30"/>
          <p:cNvSpPr/>
          <p:nvPr/>
        </p:nvSpPr>
        <p:spPr>
          <a:xfrm>
            <a:off x="4211638" y="5581650"/>
            <a:ext cx="4724400" cy="1152525"/>
          </a:xfrm>
          <a:prstGeom prst="borderCallout2">
            <a:avLst>
              <a:gd name="adj1" fmla="val 48601"/>
              <a:gd name="adj2" fmla="val -3124"/>
              <a:gd name="adj3" fmla="val 48118"/>
              <a:gd name="adj4" fmla="val -7338"/>
              <a:gd name="adj5" fmla="val 16977"/>
              <a:gd name="adj6" fmla="val -1224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ctr">
              <a:defRPr/>
            </a:pPr>
            <a:endParaRPr lang="ru-RU" sz="1600" b="1" dirty="0">
              <a:solidFill>
                <a:srgbClr val="002060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b="1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>
              <a:defRPr/>
            </a:pPr>
            <a:r>
              <a:rPr lang="ru-RU" sz="1500" b="1" dirty="0">
                <a:solidFill>
                  <a:srgbClr val="002060"/>
                </a:solidFill>
                <a:latin typeface="Cambria" panose="02040503050406030204" pitchFamily="18" charset="0"/>
              </a:rPr>
              <a:t>Архив с материалами и формы сбора результатов для проведения ВПР доступны не позднее, чем за 3 дня до начала ВПР.</a:t>
            </a:r>
          </a:p>
          <a:p>
            <a:pPr>
              <a:defRPr/>
            </a:pPr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</a:rPr>
              <a:t>Архив с материалами зашифрован!</a:t>
            </a:r>
          </a:p>
          <a:p>
            <a:pPr>
              <a:defRPr/>
            </a:pPr>
            <a:endParaRPr lang="ru-RU" sz="1600" b="1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ctr">
              <a:lnSpc>
                <a:spcPct val="110000"/>
              </a:lnSpc>
              <a:spcAft>
                <a:spcPts val="0"/>
              </a:spcAft>
              <a:defRPr/>
            </a:pPr>
            <a:endParaRPr lang="ru-RU" sz="1600" b="1" dirty="0">
              <a:solidFill>
                <a:srgbClr val="002060"/>
              </a:solidFill>
              <a:latin typeface="Cambria" panose="02040503050406030204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 rot="3036269">
            <a:off x="577851" y="3036887"/>
            <a:ext cx="1555750" cy="53657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243663" tIns="121832" rIns="243663" bIns="121832" anchor="ctr"/>
          <a:lstStyle/>
          <a:p>
            <a:pPr algn="ctr">
              <a:defRPr/>
            </a:pPr>
            <a:r>
              <a:rPr lang="ru-RU" sz="1600" b="1" dirty="0">
                <a:solidFill>
                  <a:srgbClr val="C00000"/>
                </a:solidFill>
                <a:latin typeface="Cambria" pitchFamily="18" charset="0"/>
              </a:rPr>
              <a:t>Школа 1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 rot="1034833">
            <a:off x="1824038" y="3609975"/>
            <a:ext cx="1555750" cy="53657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243663" tIns="121832" rIns="243663" bIns="121832" anchor="ctr"/>
          <a:lstStyle/>
          <a:p>
            <a:pPr algn="ctr">
              <a:defRPr/>
            </a:pPr>
            <a:r>
              <a:rPr lang="ru-RU" sz="1600" b="1" dirty="0">
                <a:solidFill>
                  <a:srgbClr val="C00000"/>
                </a:solidFill>
                <a:latin typeface="Cambria" pitchFamily="18" charset="0"/>
              </a:rPr>
              <a:t>Школа 2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000500" y="3789363"/>
            <a:ext cx="1557338" cy="53657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243663" tIns="121832" rIns="243663" bIns="121832" anchor="ctr"/>
          <a:lstStyle/>
          <a:p>
            <a:pPr algn="ctr">
              <a:defRPr/>
            </a:pPr>
            <a:r>
              <a:rPr lang="ru-RU" sz="1600" b="1" dirty="0">
                <a:solidFill>
                  <a:srgbClr val="C00000"/>
                </a:solidFill>
                <a:latin typeface="Cambria" pitchFamily="18" charset="0"/>
              </a:rPr>
              <a:t>Школа 3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 rot="20590520">
            <a:off x="6000750" y="3570288"/>
            <a:ext cx="1555750" cy="53657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243663" tIns="121832" rIns="243663" bIns="121832" anchor="ctr"/>
          <a:lstStyle/>
          <a:p>
            <a:pPr algn="ctr">
              <a:defRPr/>
            </a:pPr>
            <a:r>
              <a:rPr lang="ru-RU" sz="1600" b="1" dirty="0">
                <a:solidFill>
                  <a:srgbClr val="C00000"/>
                </a:solidFill>
                <a:latin typeface="Cambria" pitchFamily="18" charset="0"/>
              </a:rPr>
              <a:t>Школа …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 rot="18592472">
            <a:off x="6976270" y="2964656"/>
            <a:ext cx="1820862" cy="53657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243663" tIns="121832" rIns="243663" bIns="121832" anchor="ctr"/>
          <a:lstStyle/>
          <a:p>
            <a:pPr algn="ctr">
              <a:defRPr/>
            </a:pPr>
            <a:r>
              <a:rPr lang="ru-RU" sz="1600" b="1" dirty="0">
                <a:solidFill>
                  <a:srgbClr val="C00000"/>
                </a:solidFill>
                <a:latin typeface="Cambria" pitchFamily="18" charset="0"/>
              </a:rPr>
              <a:t>Школа 351</a:t>
            </a:r>
          </a:p>
        </p:txBody>
      </p:sp>
      <p:sp>
        <p:nvSpPr>
          <p:cNvPr id="17423" name="Прямоугольник 1"/>
          <p:cNvSpPr>
            <a:spLocks noChangeArrowheads="1"/>
          </p:cNvSpPr>
          <p:nvPr/>
        </p:nvSpPr>
        <p:spPr bwMode="auto">
          <a:xfrm>
            <a:off x="9525" y="1484313"/>
            <a:ext cx="3576638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700" b="1" u="sng">
                <a:solidFill>
                  <a:schemeClr val="bg1"/>
                </a:solidFill>
                <a:latin typeface="Cambria" pitchFamily="18" charset="0"/>
                <a:hlinkClick r:id="rId5"/>
              </a:rPr>
              <a:t>https://fis-oko.obrnadzor.gov.ru/</a:t>
            </a:r>
            <a:r>
              <a:rPr lang="ru-RU" altLang="ru-RU" sz="1700" b="1" u="sng">
                <a:solidFill>
                  <a:schemeClr val="bg1"/>
                </a:solidFill>
                <a:latin typeface="Cambria" pitchFamily="18" charset="0"/>
              </a:rPr>
              <a:t> </a:t>
            </a:r>
            <a:endParaRPr lang="ru-RU" altLang="ru-RU" sz="170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003925" y="1182688"/>
            <a:ext cx="3321050" cy="59055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243663" tIns="121832" rIns="243663" bIns="121832" anchor="ctr"/>
          <a:lstStyle/>
          <a:p>
            <a:pPr>
              <a:defRPr/>
            </a:pPr>
            <a:r>
              <a:rPr lang="ru-RU" sz="1200" b="1" dirty="0">
                <a:solidFill>
                  <a:srgbClr val="61D836">
                    <a:lumMod val="75000"/>
                  </a:srgbClr>
                </a:solidFill>
                <a:latin typeface="Cambria" pitchFamily="18" charset="0"/>
              </a:rPr>
              <a:t>МОДУЛЬ  ПО  КОНТРОЛЮ  КАЧЕСТВА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991350" y="1625600"/>
            <a:ext cx="2260600" cy="43497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243663" tIns="121832" rIns="243663" bIns="121832" anchor="ctr"/>
          <a:lstStyle/>
          <a:p>
            <a:pPr>
              <a:defRPr/>
            </a:pPr>
            <a:r>
              <a:rPr lang="ru-RU" sz="1200" b="1" dirty="0">
                <a:solidFill>
                  <a:srgbClr val="61D836">
                    <a:lumMod val="75000"/>
                  </a:srgbClr>
                </a:solidFill>
                <a:latin typeface="Cambria" pitchFamily="18" charset="0"/>
              </a:rPr>
              <a:t>ГЕНЕРАЦИЯ  ЗАДАНИЙ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729538" y="1981200"/>
            <a:ext cx="1522412" cy="43973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243663" tIns="121832" rIns="243663" bIns="121832" anchor="ctr"/>
          <a:lstStyle/>
          <a:p>
            <a:pPr>
              <a:defRPr/>
            </a:pPr>
            <a:r>
              <a:rPr lang="ru-RU" sz="1200" b="1" dirty="0">
                <a:solidFill>
                  <a:srgbClr val="61D836">
                    <a:lumMod val="75000"/>
                  </a:srgbClr>
                </a:solidFill>
                <a:latin typeface="Cambria" pitchFamily="18" charset="0"/>
              </a:rPr>
              <a:t>АНАЛИТИКА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163" y="6291263"/>
            <a:ext cx="9090025" cy="4318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2600000" scaled="0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436" name="Прямоугольник 14"/>
          <p:cNvSpPr>
            <a:spLocks noChangeArrowheads="1"/>
          </p:cNvSpPr>
          <p:nvPr/>
        </p:nvSpPr>
        <p:spPr bwMode="auto">
          <a:xfrm>
            <a:off x="233363" y="6291263"/>
            <a:ext cx="1652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0070C0"/>
                </a:solidFill>
              </a:rPr>
              <a:t>orel@orcoko.ru</a:t>
            </a:r>
            <a:endParaRPr lang="ru-RU" altLang="ru-RU" sz="1800">
              <a:solidFill>
                <a:srgbClr val="0070C0"/>
              </a:solidFill>
            </a:endParaRPr>
          </a:p>
        </p:txBody>
      </p:sp>
      <p:sp>
        <p:nvSpPr>
          <p:cNvPr id="18437" name="Прямоугольник 17"/>
          <p:cNvSpPr>
            <a:spLocks noChangeArrowheads="1"/>
          </p:cNvSpPr>
          <p:nvPr/>
        </p:nvSpPr>
        <p:spPr bwMode="auto">
          <a:xfrm>
            <a:off x="6994525" y="6308725"/>
            <a:ext cx="18303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600">
                <a:solidFill>
                  <a:schemeClr val="bg1"/>
                </a:solidFill>
                <a:latin typeface="Cambria" pitchFamily="18" charset="0"/>
              </a:rPr>
              <a:t>WWW.ORCOKO.RU</a:t>
            </a:r>
            <a:endParaRPr lang="ru-RU" altLang="ru-RU" sz="160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8438" name="Заголовок 1"/>
          <p:cNvSpPr txBox="1">
            <a:spLocks/>
          </p:cNvSpPr>
          <p:nvPr/>
        </p:nvSpPr>
        <p:spPr bwMode="auto">
          <a:xfrm>
            <a:off x="79375" y="2997200"/>
            <a:ext cx="906462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600" b="1">
                <a:solidFill>
                  <a:srgbClr val="002060"/>
                </a:solidFill>
                <a:latin typeface="Cambria" pitchFamily="18" charset="0"/>
              </a:rPr>
              <a:t/>
            </a:r>
            <a:br>
              <a:rPr lang="ru-RU" altLang="ru-RU" sz="2600" b="1">
                <a:solidFill>
                  <a:srgbClr val="002060"/>
                </a:solidFill>
                <a:latin typeface="Cambria" pitchFamily="18" charset="0"/>
              </a:rPr>
            </a:br>
            <a:r>
              <a:rPr lang="ru-RU" altLang="ru-RU" sz="4800" b="1">
                <a:solidFill>
                  <a:srgbClr val="002060"/>
                </a:solidFill>
                <a:latin typeface="Cambria" pitchFamily="18" charset="0"/>
              </a:rPr>
              <a:t>Спасибо за внимание!</a:t>
            </a:r>
            <a:br>
              <a:rPr lang="ru-RU" altLang="ru-RU" sz="4800" b="1">
                <a:solidFill>
                  <a:srgbClr val="002060"/>
                </a:solidFill>
                <a:latin typeface="Cambria" pitchFamily="18" charset="0"/>
              </a:rPr>
            </a:br>
            <a:endParaRPr lang="ru-RU" altLang="ru-RU" sz="4800" b="1">
              <a:solidFill>
                <a:srgbClr val="00206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Заголовок 1"/>
          <p:cNvSpPr>
            <a:spLocks noGrp="1"/>
          </p:cNvSpPr>
          <p:nvPr>
            <p:ph type="ctrTitle"/>
          </p:nvPr>
        </p:nvSpPr>
        <p:spPr>
          <a:xfrm>
            <a:off x="0" y="-26988"/>
            <a:ext cx="9110663" cy="1055688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chemeClr val="bg1"/>
                </a:solidFill>
                <a:latin typeface="Cambria" pitchFamily="18" charset="0"/>
              </a:rPr>
              <a:t>Завершение 2018 – 2019 учебного года, </a:t>
            </a:r>
            <a:br>
              <a:rPr lang="ru-RU" altLang="ru-RU" sz="2400" b="1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ru-RU" altLang="ru-RU" sz="2400" b="1" smtClean="0">
                <a:solidFill>
                  <a:schemeClr val="bg1"/>
                </a:solidFill>
                <a:latin typeface="Cambria" pitchFamily="18" charset="0"/>
              </a:rPr>
              <a:t>организация проведения промежуточной аттестации</a:t>
            </a:r>
            <a:endParaRPr lang="ru-RU" altLang="ru-RU" sz="2400" b="1" smtClean="0">
              <a:solidFill>
                <a:schemeClr val="bg1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288" y="2024063"/>
            <a:ext cx="8497887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2E3192"/>
                </a:solidFill>
                <a:latin typeface="Cambria" pitchFamily="18" charset="0"/>
              </a:rPr>
              <a:t>«Освоение образовательной программы, в том числе отдельной части </a:t>
            </a:r>
            <a:br>
              <a:rPr lang="ru-RU" b="1" dirty="0">
                <a:solidFill>
                  <a:srgbClr val="2E3192"/>
                </a:solidFill>
                <a:latin typeface="Cambria" pitchFamily="18" charset="0"/>
              </a:rPr>
            </a:br>
            <a:r>
              <a:rPr lang="ru-RU" b="1" dirty="0">
                <a:solidFill>
                  <a:srgbClr val="2E3192"/>
                </a:solidFill>
                <a:latin typeface="Cambria" pitchFamily="18" charset="0"/>
              </a:rPr>
              <a:t>или всего объема учебного предмета, курса, дисциплины (модуля) образовательной программы, сопровождается промежуточной аттестацией обучающихся, проводимой в формах, определенных учебным планом, и в </a:t>
            </a:r>
            <a:r>
              <a:rPr lang="ru-RU" b="1" cap="all" dirty="0">
                <a:solidFill>
                  <a:srgbClr val="2E3192"/>
                </a:solidFill>
                <a:latin typeface="Cambria" panose="02040503050406030204" pitchFamily="18" charset="0"/>
              </a:rPr>
              <a:t>порядке</a:t>
            </a:r>
            <a:r>
              <a:rPr lang="ru-RU" b="1" dirty="0">
                <a:solidFill>
                  <a:srgbClr val="2E3192"/>
                </a:solidFill>
                <a:latin typeface="Cambria" panose="02040503050406030204" pitchFamily="18" charset="0"/>
              </a:rPr>
              <a:t>, установленном образовательной организацией»</a:t>
            </a:r>
          </a:p>
        </p:txBody>
      </p:sp>
      <p:sp>
        <p:nvSpPr>
          <p:cNvPr id="3077" name="Прямоугольник 5"/>
          <p:cNvSpPr>
            <a:spLocks noChangeArrowheads="1"/>
          </p:cNvSpPr>
          <p:nvPr/>
        </p:nvSpPr>
        <p:spPr bwMode="auto">
          <a:xfrm>
            <a:off x="269875" y="4365625"/>
            <a:ext cx="8748713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2E3192"/>
                </a:solidFill>
                <a:latin typeface="Cambria" pitchFamily="18" charset="0"/>
              </a:rPr>
              <a:t>1) функционирование информационных сайтов и стендов для обучающихся о проведении промежуточной аттестации и ГИА; </a:t>
            </a:r>
          </a:p>
          <a:p>
            <a:pPr eaLnBrk="1" hangingPunct="1"/>
            <a:r>
              <a:rPr lang="ru-RU" altLang="ru-RU" b="1">
                <a:solidFill>
                  <a:srgbClr val="2E3192"/>
                </a:solidFill>
                <a:latin typeface="Cambria" pitchFamily="18" charset="0"/>
              </a:rPr>
              <a:t>2) организацию работы «горячих линий» по вопросам проведения ГИА;</a:t>
            </a:r>
          </a:p>
          <a:p>
            <a:pPr eaLnBrk="1" hangingPunct="1"/>
            <a:r>
              <a:rPr lang="ru-RU" altLang="ru-RU" b="1">
                <a:solidFill>
                  <a:srgbClr val="2E3192"/>
                </a:solidFill>
                <a:latin typeface="Cambria" pitchFamily="18" charset="0"/>
              </a:rPr>
              <a:t>3) проведение родительских собраний с целью разъяснения вопросов организации и проведения промежуточной аттестации обучающихся и ГИА;</a:t>
            </a:r>
          </a:p>
          <a:p>
            <a:pPr eaLnBrk="1" hangingPunct="1"/>
            <a:r>
              <a:rPr lang="ru-RU" altLang="ru-RU" b="1">
                <a:solidFill>
                  <a:srgbClr val="2E3192"/>
                </a:solidFill>
                <a:latin typeface="Cambria" pitchFamily="18" charset="0"/>
              </a:rPr>
              <a:t>4) оказание психолого-педагогической поддержки выпускникам и их родителям</a:t>
            </a:r>
          </a:p>
        </p:txBody>
      </p:sp>
      <p:sp>
        <p:nvSpPr>
          <p:cNvPr id="3078" name="Прямоугольник 6"/>
          <p:cNvSpPr>
            <a:spLocks noChangeArrowheads="1"/>
          </p:cNvSpPr>
          <p:nvPr/>
        </p:nvSpPr>
        <p:spPr bwMode="auto">
          <a:xfrm>
            <a:off x="588963" y="3657600"/>
            <a:ext cx="83518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002060"/>
                </a:solidFill>
                <a:latin typeface="Cambria" pitchFamily="18" charset="0"/>
              </a:rPr>
              <a:t>На заключительном этапе подготовки к ГИА </a:t>
            </a:r>
            <a:br>
              <a:rPr lang="ru-RU" altLang="ru-RU" b="1">
                <a:solidFill>
                  <a:srgbClr val="002060"/>
                </a:solidFill>
                <a:latin typeface="Cambria" pitchFamily="18" charset="0"/>
              </a:rPr>
            </a:br>
            <a:r>
              <a:rPr lang="ru-RU" altLang="ru-RU" b="1">
                <a:solidFill>
                  <a:srgbClr val="002060"/>
                </a:solidFill>
                <a:latin typeface="Cambria" pitchFamily="18" charset="0"/>
              </a:rPr>
              <a:t>в каждой школе необходимо обеспечить:</a:t>
            </a:r>
          </a:p>
        </p:txBody>
      </p:sp>
      <p:sp>
        <p:nvSpPr>
          <p:cNvPr id="3079" name="Прямоугольник 7"/>
          <p:cNvSpPr>
            <a:spLocks noChangeArrowheads="1"/>
          </p:cNvSpPr>
          <p:nvPr/>
        </p:nvSpPr>
        <p:spPr bwMode="auto">
          <a:xfrm>
            <a:off x="588963" y="1412875"/>
            <a:ext cx="8159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002060"/>
                </a:solidFill>
                <a:latin typeface="Cambria" pitchFamily="18" charset="0"/>
              </a:rPr>
              <a:t>В соответствии со ст. 58 Федерального закона от 29.12.2012 г. № 273 </a:t>
            </a:r>
            <a:br>
              <a:rPr lang="ru-RU" altLang="ru-RU" b="1">
                <a:solidFill>
                  <a:srgbClr val="002060"/>
                </a:solidFill>
                <a:latin typeface="Cambria" pitchFamily="18" charset="0"/>
              </a:rPr>
            </a:br>
            <a:r>
              <a:rPr lang="ru-RU" altLang="ru-RU" b="1">
                <a:solidFill>
                  <a:srgbClr val="002060"/>
                </a:solidFill>
                <a:latin typeface="Cambria" pitchFamily="18" charset="0"/>
              </a:rPr>
              <a:t>«Об образовании в РФ»: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Заголовок 1"/>
          <p:cNvSpPr>
            <a:spLocks noGrp="1"/>
          </p:cNvSpPr>
          <p:nvPr>
            <p:ph type="ctrTitle"/>
          </p:nvPr>
        </p:nvSpPr>
        <p:spPr>
          <a:xfrm>
            <a:off x="0" y="-26988"/>
            <a:ext cx="9110663" cy="1055688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chemeClr val="bg1"/>
                </a:solidFill>
                <a:latin typeface="Cambria" pitchFamily="18" charset="0"/>
              </a:rPr>
              <a:t>Построение сбалансированной</a:t>
            </a:r>
            <a:br>
              <a:rPr lang="ru-RU" altLang="ru-RU" sz="2400" b="1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ru-RU" altLang="ru-RU" sz="2400" b="1" smtClean="0">
                <a:solidFill>
                  <a:schemeClr val="bg1"/>
                </a:solidFill>
                <a:latin typeface="Cambria" pitchFamily="18" charset="0"/>
              </a:rPr>
              <a:t> системы оценки качества образования</a:t>
            </a:r>
            <a:endParaRPr lang="ru-RU" altLang="ru-RU" sz="2400" b="1" smtClean="0">
              <a:solidFill>
                <a:schemeClr val="bg1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4100" name="Прямоугольник 17"/>
          <p:cNvSpPr>
            <a:spLocks noChangeArrowheads="1"/>
          </p:cNvSpPr>
          <p:nvPr/>
        </p:nvSpPr>
        <p:spPr bwMode="auto">
          <a:xfrm>
            <a:off x="6994525" y="6132513"/>
            <a:ext cx="18303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600">
                <a:solidFill>
                  <a:srgbClr val="FFFFFF"/>
                </a:solidFill>
                <a:latin typeface="Cambria" pitchFamily="18" charset="0"/>
              </a:rPr>
              <a:t>WWW.ORCOKO.RU</a:t>
            </a:r>
            <a:endParaRPr lang="ru-RU" altLang="ru-RU" sz="1600">
              <a:solidFill>
                <a:srgbClr val="FFFFFF"/>
              </a:solidFill>
              <a:latin typeface="Cambria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70200" y="1343025"/>
            <a:ext cx="61214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  <a:latin typeface="Cambria" panose="02040503050406030204" pitchFamily="18" charset="0"/>
              </a:rPr>
              <a:t>Критерий оценки эффективности освоения образовательных программ среднего общего образования субъекта Российской Федерации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66688" y="1314450"/>
            <a:ext cx="2168525" cy="9144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</a:rPr>
              <a:t>С 2018 года</a:t>
            </a:r>
          </a:p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</a:rPr>
              <a:t> введен</a:t>
            </a:r>
          </a:p>
        </p:txBody>
      </p:sp>
      <p:sp>
        <p:nvSpPr>
          <p:cNvPr id="9" name="Нашивка 8"/>
          <p:cNvSpPr/>
          <p:nvPr/>
        </p:nvSpPr>
        <p:spPr>
          <a:xfrm>
            <a:off x="2484438" y="1428750"/>
            <a:ext cx="255587" cy="704850"/>
          </a:xfrm>
          <a:prstGeom prst="chevron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10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25" y="2492375"/>
            <a:ext cx="3638550" cy="416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5254625" y="2428875"/>
            <a:ext cx="3736975" cy="4313238"/>
          </a:xfrm>
          <a:prstGeom prst="roundRect">
            <a:avLst/>
          </a:prstGeom>
          <a:noFill/>
          <a:ln w="28575" cap="flat" cmpd="thickThin" algn="ctr">
            <a:solidFill>
              <a:srgbClr val="FF0000"/>
            </a:solidFill>
            <a:prstDash val="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500" kern="0" dirty="0">
              <a:solidFill>
                <a:prstClr val="black"/>
              </a:solidFill>
              <a:latin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black"/>
              </a:solidFill>
              <a:latin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black"/>
              </a:solidFill>
              <a:latin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black"/>
              </a:solidFill>
              <a:latin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black"/>
              </a:solidFill>
              <a:latin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black"/>
              </a:solidFill>
              <a:latin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black"/>
              </a:solidFill>
              <a:latin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black"/>
              </a:solidFill>
              <a:latin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black"/>
              </a:solidFill>
              <a:latin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black"/>
              </a:solidFill>
              <a:latin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black"/>
              </a:solidFill>
              <a:latin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black"/>
              </a:solidFill>
              <a:latin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black"/>
              </a:solidFill>
              <a:latin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black"/>
              </a:solidFill>
              <a:latin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52400" y="2428875"/>
            <a:ext cx="4132263" cy="4313238"/>
          </a:xfrm>
          <a:prstGeom prst="roundRect">
            <a:avLst/>
          </a:prstGeom>
          <a:noFill/>
          <a:ln w="28575" cap="flat" cmpd="thickThin" algn="ctr">
            <a:solidFill>
              <a:srgbClr val="FF0000"/>
            </a:solidFill>
            <a:prstDash val="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500" kern="0" dirty="0">
              <a:solidFill>
                <a:prstClr val="black"/>
              </a:solidFill>
              <a:latin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black"/>
              </a:solidFill>
              <a:latin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black"/>
              </a:solidFill>
              <a:latin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black"/>
              </a:solidFill>
              <a:latin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black"/>
              </a:solidFill>
              <a:latin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black"/>
              </a:solidFill>
              <a:latin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black"/>
              </a:solidFill>
              <a:latin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black"/>
              </a:solidFill>
              <a:latin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black"/>
              </a:solidFill>
              <a:latin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black"/>
              </a:solidFill>
              <a:latin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black"/>
              </a:solidFill>
              <a:latin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black"/>
              </a:solidFill>
              <a:latin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black"/>
              </a:solidFill>
              <a:latin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black"/>
              </a:solidFill>
              <a:latin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4" name="Равно 3"/>
          <p:cNvSpPr/>
          <p:nvPr/>
        </p:nvSpPr>
        <p:spPr>
          <a:xfrm>
            <a:off x="4356100" y="4076700"/>
            <a:ext cx="792163" cy="720725"/>
          </a:xfrm>
          <a:prstGeom prst="mathEqual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3850" y="2636838"/>
          <a:ext cx="3721100" cy="39100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7910"/>
                <a:gridCol w="1633190"/>
              </a:tblGrid>
              <a:tr h="7197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Cambria" panose="02040503050406030204" pitchFamily="18" charset="0"/>
                        </a:rPr>
                        <a:t>Учебный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Cambria" panose="02040503050406030204" pitchFamily="18" charset="0"/>
                        </a:rPr>
                        <a:t>предмет</a:t>
                      </a:r>
                      <a:endParaRPr lang="ru-RU" sz="13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67" marR="68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mbria" panose="02040503050406030204" pitchFamily="18" charset="0"/>
                        </a:rPr>
                        <a:t>Количество </a:t>
                      </a:r>
                      <a:r>
                        <a:rPr lang="ru-RU" sz="1300" dirty="0" smtClean="0">
                          <a:effectLst/>
                          <a:latin typeface="Cambria" panose="02040503050406030204" pitchFamily="18" charset="0"/>
                        </a:rPr>
                        <a:t>ВТГ</a:t>
                      </a:r>
                      <a:r>
                        <a:rPr lang="ru-RU" sz="1300" baseline="0" dirty="0" smtClean="0">
                          <a:effectLst/>
                          <a:latin typeface="Cambria" panose="02040503050406030204" pitchFamily="18" charset="0"/>
                        </a:rPr>
                        <a:t>, участников </a:t>
                      </a:r>
                      <a:r>
                        <a:rPr lang="ru-RU" sz="1300" dirty="0" smtClean="0">
                          <a:effectLst/>
                          <a:latin typeface="Cambria" panose="02040503050406030204" pitchFamily="18" charset="0"/>
                        </a:rPr>
                        <a:t>ЕГЭ 2019 г.</a:t>
                      </a:r>
                      <a:endParaRPr lang="ru-RU" sz="13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67" marR="68567" marT="0" marB="0"/>
                </a:tc>
              </a:tr>
              <a:tr h="227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Cambria" panose="02040503050406030204" pitchFamily="18" charset="0"/>
                        </a:rPr>
                        <a:t>Русский язык</a:t>
                      </a:r>
                      <a:endParaRPr lang="ru-RU" sz="13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67" marR="68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3114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67" marR="68567" marT="0" marB="0"/>
                </a:tc>
              </a:tr>
              <a:tr h="227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Cambria" panose="02040503050406030204" pitchFamily="18" charset="0"/>
                        </a:rPr>
                        <a:t>Математика профиль </a:t>
                      </a:r>
                      <a:endParaRPr lang="ru-RU" sz="13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67" marR="68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1600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67" marR="68567" marT="0" marB="0"/>
                </a:tc>
              </a:tr>
              <a:tr h="227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Cambria" panose="02040503050406030204" pitchFamily="18" charset="0"/>
                        </a:rPr>
                        <a:t>Физика</a:t>
                      </a:r>
                      <a:endParaRPr lang="ru-RU" sz="13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67" marR="68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714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67" marR="68567" marT="0" marB="0"/>
                </a:tc>
              </a:tr>
              <a:tr h="227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Cambria" panose="02040503050406030204" pitchFamily="18" charset="0"/>
                        </a:rPr>
                        <a:t>Литература</a:t>
                      </a:r>
                      <a:endParaRPr lang="ru-RU" sz="13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67" marR="68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294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67" marR="68567" marT="0" marB="0"/>
                </a:tc>
              </a:tr>
              <a:tr h="227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Cambria" panose="02040503050406030204" pitchFamily="18" charset="0"/>
                        </a:rPr>
                        <a:t>Химия</a:t>
                      </a:r>
                      <a:endParaRPr lang="ru-RU" sz="13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67" marR="68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524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67" marR="68567" marT="0" marB="0"/>
                </a:tc>
              </a:tr>
              <a:tr h="227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Cambria" panose="02040503050406030204" pitchFamily="18" charset="0"/>
                        </a:rPr>
                        <a:t>Информатика и ИКТ</a:t>
                      </a:r>
                      <a:endParaRPr lang="ru-RU" sz="13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67" marR="68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353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67" marR="68567" marT="0" marB="0"/>
                </a:tc>
              </a:tr>
              <a:tr h="227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Cambria" panose="02040503050406030204" pitchFamily="18" charset="0"/>
                        </a:rPr>
                        <a:t>Биология</a:t>
                      </a:r>
                      <a:endParaRPr lang="ru-RU" sz="13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67" marR="68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820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67" marR="68567" marT="0" marB="0"/>
                </a:tc>
              </a:tr>
              <a:tr h="227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Cambria" panose="02040503050406030204" pitchFamily="18" charset="0"/>
                        </a:rPr>
                        <a:t>История</a:t>
                      </a:r>
                      <a:endParaRPr lang="ru-RU" sz="13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67" marR="68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752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67" marR="68567" marT="0" marB="0"/>
                </a:tc>
              </a:tr>
              <a:tr h="227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Cambria" panose="02040503050406030204" pitchFamily="18" charset="0"/>
                        </a:rPr>
                        <a:t>География</a:t>
                      </a:r>
                      <a:endParaRPr lang="ru-RU" sz="13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67" marR="68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80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67" marR="68567" marT="0" marB="0"/>
                </a:tc>
              </a:tr>
              <a:tr h="227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Cambria" panose="02040503050406030204" pitchFamily="18" charset="0"/>
                        </a:rPr>
                        <a:t>Английский язык</a:t>
                      </a:r>
                      <a:endParaRPr lang="ru-RU" sz="13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67" marR="68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318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67" marR="68567" marT="0" marB="0"/>
                </a:tc>
              </a:tr>
              <a:tr h="227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mbria" panose="02040503050406030204" pitchFamily="18" charset="0"/>
                        </a:rPr>
                        <a:t>Немецкий язык</a:t>
                      </a:r>
                      <a:endParaRPr lang="ru-RU" sz="13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67" marR="68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9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67" marR="68567" marT="0" marB="0"/>
                </a:tc>
              </a:tr>
              <a:tr h="227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Cambria" panose="02040503050406030204" pitchFamily="18" charset="0"/>
                        </a:rPr>
                        <a:t>Французский язык</a:t>
                      </a:r>
                      <a:endParaRPr lang="ru-RU" sz="13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67" marR="68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11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67" marR="68567" marT="0" marB="0"/>
                </a:tc>
              </a:tr>
              <a:tr h="227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Cambria" panose="02040503050406030204" pitchFamily="18" charset="0"/>
                        </a:rPr>
                        <a:t>Обществознание</a:t>
                      </a:r>
                      <a:endParaRPr lang="ru-RU" sz="13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67" marR="68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1962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67" marR="68567" marT="0" marB="0"/>
                </a:tc>
              </a:tr>
              <a:tr h="227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Cambria" panose="02040503050406030204" pitchFamily="18" charset="0"/>
                        </a:rPr>
                        <a:t>Математика базовая </a:t>
                      </a:r>
                      <a:endParaRPr lang="ru-RU" sz="13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67" marR="68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1513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67" marR="68567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Заголовок 1"/>
          <p:cNvSpPr>
            <a:spLocks noGrp="1"/>
          </p:cNvSpPr>
          <p:nvPr>
            <p:ph type="ctrTitle"/>
          </p:nvPr>
        </p:nvSpPr>
        <p:spPr>
          <a:xfrm>
            <a:off x="144463" y="-3175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Шкала пересчета суммарного первичного балла </a:t>
            </a:r>
            <a:br>
              <a:rPr lang="ru-RU" altLang="ru-RU" sz="24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</a:br>
            <a:r>
              <a:rPr lang="ru-RU" altLang="ru-RU" sz="24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за выполнение экзаменационной работы </a:t>
            </a:r>
            <a:br>
              <a:rPr lang="ru-RU" altLang="ru-RU" sz="24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</a:br>
            <a:r>
              <a:rPr lang="ru-RU" altLang="ru-RU" sz="24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в форме ОГЭ в 2019 году *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0825" y="1341438"/>
          <a:ext cx="8713789" cy="501332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592619"/>
                <a:gridCol w="1512532"/>
                <a:gridCol w="1584176"/>
                <a:gridCol w="1584176"/>
                <a:gridCol w="1440286"/>
              </a:tblGrid>
              <a:tr h="51810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Наименование учебного предмета</a:t>
                      </a:r>
                      <a:endParaRPr lang="ru-RU" sz="1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Отметка «2»</a:t>
                      </a:r>
                      <a:endParaRPr lang="ru-RU" sz="1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697" marB="4569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Отметка «3»</a:t>
                      </a:r>
                      <a:endParaRPr lang="ru-RU" sz="1400" b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697" marB="4569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Отметка «4»</a:t>
                      </a:r>
                      <a:endParaRPr lang="ru-RU" sz="1400" b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697" marB="4569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Отметка «5»</a:t>
                      </a:r>
                      <a:endParaRPr lang="ru-RU" sz="1400" b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697" marB="45697" anchor="ctr"/>
                </a:tc>
              </a:tr>
              <a:tr h="3466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Русский язык</a:t>
                      </a:r>
                      <a:endParaRPr lang="ru-RU" sz="1500" b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697" marB="456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0-14</a:t>
                      </a:r>
                      <a:endParaRPr lang="ru-RU" sz="1500" b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697" marB="456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15-24</a:t>
                      </a:r>
                      <a:endParaRPr lang="ru-RU" sz="1500" b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697" marB="456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25-33</a:t>
                      </a:r>
                      <a:endParaRPr lang="ru-RU" sz="1500" b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697" marB="456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34-39</a:t>
                      </a:r>
                      <a:endParaRPr lang="ru-RU" sz="1500" b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697" marB="45697" anchor="ctr"/>
                </a:tc>
              </a:tr>
              <a:tr h="3457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Математика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697" marB="456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0-5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697" marB="456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6-14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697" marB="456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15-21</a:t>
                      </a:r>
                      <a:endParaRPr lang="ru-RU" sz="1500" b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697" marB="456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22-32</a:t>
                      </a:r>
                      <a:endParaRPr lang="ru-RU" sz="1500" b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697" marB="45697" anchor="ctr"/>
                </a:tc>
              </a:tr>
              <a:tr h="3457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Алгебра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697" marB="456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0-3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697" marB="456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4-10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697" marB="456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11-15</a:t>
                      </a:r>
                      <a:endParaRPr lang="ru-RU" sz="1500" b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697" marB="456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16-20</a:t>
                      </a:r>
                      <a:endParaRPr lang="ru-RU" sz="1500" b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697" marB="45697" anchor="ctr"/>
                </a:tc>
              </a:tr>
              <a:tr h="3457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Геометрия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697" marB="456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0-1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697" marB="456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2-4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697" marB="456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5-7</a:t>
                      </a:r>
                      <a:endParaRPr lang="ru-RU" sz="1500" b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697" marB="456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8-12</a:t>
                      </a:r>
                      <a:endParaRPr lang="ru-RU" sz="1500" b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697" marB="45697" anchor="ctr"/>
                </a:tc>
              </a:tr>
              <a:tr h="3457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Физика</a:t>
                      </a:r>
                      <a:endParaRPr lang="ru-RU" sz="1500" b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697" marB="456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0-9</a:t>
                      </a:r>
                      <a:endParaRPr lang="ru-RU" sz="1500" b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697" marB="456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10-19</a:t>
                      </a:r>
                      <a:endParaRPr lang="ru-RU" sz="1500" b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697" marB="456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20-30</a:t>
                      </a:r>
                      <a:endParaRPr lang="ru-RU" sz="1500" b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697" marB="456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31-40</a:t>
                      </a:r>
                      <a:endParaRPr lang="ru-RU" sz="1500" b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697" marB="45697" anchor="ctr"/>
                </a:tc>
              </a:tr>
              <a:tr h="3457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Химия</a:t>
                      </a:r>
                      <a:endParaRPr lang="ru-RU" sz="1500" b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697" marB="456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0-8</a:t>
                      </a:r>
                      <a:endParaRPr lang="ru-RU" sz="1500" b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697" marB="456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9-17</a:t>
                      </a:r>
                      <a:endParaRPr lang="ru-RU" sz="1500" b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697" marB="456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18-26</a:t>
                      </a:r>
                      <a:endParaRPr lang="ru-RU" sz="1500" b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697" marB="456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27-34</a:t>
                      </a:r>
                      <a:endParaRPr lang="ru-RU" sz="1500" b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697" marB="45697" anchor="ctr"/>
                </a:tc>
              </a:tr>
              <a:tr h="3457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Биология</a:t>
                      </a:r>
                      <a:endParaRPr lang="ru-RU" sz="1500" b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697" marB="456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0-12</a:t>
                      </a:r>
                      <a:endParaRPr lang="ru-RU" sz="1500" b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697" marB="456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13-25</a:t>
                      </a:r>
                      <a:endParaRPr lang="ru-RU" sz="1500" b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697" marB="456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26-36</a:t>
                      </a:r>
                      <a:endParaRPr lang="ru-RU" sz="1500" b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697" marB="456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37-46</a:t>
                      </a:r>
                      <a:endParaRPr lang="ru-RU" sz="1500" b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697" marB="45697" anchor="ctr"/>
                </a:tc>
              </a:tr>
              <a:tr h="3457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География</a:t>
                      </a:r>
                      <a:endParaRPr lang="ru-RU" sz="1500" b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697" marB="456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0-11</a:t>
                      </a:r>
                      <a:endParaRPr lang="ru-RU" sz="1500" b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697" marB="456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12-19</a:t>
                      </a:r>
                      <a:endParaRPr lang="ru-RU" sz="1500" b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697" marB="456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20-26</a:t>
                      </a:r>
                      <a:endParaRPr lang="ru-RU" sz="1500" b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697" marB="456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27-32</a:t>
                      </a:r>
                      <a:endParaRPr lang="ru-RU" sz="1500" b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697" marB="45697" anchor="ctr"/>
                </a:tc>
              </a:tr>
              <a:tr h="3457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Обществознание</a:t>
                      </a:r>
                      <a:endParaRPr lang="ru-RU" sz="1500" b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697" marB="456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0-14</a:t>
                      </a:r>
                      <a:endParaRPr lang="ru-RU" sz="1500" b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697" marB="456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15-24</a:t>
                      </a:r>
                      <a:endParaRPr lang="ru-RU" sz="1500" b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697" marB="456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25-33</a:t>
                      </a:r>
                      <a:endParaRPr lang="ru-RU" sz="1500" b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697" marB="456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34-39</a:t>
                      </a:r>
                      <a:endParaRPr lang="ru-RU" sz="1500" b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697" marB="45697" anchor="ctr"/>
                </a:tc>
              </a:tr>
              <a:tr h="3457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История</a:t>
                      </a:r>
                      <a:endParaRPr lang="ru-RU" sz="1500" b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697" marB="456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0-12</a:t>
                      </a:r>
                      <a:endParaRPr lang="ru-RU" sz="1500" b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697" marB="456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13-23</a:t>
                      </a:r>
                      <a:endParaRPr lang="ru-RU" sz="1500" b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697" marB="456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24-34</a:t>
                      </a:r>
                      <a:endParaRPr lang="ru-RU" sz="1500" b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697" marB="456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35-44</a:t>
                      </a:r>
                      <a:endParaRPr lang="ru-RU" sz="1500" b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697" marB="45697" anchor="ctr"/>
                </a:tc>
              </a:tr>
              <a:tr h="3457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Литература</a:t>
                      </a:r>
                      <a:endParaRPr lang="ru-RU" sz="1500" b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697" marB="456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0-11</a:t>
                      </a:r>
                      <a:endParaRPr lang="ru-RU" sz="1500" b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697" marB="456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12-19</a:t>
                      </a:r>
                      <a:endParaRPr lang="ru-RU" sz="1500" b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697" marB="456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20-26</a:t>
                      </a:r>
                      <a:endParaRPr lang="ru-RU" sz="1500" b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697" marB="456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27-33</a:t>
                      </a:r>
                      <a:endParaRPr lang="ru-RU" sz="1500" b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697" marB="45697" anchor="ctr"/>
                </a:tc>
              </a:tr>
              <a:tr h="3457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Информатика и ИКТ</a:t>
                      </a:r>
                      <a:endParaRPr lang="ru-RU" sz="1500" b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697" marB="456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0-4</a:t>
                      </a:r>
                      <a:endParaRPr lang="ru-RU" sz="1500" b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697" marB="456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5-11</a:t>
                      </a:r>
                      <a:endParaRPr lang="ru-RU" sz="1500" b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697" marB="456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12-17</a:t>
                      </a:r>
                      <a:endParaRPr lang="ru-RU" sz="1500" b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697" marB="456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18-22</a:t>
                      </a:r>
                      <a:endParaRPr lang="ru-RU" sz="1500" b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697" marB="45697" anchor="ctr"/>
                </a:tc>
              </a:tr>
              <a:tr h="3457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Иностранный язык</a:t>
                      </a:r>
                      <a:endParaRPr lang="ru-RU" sz="1500" b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697" marB="456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0-28</a:t>
                      </a:r>
                      <a:endParaRPr lang="ru-RU" sz="1500" b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697" marB="456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29-45</a:t>
                      </a:r>
                      <a:endParaRPr lang="ru-RU" sz="1500" b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697" marB="456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46-58</a:t>
                      </a:r>
                      <a:endParaRPr lang="ru-RU" sz="1500" b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697" marB="456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59-70</a:t>
                      </a:r>
                      <a:endParaRPr lang="ru-RU" sz="1500" b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697" marB="45697" anchor="ctr"/>
                </a:tc>
              </a:tr>
            </a:tbl>
          </a:graphicData>
        </a:graphic>
      </p:graphicFrame>
      <p:sp>
        <p:nvSpPr>
          <p:cNvPr id="5216" name="Прямоугольник 1"/>
          <p:cNvSpPr>
            <a:spLocks noChangeArrowheads="1"/>
          </p:cNvSpPr>
          <p:nvPr/>
        </p:nvSpPr>
        <p:spPr bwMode="auto">
          <a:xfrm>
            <a:off x="250825" y="6453188"/>
            <a:ext cx="87137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2060"/>
                </a:solidFill>
                <a:latin typeface="Cambria" pitchFamily="18" charset="0"/>
              </a:rPr>
              <a:t>* - приказ Департамента образования Орловской области от 15.03.2019 г. № 324</a:t>
            </a:r>
            <a:endParaRPr lang="ru-RU" altLang="ru-RU" sz="1600" b="1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Заголовок 1"/>
          <p:cNvSpPr>
            <a:spLocks noGrp="1"/>
          </p:cNvSpPr>
          <p:nvPr>
            <p:ph type="ctrTitle"/>
          </p:nvPr>
        </p:nvSpPr>
        <p:spPr>
          <a:xfrm>
            <a:off x="0" y="-26988"/>
            <a:ext cx="9110663" cy="1055688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chemeClr val="bg1"/>
                </a:solidFill>
                <a:latin typeface="Cambria" pitchFamily="18" charset="0"/>
              </a:rPr>
              <a:t>Организация завершения 2018 – 2019 учебного года, подготовка к проведению ГИА </a:t>
            </a:r>
            <a:br>
              <a:rPr lang="ru-RU" altLang="ru-RU" sz="2400" b="1" smtClean="0">
                <a:solidFill>
                  <a:schemeClr val="bg1"/>
                </a:solidFill>
                <a:latin typeface="Cambria" pitchFamily="18" charset="0"/>
              </a:rPr>
            </a:br>
            <a:endParaRPr lang="ru-RU" altLang="ru-RU" sz="2400" b="1" smtClean="0">
              <a:solidFill>
                <a:schemeClr val="bg1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6148" name="Прямоугольник 2"/>
          <p:cNvSpPr>
            <a:spLocks noChangeArrowheads="1"/>
          </p:cNvSpPr>
          <p:nvPr/>
        </p:nvSpPr>
        <p:spPr bwMode="auto">
          <a:xfrm>
            <a:off x="395288" y="1628775"/>
            <a:ext cx="86233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2E3192"/>
                </a:solidFill>
                <a:latin typeface="Cambria" pitchFamily="18" charset="0"/>
              </a:rPr>
              <a:t>Руководителям ОО и педагогическим коллективам следует сконцентрировать внимание на подготовке выпускников к участию в ГИА:</a:t>
            </a:r>
          </a:p>
          <a:p>
            <a:pPr eaLnBrk="1" hangingPunct="1"/>
            <a:endParaRPr lang="ru-RU" altLang="ru-RU" sz="600" b="1">
              <a:solidFill>
                <a:srgbClr val="2E3192"/>
              </a:solidFill>
              <a:latin typeface="Cambria" pitchFamily="18" charset="0"/>
            </a:endParaRPr>
          </a:p>
          <a:p>
            <a:pPr eaLnBrk="1" hangingPunct="1"/>
            <a:r>
              <a:rPr lang="ru-RU" altLang="ru-RU" b="1">
                <a:solidFill>
                  <a:srgbClr val="2E3192"/>
                </a:solidFill>
                <a:latin typeface="Cambria" pitchFamily="18" charset="0"/>
              </a:rPr>
              <a:t>1) организовать мониторинг качества подготовки обучающихся </a:t>
            </a:r>
            <a:br>
              <a:rPr lang="ru-RU" altLang="ru-RU" b="1">
                <a:solidFill>
                  <a:srgbClr val="2E3192"/>
                </a:solidFill>
                <a:latin typeface="Cambria" pitchFamily="18" charset="0"/>
              </a:rPr>
            </a:br>
            <a:r>
              <a:rPr lang="ru-RU" altLang="ru-RU" b="1">
                <a:solidFill>
                  <a:srgbClr val="2E3192"/>
                </a:solidFill>
                <a:latin typeface="Cambria" pitchFamily="18" charset="0"/>
              </a:rPr>
              <a:t>по учебным предметам, выбираемым учащимися для  сдачи экзаменов;</a:t>
            </a:r>
          </a:p>
          <a:p>
            <a:pPr eaLnBrk="1" hangingPunct="1"/>
            <a:endParaRPr lang="ru-RU" altLang="ru-RU" sz="600" b="1">
              <a:solidFill>
                <a:srgbClr val="2E3192"/>
              </a:solidFill>
              <a:latin typeface="Cambria" pitchFamily="18" charset="0"/>
            </a:endParaRPr>
          </a:p>
          <a:p>
            <a:pPr eaLnBrk="1" hangingPunct="1"/>
            <a:r>
              <a:rPr lang="ru-RU" altLang="ru-RU" b="1">
                <a:solidFill>
                  <a:srgbClr val="2E3192"/>
                </a:solidFill>
                <a:latin typeface="Cambria" pitchFamily="18" charset="0"/>
              </a:rPr>
              <a:t>2) обеспечить посещение администрацией ОО уроков учителей-предметников с целью оказания методической помощи;</a:t>
            </a:r>
          </a:p>
          <a:p>
            <a:pPr eaLnBrk="1" hangingPunct="1"/>
            <a:endParaRPr lang="ru-RU" altLang="ru-RU" sz="600" b="1">
              <a:solidFill>
                <a:srgbClr val="2E3192"/>
              </a:solidFill>
              <a:latin typeface="Cambria" pitchFamily="18" charset="0"/>
            </a:endParaRPr>
          </a:p>
          <a:p>
            <a:pPr eaLnBrk="1" hangingPunct="1"/>
            <a:r>
              <a:rPr lang="ru-RU" altLang="ru-RU" b="1">
                <a:solidFill>
                  <a:srgbClr val="2E3192"/>
                </a:solidFill>
                <a:latin typeface="Cambria" pitchFamily="18" charset="0"/>
              </a:rPr>
              <a:t>3) спланировать графики индивидуальных консультаций учителей-предметников для выпускников</a:t>
            </a:r>
          </a:p>
        </p:txBody>
      </p:sp>
      <p:sp>
        <p:nvSpPr>
          <p:cNvPr id="6149" name="Прямоугольник 7"/>
          <p:cNvSpPr>
            <a:spLocks noChangeArrowheads="1"/>
          </p:cNvSpPr>
          <p:nvPr/>
        </p:nvSpPr>
        <p:spPr bwMode="auto">
          <a:xfrm>
            <a:off x="588963" y="1268413"/>
            <a:ext cx="8159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rgbClr val="002060"/>
                </a:solidFill>
                <a:latin typeface="Cambria" pitchFamily="18" charset="0"/>
              </a:rPr>
              <a:t>На уровне образовательной организации:</a:t>
            </a:r>
          </a:p>
        </p:txBody>
      </p:sp>
      <p:sp>
        <p:nvSpPr>
          <p:cNvPr id="6150" name="Прямоугольник 8"/>
          <p:cNvSpPr>
            <a:spLocks noChangeArrowheads="1"/>
          </p:cNvSpPr>
          <p:nvPr/>
        </p:nvSpPr>
        <p:spPr bwMode="auto">
          <a:xfrm>
            <a:off x="287338" y="4221163"/>
            <a:ext cx="8763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rgbClr val="002060"/>
                </a:solidFill>
                <a:latin typeface="Cambria" pitchFamily="18" charset="0"/>
              </a:rPr>
              <a:t>На уровне МОУО :</a:t>
            </a:r>
          </a:p>
        </p:txBody>
      </p:sp>
      <p:sp>
        <p:nvSpPr>
          <p:cNvPr id="6151" name="Прямоугольник 1"/>
          <p:cNvSpPr>
            <a:spLocks noChangeArrowheads="1"/>
          </p:cNvSpPr>
          <p:nvPr/>
        </p:nvSpPr>
        <p:spPr bwMode="auto">
          <a:xfrm>
            <a:off x="395288" y="4627563"/>
            <a:ext cx="8653462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2E3192"/>
                </a:solidFill>
                <a:latin typeface="Cambria" pitchFamily="18" charset="0"/>
              </a:rPr>
              <a:t>1) провести совещание с руководителями ОО и ответственными за организацию и проведение ГИА в ОО;</a:t>
            </a:r>
          </a:p>
          <a:p>
            <a:pPr eaLnBrk="1" hangingPunct="1"/>
            <a:endParaRPr lang="ru-RU" altLang="ru-RU" sz="600" b="1">
              <a:solidFill>
                <a:srgbClr val="2E3192"/>
              </a:solidFill>
              <a:latin typeface="Cambria" pitchFamily="18" charset="0"/>
            </a:endParaRPr>
          </a:p>
          <a:p>
            <a:pPr eaLnBrk="1" hangingPunct="1"/>
            <a:r>
              <a:rPr lang="ru-RU" altLang="ru-RU" b="1">
                <a:solidFill>
                  <a:srgbClr val="2E3192"/>
                </a:solidFill>
                <a:latin typeface="Cambria" pitchFamily="18" charset="0"/>
              </a:rPr>
              <a:t>2) продумать транспортную логистику в период проведения ГИА, </a:t>
            </a:r>
            <a:br>
              <a:rPr lang="ru-RU" altLang="ru-RU" b="1">
                <a:solidFill>
                  <a:srgbClr val="2E3192"/>
                </a:solidFill>
                <a:latin typeface="Cambria" pitchFamily="18" charset="0"/>
              </a:rPr>
            </a:br>
            <a:r>
              <a:rPr lang="ru-RU" altLang="ru-RU" b="1">
                <a:solidFill>
                  <a:srgbClr val="2E3192"/>
                </a:solidFill>
                <a:latin typeface="Cambria" pitchFamily="18" charset="0"/>
              </a:rPr>
              <a:t>а именно доставку и подвоз: выпускников (участников ГИА) из школ в ППЭ,</a:t>
            </a:r>
          </a:p>
          <a:p>
            <a:pPr eaLnBrk="1" hangingPunct="1"/>
            <a:r>
              <a:rPr lang="ru-RU" altLang="ru-RU" b="1">
                <a:solidFill>
                  <a:srgbClr val="2E3192"/>
                </a:solidFill>
                <a:latin typeface="Cambria" pitchFamily="18" charset="0"/>
              </a:rPr>
              <a:t>членов ГЭК для проведения ГИА-9 с ЭМ в день экзамена из ОРЦОКО в ППЭ </a:t>
            </a:r>
            <a:br>
              <a:rPr lang="ru-RU" altLang="ru-RU" b="1">
                <a:solidFill>
                  <a:srgbClr val="2E3192"/>
                </a:solidFill>
                <a:latin typeface="Cambria" pitchFamily="18" charset="0"/>
              </a:rPr>
            </a:br>
            <a:r>
              <a:rPr lang="ru-RU" altLang="ru-RU" b="1">
                <a:solidFill>
                  <a:srgbClr val="2E3192"/>
                </a:solidFill>
                <a:latin typeface="Cambria" pitchFamily="18" charset="0"/>
              </a:rPr>
              <a:t>до его начала и из ППЭ в ОРЦОКО после его окончания.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Заголовок 1"/>
          <p:cNvSpPr>
            <a:spLocks noGrp="1"/>
          </p:cNvSpPr>
          <p:nvPr>
            <p:ph type="ctrTitle"/>
          </p:nvPr>
        </p:nvSpPr>
        <p:spPr>
          <a:xfrm>
            <a:off x="0" y="-26988"/>
            <a:ext cx="9110663" cy="1055688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chemeClr val="bg1"/>
                </a:solidFill>
                <a:latin typeface="Cambria" pitchFamily="18" charset="0"/>
              </a:rPr>
              <a:t>Организация завершения 2018 – 2019 учебного года, подготовка к проведению ГИА</a:t>
            </a:r>
            <a:br>
              <a:rPr lang="ru-RU" altLang="ru-RU" sz="2400" b="1" smtClean="0">
                <a:solidFill>
                  <a:schemeClr val="bg1"/>
                </a:solidFill>
                <a:latin typeface="Cambria" pitchFamily="18" charset="0"/>
              </a:rPr>
            </a:br>
            <a:endParaRPr lang="ru-RU" altLang="ru-RU" sz="2400" b="1" smtClean="0">
              <a:solidFill>
                <a:schemeClr val="bg1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7172" name="Прямоугольник 5"/>
          <p:cNvSpPr>
            <a:spLocks noChangeArrowheads="1"/>
          </p:cNvSpPr>
          <p:nvPr/>
        </p:nvSpPr>
        <p:spPr bwMode="auto">
          <a:xfrm>
            <a:off x="323850" y="3860800"/>
            <a:ext cx="8694738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2E3192"/>
                </a:solidFill>
                <a:latin typeface="Cambria" pitchFamily="18" charset="0"/>
              </a:rPr>
              <a:t>1) для осуществления пропускного режима в ППЭ необходимо проверить работоспособность рамок металлодетекторов в ППЭ ЕГЭ. Совместно </a:t>
            </a:r>
            <a:br>
              <a:rPr lang="ru-RU" altLang="ru-RU" b="1">
                <a:solidFill>
                  <a:srgbClr val="2E3192"/>
                </a:solidFill>
                <a:latin typeface="Cambria" pitchFamily="18" charset="0"/>
              </a:rPr>
            </a:br>
            <a:r>
              <a:rPr lang="ru-RU" altLang="ru-RU" b="1">
                <a:solidFill>
                  <a:srgbClr val="2E3192"/>
                </a:solidFill>
                <a:latin typeface="Cambria" pitchFamily="18" charset="0"/>
              </a:rPr>
              <a:t>с управлениями и отделами МВД городов и районов предусмотреть наличие стационарных или переносных металлоискателей для ППЭ ОГЭ, организованных на базе школ;</a:t>
            </a:r>
          </a:p>
          <a:p>
            <a:pPr eaLnBrk="1" hangingPunct="1"/>
            <a:endParaRPr lang="ru-RU" altLang="ru-RU" sz="600" b="1">
              <a:solidFill>
                <a:srgbClr val="2E3192"/>
              </a:solidFill>
              <a:latin typeface="Cambria" pitchFamily="18" charset="0"/>
            </a:endParaRPr>
          </a:p>
          <a:p>
            <a:pPr eaLnBrk="1" hangingPunct="1"/>
            <a:r>
              <a:rPr lang="ru-RU" altLang="ru-RU" b="1">
                <a:solidFill>
                  <a:srgbClr val="2E3192"/>
                </a:solidFill>
                <a:latin typeface="Cambria" pitchFamily="18" charset="0"/>
              </a:rPr>
              <a:t>2) проверить готовность средств видеонаблюдения к проведению тестирования систем видеонаблюдения, которое будет проводиться </a:t>
            </a:r>
            <a:br>
              <a:rPr lang="ru-RU" altLang="ru-RU" b="1">
                <a:solidFill>
                  <a:srgbClr val="2E3192"/>
                </a:solidFill>
                <a:latin typeface="Cambria" pitchFamily="18" charset="0"/>
              </a:rPr>
            </a:br>
            <a:r>
              <a:rPr lang="ru-RU" altLang="ru-RU" b="1">
                <a:solidFill>
                  <a:srgbClr val="2E3192"/>
                </a:solidFill>
                <a:latin typeface="Cambria" pitchFamily="18" charset="0"/>
              </a:rPr>
              <a:t>в рамках федеральных апробаций 15 мая 2019 года. Для проведения </a:t>
            </a:r>
            <a:br>
              <a:rPr lang="ru-RU" altLang="ru-RU" b="1">
                <a:solidFill>
                  <a:srgbClr val="2E3192"/>
                </a:solidFill>
                <a:latin typeface="Cambria" pitchFamily="18" charset="0"/>
              </a:rPr>
            </a:br>
            <a:r>
              <a:rPr lang="ru-RU" altLang="ru-RU" b="1">
                <a:solidFill>
                  <a:srgbClr val="2E3192"/>
                </a:solidFill>
                <a:latin typeface="Cambria" pitchFamily="18" charset="0"/>
              </a:rPr>
              <a:t>ГИА-9 подготовить средства видеонаблюдения в ППЭ ОГЭ и ГВЭ;</a:t>
            </a:r>
          </a:p>
          <a:p>
            <a:pPr eaLnBrk="1" hangingPunct="1"/>
            <a:endParaRPr lang="ru-RU" altLang="ru-RU" sz="600" b="1">
              <a:solidFill>
                <a:srgbClr val="2E3192"/>
              </a:solidFill>
              <a:latin typeface="Cambria" pitchFamily="18" charset="0"/>
            </a:endParaRPr>
          </a:p>
        </p:txBody>
      </p:sp>
      <p:sp>
        <p:nvSpPr>
          <p:cNvPr id="7173" name="Прямоугольник 6"/>
          <p:cNvSpPr>
            <a:spLocks noChangeArrowheads="1"/>
          </p:cNvSpPr>
          <p:nvPr/>
        </p:nvSpPr>
        <p:spPr bwMode="auto">
          <a:xfrm>
            <a:off x="179388" y="3068638"/>
            <a:ext cx="8763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rgbClr val="002060"/>
                </a:solidFill>
                <a:latin typeface="Cambria" pitchFamily="18" charset="0"/>
              </a:rPr>
              <a:t>На уровне МОУО необходимо организовать проверку готовности </a:t>
            </a:r>
            <a:br>
              <a:rPr lang="ru-RU" altLang="ru-RU" sz="2000" b="1">
                <a:solidFill>
                  <a:srgbClr val="002060"/>
                </a:solidFill>
                <a:latin typeface="Cambria" pitchFamily="18" charset="0"/>
              </a:rPr>
            </a:br>
            <a:r>
              <a:rPr lang="ru-RU" altLang="ru-RU" sz="2000" b="1">
                <a:solidFill>
                  <a:srgbClr val="002060"/>
                </a:solidFill>
                <a:latin typeface="Cambria" pitchFamily="18" charset="0"/>
              </a:rPr>
              <a:t>ППЭ к проведению основного этапа ГИА:</a:t>
            </a:r>
          </a:p>
        </p:txBody>
      </p:sp>
      <p:sp>
        <p:nvSpPr>
          <p:cNvPr id="7174" name="Прямоугольник 1"/>
          <p:cNvSpPr>
            <a:spLocks noChangeArrowheads="1"/>
          </p:cNvSpPr>
          <p:nvPr/>
        </p:nvSpPr>
        <p:spPr bwMode="auto">
          <a:xfrm>
            <a:off x="360363" y="1341438"/>
            <a:ext cx="86201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2E3192"/>
                </a:solidFill>
                <a:latin typeface="Cambria" pitchFamily="18" charset="0"/>
              </a:rPr>
              <a:t>Членов ГЭК для проведения ГИА-11 с экзаменационными материалами из Спецсвязи в ППЭ и из ППЭ в ОРЦОКО.</a:t>
            </a:r>
          </a:p>
          <a:p>
            <a:pPr eaLnBrk="1" hangingPunct="1"/>
            <a:endParaRPr lang="ru-RU" altLang="ru-RU" sz="600" b="1">
              <a:solidFill>
                <a:srgbClr val="2E3192"/>
              </a:solidFill>
              <a:latin typeface="Cambria" pitchFamily="18" charset="0"/>
            </a:endParaRPr>
          </a:p>
          <a:p>
            <a:pPr eaLnBrk="1" hangingPunct="1"/>
            <a:r>
              <a:rPr lang="ru-RU" altLang="ru-RU" b="1">
                <a:solidFill>
                  <a:srgbClr val="2E3192"/>
                </a:solidFill>
                <a:latin typeface="Cambria" pitchFamily="18" charset="0"/>
              </a:rPr>
              <a:t>3) для создания безопасных и комфортных условий проведения экзаменов в ППЭ обеспечить взаимодействие с сотрудниками полиции, МЧС</a:t>
            </a:r>
            <a:br>
              <a:rPr lang="ru-RU" altLang="ru-RU" b="1">
                <a:solidFill>
                  <a:srgbClr val="2E3192"/>
                </a:solidFill>
                <a:latin typeface="Cambria" pitchFamily="18" charset="0"/>
              </a:rPr>
            </a:br>
            <a:r>
              <a:rPr lang="ru-RU" altLang="ru-RU" b="1">
                <a:solidFill>
                  <a:srgbClr val="2E3192"/>
                </a:solidFill>
                <a:latin typeface="Cambria" pitchFamily="18" charset="0"/>
              </a:rPr>
              <a:t>и здравоохранения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Заголовок 1"/>
          <p:cNvSpPr>
            <a:spLocks noGrp="1"/>
          </p:cNvSpPr>
          <p:nvPr>
            <p:ph type="ctrTitle"/>
          </p:nvPr>
        </p:nvSpPr>
        <p:spPr>
          <a:xfrm>
            <a:off x="0" y="-26988"/>
            <a:ext cx="9110663" cy="1055688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chemeClr val="bg1"/>
                </a:solidFill>
                <a:latin typeface="Cambria" pitchFamily="18" charset="0"/>
              </a:rPr>
              <a:t>Организация завершения 2018 – 2019 учебного года, подготовка к проведению ГИА</a:t>
            </a:r>
            <a:br>
              <a:rPr lang="ru-RU" altLang="ru-RU" sz="2400" b="1" smtClean="0">
                <a:solidFill>
                  <a:schemeClr val="bg1"/>
                </a:solidFill>
                <a:latin typeface="Cambria" pitchFamily="18" charset="0"/>
              </a:rPr>
            </a:br>
            <a:endParaRPr lang="ru-RU" altLang="ru-RU" sz="2400" b="1" smtClean="0">
              <a:solidFill>
                <a:schemeClr val="bg1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850" y="1557338"/>
            <a:ext cx="8694738" cy="30464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600" b="1" dirty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>
              <a:defRPr/>
            </a:pPr>
            <a:r>
              <a:rPr lang="ru-RU" b="1" dirty="0">
                <a:solidFill>
                  <a:srgbClr val="2E3192"/>
                </a:solidFill>
                <a:latin typeface="Cambria" panose="02040503050406030204" pitchFamily="18" charset="0"/>
              </a:rPr>
              <a:t>3) для осуществления печати полного комплекта экзаменационных материалов в аудиториях и сканирования экзаменационных материалов </a:t>
            </a:r>
            <a:br>
              <a:rPr lang="ru-RU" b="1" dirty="0">
                <a:solidFill>
                  <a:srgbClr val="2E3192"/>
                </a:solidFill>
                <a:latin typeface="Cambria" panose="02040503050406030204" pitchFamily="18" charset="0"/>
              </a:rPr>
            </a:br>
            <a:r>
              <a:rPr lang="ru-RU" b="1" dirty="0">
                <a:solidFill>
                  <a:srgbClr val="2E3192"/>
                </a:solidFill>
                <a:latin typeface="Cambria" panose="02040503050406030204" pitchFamily="18" charset="0"/>
              </a:rPr>
              <a:t>в штабах ППЭ ЕГЭ необходимо их обеспечить: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2E3192"/>
                </a:solidFill>
                <a:latin typeface="Cambria" panose="02040503050406030204" pitchFamily="18" charset="0"/>
              </a:rPr>
              <a:t>запасными картриджами;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2E3192"/>
                </a:solidFill>
                <a:latin typeface="Cambria" panose="02040503050406030204" pitchFamily="18" charset="0"/>
              </a:rPr>
              <a:t>бумагой;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2E3192"/>
                </a:solidFill>
                <a:latin typeface="Cambria" panose="02040503050406030204" pitchFamily="18" charset="0"/>
              </a:rPr>
              <a:t>резервными станциями печати;</a:t>
            </a:r>
          </a:p>
          <a:p>
            <a:pPr>
              <a:defRPr/>
            </a:pPr>
            <a:endParaRPr lang="ru-RU" sz="600" b="1" dirty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>
              <a:defRPr/>
            </a:pPr>
            <a:r>
              <a:rPr lang="ru-RU" b="1" dirty="0">
                <a:solidFill>
                  <a:srgbClr val="2E3192"/>
                </a:solidFill>
                <a:latin typeface="Cambria" panose="02040503050406030204" pitchFamily="18" charset="0"/>
              </a:rPr>
              <a:t>4) за две недели до начала основного периода ГИА провести проверку готовности всех ППЭ, созданных на базе ОО для проведения ГИА по образовательным программам основного общего и среднего общего 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Заголовок 1"/>
          <p:cNvSpPr>
            <a:spLocks noGrp="1"/>
          </p:cNvSpPr>
          <p:nvPr>
            <p:ph type="ctrTitle"/>
          </p:nvPr>
        </p:nvSpPr>
        <p:spPr>
          <a:xfrm>
            <a:off x="-14288" y="-26988"/>
            <a:ext cx="9124951" cy="1055688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ru-RU" altLang="ru-RU" sz="2400" b="1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ru-RU" altLang="ru-RU" sz="2400" b="1" smtClean="0">
                <a:solidFill>
                  <a:schemeClr val="bg1"/>
                </a:solidFill>
                <a:latin typeface="Cambria" pitchFamily="18" charset="0"/>
              </a:rPr>
              <a:t>Научно – методические консультации для специалистов муниципальных систем образования</a:t>
            </a:r>
            <a:br>
              <a:rPr lang="ru-RU" altLang="ru-RU" sz="2400" b="1" smtClean="0">
                <a:solidFill>
                  <a:schemeClr val="bg1"/>
                </a:solidFill>
                <a:latin typeface="Cambria" pitchFamily="18" charset="0"/>
              </a:rPr>
            </a:br>
            <a:endParaRPr lang="ru-RU" altLang="ru-RU" sz="2400" b="1" smtClean="0">
              <a:solidFill>
                <a:schemeClr val="bg1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9220" name="Прямоугольник 1"/>
          <p:cNvSpPr>
            <a:spLocks noChangeArrowheads="1"/>
          </p:cNvSpPr>
          <p:nvPr/>
        </p:nvSpPr>
        <p:spPr bwMode="auto">
          <a:xfrm>
            <a:off x="107950" y="1268413"/>
            <a:ext cx="8813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35307C"/>
                </a:solidFill>
                <a:latin typeface="Cambria" pitchFamily="18" charset="0"/>
              </a:rPr>
              <a:t>Проведение вебинаров по всем учебным предметам для учителей – </a:t>
            </a:r>
            <a:br>
              <a:rPr lang="ru-RU" altLang="ru-RU" sz="1800" b="1">
                <a:solidFill>
                  <a:srgbClr val="35307C"/>
                </a:solidFill>
                <a:latin typeface="Cambria" pitchFamily="18" charset="0"/>
              </a:rPr>
            </a:br>
            <a:r>
              <a:rPr lang="ru-RU" altLang="ru-RU" sz="1800" b="1">
                <a:solidFill>
                  <a:srgbClr val="35307C"/>
                </a:solidFill>
                <a:latin typeface="Cambria" pitchFamily="18" charset="0"/>
              </a:rPr>
              <a:t>предметников, работающих в 9 и 11 классах, экспертов предметных комиссий, руководителей методических объединений.</a:t>
            </a:r>
          </a:p>
        </p:txBody>
      </p:sp>
      <p:sp>
        <p:nvSpPr>
          <p:cNvPr id="9221" name="Прямоугольник 2"/>
          <p:cNvSpPr>
            <a:spLocks noChangeArrowheads="1"/>
          </p:cNvSpPr>
          <p:nvPr/>
        </p:nvSpPr>
        <p:spPr bwMode="auto">
          <a:xfrm>
            <a:off x="2771775" y="2205038"/>
            <a:ext cx="63373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2E3192"/>
                </a:solidFill>
                <a:latin typeface="Cambria" pitchFamily="18" charset="0"/>
              </a:rPr>
              <a:t>Рассматривались процедурные аспекты оценивания экзаменационных работ, подходы к оцениванию развернутых ответов участников ОГЭ и ЕГЭ, пути совершенствования образовательной подготовки обучающихся, изменения в содержании КИМ, основаниях этих  изменений, в критериях.</a:t>
            </a:r>
          </a:p>
        </p:txBody>
      </p:sp>
      <p:pic>
        <p:nvPicPr>
          <p:cNvPr id="9222" name="Picture 9" descr="http://www.orcoko.ru/wp-content/uploads/2019/03/111-4-150x1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05038"/>
            <a:ext cx="1800225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Прямоугольник 6"/>
          <p:cNvSpPr>
            <a:spLocks noChangeArrowheads="1"/>
          </p:cNvSpPr>
          <p:nvPr/>
        </p:nvSpPr>
        <p:spPr bwMode="auto">
          <a:xfrm>
            <a:off x="1908175" y="4076700"/>
            <a:ext cx="7200900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>
                <a:solidFill>
                  <a:srgbClr val="0070C0"/>
                </a:solidFill>
                <a:latin typeface="Cambria" pitchFamily="18" charset="0"/>
              </a:rPr>
              <a:t>участниками</a:t>
            </a:r>
            <a:r>
              <a:rPr lang="ru-RU" altLang="ru-RU" sz="1700" b="1" i="1">
                <a:solidFill>
                  <a:srgbClr val="0070C0"/>
                </a:solidFill>
                <a:latin typeface="Cambria" pitchFamily="18" charset="0"/>
              </a:rPr>
              <a:t>  стали 1027 слушателей из 24 муниципальных образований.  Невостребованными  оказались мероприятия  специалистами из Знаменского, Новосильского, Шаблыкинского районов.</a:t>
            </a:r>
          </a:p>
        </p:txBody>
      </p:sp>
      <p:sp>
        <p:nvSpPr>
          <p:cNvPr id="9224" name="Прямоугольник 13"/>
          <p:cNvSpPr>
            <a:spLocks noChangeArrowheads="1"/>
          </p:cNvSpPr>
          <p:nvPr/>
        </p:nvSpPr>
        <p:spPr bwMode="auto">
          <a:xfrm>
            <a:off x="1908175" y="5191125"/>
            <a:ext cx="72009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>
                <a:solidFill>
                  <a:srgbClr val="0070C0"/>
                </a:solidFill>
                <a:latin typeface="Cambria" pitchFamily="18" charset="0"/>
              </a:rPr>
              <a:t>участниками стали 410 слушателей из г. Орла, г. Мценска, Болховского, Глазуновского, Залегощенского, Ливенского, Орловского, Троснянского, Хотынецкого районов.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>
                <a:solidFill>
                  <a:srgbClr val="0070C0"/>
                </a:solidFill>
                <a:latin typeface="Cambria" pitchFamily="18" charset="0"/>
              </a:rPr>
              <a:t>Однократное участие приняли педагоги Верховского района</a:t>
            </a:r>
            <a:br>
              <a:rPr lang="ru-RU" altLang="ru-RU" sz="1800" b="1" i="1">
                <a:solidFill>
                  <a:srgbClr val="0070C0"/>
                </a:solidFill>
                <a:latin typeface="Cambria" pitchFamily="18" charset="0"/>
              </a:rPr>
            </a:br>
            <a:r>
              <a:rPr lang="ru-RU" altLang="ru-RU" sz="1800" b="1" i="1">
                <a:solidFill>
                  <a:srgbClr val="0070C0"/>
                </a:solidFill>
                <a:latin typeface="Cambria" pitchFamily="18" charset="0"/>
              </a:rPr>
              <a:t>по обществознанию, Колпнянского района по информатике.</a:t>
            </a:r>
          </a:p>
        </p:txBody>
      </p:sp>
      <p:sp>
        <p:nvSpPr>
          <p:cNvPr id="9225" name="Прямоугольник 7"/>
          <p:cNvSpPr>
            <a:spLocks noChangeArrowheads="1"/>
          </p:cNvSpPr>
          <p:nvPr/>
        </p:nvSpPr>
        <p:spPr bwMode="auto">
          <a:xfrm>
            <a:off x="44450" y="4194175"/>
            <a:ext cx="1411288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>
                <a:solidFill>
                  <a:srgbClr val="35307C"/>
                </a:solidFill>
                <a:latin typeface="Cambria" pitchFamily="18" charset="0"/>
              </a:rPr>
              <a:t>Вебинары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>
                <a:solidFill>
                  <a:srgbClr val="35307C"/>
                </a:solidFill>
                <a:latin typeface="Cambria" pitchFamily="18" charset="0"/>
              </a:rPr>
              <a:t>по ЕГЭ</a:t>
            </a:r>
            <a:endParaRPr lang="ru-RU" altLang="ru-RU" sz="2000">
              <a:solidFill>
                <a:srgbClr val="35307C"/>
              </a:solidFill>
            </a:endParaRPr>
          </a:p>
        </p:txBody>
      </p:sp>
      <p:sp>
        <p:nvSpPr>
          <p:cNvPr id="9226" name="Прямоугольник 15"/>
          <p:cNvSpPr>
            <a:spLocks noChangeArrowheads="1"/>
          </p:cNvSpPr>
          <p:nvPr/>
        </p:nvSpPr>
        <p:spPr bwMode="auto">
          <a:xfrm>
            <a:off x="65088" y="5514975"/>
            <a:ext cx="14112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>
                <a:solidFill>
                  <a:srgbClr val="35307C"/>
                </a:solidFill>
                <a:latin typeface="Cambria" pitchFamily="18" charset="0"/>
              </a:rPr>
              <a:t>Вебинары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>
                <a:solidFill>
                  <a:srgbClr val="35307C"/>
                </a:solidFill>
                <a:latin typeface="Cambria" pitchFamily="18" charset="0"/>
              </a:rPr>
              <a:t>по ОГЭ</a:t>
            </a:r>
            <a:endParaRPr lang="ru-RU" altLang="ru-RU" sz="2000">
              <a:solidFill>
                <a:srgbClr val="35307C"/>
              </a:solidFill>
            </a:endParaRPr>
          </a:p>
        </p:txBody>
      </p:sp>
      <p:sp>
        <p:nvSpPr>
          <p:cNvPr id="9227" name="Прямоугольник 8"/>
          <p:cNvSpPr>
            <a:spLocks noChangeArrowheads="1"/>
          </p:cNvSpPr>
          <p:nvPr/>
        </p:nvSpPr>
        <p:spPr bwMode="auto">
          <a:xfrm>
            <a:off x="1484313" y="4194175"/>
            <a:ext cx="3651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35307C"/>
                </a:solidFill>
                <a:latin typeface="Cambria" pitchFamily="18" charset="0"/>
              </a:rPr>
              <a:t>–</a:t>
            </a:r>
            <a:endParaRPr lang="ru-RU" altLang="ru-RU" sz="2800"/>
          </a:p>
        </p:txBody>
      </p:sp>
      <p:sp>
        <p:nvSpPr>
          <p:cNvPr id="9228" name="Прямоугольник 17"/>
          <p:cNvSpPr>
            <a:spLocks noChangeArrowheads="1"/>
          </p:cNvSpPr>
          <p:nvPr/>
        </p:nvSpPr>
        <p:spPr bwMode="auto">
          <a:xfrm>
            <a:off x="1476375" y="5502275"/>
            <a:ext cx="363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35307C"/>
                </a:solidFill>
                <a:latin typeface="Cambria" pitchFamily="18" charset="0"/>
              </a:rPr>
              <a:t>–</a:t>
            </a:r>
            <a:endParaRPr lang="ru-RU" altLang="ru-RU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Заголовок 1"/>
          <p:cNvSpPr>
            <a:spLocks noGrp="1"/>
          </p:cNvSpPr>
          <p:nvPr>
            <p:ph type="ctrTitle"/>
          </p:nvPr>
        </p:nvSpPr>
        <p:spPr>
          <a:xfrm>
            <a:off x="144463" y="-3175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Итоги обучения на учебной платформе </a:t>
            </a:r>
            <a:br>
              <a:rPr lang="ru-RU" altLang="ru-RU" sz="24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</a:br>
            <a:r>
              <a:rPr lang="ru-RU" altLang="ru-RU" sz="24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ФЦТ (</a:t>
            </a:r>
            <a:r>
              <a:rPr lang="en-US" altLang="ru-RU" sz="24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edu.rustest.ru)</a:t>
            </a:r>
            <a:endParaRPr lang="ru-RU" altLang="ru-RU" sz="2400" b="1" smtClean="0">
              <a:solidFill>
                <a:schemeClr val="bg1"/>
              </a:solidFill>
              <a:latin typeface="Cambria" pitchFamily="18" charset="0"/>
              <a:cs typeface="Arial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9388" y="1341438"/>
          <a:ext cx="8785225" cy="53276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4340"/>
                <a:gridCol w="1152128"/>
                <a:gridCol w="1296144"/>
                <a:gridCol w="1872260"/>
                <a:gridCol w="1080068"/>
                <a:gridCol w="1440285"/>
              </a:tblGrid>
              <a:tr h="1054265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Муниципально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е образование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Количество работников ППЭ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в РИС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Доля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завершивших обучение, %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Муниципально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е образование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Количество работников  ППЭ в РИС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Доля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завершивших обучение, %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5" marB="45705" anchor="ctr"/>
                </a:tc>
              </a:tr>
              <a:tr h="47920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 Мценск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B05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1" dirty="0">
                        <a:solidFill>
                          <a:srgbClr val="00B05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5" marB="45705" anchor="ctr"/>
                </a:tc>
                <a:tc>
                  <a:txBody>
                    <a:bodyPr/>
                    <a:lstStyle/>
                    <a:p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Новодеревеньковский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B05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1" dirty="0">
                        <a:solidFill>
                          <a:srgbClr val="00B05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5" marB="45705" anchor="ctr"/>
                </a:tc>
              </a:tr>
              <a:tr h="35447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Болховский район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B05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1" dirty="0">
                        <a:solidFill>
                          <a:srgbClr val="00B05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5" marB="45705" anchor="ctr"/>
                </a:tc>
                <a:tc>
                  <a:txBody>
                    <a:bodyPr/>
                    <a:lstStyle/>
                    <a:p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Новосильский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район 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B05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1" dirty="0">
                        <a:solidFill>
                          <a:srgbClr val="00B05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5" marB="45705" anchor="ctr"/>
                </a:tc>
              </a:tr>
              <a:tr h="354472">
                <a:tc>
                  <a:txBody>
                    <a:bodyPr/>
                    <a:lstStyle/>
                    <a:p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Верховский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B05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1" dirty="0">
                        <a:solidFill>
                          <a:srgbClr val="00B05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5" marB="45705" anchor="ctr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Покровский район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B05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1" dirty="0">
                        <a:solidFill>
                          <a:srgbClr val="00B05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5" marB="45705" anchor="ctr"/>
                </a:tc>
              </a:tr>
              <a:tr h="354472">
                <a:tc>
                  <a:txBody>
                    <a:bodyPr/>
                    <a:lstStyle/>
                    <a:p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Глазуновский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B05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1" dirty="0">
                        <a:solidFill>
                          <a:srgbClr val="00B05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5" marB="45705" anchor="ctr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Свердловский район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B05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1" dirty="0">
                        <a:solidFill>
                          <a:srgbClr val="00B05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5" marB="45705" anchor="ctr"/>
                </a:tc>
              </a:tr>
              <a:tr h="35447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Дмитровский район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B05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1" dirty="0">
                        <a:solidFill>
                          <a:srgbClr val="00B05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5" marB="45705" anchor="ctr"/>
                </a:tc>
                <a:tc>
                  <a:txBody>
                    <a:bodyPr/>
                    <a:lstStyle/>
                    <a:p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Троснянский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B05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1" dirty="0">
                        <a:solidFill>
                          <a:srgbClr val="00B05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5" marB="45705" anchor="ctr"/>
                </a:tc>
              </a:tr>
              <a:tr h="354472">
                <a:tc>
                  <a:txBody>
                    <a:bodyPr/>
                    <a:lstStyle/>
                    <a:p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Должанский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B05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1" dirty="0">
                        <a:solidFill>
                          <a:srgbClr val="00B05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5" marB="45705" anchor="ctr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Урицкий район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B05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1" dirty="0">
                        <a:solidFill>
                          <a:srgbClr val="00B05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5" marB="45705" anchor="ctr"/>
                </a:tc>
              </a:tr>
              <a:tr h="354472">
                <a:tc>
                  <a:txBody>
                    <a:bodyPr/>
                    <a:lstStyle/>
                    <a:p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Залегощенский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B05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1" dirty="0">
                        <a:solidFill>
                          <a:srgbClr val="00B05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5" marB="45705" anchor="ctr"/>
                </a:tc>
                <a:tc>
                  <a:txBody>
                    <a:bodyPr/>
                    <a:lstStyle/>
                    <a:p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Хотынецкий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B05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1" dirty="0">
                        <a:solidFill>
                          <a:srgbClr val="00B05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5" marB="45705" anchor="ctr"/>
                </a:tc>
              </a:tr>
              <a:tr h="479202">
                <a:tc>
                  <a:txBody>
                    <a:bodyPr/>
                    <a:lstStyle/>
                    <a:p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Колпнянский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B05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1" dirty="0">
                        <a:solidFill>
                          <a:srgbClr val="00B05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5" marB="45705" anchor="ctr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Подведомственные Департаменту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144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B05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1" dirty="0">
                        <a:solidFill>
                          <a:srgbClr val="00B05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5" marB="45705" anchor="ctr"/>
                </a:tc>
              </a:tr>
              <a:tr h="354472">
                <a:tc>
                  <a:txBody>
                    <a:bodyPr/>
                    <a:lstStyle/>
                    <a:p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Кромской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B05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1" dirty="0">
                        <a:solidFill>
                          <a:srgbClr val="00B05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5" marB="45705" anchor="ctr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Орловский район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98,15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5" marB="45705" anchor="ctr"/>
                </a:tc>
              </a:tr>
              <a:tr h="354472">
                <a:tc>
                  <a:txBody>
                    <a:bodyPr/>
                    <a:lstStyle/>
                    <a:p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Ливенский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B05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1" dirty="0">
                        <a:solidFill>
                          <a:srgbClr val="00B05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5" marB="45705" anchor="ctr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г.  Ливны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84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97,62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5" marB="45705" anchor="ctr"/>
                </a:tc>
              </a:tr>
              <a:tr h="479202">
                <a:tc>
                  <a:txBody>
                    <a:bodyPr/>
                    <a:lstStyle/>
                    <a:p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Малоархангельский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B05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1" dirty="0">
                        <a:solidFill>
                          <a:srgbClr val="00B05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5" marB="45705" anchor="ctr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г.  Орел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585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97,42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5" marB="45705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12394</TotalTime>
  <Words>1452</Words>
  <Application>Microsoft Office PowerPoint</Application>
  <PresentationFormat>Экран (4:3)</PresentationFormat>
  <Paragraphs>610</Paragraphs>
  <Slides>17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Calibri</vt:lpstr>
      <vt:lpstr>Arial</vt:lpstr>
      <vt:lpstr>Cambria</vt:lpstr>
      <vt:lpstr>Verdana</vt:lpstr>
      <vt:lpstr>Times New Roman</vt:lpstr>
      <vt:lpstr>Тема Office</vt:lpstr>
      <vt:lpstr> Завершение 2018 – 2019 учебного года, Подготовка к  проведению  государственной итоговой  аттестации  в орловской области в  2019  году</vt:lpstr>
      <vt:lpstr>Завершение 2018 – 2019 учебного года,  организация проведения промежуточной аттестации</vt:lpstr>
      <vt:lpstr>Построение сбалансированной  системы оценки качества образования</vt:lpstr>
      <vt:lpstr>Шкала пересчета суммарного первичного балла  за выполнение экзаменационной работы  в форме ОГЭ в 2019 году *</vt:lpstr>
      <vt:lpstr>Организация завершения 2018 – 2019 учебного года, подготовка к проведению ГИА  </vt:lpstr>
      <vt:lpstr>Организация завершения 2018 – 2019 учебного года, подготовка к проведению ГИА </vt:lpstr>
      <vt:lpstr>Организация завершения 2018 – 2019 учебного года, подготовка к проведению ГИА </vt:lpstr>
      <vt:lpstr> Научно – методические консультации для специалистов муниципальных систем образования </vt:lpstr>
      <vt:lpstr>Итоги обучения на учебной платформе  ФЦТ (edu.rustest.ru)</vt:lpstr>
      <vt:lpstr> График проведения обучающих семинаров с 9 по 23 апреля 2019 года </vt:lpstr>
      <vt:lpstr>Проведение обучающих семинаров</vt:lpstr>
      <vt:lpstr>Подготовка ППЭ к проведению обучающих семинаров </vt:lpstr>
      <vt:lpstr>ГРАФИК  подготовки и проведения обучающих семинаров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</dc:creator>
  <cp:lastModifiedBy>user</cp:lastModifiedBy>
  <cp:revision>660</cp:revision>
  <cp:lastPrinted>2019-04-03T06:18:35Z</cp:lastPrinted>
  <dcterms:created xsi:type="dcterms:W3CDTF">2011-08-25T06:09:31Z</dcterms:created>
  <dcterms:modified xsi:type="dcterms:W3CDTF">2019-04-03T14:40:56Z</dcterms:modified>
</cp:coreProperties>
</file>