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sldIdLst>
    <p:sldId id="256" r:id="rId2"/>
    <p:sldId id="408" r:id="rId3"/>
    <p:sldId id="368" r:id="rId4"/>
    <p:sldId id="387" r:id="rId5"/>
    <p:sldId id="388" r:id="rId6"/>
    <p:sldId id="389" r:id="rId7"/>
    <p:sldId id="390" r:id="rId8"/>
    <p:sldId id="391" r:id="rId9"/>
    <p:sldId id="392" r:id="rId10"/>
    <p:sldId id="394" r:id="rId11"/>
    <p:sldId id="395" r:id="rId12"/>
    <p:sldId id="396" r:id="rId13"/>
    <p:sldId id="397" r:id="rId14"/>
    <p:sldId id="398" r:id="rId15"/>
    <p:sldId id="399" r:id="rId16"/>
    <p:sldId id="400" r:id="rId17"/>
    <p:sldId id="402" r:id="rId18"/>
    <p:sldId id="403" r:id="rId19"/>
    <p:sldId id="404" r:id="rId20"/>
    <p:sldId id="405" r:id="rId21"/>
    <p:sldId id="406" r:id="rId22"/>
    <p:sldId id="407" r:id="rId23"/>
    <p:sldId id="384" r:id="rId24"/>
    <p:sldId id="409" r:id="rId25"/>
    <p:sldId id="386" r:id="rId26"/>
    <p:sldId id="383" r:id="rId27"/>
    <p:sldId id="337" r:id="rId28"/>
  </p:sldIdLst>
  <p:sldSz cx="9144000" cy="6858000" type="screen4x3"/>
  <p:notesSz cx="6669088" cy="98853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006B70C-3CDA-43C3-9413-109A61148B9C}">
          <p14:sldIdLst>
            <p14:sldId id="256"/>
          </p14:sldIdLst>
        </p14:section>
        <p14:section name="Раздел без заголовка" id="{DA7C1AC3-E7FD-47AD-90CF-58ACE0BD22B7}">
          <p14:sldIdLst>
            <p14:sldId id="408"/>
            <p14:sldId id="368"/>
            <p14:sldId id="387"/>
            <p14:sldId id="388"/>
            <p14:sldId id="389"/>
            <p14:sldId id="390"/>
            <p14:sldId id="391"/>
            <p14:sldId id="392"/>
            <p14:sldId id="394"/>
            <p14:sldId id="395"/>
            <p14:sldId id="396"/>
            <p14:sldId id="397"/>
            <p14:sldId id="398"/>
            <p14:sldId id="399"/>
            <p14:sldId id="400"/>
            <p14:sldId id="402"/>
            <p14:sldId id="403"/>
            <p14:sldId id="404"/>
            <p14:sldId id="405"/>
            <p14:sldId id="406"/>
            <p14:sldId id="407"/>
            <p14:sldId id="384"/>
            <p14:sldId id="409"/>
            <p14:sldId id="386"/>
            <p14:sldId id="383"/>
            <p14:sldId id="33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3300"/>
    <a:srgbClr val="FFAE85"/>
    <a:srgbClr val="FF3300"/>
    <a:srgbClr val="003366"/>
    <a:srgbClr val="0033CC"/>
    <a:srgbClr val="00339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1" autoAdjust="0"/>
    <p:restoredTop sz="94660"/>
  </p:normalViewPr>
  <p:slideViewPr>
    <p:cSldViewPr>
      <p:cViewPr varScale="1">
        <p:scale>
          <a:sx n="87" d="100"/>
          <a:sy n="87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5300"/>
          </a:xfrm>
          <a:prstGeom prst="rect">
            <a:avLst/>
          </a:prstGeom>
        </p:spPr>
        <p:txBody>
          <a:bodyPr vert="horz" lIns="90498" tIns="45249" rIns="90498" bIns="45249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6663" y="0"/>
            <a:ext cx="2890837" cy="495300"/>
          </a:xfrm>
          <a:prstGeom prst="rect">
            <a:avLst/>
          </a:prstGeom>
        </p:spPr>
        <p:txBody>
          <a:bodyPr vert="horz" lIns="90498" tIns="45249" rIns="90498" bIns="45249" rtlCol="0"/>
          <a:lstStyle>
            <a:lvl1pPr algn="r">
              <a:defRPr sz="1200"/>
            </a:lvl1pPr>
          </a:lstStyle>
          <a:p>
            <a:pPr>
              <a:defRPr/>
            </a:pPr>
            <a:fld id="{55899796-2DE2-47D9-9C7E-22357758760D}" type="datetimeFigureOut">
              <a:rPr lang="ru-RU"/>
              <a:pPr>
                <a:defRPr/>
              </a:pPr>
              <a:t>17.05.2019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63600" y="741363"/>
            <a:ext cx="4941888" cy="370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98" tIns="45249" rIns="90498" bIns="45249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695825"/>
            <a:ext cx="5335588" cy="4448175"/>
          </a:xfrm>
          <a:prstGeom prst="rect">
            <a:avLst/>
          </a:prstGeom>
        </p:spPr>
        <p:txBody>
          <a:bodyPr vert="horz" lIns="90498" tIns="45249" rIns="90498" bIns="4524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8475"/>
            <a:ext cx="2890838" cy="495300"/>
          </a:xfrm>
          <a:prstGeom prst="rect">
            <a:avLst/>
          </a:prstGeom>
        </p:spPr>
        <p:txBody>
          <a:bodyPr vert="horz" lIns="90498" tIns="45249" rIns="90498" bIns="4524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6663" y="9388475"/>
            <a:ext cx="2890837" cy="495300"/>
          </a:xfrm>
          <a:prstGeom prst="rect">
            <a:avLst/>
          </a:prstGeom>
        </p:spPr>
        <p:txBody>
          <a:bodyPr vert="horz" lIns="90498" tIns="45249" rIns="90498" bIns="45249" rtlCol="0" anchor="b"/>
          <a:lstStyle>
            <a:lvl1pPr algn="r">
              <a:defRPr sz="1200"/>
            </a:lvl1pPr>
          </a:lstStyle>
          <a:p>
            <a:pPr>
              <a:defRPr/>
            </a:pPr>
            <a:fld id="{BF5041A0-E3B4-41FD-B9C7-FAAE4AD38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465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002F5E"/>
            </a:gs>
            <a:gs pos="50000">
              <a:schemeClr val="bg1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ED458-B16D-49C2-BF48-83931AF32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5442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76D36-F659-43B4-A69E-8EB72A8FF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18162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FBD30-7227-4CC7-A5F3-E61059230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21291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B4A4D-B38D-406F-8A4A-D3CAF970B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57487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56AE4-2E07-4F56-8FBE-6AEFBA1FF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3472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4D498-5C29-4C13-9599-6DCA9FD0E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7332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64535-9598-4356-B2FC-A4D9D8126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76201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C6EB0-7D22-489C-AEAA-B00E85A51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39597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B2E61-97DC-4CE5-84BC-E7DEA91A3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09421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65E24-7BA0-43D7-8E75-971D282B7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24578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3C79F-FB30-4B41-BE01-D43D7B2CD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2654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078BA-F4F8-4071-BF79-5BF9A287D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1373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933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33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33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947CABB8-39B9-4D3C-A2F6-6AB57BA02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90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  <p:sldLayoutId id="2147484289" r:id="rId1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orcoko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07950" y="260350"/>
            <a:ext cx="8856663" cy="6450013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latin typeface="Cambria" panose="02040503050406030204" pitchFamily="18" charset="0"/>
              </a:rPr>
              <a:t>                                 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Техническая подготовка </a:t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 проведение единого государственного экзамена </a:t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 основной период </a:t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на территории </a:t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Орловской области</a:t>
            </a:r>
            <a:endParaRPr lang="ru-RU" sz="2400" dirty="0" smtClean="0">
              <a:latin typeface="Cambria" panose="020405030504060302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>
              <a:latin typeface="Cambria" panose="020405030504060302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>
              <a:latin typeface="Cambria" panose="020405030504060302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dirty="0" smtClean="0">
              <a:latin typeface="Cambria" panose="020405030504060302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dirty="0">
              <a:latin typeface="Cambria" panose="02040503050406030204" pitchFamily="18" charset="0"/>
            </a:endParaRPr>
          </a:p>
          <a:p>
            <a:pPr algn="r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800" dirty="0" err="1" smtClean="0">
                <a:latin typeface="Cambria" panose="02040503050406030204" pitchFamily="18" charset="0"/>
              </a:rPr>
              <a:t>Логутеев</a:t>
            </a:r>
            <a:r>
              <a:rPr lang="ru-RU" sz="1800" dirty="0" smtClean="0">
                <a:latin typeface="Cambria" panose="02040503050406030204" pitchFamily="18" charset="0"/>
              </a:rPr>
              <a:t> Дмитрий Сергеевич, </a:t>
            </a:r>
            <a:br>
              <a:rPr lang="ru-RU" sz="1800" dirty="0" smtClean="0">
                <a:latin typeface="Cambria" panose="02040503050406030204" pitchFamily="18" charset="0"/>
              </a:rPr>
            </a:br>
            <a:r>
              <a:rPr lang="ru-RU" sz="1800" dirty="0" smtClean="0">
                <a:latin typeface="Cambria" panose="02040503050406030204" pitchFamily="18" charset="0"/>
              </a:rPr>
              <a:t>главный инженер-начальник отдела </a:t>
            </a:r>
          </a:p>
          <a:p>
            <a:pPr algn="r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800" dirty="0" smtClean="0">
                <a:latin typeface="Cambria" panose="02040503050406030204" pitchFamily="18" charset="0"/>
              </a:rPr>
              <a:t>информационных </a:t>
            </a:r>
            <a:r>
              <a:rPr lang="ru-RU" sz="1800" dirty="0">
                <a:latin typeface="Cambria" panose="02040503050406030204" pitchFamily="18" charset="0"/>
              </a:rPr>
              <a:t>и электронных </a:t>
            </a:r>
            <a:r>
              <a:rPr lang="ru-RU" sz="1800" dirty="0" smtClean="0">
                <a:latin typeface="Cambria" panose="02040503050406030204" pitchFamily="18" charset="0"/>
              </a:rPr>
              <a:t>ресурсов</a:t>
            </a:r>
          </a:p>
          <a:p>
            <a:pPr algn="r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800" dirty="0" smtClean="0">
                <a:latin typeface="Cambria" panose="02040503050406030204" pitchFamily="18" charset="0"/>
              </a:rPr>
              <a:t> </a:t>
            </a:r>
            <a:r>
              <a:rPr lang="ru-RU" sz="1800" dirty="0">
                <a:latin typeface="Cambria" panose="02040503050406030204" pitchFamily="18" charset="0"/>
              </a:rPr>
              <a:t>бюджетного учреждения Орловской области </a:t>
            </a:r>
            <a:endParaRPr lang="ru-RU" sz="1800" dirty="0" smtClean="0">
              <a:latin typeface="Cambria" panose="02040503050406030204" pitchFamily="18" charset="0"/>
            </a:endParaRPr>
          </a:p>
          <a:p>
            <a:pPr algn="r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800" dirty="0" smtClean="0">
                <a:latin typeface="Cambria" panose="02040503050406030204" pitchFamily="18" charset="0"/>
              </a:rPr>
              <a:t>«</a:t>
            </a:r>
            <a:r>
              <a:rPr lang="ru-RU" sz="1800" dirty="0">
                <a:latin typeface="Cambria" panose="02040503050406030204" pitchFamily="18" charset="0"/>
              </a:rPr>
              <a:t>Региональный центр оценки качества образования»</a:t>
            </a:r>
            <a:endParaRPr lang="ru-RU" sz="1800" dirty="0" smtClean="0">
              <a:latin typeface="Cambria" panose="02040503050406030204" pitchFamily="18" charset="0"/>
            </a:endParaRPr>
          </a:p>
        </p:txBody>
      </p:sp>
      <p:pic>
        <p:nvPicPr>
          <p:cNvPr id="3075" name="Picture 3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4763"/>
            <a:ext cx="1395412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488" y="217488"/>
            <a:ext cx="9034462" cy="1411287"/>
          </a:xfrm>
        </p:spPr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Контроль технической готовности 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(</a:t>
            </a:r>
            <a:r>
              <a:rPr lang="ru-RU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не ранее чем за 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дня </a:t>
            </a:r>
            <a:r>
              <a:rPr lang="ru-RU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до экзамена – не позднее 16.00 часов дня накануне экзамена)</a:t>
            </a:r>
            <a:endParaRPr lang="ru-RU" sz="3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1267" name="Picture 3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887413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287338" y="4152900"/>
            <a:ext cx="8856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0"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950" y="1868488"/>
            <a:ext cx="8856663" cy="4800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/>
              <a:t>На компьютере с </a:t>
            </a:r>
            <a:r>
              <a:rPr lang="ru-RU" b="1" i="1" dirty="0"/>
              <a:t>основной</a:t>
            </a:r>
            <a:r>
              <a:rPr lang="ru-RU" b="1" dirty="0"/>
              <a:t> станцией авторизации: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выполните проверку системного времени;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в разделе «Настройки» проверьте реквизиты станции авторизации;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в разделе «Настройки» проверьте соединение с федеральным порталом и сервером ОРЦОКО;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выполните подтверждение настроек станции;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в стартовом окне </a:t>
            </a:r>
            <a:r>
              <a:rPr lang="ru-RU" i="1" dirty="0"/>
              <a:t>основной</a:t>
            </a:r>
            <a:r>
              <a:rPr lang="ru-RU" dirty="0"/>
              <a:t> станции авторизации перейдите в раздел «Получить ключ»;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проверьте дату </a:t>
            </a:r>
            <a:r>
              <a:rPr lang="ru-RU" dirty="0" smtClean="0"/>
              <a:t>экзамена;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подключите токен члена ГЭК к станции авторизации и введите пароль к </a:t>
            </a:r>
            <a:r>
              <a:rPr lang="ru-RU" dirty="0" err="1"/>
              <a:t>токену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и нажмите кнопку «Авторизация»;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в разделе «Передать бланки» проверьте наличие статуса «Подтвержден» переданного в ОРЦОКО пакета с результатами тестового сканирования на </a:t>
            </a:r>
            <a:r>
              <a:rPr lang="ru-RU" i="1" dirty="0"/>
              <a:t>основной</a:t>
            </a:r>
            <a:r>
              <a:rPr lang="ru-RU" dirty="0"/>
              <a:t> станции сканирования в ППЭ;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в разделе «Настройки» получите пакет с сертификатами специалистов ОРЦОКО </a:t>
            </a:r>
            <a:br>
              <a:rPr lang="ru-RU" dirty="0"/>
            </a:br>
            <a:r>
              <a:rPr lang="ru-RU" dirty="0"/>
              <a:t>и сохраните на </a:t>
            </a:r>
            <a:r>
              <a:rPr lang="ru-RU" dirty="0" err="1"/>
              <a:t>флеш</a:t>
            </a:r>
            <a:r>
              <a:rPr lang="ru-RU" dirty="0"/>
              <a:t>-накопитель для переноса данных между рабочими станциями ППЭ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" t="-417" r="-417" b="-417"/>
          <a:stretch>
            <a:fillRect/>
          </a:stretch>
        </p:blipFill>
        <p:spPr bwMode="auto">
          <a:xfrm>
            <a:off x="7740650" y="1939925"/>
            <a:ext cx="454025" cy="454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488" y="217488"/>
            <a:ext cx="9034462" cy="1411287"/>
          </a:xfrm>
        </p:spPr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Контроль технической готовности </a:t>
            </a:r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(</a:t>
            </a:r>
            <a:r>
              <a:rPr lang="ru-RU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не ранее чем за 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2</a:t>
            </a:r>
            <a:r>
              <a:rPr lang="ru-RU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дня до экзамена – не позднее 16.00 часов дня накануне экзамена)</a:t>
            </a:r>
            <a:endParaRPr lang="ru-RU" sz="3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2291" name="Picture 3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887413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287338" y="4152900"/>
            <a:ext cx="8856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0"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950" y="1841500"/>
            <a:ext cx="8856663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/>
              <a:t>На компьютере с </a:t>
            </a:r>
            <a:r>
              <a:rPr lang="ru-RU" b="1" i="1" dirty="0"/>
              <a:t>основной</a:t>
            </a:r>
            <a:r>
              <a:rPr lang="ru-RU" b="1" dirty="0"/>
              <a:t> станцией печати: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проверьте реквизиты экзамена;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выполните действия на странице </a:t>
            </a:r>
            <a:r>
              <a:rPr lang="ru-RU" b="1" dirty="0"/>
              <a:t>Техническая подготовка </a:t>
            </a:r>
            <a:r>
              <a:rPr lang="ru-RU" dirty="0"/>
              <a:t>в рамках контроля технической готовности;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напечатайте протокол технической готовности;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сохраните акт технической готовности на </a:t>
            </a:r>
            <a:r>
              <a:rPr lang="ru-RU" dirty="0" err="1"/>
              <a:t>флеш</a:t>
            </a:r>
            <a:r>
              <a:rPr lang="ru-RU" dirty="0"/>
              <a:t>-накопитель для переноса данных между рабочими станциями ППЭ (папка </a:t>
            </a:r>
            <a:r>
              <a:rPr lang="ru-RU" dirty="0" err="1"/>
              <a:t>PPE_Export</a:t>
            </a:r>
            <a:r>
              <a:rPr lang="ru-RU" dirty="0"/>
              <a:t>) для дальнейшей регистрации станций на федеральном портале.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388" y="4221163"/>
            <a:ext cx="8856662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/>
              <a:t>На компьютере с </a:t>
            </a:r>
            <a:r>
              <a:rPr lang="ru-RU" b="1" i="1" dirty="0"/>
              <a:t> резервной</a:t>
            </a:r>
            <a:r>
              <a:rPr lang="ru-RU" b="1" dirty="0"/>
              <a:t> станцией печати: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проверьте реквизиты экзамена;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выполните действия на странице </a:t>
            </a:r>
            <a:r>
              <a:rPr lang="ru-RU" b="1" dirty="0"/>
              <a:t>Техническая подготовка </a:t>
            </a:r>
            <a:r>
              <a:rPr lang="ru-RU" dirty="0"/>
              <a:t>в рамках контроля технической готовности;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напечатайте протокол технической готовности;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сохраните акт технической готовности на </a:t>
            </a:r>
            <a:r>
              <a:rPr lang="ru-RU" dirty="0" err="1"/>
              <a:t>флеш</a:t>
            </a:r>
            <a:r>
              <a:rPr lang="ru-RU" dirty="0"/>
              <a:t>-накопитель для переноса данных между рабочими станциями ППЭ (папка </a:t>
            </a:r>
            <a:r>
              <a:rPr lang="ru-RU" dirty="0" err="1"/>
              <a:t>PPE_Export</a:t>
            </a:r>
            <a:r>
              <a:rPr lang="ru-RU" dirty="0"/>
              <a:t>) для дальнейшей регистрации станций на федеральном портале</a:t>
            </a: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" t="-417" r="-417" b="-417"/>
          <a:stretch>
            <a:fillRect/>
          </a:stretch>
        </p:blipFill>
        <p:spPr bwMode="auto">
          <a:xfrm>
            <a:off x="7596188" y="1903413"/>
            <a:ext cx="454025" cy="454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215925"/>
            <a:ext cx="9072563" cy="1412875"/>
          </a:xfrm>
        </p:spPr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Контроль технической готовности </a:t>
            </a:r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(</a:t>
            </a:r>
            <a:r>
              <a:rPr lang="ru-RU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не ранее чем за 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2</a:t>
            </a:r>
            <a:r>
              <a:rPr lang="ru-RU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дня до экзамена – не позднее 16.00 часов дня накануне </a:t>
            </a:r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экзамена</a:t>
            </a:r>
            <a:r>
              <a:rPr lang="ru-RU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  <a:endParaRPr lang="ru-RU" sz="3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3315" name="Picture 3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887413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287338" y="4152900"/>
            <a:ext cx="8856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0"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950" y="2334692"/>
            <a:ext cx="8856663" cy="2030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/>
              <a:t>На компьютере с </a:t>
            </a:r>
            <a:r>
              <a:rPr lang="ru-RU" b="1" i="1" dirty="0"/>
              <a:t>основной</a:t>
            </a:r>
            <a:r>
              <a:rPr lang="ru-RU" b="1" dirty="0"/>
              <a:t> станцией сканирования: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проверьте реквизиты экзамена;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выполните действия на странице </a:t>
            </a:r>
            <a:r>
              <a:rPr lang="ru-RU" b="1" dirty="0"/>
              <a:t>Техническая подготовка </a:t>
            </a:r>
            <a:r>
              <a:rPr lang="ru-RU" dirty="0"/>
              <a:t>в рамках контроля технической готовности;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сохраните протокол и акт технической готовности на </a:t>
            </a:r>
            <a:r>
              <a:rPr lang="ru-RU" dirty="0" err="1"/>
              <a:t>флеш</a:t>
            </a:r>
            <a:r>
              <a:rPr lang="ru-RU" dirty="0"/>
              <a:t>-накопитель для переноса данных между рабочими станциями ППЭ (папка </a:t>
            </a:r>
            <a:r>
              <a:rPr lang="ru-RU" dirty="0" err="1"/>
              <a:t>PPE_Export</a:t>
            </a:r>
            <a:r>
              <a:rPr lang="ru-RU" dirty="0"/>
              <a:t>) для дальнейшей регистрации станций на федеральном портале .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" t="-417" r="-417" b="-417"/>
          <a:stretch>
            <a:fillRect/>
          </a:stretch>
        </p:blipFill>
        <p:spPr bwMode="auto">
          <a:xfrm>
            <a:off x="7596188" y="2097088"/>
            <a:ext cx="454025" cy="454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2" y="-100186"/>
            <a:ext cx="9145588" cy="2305050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Завершение контроля </a:t>
            </a:r>
            <a:r>
              <a:rPr lang="ru-RU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технической готовности </a:t>
            </a:r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(</a:t>
            </a:r>
            <a:r>
              <a:rPr lang="ru-RU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не ранее чем за 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2</a:t>
            </a:r>
            <a:r>
              <a:rPr lang="ru-RU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дня </a:t>
            </a:r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до </a:t>
            </a:r>
            <a:r>
              <a:rPr lang="ru-RU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экзамена – </a:t>
            </a:r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не позднее </a:t>
            </a:r>
            <a:r>
              <a:rPr lang="ru-RU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16.00 часов </a:t>
            </a:r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дня </a:t>
            </a:r>
            <a:r>
              <a:rPr lang="ru-RU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накануне экзамена)</a:t>
            </a:r>
            <a:endParaRPr lang="ru-RU" sz="3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4339" name="Picture 3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887413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287338" y="4152900"/>
            <a:ext cx="8856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0"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950" y="2046288"/>
            <a:ext cx="8856663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/>
              <a:t>На компьютере с </a:t>
            </a:r>
            <a:r>
              <a:rPr lang="ru-RU" b="1" i="1" dirty="0"/>
              <a:t>основной</a:t>
            </a:r>
            <a:r>
              <a:rPr lang="ru-RU" b="1" dirty="0"/>
              <a:t> станцией сканирования: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i="1" dirty="0"/>
              <a:t>н</a:t>
            </a:r>
            <a:r>
              <a:rPr lang="ru-RU" dirty="0"/>
              <a:t>а </a:t>
            </a:r>
            <a:r>
              <a:rPr lang="ru-RU" i="1" dirty="0"/>
              <a:t>основной </a:t>
            </a:r>
            <a:r>
              <a:rPr lang="ru-RU" dirty="0"/>
              <a:t>станции авторизации в разделе «Мониторинг» загрузите электронные акты технической готовности всех основных и резервных станций печати ЭМ, основной и резервной станций сканирования;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передайте акт технической готовности </a:t>
            </a:r>
            <a:r>
              <a:rPr lang="ru-RU" i="1" dirty="0"/>
              <a:t> основной </a:t>
            </a:r>
            <a:r>
              <a:rPr lang="ru-RU" dirty="0"/>
              <a:t>станции авторизации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0175" y="3500438"/>
            <a:ext cx="8856663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C00000"/>
                </a:solidFill>
              </a:rPr>
              <a:t>Важно! </a:t>
            </a:r>
            <a:r>
              <a:rPr lang="ru-RU" dirty="0"/>
              <a:t>При передаче актов реализованы дополнительные проверки используемых компьютеров (ноутбуков). Передача запрещена в случаях: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использования одного компьютера как нескольких основных станций (печати </a:t>
            </a:r>
            <a:br>
              <a:rPr lang="ru-RU" dirty="0"/>
            </a:br>
            <a:r>
              <a:rPr lang="ru-RU" dirty="0"/>
              <a:t>и сканирования, печати и авторизации, сканирования и авторизации);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использования номера аудитории, отличного от данных рассадки;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неуникального использования номера компьютера в ППЭ;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передачи в день экзамена акта с ранее зарегистрированной станции, для которой </a:t>
            </a:r>
            <a:br>
              <a:rPr lang="ru-RU" dirty="0"/>
            </a:br>
            <a:r>
              <a:rPr lang="ru-RU" dirty="0"/>
              <a:t>на федеральном портале размещен ключ</a:t>
            </a:r>
          </a:p>
        </p:txBody>
      </p:sp>
      <p:sp>
        <p:nvSpPr>
          <p:cNvPr id="14343" name="Прямоугольник 9"/>
          <p:cNvSpPr>
            <a:spLocks noChangeArrowheads="1"/>
          </p:cNvSpPr>
          <p:nvPr/>
        </p:nvSpPr>
        <p:spPr bwMode="auto">
          <a:xfrm>
            <a:off x="130175" y="6021388"/>
            <a:ext cx="8856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Передача статуса «Контроль технической готовности завершён» </a:t>
            </a:r>
            <a:r>
              <a:rPr lang="ru-RU" altLang="ru-RU" sz="1800" b="0">
                <a:latin typeface="Times New Roman" pitchFamily="18" charset="0"/>
              </a:rPr>
              <a:t>в систему мониторинга на основной станции авторизации в ППЭ в разделе «Мониторинг» </a:t>
            </a: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" t="-417" r="-417" b="-417"/>
          <a:stretch>
            <a:fillRect/>
          </a:stretch>
        </p:blipFill>
        <p:spPr bwMode="auto">
          <a:xfrm>
            <a:off x="8243888" y="1819275"/>
            <a:ext cx="454025" cy="454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363" y="-171450"/>
            <a:ext cx="8820150" cy="2305050"/>
          </a:xfrm>
        </p:spPr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Завершение контроля технической готовности (не ранее чем за 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2</a:t>
            </a:r>
            <a:r>
              <a:rPr lang="ru-RU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дня </a:t>
            </a:r>
            <a:br>
              <a:rPr lang="ru-RU" sz="3200" b="1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до экзамена – не позднее 16.00 часов </a:t>
            </a:r>
            <a:br>
              <a:rPr lang="ru-RU" sz="3200" b="1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дня накануне экзамена)</a:t>
            </a:r>
            <a:endParaRPr lang="ru-RU" sz="3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5363" name="Picture 3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887413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287338" y="4152900"/>
            <a:ext cx="8856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0">
              <a:latin typeface="Times New Roman" pitchFamily="18" charset="0"/>
            </a:endParaRPr>
          </a:p>
        </p:txBody>
      </p:sp>
      <p:sp>
        <p:nvSpPr>
          <p:cNvPr id="16389" name="Прямоугольник 7"/>
          <p:cNvSpPr>
            <a:spLocks noChangeArrowheads="1"/>
          </p:cNvSpPr>
          <p:nvPr/>
        </p:nvSpPr>
        <p:spPr bwMode="auto">
          <a:xfrm>
            <a:off x="107950" y="2239963"/>
            <a:ext cx="885666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Char char="•"/>
              <a:defRPr/>
            </a:pPr>
            <a:r>
              <a:rPr lang="ru-RU" altLang="ru-RU" sz="1800" dirty="0" smtClean="0">
                <a:latin typeface="Times New Roman" pitchFamily="18" charset="0"/>
              </a:rPr>
              <a:t>печать ДБО № 2: </a:t>
            </a:r>
          </a:p>
          <a:p>
            <a:pPr marL="0" indent="0" algn="just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ru-RU" altLang="ru-RU" sz="1800" b="0" dirty="0" smtClean="0">
                <a:latin typeface="Times New Roman" pitchFamily="18" charset="0"/>
              </a:rPr>
              <a:t>для проведения тренировочного экзамена на </a:t>
            </a:r>
            <a:r>
              <a:rPr lang="ru-RU" altLang="ru-RU" sz="1800" b="0" i="1" dirty="0" smtClean="0">
                <a:latin typeface="Times New Roman" pitchFamily="18" charset="0"/>
              </a:rPr>
              <a:t>основной </a:t>
            </a:r>
            <a:r>
              <a:rPr lang="ru-RU" altLang="ru-RU" sz="1800" b="0" dirty="0" smtClean="0">
                <a:latin typeface="Times New Roman" pitchFamily="18" charset="0"/>
              </a:rPr>
              <a:t>станции авторизации в разделе «Напечатать ДБО № 2» выберите принтер и напечатайте необходимое количество ДБО № 2 для проведения тренировочного экзамена 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Char char="•"/>
              <a:defRPr/>
            </a:pPr>
            <a:r>
              <a:rPr lang="ru-RU" altLang="ru-RU" sz="1800" b="0" dirty="0" smtClean="0">
                <a:latin typeface="Times New Roman" pitchFamily="18" charset="0"/>
              </a:rPr>
              <a:t>подготовка файлов с формой ППЭ-11.</a:t>
            </a:r>
          </a:p>
        </p:txBody>
      </p:sp>
      <p:sp>
        <p:nvSpPr>
          <p:cNvPr id="15366" name="Прямоугольник 10"/>
          <p:cNvSpPr>
            <a:spLocks noChangeArrowheads="1"/>
          </p:cNvSpPr>
          <p:nvPr/>
        </p:nvSpPr>
        <p:spPr bwMode="auto">
          <a:xfrm>
            <a:off x="130175" y="4256088"/>
            <a:ext cx="88566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C00000"/>
                </a:solidFill>
                <a:latin typeface="Times New Roman" pitchFamily="18" charset="0"/>
              </a:rPr>
              <a:t>Важно! </a:t>
            </a:r>
            <a:r>
              <a:rPr lang="ru-RU" altLang="ru-RU" sz="1800" b="0">
                <a:latin typeface="Times New Roman" pitchFamily="18" charset="0"/>
              </a:rPr>
              <a:t>Передача статуса завершения контроля технической готовности возможна только при условии наличия на федеральном портале сведений о количестве автоматически распределенных участников по аудиториям ППЭ («рассадка»), а также при наличии переданных электронных актов технической готовности станций печати ЭМ для каждой аудитории проведения </a:t>
            </a: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" t="-417" r="-417" b="-417"/>
          <a:stretch>
            <a:fillRect/>
          </a:stretch>
        </p:blipFill>
        <p:spPr bwMode="auto">
          <a:xfrm>
            <a:off x="8172450" y="1933575"/>
            <a:ext cx="454025" cy="454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363" y="476672"/>
            <a:ext cx="8820150" cy="792163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Проведение </a:t>
            </a:r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экзамена</a:t>
            </a:r>
            <a:endParaRPr lang="ru-RU" sz="3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6387" name="Picture 3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887413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287338" y="4275683"/>
            <a:ext cx="8856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0"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950" y="1916832"/>
            <a:ext cx="8856663" cy="42465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/>
              <a:t>Получение ключа доступа к ЭМ для </a:t>
            </a:r>
            <a:r>
              <a:rPr lang="ru-RU" i="1" dirty="0"/>
              <a:t>основных </a:t>
            </a:r>
            <a:r>
              <a:rPr lang="ru-RU" dirty="0"/>
              <a:t>станций печати ЭМ в штабе ППЭ </a:t>
            </a:r>
            <a:br>
              <a:rPr lang="ru-RU" dirty="0"/>
            </a:br>
            <a:r>
              <a:rPr lang="ru-RU" dirty="0"/>
              <a:t>на </a:t>
            </a:r>
            <a:r>
              <a:rPr lang="ru-RU" i="1" dirty="0"/>
              <a:t>основной </a:t>
            </a:r>
            <a:r>
              <a:rPr lang="ru-RU" dirty="0"/>
              <a:t>станции авторизации в ППЭ: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перейдите в раздел «Получить ключ», проверьте дату </a:t>
            </a:r>
            <a:r>
              <a:rPr lang="ru-RU" dirty="0" smtClean="0"/>
              <a:t>экзамена, </a:t>
            </a:r>
            <a:r>
              <a:rPr lang="ru-RU" dirty="0"/>
              <a:t>подключите токен члена ГЭК и укажите пароль к нему;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нажмите кнопку «Основной ключ»;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в открывшемся диалоговом окне сохраните ключ доступа к ЭМ для </a:t>
            </a:r>
            <a:r>
              <a:rPr lang="ru-RU" i="1" dirty="0"/>
              <a:t>основных </a:t>
            </a:r>
            <a:r>
              <a:rPr lang="ru-RU" dirty="0"/>
              <a:t>станций печати ЭМ в папку станции авторизации;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скопируйте ключ доступа к ЭМ для </a:t>
            </a:r>
            <a:r>
              <a:rPr lang="ru-RU" i="1" dirty="0"/>
              <a:t>основных </a:t>
            </a:r>
            <a:r>
              <a:rPr lang="ru-RU" dirty="0"/>
              <a:t>станций печати на </a:t>
            </a:r>
            <a:r>
              <a:rPr lang="ru-RU" dirty="0" err="1"/>
              <a:t>флеш</a:t>
            </a:r>
            <a:r>
              <a:rPr lang="ru-RU" dirty="0"/>
              <a:t>-накопитель для переноса данных между рабочими станциями ППЭ. </a:t>
            </a:r>
          </a:p>
          <a:p>
            <a:pPr algn="just">
              <a:defRPr/>
            </a:pPr>
            <a:r>
              <a:rPr lang="ru-RU" dirty="0"/>
              <a:t> </a:t>
            </a:r>
          </a:p>
          <a:p>
            <a:pPr algn="just">
              <a:defRPr/>
            </a:pPr>
            <a:r>
              <a:rPr lang="ru-RU" dirty="0"/>
              <a:t>Ключ доступа для </a:t>
            </a:r>
            <a:r>
              <a:rPr lang="ru-RU" b="1" dirty="0"/>
              <a:t>основных </a:t>
            </a:r>
            <a:r>
              <a:rPr lang="ru-RU" dirty="0"/>
              <a:t>станций печати ЭМ имеет имя вида: </a:t>
            </a:r>
          </a:p>
          <a:p>
            <a:pPr algn="just">
              <a:defRPr/>
            </a:pPr>
            <a:r>
              <a:rPr lang="en-US" dirty="0" smtClean="0"/>
              <a:t>KEY_</a:t>
            </a:r>
            <a:r>
              <a:rPr lang="en-US" b="1" dirty="0" smtClean="0"/>
              <a:t>DD.MM.YYYY</a:t>
            </a:r>
            <a:r>
              <a:rPr lang="en-US" dirty="0" smtClean="0"/>
              <a:t>_Region_</a:t>
            </a:r>
            <a:r>
              <a:rPr lang="en-US" b="1" dirty="0" smtClean="0"/>
              <a:t>57</a:t>
            </a:r>
            <a:r>
              <a:rPr lang="en-US" dirty="0" smtClean="0"/>
              <a:t>_Station_</a:t>
            </a:r>
            <a:r>
              <a:rPr lang="en-US" b="1" dirty="0" smtClean="0"/>
              <a:t>PPPP</a:t>
            </a:r>
            <a:r>
              <a:rPr lang="en-US" dirty="0" smtClean="0"/>
              <a:t>_exported.dat</a:t>
            </a:r>
            <a:r>
              <a:rPr lang="en-US" dirty="0"/>
              <a:t>, </a:t>
            </a:r>
            <a:r>
              <a:rPr lang="ru-RU" dirty="0"/>
              <a:t>где </a:t>
            </a:r>
            <a:r>
              <a:rPr lang="en-US" b="1" dirty="0"/>
              <a:t>PPPP </a:t>
            </a:r>
            <a:r>
              <a:rPr lang="en-US" dirty="0"/>
              <a:t>–</a:t>
            </a:r>
            <a:r>
              <a:rPr lang="ru-RU" dirty="0"/>
              <a:t>номер ППЭ;</a:t>
            </a:r>
          </a:p>
          <a:p>
            <a:pPr algn="just">
              <a:defRPr/>
            </a:pP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загрузка и активация ключа доступа к ЭМ на </a:t>
            </a:r>
            <a:r>
              <a:rPr lang="ru-RU" i="1" dirty="0"/>
              <a:t>основных </a:t>
            </a:r>
            <a:r>
              <a:rPr lang="ru-RU" dirty="0"/>
              <a:t>станциях печати ЭМ </a:t>
            </a:r>
            <a:br>
              <a:rPr lang="ru-RU" dirty="0"/>
            </a:br>
            <a:r>
              <a:rPr lang="ru-RU" dirty="0"/>
              <a:t>в аудиториях 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" t="-417" r="-417" b="-417"/>
          <a:stretch>
            <a:fillRect/>
          </a:stretch>
        </p:blipFill>
        <p:spPr bwMode="auto">
          <a:xfrm>
            <a:off x="7596188" y="1412776"/>
            <a:ext cx="454025" cy="454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" t="-417" r="-417" b="-417"/>
          <a:stretch>
            <a:fillRect/>
          </a:stretch>
        </p:blipFill>
        <p:spPr bwMode="auto">
          <a:xfrm>
            <a:off x="7596188" y="4293096"/>
            <a:ext cx="454025" cy="454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887413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287338" y="4152900"/>
            <a:ext cx="8856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0"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950" y="2383720"/>
            <a:ext cx="8856663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/>
              <a:t>Расшифровка и печать ЭМ на </a:t>
            </a:r>
            <a:r>
              <a:rPr lang="ru-RU" i="1" dirty="0"/>
              <a:t>основных </a:t>
            </a:r>
            <a:r>
              <a:rPr lang="ru-RU" dirty="0"/>
              <a:t>станциях печати ЭМ в аудиториях ППЭ: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на странице </a:t>
            </a:r>
            <a:r>
              <a:rPr lang="ru-RU" b="1" dirty="0"/>
              <a:t>Подготовка к печати ЭМ </a:t>
            </a:r>
            <a:r>
              <a:rPr lang="ru-RU" dirty="0"/>
              <a:t>укажите количество </a:t>
            </a:r>
            <a:r>
              <a:rPr lang="ru-RU" dirty="0" smtClean="0"/>
              <a:t>участников;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нажмите кнопку «Печать ЭМ» для перехода на страницу </a:t>
            </a:r>
            <a:r>
              <a:rPr lang="ru-RU" b="1" dirty="0"/>
              <a:t>Печать ЭМ;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на странице </a:t>
            </a:r>
            <a:r>
              <a:rPr lang="ru-RU" b="1" dirty="0"/>
              <a:t>Печать ЭМ </a:t>
            </a:r>
            <a:r>
              <a:rPr lang="ru-RU" dirty="0"/>
              <a:t>нажмите «Печать» для начала расшифровки и печати заданного количества полных комплектов </a:t>
            </a:r>
            <a:r>
              <a:rPr lang="ru-RU" dirty="0" smtClean="0"/>
              <a:t>ЭМ;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60363" y="765175"/>
            <a:ext cx="8820150" cy="792163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Проведение </a:t>
            </a:r>
            <a:r>
              <a:rPr lang="ru-RU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тренировочного мероприятия </a:t>
            </a:r>
          </a:p>
        </p:txBody>
      </p:sp>
      <p:sp>
        <p:nvSpPr>
          <p:cNvPr id="17414" name="Прямоугольник 8"/>
          <p:cNvSpPr>
            <a:spLocks noChangeArrowheads="1"/>
          </p:cNvSpPr>
          <p:nvPr/>
        </p:nvSpPr>
        <p:spPr bwMode="auto">
          <a:xfrm>
            <a:off x="107950" y="5229200"/>
            <a:ext cx="88566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ru-RU" altLang="ru-RU" sz="1800" b="0" dirty="0">
                <a:latin typeface="Times New Roman" pitchFamily="18" charset="0"/>
              </a:rPr>
              <a:t>передача статуса «Экзамены успешно начались» в систему мониторинга после успешного завершения печати во всех аудиториях ППЭ на </a:t>
            </a:r>
            <a:r>
              <a:rPr lang="ru-RU" altLang="ru-RU" sz="1800" b="0" i="1" dirty="0">
                <a:latin typeface="Times New Roman" pitchFamily="18" charset="0"/>
              </a:rPr>
              <a:t>основной </a:t>
            </a:r>
            <a:r>
              <a:rPr lang="ru-RU" altLang="ru-RU" sz="1800" b="0" dirty="0">
                <a:latin typeface="Times New Roman" pitchFamily="18" charset="0"/>
              </a:rPr>
              <a:t>станции авторизации в ППЭ в разделе «Мониторинг»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" t="-417" r="-417" b="-417"/>
          <a:stretch>
            <a:fillRect/>
          </a:stretch>
        </p:blipFill>
        <p:spPr bwMode="auto">
          <a:xfrm>
            <a:off x="8172400" y="1822847"/>
            <a:ext cx="454025" cy="454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" t="-417" r="-417" b="-417"/>
          <a:stretch>
            <a:fillRect/>
          </a:stretch>
        </p:blipFill>
        <p:spPr bwMode="auto">
          <a:xfrm>
            <a:off x="8172400" y="4653136"/>
            <a:ext cx="454025" cy="454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887413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287338" y="4152900"/>
            <a:ext cx="8856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0">
              <a:latin typeface="Times New Roman" pitchFamily="18" charset="0"/>
            </a:endParaRPr>
          </a:p>
        </p:txBody>
      </p:sp>
      <p:sp>
        <p:nvSpPr>
          <p:cNvPr id="19460" name="Прямоугольник 7"/>
          <p:cNvSpPr>
            <a:spLocks noChangeArrowheads="1"/>
          </p:cNvSpPr>
          <p:nvPr/>
        </p:nvSpPr>
        <p:spPr bwMode="auto">
          <a:xfrm>
            <a:off x="107950" y="1330920"/>
            <a:ext cx="8856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0" i="1" dirty="0">
                <a:solidFill>
                  <a:srgbClr val="C00000"/>
                </a:solidFill>
                <a:latin typeface="Times New Roman" pitchFamily="18" charset="0"/>
              </a:rPr>
              <a:t>Важно! </a:t>
            </a:r>
            <a:r>
              <a:rPr lang="ru-RU" altLang="ru-RU" sz="1800" b="0" i="1" dirty="0">
                <a:latin typeface="Times New Roman" pitchFamily="18" charset="0"/>
              </a:rPr>
              <a:t>Использование только в случае необходимости 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260127"/>
            <a:ext cx="9180513" cy="936625"/>
          </a:xfrm>
        </p:spPr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Использование резервной </a:t>
            </a:r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станции </a:t>
            </a:r>
            <a:r>
              <a:rPr lang="ru-RU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печати </a:t>
            </a:r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ЭМ</a:t>
            </a:r>
            <a:endParaRPr lang="ru-RU" sz="3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950" y="1773238"/>
            <a:ext cx="8856663" cy="5078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/>
              <a:t>Получение </a:t>
            </a:r>
            <a:r>
              <a:rPr lang="ru-RU" i="1" dirty="0"/>
              <a:t>резервного </a:t>
            </a:r>
            <a:r>
              <a:rPr lang="ru-RU" dirty="0"/>
              <a:t>ключа доступа к ЭМ для </a:t>
            </a:r>
            <a:r>
              <a:rPr lang="ru-RU" i="1" dirty="0"/>
              <a:t>резервной </a:t>
            </a:r>
            <a:r>
              <a:rPr lang="ru-RU" dirty="0"/>
              <a:t>станции печати ЭМ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на </a:t>
            </a:r>
            <a:r>
              <a:rPr lang="ru-RU" i="1" dirty="0"/>
              <a:t>основной </a:t>
            </a:r>
            <a:r>
              <a:rPr lang="ru-RU" dirty="0"/>
              <a:t>станции авторизации в ППЭ перейдите в раздел «Получить ключ», проверьте дату </a:t>
            </a:r>
            <a:r>
              <a:rPr lang="ru-RU" dirty="0" smtClean="0"/>
              <a:t>экзамена, </a:t>
            </a:r>
            <a:r>
              <a:rPr lang="ru-RU" dirty="0"/>
              <a:t>подключите токен члена ГЭК и укажите пароль;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нажмите кнопку «Резервный ключ»;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в открывшемся окне «Получение резервного ключа» укажите: Предмет: </a:t>
            </a:r>
            <a:r>
              <a:rPr lang="ru-RU" b="1" dirty="0"/>
              <a:t>01 – Русский язык</a:t>
            </a:r>
            <a:r>
              <a:rPr lang="ru-RU" dirty="0"/>
              <a:t>;  Аудитория: </a:t>
            </a:r>
            <a:r>
              <a:rPr lang="ru-RU" b="1" dirty="0"/>
              <a:t>&lt;выберите из списка номер аудитории, в которой будет использована резервная станция&gt;</a:t>
            </a:r>
            <a:r>
              <a:rPr lang="ru-RU" dirty="0"/>
              <a:t>;  № станции: </a:t>
            </a:r>
            <a:r>
              <a:rPr lang="ru-RU" b="1" dirty="0"/>
              <a:t>&lt;выберите из списка номер резервной станции печати ЭМ, которая будет использована&gt;</a:t>
            </a:r>
            <a:r>
              <a:rPr lang="ru-RU" dirty="0"/>
              <a:t>;  ИК для печати: &lt;</a:t>
            </a:r>
            <a:r>
              <a:rPr lang="ru-RU" b="1" dirty="0"/>
              <a:t>укажите количество оставшихся для печати ИК</a:t>
            </a:r>
            <a:r>
              <a:rPr lang="ru-RU" dirty="0"/>
              <a:t>&gt;;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подтвердите, что все необходимые сведения указаны корректно, отметив флажок «</a:t>
            </a:r>
            <a:r>
              <a:rPr lang="ru-RU" b="1" i="1" dirty="0"/>
              <a:t>Все необходимые данные для получения резервного ключа введены корректно»;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нажмите кнопку «Сохранить»;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сохраните </a:t>
            </a:r>
            <a:r>
              <a:rPr lang="ru-RU" i="1" dirty="0"/>
              <a:t>резервный </a:t>
            </a:r>
            <a:r>
              <a:rPr lang="ru-RU" dirty="0"/>
              <a:t>ключ доступа к ЭМ для </a:t>
            </a:r>
            <a:r>
              <a:rPr lang="ru-RU" i="1" dirty="0"/>
              <a:t>резервной </a:t>
            </a:r>
            <a:r>
              <a:rPr lang="ru-RU" dirty="0"/>
              <a:t>станции печати ЭМ в папку станции авторизации;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скопируйте </a:t>
            </a:r>
            <a:r>
              <a:rPr lang="ru-RU" i="1" dirty="0"/>
              <a:t>резервный </a:t>
            </a:r>
            <a:r>
              <a:rPr lang="ru-RU" dirty="0"/>
              <a:t>ключ доступа к ЭМ для </a:t>
            </a:r>
            <a:r>
              <a:rPr lang="ru-RU" b="1" i="1" dirty="0"/>
              <a:t>резервной </a:t>
            </a:r>
            <a:r>
              <a:rPr lang="ru-RU" dirty="0"/>
              <a:t>станции печати ЭМ </a:t>
            </a:r>
            <a:br>
              <a:rPr lang="ru-RU" dirty="0"/>
            </a:br>
            <a:r>
              <a:rPr lang="ru-RU" dirty="0"/>
              <a:t>на </a:t>
            </a:r>
            <a:r>
              <a:rPr lang="ru-RU" dirty="0" err="1"/>
              <a:t>флеш</a:t>
            </a:r>
            <a:r>
              <a:rPr lang="ru-RU" dirty="0"/>
              <a:t>-накопитель для переноса данных между рабочими станциями ППЭ. </a:t>
            </a:r>
          </a:p>
          <a:p>
            <a:pPr algn="just">
              <a:defRPr/>
            </a:pPr>
            <a:r>
              <a:rPr lang="ru-RU" dirty="0"/>
              <a:t>Ключ для </a:t>
            </a:r>
            <a:r>
              <a:rPr lang="ru-RU" i="1" dirty="0"/>
              <a:t>резервной </a:t>
            </a:r>
            <a:r>
              <a:rPr lang="ru-RU" dirty="0"/>
              <a:t>станции печати ЭМ имеет имя вида: </a:t>
            </a:r>
          </a:p>
          <a:p>
            <a:pPr algn="just">
              <a:defRPr/>
            </a:pPr>
            <a:r>
              <a:rPr lang="en-US" i="1" dirty="0" smtClean="0"/>
              <a:t>KEY_</a:t>
            </a:r>
            <a:r>
              <a:rPr lang="en-US" b="1" i="1" dirty="0" smtClean="0"/>
              <a:t>DD</a:t>
            </a:r>
            <a:r>
              <a:rPr lang="en-US" b="1" i="1" dirty="0" smtClean="0"/>
              <a:t>.MM.YYYY</a:t>
            </a:r>
            <a:r>
              <a:rPr lang="en-US" i="1" dirty="0" smtClean="0"/>
              <a:t>_Region_</a:t>
            </a:r>
            <a:r>
              <a:rPr lang="en-US" b="1" i="1" dirty="0" smtClean="0"/>
              <a:t>57</a:t>
            </a:r>
            <a:r>
              <a:rPr lang="en-US" i="1" dirty="0" smtClean="0"/>
              <a:t>_Station_</a:t>
            </a:r>
            <a:r>
              <a:rPr lang="en-US" b="1" i="1" dirty="0" smtClean="0"/>
              <a:t>PPPP</a:t>
            </a:r>
            <a:r>
              <a:rPr lang="en-US" i="1" dirty="0" smtClean="0"/>
              <a:t>_reserve</a:t>
            </a:r>
            <a:r>
              <a:rPr lang="en-US" i="1" dirty="0"/>
              <a:t>_.dat, </a:t>
            </a:r>
            <a:r>
              <a:rPr lang="ru-RU" i="1" dirty="0"/>
              <a:t>где </a:t>
            </a:r>
            <a:r>
              <a:rPr lang="en-US" b="1" i="1" dirty="0"/>
              <a:t>PPPP </a:t>
            </a:r>
            <a:r>
              <a:rPr lang="en-US" i="1" dirty="0"/>
              <a:t>– </a:t>
            </a:r>
            <a:r>
              <a:rPr lang="ru-RU" i="1" dirty="0"/>
              <a:t>номер ППЭ</a:t>
            </a:r>
            <a:endParaRPr lang="ru-RU" dirty="0"/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" t="-417" r="-417" b="-417"/>
          <a:stretch>
            <a:fillRect/>
          </a:stretch>
        </p:blipFill>
        <p:spPr bwMode="auto">
          <a:xfrm>
            <a:off x="8243888" y="1534815"/>
            <a:ext cx="454025" cy="454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887413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287338" y="4152900"/>
            <a:ext cx="8856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0">
              <a:latin typeface="Times New Roman" pitchFamily="18" charset="0"/>
            </a:endParaRPr>
          </a:p>
        </p:txBody>
      </p:sp>
      <p:sp>
        <p:nvSpPr>
          <p:cNvPr id="20484" name="Прямоугольник 7"/>
          <p:cNvSpPr>
            <a:spLocks noChangeArrowheads="1"/>
          </p:cNvSpPr>
          <p:nvPr/>
        </p:nvSpPr>
        <p:spPr bwMode="auto">
          <a:xfrm>
            <a:off x="107950" y="1835150"/>
            <a:ext cx="8856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0" i="1" dirty="0">
                <a:solidFill>
                  <a:srgbClr val="C00000"/>
                </a:solidFill>
                <a:latin typeface="Times New Roman" pitchFamily="18" charset="0"/>
              </a:rPr>
              <a:t>Важно! </a:t>
            </a:r>
            <a:r>
              <a:rPr lang="ru-RU" altLang="ru-RU" sz="1800" i="1" dirty="0">
                <a:latin typeface="Times New Roman" pitchFamily="18" charset="0"/>
              </a:rPr>
              <a:t>Использование только в случае необходимости 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80513" cy="1800944"/>
          </a:xfrm>
        </p:spPr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Загрузка и активация </a:t>
            </a:r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резервного </a:t>
            </a:r>
            <a:r>
              <a:rPr lang="ru-RU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ключа доступа к ЭМ </a:t>
            </a:r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на </a:t>
            </a:r>
            <a:r>
              <a:rPr lang="ru-RU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резервной станции печати </a:t>
            </a:r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ЭМ</a:t>
            </a:r>
            <a:endParaRPr lang="ru-RU" sz="3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950" y="2262188"/>
            <a:ext cx="8856663" cy="20304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на странице </a:t>
            </a:r>
            <a:r>
              <a:rPr lang="ru-RU" b="1" dirty="0"/>
              <a:t>Загрузка ключа доступа к ЭМ </a:t>
            </a:r>
            <a:r>
              <a:rPr lang="ru-RU" b="1" i="1" dirty="0"/>
              <a:t>резервной </a:t>
            </a:r>
            <a:r>
              <a:rPr lang="ru-RU" dirty="0"/>
              <a:t>станции печати ЭМ загрузите ключ доступа к ЭМ, полученный для </a:t>
            </a:r>
            <a:r>
              <a:rPr lang="ru-RU" b="1" i="1" dirty="0"/>
              <a:t>резервной </a:t>
            </a:r>
            <a:r>
              <a:rPr lang="ru-RU" dirty="0"/>
              <a:t>станции печати ЭМ.</a:t>
            </a:r>
          </a:p>
          <a:p>
            <a:pPr algn="just">
              <a:defRPr/>
            </a:pPr>
            <a:r>
              <a:rPr lang="ru-RU" i="1" dirty="0"/>
              <a:t>Номер аудитории будет заполнен автоматически с учетом сведений, указанных при запросе резервного ключа доступа на станции авторизации;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перейдите на страницу </a:t>
            </a:r>
            <a:r>
              <a:rPr lang="ru-RU" b="1" dirty="0"/>
              <a:t>Подготовка к печати ЭМ;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подключите токен члена ГЭК, нажмите кнопку «Обновить информацию о </a:t>
            </a:r>
            <a:r>
              <a:rPr lang="ru-RU" dirty="0" err="1"/>
              <a:t>токене</a:t>
            </a:r>
            <a:r>
              <a:rPr lang="ru-RU" dirty="0"/>
              <a:t> члена ГЭК» и введите пароль доступа к </a:t>
            </a:r>
            <a:r>
              <a:rPr lang="ru-RU" dirty="0" err="1"/>
              <a:t>токену</a:t>
            </a:r>
            <a:r>
              <a:rPr lang="ru-RU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950" y="4411663"/>
            <a:ext cx="8856663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/>
              <a:t>Расшифровка и печать ЭМ на </a:t>
            </a:r>
            <a:r>
              <a:rPr lang="ru-RU" b="1" i="1" dirty="0"/>
              <a:t>резервной </a:t>
            </a:r>
            <a:r>
              <a:rPr lang="ru-RU" b="1" dirty="0"/>
              <a:t>станции печати ЭМ: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на странице </a:t>
            </a:r>
            <a:r>
              <a:rPr lang="ru-RU" b="1" dirty="0"/>
              <a:t>Подготовка к печати ЭМ </a:t>
            </a:r>
            <a:r>
              <a:rPr lang="ru-RU" dirty="0"/>
              <a:t>укажите количество участников для печати ЭМ, соответствующее количеству ненапечатанных ИК;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нажмите кнопку «Печать ЭМ» для перехода на страницу </a:t>
            </a:r>
            <a:r>
              <a:rPr lang="ru-RU" b="1" dirty="0"/>
              <a:t>Печать ЭМ;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на странице </a:t>
            </a:r>
            <a:r>
              <a:rPr lang="ru-RU" b="1" dirty="0"/>
              <a:t>Печать ЭМ </a:t>
            </a:r>
            <a:r>
              <a:rPr lang="ru-RU" dirty="0"/>
              <a:t>нажмите «Печать» для начала расшифровки и печати заданного количества полных комплектов ЭМ </a:t>
            </a: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" t="-417" r="-417" b="-417"/>
          <a:stretch>
            <a:fillRect/>
          </a:stretch>
        </p:blipFill>
        <p:spPr bwMode="auto">
          <a:xfrm>
            <a:off x="8027988" y="4152900"/>
            <a:ext cx="454025" cy="454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887413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Прямоугольник 4"/>
          <p:cNvSpPr>
            <a:spLocks noChangeArrowheads="1"/>
          </p:cNvSpPr>
          <p:nvPr/>
        </p:nvSpPr>
        <p:spPr bwMode="auto">
          <a:xfrm>
            <a:off x="287338" y="4152900"/>
            <a:ext cx="8856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0">
              <a:latin typeface="Times New Roman" pitchFamily="18" charset="0"/>
            </a:endParaRPr>
          </a:p>
        </p:txBody>
      </p:sp>
      <p:sp>
        <p:nvSpPr>
          <p:cNvPr id="21508" name="Прямоугольник 6"/>
          <p:cNvSpPr>
            <a:spLocks noChangeArrowheads="1"/>
          </p:cNvSpPr>
          <p:nvPr/>
        </p:nvSpPr>
        <p:spPr bwMode="auto">
          <a:xfrm>
            <a:off x="123825" y="1989138"/>
            <a:ext cx="8856663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C00000"/>
                </a:solidFill>
                <a:latin typeface="Times New Roman" pitchFamily="18" charset="0"/>
              </a:rPr>
              <a:t>Важно!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0" dirty="0">
                <a:latin typeface="Times New Roman" pitchFamily="18" charset="0"/>
              </a:rPr>
              <a:t>Получение ключа для резервной станции доступно только для </a:t>
            </a:r>
            <a:r>
              <a:rPr lang="ru-RU" altLang="ru-RU" sz="1800" dirty="0">
                <a:latin typeface="Times New Roman" pitchFamily="18" charset="0"/>
              </a:rPr>
              <a:t>зарегистрированных </a:t>
            </a:r>
            <a:r>
              <a:rPr lang="ru-RU" altLang="ru-RU" sz="1800" b="0" dirty="0">
                <a:latin typeface="Times New Roman" pitchFamily="18" charset="0"/>
              </a:rPr>
              <a:t>ранее станций печати ЭМ. Регистрация станции печати происходит путем отправки электронных актов технической готовности на федеральный портал через раздел «Мониторинг» станции авторизации, в том числе в день проведения экзамена.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0" dirty="0"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0" dirty="0">
                <a:latin typeface="Times New Roman" pitchFamily="18" charset="0"/>
              </a:rPr>
              <a:t>Сведения об использовании резервной станции в соответствующей аудитории </a:t>
            </a:r>
            <a:br>
              <a:rPr lang="ru-RU" altLang="ru-RU" sz="1800" b="0" dirty="0">
                <a:latin typeface="Times New Roman" pitchFamily="18" charset="0"/>
              </a:rPr>
            </a:br>
            <a:r>
              <a:rPr lang="ru-RU" altLang="ru-RU" sz="1800" b="0" dirty="0">
                <a:latin typeface="Times New Roman" pitchFamily="18" charset="0"/>
              </a:rPr>
              <a:t>и выданных ЭМ будут автоматически добавлены в основной ключ доступа к ЭМ. При необходимости можете </a:t>
            </a:r>
            <a:r>
              <a:rPr lang="ru-RU" altLang="ru-RU" sz="1800" dirty="0">
                <a:latin typeface="Times New Roman" pitchFamily="18" charset="0"/>
              </a:rPr>
              <a:t>повторно </a:t>
            </a:r>
            <a:r>
              <a:rPr lang="ru-RU" altLang="ru-RU" sz="1800" b="0" dirty="0">
                <a:latin typeface="Times New Roman" pitchFamily="18" charset="0"/>
              </a:rPr>
              <a:t>скачать </a:t>
            </a:r>
            <a:r>
              <a:rPr lang="ru-RU" altLang="ru-RU" sz="1800" dirty="0">
                <a:latin typeface="Times New Roman" pitchFamily="18" charset="0"/>
              </a:rPr>
              <a:t>основной </a:t>
            </a:r>
            <a:r>
              <a:rPr lang="ru-RU" altLang="ru-RU" sz="1800" b="0" dirty="0">
                <a:latin typeface="Times New Roman" pitchFamily="18" charset="0"/>
              </a:rPr>
              <a:t>ключ доступа после получения резервного ключа (ключей), включающий сведения обо всех станциях печати ЭМ, </a:t>
            </a:r>
            <a:br>
              <a:rPr lang="ru-RU" altLang="ru-RU" sz="1800" b="0" dirty="0">
                <a:latin typeface="Times New Roman" pitchFamily="18" charset="0"/>
              </a:rPr>
            </a:br>
            <a:r>
              <a:rPr lang="ru-RU" altLang="ru-RU" sz="1800" b="0" dirty="0">
                <a:latin typeface="Times New Roman" pitchFamily="18" charset="0"/>
              </a:rPr>
              <a:t>на которых должна выполняться печать, в том числе резервных</a:t>
            </a:r>
            <a:r>
              <a:rPr lang="ru-RU" altLang="ru-RU" sz="1800" b="0" i="1" dirty="0">
                <a:latin typeface="Times New Roman" pitchFamily="18" charset="0"/>
              </a:rPr>
              <a:t> </a:t>
            </a:r>
            <a:endParaRPr lang="ru-RU" altLang="ru-RU" sz="1800" b="0" dirty="0">
              <a:latin typeface="Times New Roman" pitchFamily="18" charset="0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" t="-417" r="-417" b="-417"/>
          <a:stretch>
            <a:fillRect/>
          </a:stretch>
        </p:blipFill>
        <p:spPr bwMode="auto">
          <a:xfrm>
            <a:off x="8101013" y="1763713"/>
            <a:ext cx="454025" cy="454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179512" y="1052736"/>
            <a:ext cx="6552000" cy="828000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Тихоновская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Николаевна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обеспечения государственной итоговой аттестации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8-910-269-05-95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03082" y="1052736"/>
            <a:ext cx="1944216" cy="828000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numCol="3" rtlCol="0" anchor="ctr"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005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007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512" y="1988840"/>
            <a:ext cx="6552000" cy="828000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Шапеева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Леонидовна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инженер отдела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государственной итоговой аттестации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8-953-471-58-38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03082" y="1988840"/>
            <a:ext cx="1945382" cy="828000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numCol="3" rtlCol="0" anchor="ctr"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022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024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9512" y="2924944"/>
            <a:ext cx="6552000" cy="828000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Гридунова Мария Олеговна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методист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обеспечения государственной итоговой аттестации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8-920-813-73-55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03082" y="2924944"/>
            <a:ext cx="1945382" cy="828000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numCol="3" rtlCol="0" anchor="ctr"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008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013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019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023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9512" y="3861048"/>
            <a:ext cx="6552000" cy="828000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Логутеев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Дмитрий Сергеевич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инженер-начальник отдела информационных и электронных ресурсов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8-919-264-27-93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03082" y="3861048"/>
            <a:ext cx="1945382" cy="828000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numCol="3" rtlCol="0" anchor="ctr"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003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004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026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028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83000" y="4833248"/>
            <a:ext cx="6552000" cy="828000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Свободский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Сергей Евгеньевич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специалист отдела информационных и электронных ресурсов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8-953-476-31-06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803082" y="4833248"/>
            <a:ext cx="1945382" cy="828000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numCol="3" rtlCol="0" anchor="ctr"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001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006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009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010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016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79512" y="5841360"/>
            <a:ext cx="6552000" cy="828000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Мельнова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Владимировна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повышения квалификации и профессиональной переподготовки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8-920-285-37-08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99594" y="5841360"/>
            <a:ext cx="1945382" cy="828000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numCol="3" rtlCol="0" anchor="ctr"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012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014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018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029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9144000" cy="849660"/>
          </a:xfrm>
        </p:spPr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Кураторы пунктов проведения </a:t>
            </a:r>
            <a: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экзаменов в  </a:t>
            </a:r>
            <a:r>
              <a:rPr lang="ru-RU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2019 года</a:t>
            </a:r>
          </a:p>
        </p:txBody>
      </p:sp>
      <p:pic>
        <p:nvPicPr>
          <p:cNvPr id="29" name="Picture 3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887413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90116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887413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287338" y="4152900"/>
            <a:ext cx="8856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0">
              <a:latin typeface="Times New Roman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606425"/>
            <a:ext cx="9180513" cy="806450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Завершение экзамена в ППЭ</a:t>
            </a:r>
            <a:endParaRPr lang="ru-RU" sz="3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950" y="1844675"/>
            <a:ext cx="8856663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/>
              <a:t>Завершение экзамена в аудиториях ППЭ: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упакуйте заполненные ЭМ , заполните форму к материалам ЕГЭ (форма ППЭ-11);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заполните необходимые формы ППЭ (ППЭ-05-02, ППЭ-12-03 и ППЭ-12-04МАШ);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пригласите технического специалиста для завершения экзамена на станции печати ЭМ в аудитории.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950" y="3319463"/>
            <a:ext cx="8856663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/>
              <a:t>Завершение экзамена в аудиториях ППЭ на </a:t>
            </a:r>
            <a:r>
              <a:rPr lang="ru-RU" i="1" dirty="0"/>
              <a:t>основных </a:t>
            </a:r>
            <a:r>
              <a:rPr lang="ru-RU" dirty="0"/>
              <a:t>и </a:t>
            </a:r>
            <a:r>
              <a:rPr lang="ru-RU" i="1" dirty="0"/>
              <a:t>резервных </a:t>
            </a:r>
            <a:r>
              <a:rPr lang="ru-RU" dirty="0"/>
              <a:t>станциях печати ЭМ: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завершите экзамен на станции печати ЭМ;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напечатайте протокол печати ЭМ в ППЭ;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сохраните журнал проведения печати на станции печати ЭМ на </a:t>
            </a:r>
            <a:r>
              <a:rPr lang="ru-RU" dirty="0" err="1"/>
              <a:t>флеш</a:t>
            </a:r>
            <a:r>
              <a:rPr lang="ru-RU" dirty="0"/>
              <a:t>-накопитель для переноса данных между рабочими станциями ППЭ;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передайте упакованные бланки и заполненные формы в штаб ППЭ.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950" y="5192713"/>
            <a:ext cx="8856663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/>
              <a:t>Передача статуса «Экзамены завершены» и журналов работы станций: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передача статуса «Экзамены завершены» в систему мониторинга на </a:t>
            </a:r>
            <a:r>
              <a:rPr lang="ru-RU" i="1" dirty="0"/>
              <a:t>основной </a:t>
            </a:r>
            <a:r>
              <a:rPr lang="ru-RU" dirty="0"/>
              <a:t>станции авторизации в ППЭ в разделе «Мониторинг»;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передача электронных журналов работы </a:t>
            </a:r>
            <a:r>
              <a:rPr lang="ru-RU" i="1" dirty="0"/>
              <a:t>всех основных и резервной </a:t>
            </a:r>
            <a:r>
              <a:rPr lang="ru-RU" dirty="0"/>
              <a:t>станций печати ЭМ на </a:t>
            </a:r>
            <a:r>
              <a:rPr lang="ru-RU" i="1" dirty="0"/>
              <a:t>основной </a:t>
            </a:r>
            <a:r>
              <a:rPr lang="ru-RU" dirty="0"/>
              <a:t>станции авторизации в ППЭ в разделе «Мониторинг» </a:t>
            </a:r>
          </a:p>
        </p:txBody>
      </p: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" t="-417" r="-417" b="-417"/>
          <a:stretch>
            <a:fillRect/>
          </a:stretch>
        </p:blipFill>
        <p:spPr bwMode="auto">
          <a:xfrm>
            <a:off x="7885113" y="3698875"/>
            <a:ext cx="454025" cy="454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" t="-417" r="-417" b="-417"/>
          <a:stretch>
            <a:fillRect/>
          </a:stretch>
        </p:blipFill>
        <p:spPr bwMode="auto">
          <a:xfrm>
            <a:off x="7885113" y="4965700"/>
            <a:ext cx="454025" cy="454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887413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Прямоугольник 4"/>
          <p:cNvSpPr>
            <a:spLocks noChangeArrowheads="1"/>
          </p:cNvSpPr>
          <p:nvPr/>
        </p:nvSpPr>
        <p:spPr bwMode="auto">
          <a:xfrm>
            <a:off x="287338" y="4152900"/>
            <a:ext cx="8856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0">
              <a:latin typeface="Times New Roman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80513" cy="1008062"/>
          </a:xfrm>
        </p:spPr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Сканирование бланков участников </a:t>
            </a:r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экзамена</a:t>
            </a:r>
            <a:r>
              <a:rPr lang="ru-RU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, экспорт пакета с ЭМ</a:t>
            </a:r>
          </a:p>
        </p:txBody>
      </p:sp>
      <p:sp>
        <p:nvSpPr>
          <p:cNvPr id="23557" name="Прямоугольник 5"/>
          <p:cNvSpPr>
            <a:spLocks noChangeArrowheads="1"/>
          </p:cNvSpPr>
          <p:nvPr/>
        </p:nvSpPr>
        <p:spPr bwMode="auto">
          <a:xfrm>
            <a:off x="107950" y="2051050"/>
            <a:ext cx="8856663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ru-RU" altLang="ru-RU" sz="1800" b="0">
                <a:latin typeface="Times New Roman" pitchFamily="18" charset="0"/>
              </a:rPr>
              <a:t>на </a:t>
            </a:r>
            <a:r>
              <a:rPr lang="ru-RU" altLang="ru-RU" sz="1800" b="0" i="1">
                <a:latin typeface="Times New Roman" pitchFamily="18" charset="0"/>
              </a:rPr>
              <a:t>основной </a:t>
            </a:r>
            <a:r>
              <a:rPr lang="ru-RU" altLang="ru-RU" sz="1800" b="0">
                <a:latin typeface="Times New Roman" pitchFamily="18" charset="0"/>
              </a:rPr>
              <a:t>станции сканирования в ППЭ загрузите ключ доступа </a:t>
            </a:r>
            <a:br>
              <a:rPr lang="ru-RU" altLang="ru-RU" sz="1800" b="0">
                <a:latin typeface="Times New Roman" pitchFamily="18" charset="0"/>
              </a:rPr>
            </a:br>
            <a:r>
              <a:rPr lang="ru-RU" altLang="ru-RU" sz="1800" b="0">
                <a:latin typeface="Times New Roman" pitchFamily="18" charset="0"/>
              </a:rPr>
              <a:t>к ЭМ, содержащий сведения о распределении участников по аудиториям </a:t>
            </a:r>
            <a:br>
              <a:rPr lang="ru-RU" altLang="ru-RU" sz="1800" b="0">
                <a:latin typeface="Times New Roman" pitchFamily="18" charset="0"/>
              </a:rPr>
            </a:br>
            <a:r>
              <a:rPr lang="ru-RU" altLang="ru-RU" sz="1800" b="0">
                <a:latin typeface="Times New Roman" pitchFamily="18" charset="0"/>
              </a:rPr>
              <a:t>(в результате будут автоматически созданы аудитории в соответствии с рассадкой);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ru-RU" altLang="ru-RU" sz="1800" b="0">
                <a:latin typeface="Times New Roman" pitchFamily="18" charset="0"/>
              </a:rPr>
              <a:t>активируйте ключ доступа к ЭМ токеном члена ГЭК;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ru-RU" altLang="ru-RU" sz="1800" b="0">
                <a:latin typeface="Times New Roman" pitchFamily="18" charset="0"/>
              </a:rPr>
              <a:t>загрузите электронные журналы станций печати ЭМ, на которых выполнялась печать, включая замененные (загрузка электронных журналов станций печати </a:t>
            </a:r>
            <a:br>
              <a:rPr lang="ru-RU" altLang="ru-RU" sz="1800" b="0">
                <a:latin typeface="Times New Roman" pitchFamily="18" charset="0"/>
              </a:rPr>
            </a:br>
            <a:r>
              <a:rPr lang="ru-RU" altLang="ru-RU" sz="1800" b="0">
                <a:latin typeface="Times New Roman" pitchFamily="18" charset="0"/>
              </a:rPr>
              <a:t>ЭМ выполняется по мере завершения экзаменов в аудиториях ППЭ);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ru-RU" altLang="ru-RU" sz="1800" b="0">
                <a:latin typeface="Times New Roman" pitchFamily="18" charset="0"/>
              </a:rPr>
              <a:t>выполните сканирование заполненных комплектов бланков, полученных </a:t>
            </a:r>
            <a:br>
              <a:rPr lang="ru-RU" altLang="ru-RU" sz="1800" b="0">
                <a:latin typeface="Times New Roman" pitchFamily="18" charset="0"/>
              </a:rPr>
            </a:br>
            <a:r>
              <a:rPr lang="ru-RU" altLang="ru-RU" sz="1800" b="0">
                <a:latin typeface="Times New Roman" pitchFamily="18" charset="0"/>
              </a:rPr>
              <a:t>из аудиторий;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ru-RU" altLang="ru-RU" sz="1800" b="0">
                <a:latin typeface="Times New Roman" pitchFamily="18" charset="0"/>
              </a:rPr>
              <a:t>заполните необходимые формы ППЭ;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ru-RU" altLang="ru-RU" sz="1800" b="0">
                <a:latin typeface="Times New Roman" pitchFamily="18" charset="0"/>
              </a:rPr>
              <a:t>выполните сканирование форм ППЭ из аудиторий и штаба ППЭ;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ru-RU" altLang="ru-RU" sz="1800" b="0">
                <a:latin typeface="Times New Roman" pitchFamily="18" charset="0"/>
              </a:rPr>
              <a:t>после завершения сканирования бланков из всех аудиторий и форм ППЭ выполните экспорт пакета с бланками ответов с использованием токена члена ГЭК на флеш-накопитель для переноса данных между рабочими станциями ППЭ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" t="-417" r="-417" b="-417"/>
          <a:stretch>
            <a:fillRect/>
          </a:stretch>
        </p:blipFill>
        <p:spPr bwMode="auto">
          <a:xfrm>
            <a:off x="8027988" y="1597025"/>
            <a:ext cx="454025" cy="454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887413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287338" y="4152900"/>
            <a:ext cx="8856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0">
              <a:latin typeface="Times New Roman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606425"/>
            <a:ext cx="9180513" cy="806450"/>
          </a:xfrm>
        </p:spPr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Передача ЭМ из ППЭ в ОРЦОКО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950" y="1844675"/>
            <a:ext cx="8856663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на </a:t>
            </a:r>
            <a:r>
              <a:rPr lang="ru-RU" i="1" dirty="0"/>
              <a:t>основной </a:t>
            </a:r>
            <a:r>
              <a:rPr lang="ru-RU" dirty="0"/>
              <a:t>станции авторизации в ППЭ в разделе «Передать бланки» передайте пакет с бланками участников;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после изменения статуса пакета на значение «Передан» подтвердите завершение передачи бланков кнопкой «Подтвердить» в разделе «Передать бланки».</a:t>
            </a:r>
          </a:p>
          <a:p>
            <a:pPr algn="just">
              <a:defRPr/>
            </a:pPr>
            <a:r>
              <a:rPr lang="ru-RU" dirty="0"/>
              <a:t> </a:t>
            </a:r>
          </a:p>
          <a:p>
            <a:pPr algn="just">
              <a:defRPr/>
            </a:pPr>
            <a:r>
              <a:rPr lang="ru-RU" dirty="0"/>
              <a:t>При необходимости прокомментируйте выявленное несоответствие при передаче бланков в ОРЦОКО.</a:t>
            </a:r>
          </a:p>
        </p:txBody>
      </p:sp>
      <p:sp>
        <p:nvSpPr>
          <p:cNvPr id="24582" name="Прямоугольник 7"/>
          <p:cNvSpPr>
            <a:spLocks noChangeArrowheads="1"/>
          </p:cNvSpPr>
          <p:nvPr/>
        </p:nvSpPr>
        <p:spPr bwMode="auto">
          <a:xfrm>
            <a:off x="107950" y="3933825"/>
            <a:ext cx="8856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altLang="ru-RU" sz="1800" b="0">
                <a:latin typeface="Times New Roman" pitchFamily="18" charset="0"/>
              </a:rPr>
              <a:t>Передача статуса «Бланки переданы в РЦОИ» в систему мониторинга на </a:t>
            </a:r>
            <a:r>
              <a:rPr lang="ru-RU" altLang="ru-RU" sz="1800" i="1">
                <a:latin typeface="Times New Roman" pitchFamily="18" charset="0"/>
              </a:rPr>
              <a:t>основной </a:t>
            </a:r>
            <a:r>
              <a:rPr lang="ru-RU" altLang="ru-RU" sz="1800" b="0">
                <a:latin typeface="Times New Roman" pitchFamily="18" charset="0"/>
              </a:rPr>
              <a:t>станции авторизации в ППЭ в разделе «Мониторинг»:</a:t>
            </a:r>
          </a:p>
        </p:txBody>
      </p:sp>
      <p:sp>
        <p:nvSpPr>
          <p:cNvPr id="24583" name="Прямоугольник 9"/>
          <p:cNvSpPr>
            <a:spLocks noChangeArrowheads="1"/>
          </p:cNvSpPr>
          <p:nvPr/>
        </p:nvSpPr>
        <p:spPr bwMode="auto">
          <a:xfrm>
            <a:off x="107950" y="4652963"/>
            <a:ext cx="88566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ru-RU" altLang="ru-RU" sz="1800" b="0">
                <a:latin typeface="Times New Roman" pitchFamily="18" charset="0"/>
              </a:rPr>
              <a:t>после получения подтверждения о получении бланков в РЦОИ завершите экзамен </a:t>
            </a:r>
            <a:br>
              <a:rPr lang="ru-RU" altLang="ru-RU" sz="1800" b="0">
                <a:latin typeface="Times New Roman" pitchFamily="18" charset="0"/>
              </a:rPr>
            </a:br>
            <a:r>
              <a:rPr lang="ru-RU" altLang="ru-RU" sz="1800" b="0">
                <a:latin typeface="Times New Roman" pitchFamily="18" charset="0"/>
              </a:rPr>
              <a:t>на </a:t>
            </a:r>
            <a:r>
              <a:rPr lang="ru-RU" altLang="ru-RU" sz="1800" b="0" i="1">
                <a:latin typeface="Times New Roman" pitchFamily="18" charset="0"/>
              </a:rPr>
              <a:t>основной </a:t>
            </a:r>
            <a:r>
              <a:rPr lang="ru-RU" altLang="ru-RU" sz="1800" b="0">
                <a:latin typeface="Times New Roman" pitchFamily="18" charset="0"/>
              </a:rPr>
              <a:t>станции сканирования в ППЭ;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ru-RU" altLang="ru-RU" sz="1800" b="0">
                <a:latin typeface="Times New Roman" pitchFamily="18" charset="0"/>
              </a:rPr>
              <a:t> сохраните протокол и журнал работы основной и резервной станций сканирования </a:t>
            </a:r>
            <a:br>
              <a:rPr lang="ru-RU" altLang="ru-RU" sz="1800" b="0">
                <a:latin typeface="Times New Roman" pitchFamily="18" charset="0"/>
              </a:rPr>
            </a:br>
            <a:r>
              <a:rPr lang="ru-RU" altLang="ru-RU" sz="1800" b="0">
                <a:latin typeface="Times New Roman" pitchFamily="18" charset="0"/>
              </a:rPr>
              <a:t>в ППЭ на флеш-накопитель для переноса данных между рабочими станциями ППЭ;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ru-RU" altLang="ru-RU" sz="1800" b="0">
                <a:latin typeface="Times New Roman" pitchFamily="18" charset="0"/>
              </a:rPr>
              <a:t>на </a:t>
            </a:r>
            <a:r>
              <a:rPr lang="ru-RU" altLang="ru-RU" sz="1800" b="0" i="1">
                <a:latin typeface="Times New Roman" pitchFamily="18" charset="0"/>
              </a:rPr>
              <a:t>основной </a:t>
            </a:r>
            <a:r>
              <a:rPr lang="ru-RU" altLang="ru-RU" sz="1800" b="0">
                <a:latin typeface="Times New Roman" pitchFamily="18" charset="0"/>
              </a:rPr>
              <a:t>станции авторизации в ППЭ в разделе «Мониторинг» передайте электронные журналы работы станции </a:t>
            </a:r>
            <a:r>
              <a:rPr lang="ru-RU" altLang="ru-RU" sz="1800" b="0" i="1">
                <a:latin typeface="Times New Roman" pitchFamily="18" charset="0"/>
              </a:rPr>
              <a:t>основной </a:t>
            </a:r>
            <a:r>
              <a:rPr lang="ru-RU" altLang="ru-RU" sz="1800" b="0">
                <a:latin typeface="Times New Roman" pitchFamily="18" charset="0"/>
              </a:rPr>
              <a:t>станции сканирования </a:t>
            </a:r>
            <a:br>
              <a:rPr lang="ru-RU" altLang="ru-RU" sz="1800" b="0">
                <a:latin typeface="Times New Roman" pitchFamily="18" charset="0"/>
              </a:rPr>
            </a:br>
            <a:r>
              <a:rPr lang="ru-RU" altLang="ru-RU" sz="1800" b="0">
                <a:latin typeface="Times New Roman" pitchFamily="18" charset="0"/>
              </a:rPr>
              <a:t>в ППЭ</a:t>
            </a:r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" t="-417" r="-417" b="-417"/>
          <a:stretch>
            <a:fillRect/>
          </a:stretch>
        </p:blipFill>
        <p:spPr bwMode="auto">
          <a:xfrm>
            <a:off x="8101013" y="1390650"/>
            <a:ext cx="454025" cy="454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3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887413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6"/>
          <p:cNvSpPr>
            <a:spLocks noChangeArrowheads="1"/>
          </p:cNvSpPr>
          <p:nvPr/>
        </p:nvSpPr>
        <p:spPr bwMode="auto">
          <a:xfrm>
            <a:off x="123825" y="1989138"/>
            <a:ext cx="8856663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C00000"/>
                </a:solidFill>
                <a:latin typeface="Times New Roman" pitchFamily="18" charset="0"/>
              </a:rPr>
              <a:t>Важно!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0" dirty="0" smtClean="0">
                <a:latin typeface="Times New Roman" pitchFamily="18" charset="0"/>
              </a:rPr>
              <a:t>Отправка журналов с основных станций сканирования, в том числе, и резервных станций. </a:t>
            </a:r>
            <a:endParaRPr lang="ru-RU" altLang="ru-RU" sz="1800" b="0" dirty="0"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0" dirty="0" smtClean="0">
                <a:latin typeface="Times New Roman" pitchFamily="18" charset="0"/>
              </a:rPr>
              <a:t>Журналы отправляются до </a:t>
            </a:r>
            <a:r>
              <a:rPr lang="ru-RU" altLang="ru-RU" sz="1800" b="0" dirty="0" smtClean="0">
                <a:solidFill>
                  <a:srgbClr val="FF6600"/>
                </a:solidFill>
                <a:latin typeface="Times New Roman" pitchFamily="18" charset="0"/>
              </a:rPr>
              <a:t>19:00</a:t>
            </a:r>
            <a:r>
              <a:rPr lang="ru-RU" altLang="ru-RU" sz="1800" b="0" dirty="0" smtClean="0">
                <a:latin typeface="Times New Roman" pitchFamily="18" charset="0"/>
              </a:rPr>
              <a:t> !</a:t>
            </a:r>
            <a:endParaRPr lang="ru-RU" altLang="ru-RU" sz="1800" b="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452563"/>
            <a:ext cx="7564437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8925"/>
            <a:ext cx="9144000" cy="908050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Повторная отправка акта </a:t>
            </a:r>
            <a:b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в день экзамена</a:t>
            </a:r>
            <a:endParaRPr lang="ru-RU" sz="3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25604" name="Picture 3" descr="C:\Users\user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887413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Скругленный прямоугольник 1"/>
          <p:cNvSpPr>
            <a:spLocks noChangeArrowheads="1"/>
          </p:cNvSpPr>
          <p:nvPr/>
        </p:nvSpPr>
        <p:spPr bwMode="auto">
          <a:xfrm>
            <a:off x="5076825" y="1989138"/>
            <a:ext cx="3959225" cy="1079500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FF6600"/>
                </a:solidFill>
                <a:latin typeface="Cambria" pitchFamily="18" charset="0"/>
              </a:rPr>
              <a:t>В день экзамена повторно </a:t>
            </a:r>
            <a:br>
              <a:rPr lang="ru-RU" altLang="ru-RU" sz="2000">
                <a:solidFill>
                  <a:srgbClr val="FF6600"/>
                </a:solidFill>
                <a:latin typeface="Cambria" pitchFamily="18" charset="0"/>
              </a:rPr>
            </a:br>
            <a:r>
              <a:rPr lang="ru-RU" altLang="ru-RU" sz="2000">
                <a:solidFill>
                  <a:srgbClr val="FF6600"/>
                </a:solidFill>
                <a:latin typeface="Cambria" pitchFamily="18" charset="0"/>
              </a:rPr>
              <a:t>не отправляется акт станции авторизации!</a:t>
            </a:r>
          </a:p>
        </p:txBody>
      </p:sp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211513"/>
            <a:ext cx="4824412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Скругленный прямоугольник 1"/>
          <p:cNvSpPr>
            <a:spLocks noChangeArrowheads="1"/>
          </p:cNvSpPr>
          <p:nvPr/>
        </p:nvSpPr>
        <p:spPr bwMode="auto">
          <a:xfrm>
            <a:off x="34925" y="5445125"/>
            <a:ext cx="4465638" cy="1439863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FF6600"/>
                </a:solidFill>
                <a:latin typeface="Cambria" pitchFamily="18" charset="0"/>
              </a:rPr>
              <a:t>Акт станции авторизации отправляется  перед передачей статуса «Контроль технической готовности»</a:t>
            </a:r>
          </a:p>
        </p:txBody>
      </p:sp>
      <p:sp>
        <p:nvSpPr>
          <p:cNvPr id="8" name="Скругленный прямоугольник 1"/>
          <p:cNvSpPr>
            <a:spLocks noChangeArrowheads="1"/>
          </p:cNvSpPr>
          <p:nvPr/>
        </p:nvSpPr>
        <p:spPr bwMode="auto">
          <a:xfrm>
            <a:off x="5059043" y="5913338"/>
            <a:ext cx="3959225" cy="828030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 smtClean="0">
                <a:solidFill>
                  <a:srgbClr val="FF6600"/>
                </a:solidFill>
                <a:latin typeface="Cambria" pitchFamily="18" charset="0"/>
              </a:rPr>
              <a:t>Проверять дату экзамена перед отправкой</a:t>
            </a:r>
            <a:endParaRPr lang="ru-RU" altLang="ru-RU" sz="2000" dirty="0">
              <a:solidFill>
                <a:srgbClr val="FF66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227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1339850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Проверка качества печати ДБО № 2,</a:t>
            </a:r>
            <a:r>
              <a:rPr lang="ru-RU" sz="3200" b="1" dirty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ru-RU" sz="3200" b="1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проверка уникальности номеров </a:t>
            </a:r>
            <a:b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и количества бланков</a:t>
            </a:r>
            <a:endParaRPr lang="ru-RU" sz="3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26627" name="Picture 3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887413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04963"/>
            <a:ext cx="3673475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617663"/>
            <a:ext cx="3671888" cy="51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068638"/>
            <a:ext cx="423545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8925"/>
            <a:ext cx="9144000" cy="908050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Сканирование на резервной станции</a:t>
            </a:r>
            <a:endParaRPr lang="ru-RU" sz="3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27651" name="Picture 3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887413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741680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3" name="Скругленный прямоугольник 1"/>
          <p:cNvSpPr>
            <a:spLocks noChangeArrowheads="1"/>
          </p:cNvSpPr>
          <p:nvPr/>
        </p:nvSpPr>
        <p:spPr bwMode="auto">
          <a:xfrm>
            <a:off x="4627563" y="3933825"/>
            <a:ext cx="4265612" cy="1079500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FF6600"/>
                </a:solidFill>
                <a:latin typeface="Cambria" pitchFamily="18" charset="0"/>
              </a:rPr>
              <a:t>На резервной станции в аудиторию «Штаб» сканируется только ведомость 13-02 !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88"/>
            <a:ext cx="9144000" cy="5303837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ru-RU" sz="2000" u="sng" dirty="0" smtClean="0">
              <a:latin typeface="Cambria" panose="02040503050406030204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Спасибо за внимание!</a:t>
            </a:r>
            <a:endParaRPr lang="en-US" sz="5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sz="5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sz="1800" u="sng" dirty="0" smtClean="0">
              <a:latin typeface="Cambria" panose="02040503050406030204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Бюджетное учреждение </a:t>
            </a:r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Орловской области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«Региональный центр оценки качества образования»</a:t>
            </a:r>
            <a:endParaRPr lang="en-US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sz="700" dirty="0" smtClean="0">
              <a:latin typeface="Cambria" panose="02040503050406030204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hlinkClick r:id="rId2"/>
              </a:rPr>
              <a:t>8(919)264-27-93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hlinkClick r:id="rId2"/>
              </a:rPr>
              <a:t>loguteev@mail.ru</a:t>
            </a:r>
            <a:endParaRPr lang="ru-RU" sz="4000" dirty="0">
              <a:latin typeface="Cambria" panose="02040503050406030204" pitchFamily="18" charset="0"/>
            </a:endParaRPr>
          </a:p>
        </p:txBody>
      </p:sp>
      <p:pic>
        <p:nvPicPr>
          <p:cNvPr id="28675" name="Picture 3" descr="C:\Users\user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887413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536" y="44624"/>
            <a:ext cx="9144000" cy="849660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Внесение сведений в Мониторинг </a:t>
            </a:r>
            <a:endParaRPr lang="ru-RU" sz="3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4099" name="Picture 3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887413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35146"/>
            <a:ext cx="5688632" cy="573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25" y="549275"/>
            <a:ext cx="9009063" cy="979488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Версии программного обеспечения</a:t>
            </a:r>
            <a:endParaRPr lang="ru-RU" sz="3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5123" name="Picture 3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887413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7325" y="2305903"/>
            <a:ext cx="8856663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b="1" dirty="0"/>
              <a:t>Дистрибутив Станции печати ЭМ, версия </a:t>
            </a:r>
            <a:r>
              <a:rPr lang="ru-RU" b="1" dirty="0" smtClean="0"/>
              <a:t>7.5. </a:t>
            </a:r>
            <a:endParaRPr lang="ru-RU" dirty="0"/>
          </a:p>
          <a:p>
            <a:pPr algn="just">
              <a:defRPr/>
            </a:pPr>
            <a:r>
              <a:rPr lang="ru-RU" dirty="0"/>
              <a:t>В ПО Станция печати ЭМ для проведения </a:t>
            </a:r>
            <a:r>
              <a:rPr lang="ru-RU" dirty="0" smtClean="0"/>
              <a:t>экзаменов </a:t>
            </a:r>
            <a:r>
              <a:rPr lang="ru-RU" dirty="0"/>
              <a:t>в расписание добавлен </a:t>
            </a:r>
            <a:r>
              <a:rPr lang="ru-RU" dirty="0" smtClean="0"/>
              <a:t>этап «Основной этап»,  с датами проведения и выбором предметов. </a:t>
            </a:r>
            <a:endParaRPr lang="ru-RU" dirty="0"/>
          </a:p>
          <a:p>
            <a:pPr algn="just">
              <a:defRPr/>
            </a:pP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b="1" dirty="0"/>
              <a:t>Дистрибутив Станции авторизации, версия </a:t>
            </a:r>
            <a:r>
              <a:rPr lang="ru-RU" b="1" dirty="0" smtClean="0"/>
              <a:t>5.5. </a:t>
            </a:r>
            <a:endParaRPr lang="ru-RU" dirty="0"/>
          </a:p>
          <a:p>
            <a:pPr algn="just">
              <a:defRPr/>
            </a:pPr>
            <a:r>
              <a:rPr lang="ru-RU" dirty="0"/>
              <a:t>В ПО Станция авторизации </a:t>
            </a:r>
            <a:r>
              <a:rPr lang="ru-RU" dirty="0"/>
              <a:t>для проведения экзаменов в расписание добавлен этап «Основной этап</a:t>
            </a:r>
            <a:r>
              <a:rPr lang="ru-RU" dirty="0" smtClean="0"/>
              <a:t>» для </a:t>
            </a:r>
            <a:r>
              <a:rPr lang="ru-RU" dirty="0"/>
              <a:t>настройки подключения к </a:t>
            </a:r>
            <a:r>
              <a:rPr lang="ru-RU" dirty="0" smtClean="0"/>
              <a:t>федеральному </a:t>
            </a:r>
            <a:r>
              <a:rPr lang="ru-RU" dirty="0"/>
              <a:t>порталу </a:t>
            </a:r>
            <a:r>
              <a:rPr lang="ru-RU" dirty="0" smtClean="0"/>
              <a:t>eem.rustest.ru.</a:t>
            </a:r>
          </a:p>
          <a:p>
            <a:pPr algn="just">
              <a:defRPr/>
            </a:pP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b="1" dirty="0"/>
              <a:t>Дистрибутив Станции сканирования в ППЭ, версия </a:t>
            </a:r>
            <a:r>
              <a:rPr lang="ru-RU" b="1" dirty="0" smtClean="0"/>
              <a:t>4.5. </a:t>
            </a:r>
            <a:endParaRPr lang="ru-RU" dirty="0"/>
          </a:p>
          <a:p>
            <a:pPr algn="just">
              <a:defRPr/>
            </a:pPr>
            <a:r>
              <a:rPr lang="ru-RU" dirty="0"/>
              <a:t>В ПО Станция сканирования в ППЭ </a:t>
            </a:r>
            <a:r>
              <a:rPr lang="ru-RU" dirty="0"/>
              <a:t>для проведения экзаменов в расписание добавлен этап «Основной этап»,  с датами проведения и выбором предметов</a:t>
            </a:r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" t="-417" r="-417" b="-417"/>
          <a:stretch>
            <a:fillRect/>
          </a:stretch>
        </p:blipFill>
        <p:spPr bwMode="auto">
          <a:xfrm>
            <a:off x="6732588" y="2038871"/>
            <a:ext cx="454025" cy="454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" t="-417" r="-417" b="-417"/>
          <a:stretch>
            <a:fillRect/>
          </a:stretch>
        </p:blipFill>
        <p:spPr bwMode="auto">
          <a:xfrm>
            <a:off x="6732588" y="3190999"/>
            <a:ext cx="454025" cy="454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" t="-417" r="-417" b="-417"/>
          <a:stretch>
            <a:fillRect/>
          </a:stretch>
        </p:blipFill>
        <p:spPr bwMode="auto">
          <a:xfrm>
            <a:off x="6710263" y="4343127"/>
            <a:ext cx="454025" cy="454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677247" y="5805264"/>
            <a:ext cx="25671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i="1" dirty="0" smtClean="0">
                <a:solidFill>
                  <a:srgbClr val="FF6600"/>
                </a:solidFill>
              </a:rPr>
              <a:t>Актуально на 20.05.2019!  </a:t>
            </a:r>
            <a:endParaRPr lang="ru-RU" sz="1600" b="1" i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20" y="217513"/>
            <a:ext cx="9144000" cy="1411287"/>
          </a:xfrm>
        </p:spPr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Техническая подготовка </a:t>
            </a:r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(не ранее чем за 5 дней до экзамена – не позднее 16.00 </a:t>
            </a:r>
            <a:r>
              <a:rPr lang="ru-RU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часов дня накануне экзамена</a:t>
            </a:r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  <a:endParaRPr lang="ru-RU" sz="3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6147" name="Picture 3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887413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187325" y="1819275"/>
            <a:ext cx="885666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ru-RU" altLang="ru-RU" sz="1800" b="0" dirty="0">
                <a:latin typeface="Times New Roman" pitchFamily="18" charset="0"/>
              </a:rPr>
              <a:t>Установить дистрибутивы с программным обеспечением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ru-RU" altLang="ru-RU" sz="1800" b="0" dirty="0">
                <a:latin typeface="Times New Roman" pitchFamily="18" charset="0"/>
              </a:rPr>
              <a:t>Скачать с файлового сервера с адресом http://11.0.0.1:22888 форму ПЛ-11 «Количество аудиторий по экзаменам» (сведения о назначенных аудиториях)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ru-RU" altLang="ru-RU" sz="1800" b="0" dirty="0">
                <a:latin typeface="Times New Roman" pitchFamily="18" charset="0"/>
              </a:rPr>
              <a:t>Присвоить всем компьютерам (ноутбукам), которые будут задействованы при проведении обучающего семинара, уникальный номер.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ru-RU" altLang="ru-RU" sz="1800" b="0" dirty="0">
              <a:latin typeface="Times New Roman" pitchFamily="18" charset="0"/>
            </a:endParaRPr>
          </a:p>
        </p:txBody>
      </p:sp>
      <p:sp>
        <p:nvSpPr>
          <p:cNvPr id="6149" name="Прямоугольник 4"/>
          <p:cNvSpPr>
            <a:spLocks noChangeArrowheads="1"/>
          </p:cNvSpPr>
          <p:nvPr/>
        </p:nvSpPr>
        <p:spPr bwMode="auto">
          <a:xfrm>
            <a:off x="287338" y="4152900"/>
            <a:ext cx="8856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425" y="3284538"/>
            <a:ext cx="8963025" cy="36623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rgbClr val="C00000"/>
                </a:solidFill>
              </a:rPr>
              <a:t>Важно! </a:t>
            </a:r>
            <a:r>
              <a:rPr lang="ru-RU" sz="1600" dirty="0"/>
              <a:t>Всем компьютерам (ноутбукам) должен быть присвоен уникальный в ППЭ номер, в случае установки на компьютер (ноутбук) нескольких видов ПО, номер компьютера в каждом ПО должен совпадать. </a:t>
            </a:r>
          </a:p>
          <a:p>
            <a:pPr algn="just">
              <a:defRPr/>
            </a:pPr>
            <a:r>
              <a:rPr lang="ru-RU" sz="1600" dirty="0"/>
              <a:t>      При использовании отдельно взятого компьютера (ноутбука), которому в ППЭ присвоен свой уникальный номер, при проведении экзаменов: </a:t>
            </a:r>
          </a:p>
          <a:p>
            <a:pPr algn="just">
              <a:defRPr/>
            </a:pPr>
            <a:r>
              <a:rPr lang="ru-RU" sz="1600" dirty="0"/>
              <a:t>ДОПУСКАЕТСЯ: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устанавливать любые резервные станции и использовать, в случае возникновения нештатной ситуации, взамен вышедшей из строя станции соответствующего типа. </a:t>
            </a:r>
          </a:p>
          <a:p>
            <a:pPr algn="just">
              <a:defRPr/>
            </a:pPr>
            <a:r>
              <a:rPr lang="ru-RU" sz="1600" dirty="0"/>
              <a:t>НЕ ДОПУСКАЕТСЯ (в том числе запрещается при передаче электронных актов в систему мониторинга готовности ППЭ):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устанавливать и совместно использовать в день проведения экзамена основную станцию авторизации и основную станцию сканирования;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использовать как основную или резервную станцию одного типа одновременно в двух и более различных аудиториях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887413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7325" y="1973263"/>
            <a:ext cx="8856663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Станция печати: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создайте новый экзамен и заполните поля на странице Информация об аудитории;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проверьте корректность системного времени;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проверьте работоспособность CD (DVD)-ROM;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выполните проверку границ печати и тестовую печать ЭМ;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убедитесь в качестве печати.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7173" name="Прямоугольник 4"/>
          <p:cNvSpPr>
            <a:spLocks noChangeArrowheads="1"/>
          </p:cNvSpPr>
          <p:nvPr/>
        </p:nvSpPr>
        <p:spPr bwMode="auto">
          <a:xfrm>
            <a:off x="287338" y="4152900"/>
            <a:ext cx="8856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0">
              <a:latin typeface="Times New Roman" pitchFamily="18" charset="0"/>
            </a:endParaRPr>
          </a:p>
        </p:txBody>
      </p:sp>
      <p:sp>
        <p:nvSpPr>
          <p:cNvPr id="7174" name="Прямоугольник 6"/>
          <p:cNvSpPr>
            <a:spLocks noChangeArrowheads="1"/>
          </p:cNvSpPr>
          <p:nvPr/>
        </p:nvSpPr>
        <p:spPr bwMode="auto">
          <a:xfrm>
            <a:off x="187325" y="3822700"/>
            <a:ext cx="8963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0">
                <a:solidFill>
                  <a:srgbClr val="C00000"/>
                </a:solidFill>
                <a:latin typeface="Times New Roman" pitchFamily="18" charset="0"/>
              </a:rPr>
              <a:t>Важно! </a:t>
            </a:r>
            <a:r>
              <a:rPr lang="ru-RU" altLang="ru-RU" sz="1600" b="0">
                <a:latin typeface="Times New Roman" pitchFamily="18" charset="0"/>
              </a:rPr>
              <a:t>Тестовый комплект бланков подготовьте для сканирования при проведении технической подготовки станции сканирования в ППЭ.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b="0"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9713" y="4594225"/>
            <a:ext cx="8858250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Резервная станция печати: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выполните все те же действия, что и на основной станции печати;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поставьте отметку «Резервная станция»</a:t>
            </a: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" t="-417" r="-417" b="-417"/>
          <a:stretch>
            <a:fillRect/>
          </a:stretch>
        </p:blipFill>
        <p:spPr bwMode="auto">
          <a:xfrm>
            <a:off x="8388350" y="1746250"/>
            <a:ext cx="454025" cy="454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08520" y="188640"/>
            <a:ext cx="9144000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kumimoji="0" lang="ru-RU" sz="3200" b="1" kern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Техническая подготовка </a:t>
            </a:r>
            <a:br>
              <a:rPr kumimoji="0" lang="ru-RU" sz="3200" b="1" kern="0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kumimoji="0" lang="ru-RU" sz="3200" b="1" kern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(не ранее чем за 5 дней до экзамена – не позднее 16.00 часов дня накануне экзамена)</a:t>
            </a:r>
            <a:endParaRPr kumimoji="0" lang="ru-RU" sz="3200" b="1" kern="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887413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25" y="2333625"/>
            <a:ext cx="9001125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Станция Авторизации: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в разделе «Настройки» заполните необходимые поля;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проверьте соединение с федеральным порталом, предназначенным для проведения тренировочного мероприятия: https://test-eem.rustest.ru/;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сохраните выполненные настройки;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подключите локальный принтер к основной станции авторизации;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в разделе «Напечатать ДБО № 2» выберите принтер и напечатайте тестовый ДБО № 2. </a:t>
            </a:r>
          </a:p>
        </p:txBody>
      </p:sp>
      <p:sp>
        <p:nvSpPr>
          <p:cNvPr id="8197" name="Прямоугольник 4"/>
          <p:cNvSpPr>
            <a:spLocks noChangeArrowheads="1"/>
          </p:cNvSpPr>
          <p:nvPr/>
        </p:nvSpPr>
        <p:spPr bwMode="auto">
          <a:xfrm>
            <a:off x="287338" y="4152900"/>
            <a:ext cx="8856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0">
              <a:latin typeface="Times New Roman" pitchFamily="18" charset="0"/>
            </a:endParaRPr>
          </a:p>
        </p:txBody>
      </p:sp>
      <p:sp>
        <p:nvSpPr>
          <p:cNvPr id="8198" name="Прямоугольник 6"/>
          <p:cNvSpPr>
            <a:spLocks noChangeArrowheads="1"/>
          </p:cNvSpPr>
          <p:nvPr/>
        </p:nvSpPr>
        <p:spPr bwMode="auto">
          <a:xfrm>
            <a:off x="107950" y="5754688"/>
            <a:ext cx="89614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0" dirty="0">
                <a:solidFill>
                  <a:srgbClr val="C00000"/>
                </a:solidFill>
                <a:latin typeface="Times New Roman" pitchFamily="18" charset="0"/>
              </a:rPr>
              <a:t>Важно! </a:t>
            </a:r>
            <a:r>
              <a:rPr lang="ru-RU" altLang="ru-RU" sz="1600" b="0" dirty="0">
                <a:latin typeface="Times New Roman" pitchFamily="18" charset="0"/>
              </a:rPr>
              <a:t>Напечатанный ДБО № 2 следует использовать при проведении тестового сканирования. 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" t="-417" r="-417" b="-417"/>
          <a:stretch>
            <a:fillRect/>
          </a:stretch>
        </p:blipFill>
        <p:spPr bwMode="auto">
          <a:xfrm>
            <a:off x="7812088" y="2106613"/>
            <a:ext cx="454025" cy="454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08520" y="188640"/>
            <a:ext cx="9144000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kumimoji="0" lang="ru-RU" sz="3200" b="1" kern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Техническая подготовка </a:t>
            </a:r>
            <a:br>
              <a:rPr kumimoji="0" lang="ru-RU" sz="3200" b="1" kern="0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kumimoji="0" lang="ru-RU" sz="3200" b="1" kern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(не ранее чем за 5 дней до экзамена – не позднее 16.00 часов дня накануне экзамена)</a:t>
            </a:r>
            <a:endParaRPr kumimoji="0" lang="ru-RU" sz="3200" b="1" kern="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20" y="289521"/>
            <a:ext cx="9144000" cy="1411287"/>
          </a:xfrm>
        </p:spPr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Техническая подготовка </a:t>
            </a:r>
            <a:br>
              <a:rPr lang="ru-RU" sz="3200" b="1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(не ранее чем за 5 дней до экзамена – не позднее 16.00 часов дня накануне экзамена)</a:t>
            </a:r>
            <a:endParaRPr lang="ru-RU" sz="3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9219" name="Picture 3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887413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950" y="2222500"/>
            <a:ext cx="8856663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/>
              <a:t>Станция Сканирования: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создайте новый экзамен и заполните реквизиты;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выберите сканер;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проведите тестовое сканирование напечатанных на основных и резервных станциях печати ЭМ тестовых комплектов бланков и тестовых ДБО № 2, напечатанных отдельно на всех станциях авторизации, тестовой формы 13-02МАШ;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сохраните результаты тестового сканирования (файл с расширением *.</a:t>
            </a:r>
            <a:r>
              <a:rPr lang="ru-RU" dirty="0" err="1"/>
              <a:t>bnk</a:t>
            </a:r>
            <a:r>
              <a:rPr lang="ru-RU" dirty="0"/>
              <a:t>) для передачи в ОРЦОКО на </a:t>
            </a:r>
            <a:r>
              <a:rPr lang="ru-RU" dirty="0" err="1"/>
              <a:t>флеш</a:t>
            </a:r>
            <a:r>
              <a:rPr lang="ru-RU" dirty="0"/>
              <a:t>-накопитель для переноса данных между рабочими станциями ППЭ.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287338" y="4152900"/>
            <a:ext cx="8856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0">
              <a:latin typeface="Times New Roman" pitchFamily="18" charset="0"/>
            </a:endParaRPr>
          </a:p>
        </p:txBody>
      </p:sp>
      <p:sp>
        <p:nvSpPr>
          <p:cNvPr id="9222" name="Прямоугольник 6"/>
          <p:cNvSpPr>
            <a:spLocks noChangeArrowheads="1"/>
          </p:cNvSpPr>
          <p:nvPr/>
        </p:nvSpPr>
        <p:spPr bwMode="auto">
          <a:xfrm>
            <a:off x="146050" y="5303838"/>
            <a:ext cx="89630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0">
                <a:solidFill>
                  <a:srgbClr val="C00000"/>
                </a:solidFill>
                <a:latin typeface="Times New Roman" pitchFamily="18" charset="0"/>
              </a:rPr>
              <a:t>Важно! </a:t>
            </a:r>
            <a:r>
              <a:rPr lang="ru-RU" altLang="ru-RU" sz="1600" b="0">
                <a:latin typeface="Times New Roman" pitchFamily="18" charset="0"/>
              </a:rPr>
              <a:t>Тестовый комплект форм ППЭ включен в дистрибутив станции сканирования в ППЭ </a:t>
            </a:r>
            <a:br>
              <a:rPr lang="ru-RU" altLang="ru-RU" sz="1600" b="0">
                <a:latin typeface="Times New Roman" pitchFamily="18" charset="0"/>
              </a:rPr>
            </a:br>
            <a:r>
              <a:rPr lang="ru-RU" altLang="ru-RU" sz="1600" b="0">
                <a:latin typeface="Times New Roman" pitchFamily="18" charset="0"/>
              </a:rPr>
              <a:t>и доступен по ссылке в окне тестового сканирования. При печати тестового набора форм необходимо установить масштаб 100 %. Распечатанные формы должны быть яркими и четкими, без поворота относительно границ листа, штрих-код и QR-код должны быть четкими, без пробелов.</a:t>
            </a: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" t="-417" r="-417" b="-417"/>
          <a:stretch>
            <a:fillRect/>
          </a:stretch>
        </p:blipFill>
        <p:spPr bwMode="auto">
          <a:xfrm>
            <a:off x="7451725" y="2228850"/>
            <a:ext cx="454025" cy="454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217513"/>
            <a:ext cx="9144000" cy="1411287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Завершение технической подготовки </a:t>
            </a:r>
            <a:b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(не ранее чем за 5 дней до экзамена – не позднее 16.00 часов дня накануне экзамена)</a:t>
            </a:r>
            <a:endParaRPr lang="ru-RU" sz="3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0243" name="Picture 3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887413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287338" y="4152900"/>
            <a:ext cx="8856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0"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950" y="2260600"/>
            <a:ext cx="8856663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/>
              <a:t>Настройка соединения с ОРЦОКО на основной станции авторизации в ППЭ: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на основной станции авторизации в разделе «Настройки» получите настройки ОРЦОКО;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проверьте наличие соединения с ОРЦОКО;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в разделе «Передать бланки» передайте в ОРЦОКО тестовый пакет с бланками </a:t>
            </a:r>
            <a:br>
              <a:rPr lang="ru-RU" dirty="0"/>
            </a:br>
            <a:r>
              <a:rPr lang="ru-RU" dirty="0"/>
              <a:t>с основной станции сканирования в ППЭ;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дождитесь статуса «Передан». </a:t>
            </a:r>
          </a:p>
        </p:txBody>
      </p:sp>
      <p:sp>
        <p:nvSpPr>
          <p:cNvPr id="10246" name="Прямоугольник 2"/>
          <p:cNvSpPr>
            <a:spLocks noChangeArrowheads="1"/>
          </p:cNvSpPr>
          <p:nvPr/>
        </p:nvSpPr>
        <p:spPr bwMode="auto">
          <a:xfrm>
            <a:off x="312738" y="5084763"/>
            <a:ext cx="8651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Передача статуса «Техническая подготовка пройдена»</a:t>
            </a:r>
            <a:r>
              <a:rPr lang="ru-RU" altLang="ru-RU" sz="1800" b="0">
                <a:latin typeface="Times New Roman" pitchFamily="18" charset="0"/>
              </a:rPr>
              <a:t> в систему мониторинга </a:t>
            </a:r>
            <a:br>
              <a:rPr lang="ru-RU" altLang="ru-RU" sz="1800" b="0">
                <a:latin typeface="Times New Roman" pitchFamily="18" charset="0"/>
              </a:rPr>
            </a:br>
            <a:r>
              <a:rPr lang="ru-RU" altLang="ru-RU" sz="1800" b="0">
                <a:latin typeface="Times New Roman" pitchFamily="18" charset="0"/>
              </a:rPr>
              <a:t>на </a:t>
            </a:r>
            <a:r>
              <a:rPr lang="ru-RU" altLang="ru-RU" sz="1800" i="1">
                <a:latin typeface="Times New Roman" pitchFamily="18" charset="0"/>
              </a:rPr>
              <a:t>основной </a:t>
            </a:r>
            <a:r>
              <a:rPr lang="ru-RU" altLang="ru-RU" sz="1800" b="0">
                <a:latin typeface="Times New Roman" pitchFamily="18" charset="0"/>
              </a:rPr>
              <a:t>станции авторизации в ППЭ  в разделе «Мониторинг» </a:t>
            </a: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" t="-417" r="-417" b="-417"/>
          <a:stretch>
            <a:fillRect/>
          </a:stretch>
        </p:blipFill>
        <p:spPr bwMode="auto">
          <a:xfrm>
            <a:off x="8316913" y="1784350"/>
            <a:ext cx="454025" cy="454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74616" y="4522788"/>
            <a:ext cx="89614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0" dirty="0">
                <a:solidFill>
                  <a:srgbClr val="C00000"/>
                </a:solidFill>
                <a:latin typeface="Times New Roman" pitchFamily="18" charset="0"/>
              </a:rPr>
              <a:t>Важно! </a:t>
            </a:r>
            <a:r>
              <a:rPr lang="ru-RU" altLang="ru-RU" sz="1600" b="0" dirty="0" smtClean="0">
                <a:latin typeface="Times New Roman" pitchFamily="18" charset="0"/>
              </a:rPr>
              <a:t>Если настройки автоматически не доступны, введите вручную </a:t>
            </a:r>
            <a:r>
              <a:rPr lang="en-US" altLang="ru-RU" sz="1600" b="0" dirty="0" smtClean="0">
                <a:solidFill>
                  <a:srgbClr val="FF6600"/>
                </a:solidFill>
                <a:latin typeface="Times New Roman" pitchFamily="18" charset="0"/>
              </a:rPr>
              <a:t>orcoko.ru:1259</a:t>
            </a:r>
            <a:r>
              <a:rPr lang="en-US" altLang="ru-RU" sz="1600" b="0" dirty="0" smtClean="0">
                <a:latin typeface="Times New Roman" pitchFamily="18" charset="0"/>
              </a:rPr>
              <a:t> </a:t>
            </a:r>
            <a:r>
              <a:rPr lang="ru-RU" altLang="ru-RU" sz="1600" b="0" dirty="0" smtClean="0">
                <a:latin typeface="Times New Roman" pitchFamily="18" charset="0"/>
              </a:rPr>
              <a:t>. </a:t>
            </a:r>
            <a:endParaRPr lang="ru-RU" altLang="ru-RU" sz="1600" b="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по справке по ЕГЭ 2011">
  <a:themeElements>
    <a:clrScheme name="Презентация по справке по ЕГЭ 2011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Презентация по справке по ЕГЭ 201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Презентация по справке по ЕГЭ 2011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по справке по ЕГЭ 2011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по справке по ЕГЭ 2011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по справке по ЕГЭ 2011</Template>
  <TotalTime>6569</TotalTime>
  <Words>1872</Words>
  <Application>Microsoft Office PowerPoint</Application>
  <PresentationFormat>Экран (4:3)</PresentationFormat>
  <Paragraphs>240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Презентация по справке по ЕГЭ 2011</vt:lpstr>
      <vt:lpstr>Презентация PowerPoint</vt:lpstr>
      <vt:lpstr>Кураторы пунктов проведения  экзаменов в  2019 года</vt:lpstr>
      <vt:lpstr>Внесение сведений в Мониторинг </vt:lpstr>
      <vt:lpstr>Версии программного обеспечения</vt:lpstr>
      <vt:lpstr>Техническая подготовка  (не ранее чем за 5 дней до экзамена – не позднее 16.00 часов дня накануне экзамена)</vt:lpstr>
      <vt:lpstr>Презентация PowerPoint</vt:lpstr>
      <vt:lpstr>Презентация PowerPoint</vt:lpstr>
      <vt:lpstr>Техническая подготовка  (не ранее чем за 5 дней до экзамена – не позднее 16.00 часов дня накануне экзамена)</vt:lpstr>
      <vt:lpstr>Завершение технической подготовки  (не ранее чем за 5 дней до экзамена – не позднее 16.00 часов дня накануне экзамена)</vt:lpstr>
      <vt:lpstr>Контроль технической готовности  (не ранее чем за 2 дня до экзамена – не позднее 16.00 часов дня накануне экзамена)</vt:lpstr>
      <vt:lpstr>Контроль технической готовности  (не ранее чем за 2 дня до экзамена – не позднее 16.00 часов дня накануне экзамена)</vt:lpstr>
      <vt:lpstr>Контроль технической готовности  (не ранее чем за 2 дня до экзамена – не позднее 16.00 часов дня накануне экзамена)</vt:lpstr>
      <vt:lpstr>Завершение контроля технической готовности (не ранее чем за 2 дня  до экзамена – не позднее 16.00 часов  дня накануне экзамена)</vt:lpstr>
      <vt:lpstr>Завершение контроля технической готовности (не ранее чем за 2 дня  до экзамена – не позднее 16.00 часов  дня накануне экзамена)</vt:lpstr>
      <vt:lpstr>Проведение экзамена</vt:lpstr>
      <vt:lpstr>Проведение тренировочного мероприятия </vt:lpstr>
      <vt:lpstr>Использование резервной  станции печати ЭМ</vt:lpstr>
      <vt:lpstr>Загрузка и активация  резервного ключа доступа к ЭМ  на резервной станции печати ЭМ</vt:lpstr>
      <vt:lpstr>Презентация PowerPoint</vt:lpstr>
      <vt:lpstr>Завершение экзамена в ППЭ</vt:lpstr>
      <vt:lpstr>Сканирование бланков участников  экзамена, экспорт пакета с ЭМ</vt:lpstr>
      <vt:lpstr>Передача ЭМ из ППЭ в ОРЦОКО</vt:lpstr>
      <vt:lpstr>Презентация PowerPoint</vt:lpstr>
      <vt:lpstr>Повторная отправка акта  в день экзамена</vt:lpstr>
      <vt:lpstr>Проверка качества печати ДБО № 2, проверка уникальности номеров  и количества бланков</vt:lpstr>
      <vt:lpstr>Сканирование на резервной станции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711</cp:revision>
  <dcterms:created xsi:type="dcterms:W3CDTF">2011-09-06T10:02:00Z</dcterms:created>
  <dcterms:modified xsi:type="dcterms:W3CDTF">2019-05-17T08:25:11Z</dcterms:modified>
</cp:coreProperties>
</file>