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7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9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0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91301" r:id="rId2"/>
    <p:sldMasterId id="2147491327" r:id="rId3"/>
    <p:sldMasterId id="2147491444" r:id="rId4"/>
    <p:sldMasterId id="2147491470" r:id="rId5"/>
    <p:sldMasterId id="2147491483" r:id="rId6"/>
    <p:sldMasterId id="2147491509" r:id="rId7"/>
    <p:sldMasterId id="2147491535" r:id="rId8"/>
    <p:sldMasterId id="2147491548" r:id="rId9"/>
    <p:sldMasterId id="2147491587" r:id="rId10"/>
    <p:sldMasterId id="2147491600" r:id="rId11"/>
    <p:sldMasterId id="2147491613" r:id="rId12"/>
    <p:sldMasterId id="2147491626" r:id="rId13"/>
    <p:sldMasterId id="2147491639" r:id="rId14"/>
    <p:sldMasterId id="2147491652" r:id="rId15"/>
    <p:sldMasterId id="2147491665" r:id="rId16"/>
    <p:sldMasterId id="2147491678" r:id="rId17"/>
    <p:sldMasterId id="2147491691" r:id="rId18"/>
    <p:sldMasterId id="2147491704" r:id="rId19"/>
    <p:sldMasterId id="2147491730" r:id="rId20"/>
    <p:sldMasterId id="2147491743" r:id="rId21"/>
  </p:sldMasterIdLst>
  <p:notesMasterIdLst>
    <p:notesMasterId r:id="rId46"/>
  </p:notesMasterIdLst>
  <p:sldIdLst>
    <p:sldId id="371" r:id="rId22"/>
    <p:sldId id="561" r:id="rId23"/>
    <p:sldId id="596" r:id="rId24"/>
    <p:sldId id="606" r:id="rId25"/>
    <p:sldId id="591" r:id="rId26"/>
    <p:sldId id="607" r:id="rId27"/>
    <p:sldId id="619" r:id="rId28"/>
    <p:sldId id="608" r:id="rId29"/>
    <p:sldId id="609" r:id="rId30"/>
    <p:sldId id="610" r:id="rId31"/>
    <p:sldId id="598" r:id="rId32"/>
    <p:sldId id="599" r:id="rId33"/>
    <p:sldId id="600" r:id="rId34"/>
    <p:sldId id="611" r:id="rId35"/>
    <p:sldId id="612" r:id="rId36"/>
    <p:sldId id="613" r:id="rId37"/>
    <p:sldId id="614" r:id="rId38"/>
    <p:sldId id="553" r:id="rId39"/>
    <p:sldId id="602" r:id="rId40"/>
    <p:sldId id="615" r:id="rId41"/>
    <p:sldId id="616" r:id="rId42"/>
    <p:sldId id="603" r:id="rId43"/>
    <p:sldId id="618" r:id="rId44"/>
    <p:sldId id="558" r:id="rId45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Pack by Diakov" initials="RbD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C733"/>
    <a:srgbClr val="003399"/>
    <a:srgbClr val="66CCFF"/>
    <a:srgbClr val="339933"/>
    <a:srgbClr val="35307C"/>
    <a:srgbClr val="60C03A"/>
    <a:srgbClr val="83C937"/>
    <a:srgbClr val="85C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343" autoAdjust="0"/>
  </p:normalViewPr>
  <p:slideViewPr>
    <p:cSldViewPr snapToGrid="0">
      <p:cViewPr>
        <p:scale>
          <a:sx n="80" d="100"/>
          <a:sy n="80" d="100"/>
        </p:scale>
        <p:origin x="-1626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AE8129-DC7F-4E96-9FCD-AEFA08DA608B}" type="datetimeFigureOut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9"/>
            <a:ext cx="5438775" cy="3889375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1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1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2C1AA1-EAF1-4EA0-B6A1-14F19C4D02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585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68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68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68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00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00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6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03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63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07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6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68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362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332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D96C626-CC4C-4932-93B8-515688E04DD6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50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6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6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00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0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82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7386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476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516649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4707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4521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8726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9312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322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94285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00350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54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2956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5799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0141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87057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6905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9660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7607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9299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9229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158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738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76148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13438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52619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18294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1757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34052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73029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74864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36219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60370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282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77557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98926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56046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73680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21352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19911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50356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4223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77240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25226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510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74051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0658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70772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85181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45752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726611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76960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19743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71948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62016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909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0821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221723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62350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04318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08982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81761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40262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46457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77846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30171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604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68411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03652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92231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18485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55558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25985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96027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04225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24243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89521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089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74471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45313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22870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6988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09480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72411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4786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09936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96844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08419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721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42389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4886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77225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41806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92258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0146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97956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01901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01360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39362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247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16794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37499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30841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2747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18909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27810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08640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50059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46926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68574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08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965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94282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55667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52586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81007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32258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71480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74795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82940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00272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50640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3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9755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61722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72386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01768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06712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2306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28663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83380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29923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61069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264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09500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41681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4440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10886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19422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40608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4896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86104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01326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37987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654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32870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5606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86900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24817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42887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30646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38212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76690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71228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04389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347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64765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53325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73917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38420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74386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44771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28351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40013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68992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11399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064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050741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74586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38777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885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214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9358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624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97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898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2425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647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3822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3565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588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8676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629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9975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7629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79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084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7997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8468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1006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1193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5242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6967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6408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4439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3541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18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965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7588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5919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3265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4865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6203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8659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9429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7507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6536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92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0984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69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2642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7927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719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3139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3148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6124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9002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8208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071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301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4481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1561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7661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06889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7103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7330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2553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1623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587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97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8595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6879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352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9426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9567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7613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2475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1008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6718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4181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19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0501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2633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1543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3760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059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0434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3343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25836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16287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1164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86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image" Target="../media/image1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image" Target="../media/image1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image" Target="../media/image1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Relationship Id="rId14" Type="http://schemas.openxmlformats.org/officeDocument/2006/relationships/image" Target="../media/image1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image" Target="../media/image1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Relationship Id="rId14" Type="http://schemas.openxmlformats.org/officeDocument/2006/relationships/image" Target="../media/image1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89" r:id="rId1"/>
    <p:sldLayoutId id="2147491290" r:id="rId2"/>
    <p:sldLayoutId id="2147491291" r:id="rId3"/>
    <p:sldLayoutId id="2147491292" r:id="rId4"/>
    <p:sldLayoutId id="2147491293" r:id="rId5"/>
    <p:sldLayoutId id="2147491294" r:id="rId6"/>
    <p:sldLayoutId id="2147491295" r:id="rId7"/>
    <p:sldLayoutId id="2147491296" r:id="rId8"/>
    <p:sldLayoutId id="2147491297" r:id="rId9"/>
    <p:sldLayoutId id="2147491298" r:id="rId10"/>
    <p:sldLayoutId id="2147491299" r:id="rId11"/>
    <p:sldLayoutId id="2147491300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34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588" r:id="rId1"/>
    <p:sldLayoutId id="2147491589" r:id="rId2"/>
    <p:sldLayoutId id="2147491590" r:id="rId3"/>
    <p:sldLayoutId id="2147491591" r:id="rId4"/>
    <p:sldLayoutId id="2147491592" r:id="rId5"/>
    <p:sldLayoutId id="2147491593" r:id="rId6"/>
    <p:sldLayoutId id="2147491594" r:id="rId7"/>
    <p:sldLayoutId id="2147491595" r:id="rId8"/>
    <p:sldLayoutId id="2147491596" r:id="rId9"/>
    <p:sldLayoutId id="2147491597" r:id="rId10"/>
    <p:sldLayoutId id="2147491598" r:id="rId11"/>
    <p:sldLayoutId id="2147491599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05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601" r:id="rId1"/>
    <p:sldLayoutId id="2147491602" r:id="rId2"/>
    <p:sldLayoutId id="2147491603" r:id="rId3"/>
    <p:sldLayoutId id="2147491604" r:id="rId4"/>
    <p:sldLayoutId id="2147491605" r:id="rId5"/>
    <p:sldLayoutId id="2147491606" r:id="rId6"/>
    <p:sldLayoutId id="2147491607" r:id="rId7"/>
    <p:sldLayoutId id="2147491608" r:id="rId8"/>
    <p:sldLayoutId id="2147491609" r:id="rId9"/>
    <p:sldLayoutId id="2147491610" r:id="rId10"/>
    <p:sldLayoutId id="2147491611" r:id="rId11"/>
    <p:sldLayoutId id="2147491612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92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614" r:id="rId1"/>
    <p:sldLayoutId id="2147491615" r:id="rId2"/>
    <p:sldLayoutId id="2147491616" r:id="rId3"/>
    <p:sldLayoutId id="2147491617" r:id="rId4"/>
    <p:sldLayoutId id="2147491618" r:id="rId5"/>
    <p:sldLayoutId id="2147491619" r:id="rId6"/>
    <p:sldLayoutId id="2147491620" r:id="rId7"/>
    <p:sldLayoutId id="2147491621" r:id="rId8"/>
    <p:sldLayoutId id="2147491622" r:id="rId9"/>
    <p:sldLayoutId id="2147491623" r:id="rId10"/>
    <p:sldLayoutId id="2147491624" r:id="rId11"/>
    <p:sldLayoutId id="2147491625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38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627" r:id="rId1"/>
    <p:sldLayoutId id="2147491628" r:id="rId2"/>
    <p:sldLayoutId id="2147491629" r:id="rId3"/>
    <p:sldLayoutId id="2147491630" r:id="rId4"/>
    <p:sldLayoutId id="2147491631" r:id="rId5"/>
    <p:sldLayoutId id="2147491632" r:id="rId6"/>
    <p:sldLayoutId id="2147491633" r:id="rId7"/>
    <p:sldLayoutId id="2147491634" r:id="rId8"/>
    <p:sldLayoutId id="2147491635" r:id="rId9"/>
    <p:sldLayoutId id="2147491636" r:id="rId10"/>
    <p:sldLayoutId id="2147491637" r:id="rId11"/>
    <p:sldLayoutId id="2147491638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36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640" r:id="rId1"/>
    <p:sldLayoutId id="2147491641" r:id="rId2"/>
    <p:sldLayoutId id="2147491642" r:id="rId3"/>
    <p:sldLayoutId id="2147491643" r:id="rId4"/>
    <p:sldLayoutId id="2147491644" r:id="rId5"/>
    <p:sldLayoutId id="2147491645" r:id="rId6"/>
    <p:sldLayoutId id="2147491646" r:id="rId7"/>
    <p:sldLayoutId id="2147491647" r:id="rId8"/>
    <p:sldLayoutId id="2147491648" r:id="rId9"/>
    <p:sldLayoutId id="2147491649" r:id="rId10"/>
    <p:sldLayoutId id="2147491650" r:id="rId11"/>
    <p:sldLayoutId id="2147491651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72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653" r:id="rId1"/>
    <p:sldLayoutId id="2147491654" r:id="rId2"/>
    <p:sldLayoutId id="2147491655" r:id="rId3"/>
    <p:sldLayoutId id="2147491656" r:id="rId4"/>
    <p:sldLayoutId id="2147491657" r:id="rId5"/>
    <p:sldLayoutId id="2147491658" r:id="rId6"/>
    <p:sldLayoutId id="2147491659" r:id="rId7"/>
    <p:sldLayoutId id="2147491660" r:id="rId8"/>
    <p:sldLayoutId id="2147491661" r:id="rId9"/>
    <p:sldLayoutId id="2147491662" r:id="rId10"/>
    <p:sldLayoutId id="2147491663" r:id="rId11"/>
    <p:sldLayoutId id="2147491664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19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666" r:id="rId1"/>
    <p:sldLayoutId id="2147491667" r:id="rId2"/>
    <p:sldLayoutId id="2147491668" r:id="rId3"/>
    <p:sldLayoutId id="2147491669" r:id="rId4"/>
    <p:sldLayoutId id="2147491670" r:id="rId5"/>
    <p:sldLayoutId id="2147491671" r:id="rId6"/>
    <p:sldLayoutId id="2147491672" r:id="rId7"/>
    <p:sldLayoutId id="2147491673" r:id="rId8"/>
    <p:sldLayoutId id="2147491674" r:id="rId9"/>
    <p:sldLayoutId id="2147491675" r:id="rId10"/>
    <p:sldLayoutId id="2147491676" r:id="rId11"/>
    <p:sldLayoutId id="2147491677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18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679" r:id="rId1"/>
    <p:sldLayoutId id="2147491680" r:id="rId2"/>
    <p:sldLayoutId id="2147491681" r:id="rId3"/>
    <p:sldLayoutId id="2147491682" r:id="rId4"/>
    <p:sldLayoutId id="2147491683" r:id="rId5"/>
    <p:sldLayoutId id="2147491684" r:id="rId6"/>
    <p:sldLayoutId id="2147491685" r:id="rId7"/>
    <p:sldLayoutId id="2147491686" r:id="rId8"/>
    <p:sldLayoutId id="2147491687" r:id="rId9"/>
    <p:sldLayoutId id="2147491688" r:id="rId10"/>
    <p:sldLayoutId id="2147491689" r:id="rId11"/>
    <p:sldLayoutId id="2147491690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77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692" r:id="rId1"/>
    <p:sldLayoutId id="2147491693" r:id="rId2"/>
    <p:sldLayoutId id="2147491694" r:id="rId3"/>
    <p:sldLayoutId id="2147491695" r:id="rId4"/>
    <p:sldLayoutId id="2147491696" r:id="rId5"/>
    <p:sldLayoutId id="2147491697" r:id="rId6"/>
    <p:sldLayoutId id="2147491698" r:id="rId7"/>
    <p:sldLayoutId id="2147491699" r:id="rId8"/>
    <p:sldLayoutId id="2147491700" r:id="rId9"/>
    <p:sldLayoutId id="2147491701" r:id="rId10"/>
    <p:sldLayoutId id="2147491702" r:id="rId11"/>
    <p:sldLayoutId id="2147491703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84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05" r:id="rId1"/>
    <p:sldLayoutId id="2147491706" r:id="rId2"/>
    <p:sldLayoutId id="2147491707" r:id="rId3"/>
    <p:sldLayoutId id="2147491708" r:id="rId4"/>
    <p:sldLayoutId id="2147491709" r:id="rId5"/>
    <p:sldLayoutId id="2147491710" r:id="rId6"/>
    <p:sldLayoutId id="2147491711" r:id="rId7"/>
    <p:sldLayoutId id="2147491712" r:id="rId8"/>
    <p:sldLayoutId id="2147491713" r:id="rId9"/>
    <p:sldLayoutId id="2147491714" r:id="rId10"/>
    <p:sldLayoutId id="2147491715" r:id="rId11"/>
    <p:sldLayoutId id="2147491716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95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02" r:id="rId1"/>
    <p:sldLayoutId id="2147491303" r:id="rId2"/>
    <p:sldLayoutId id="2147491304" r:id="rId3"/>
    <p:sldLayoutId id="2147491305" r:id="rId4"/>
    <p:sldLayoutId id="2147491306" r:id="rId5"/>
    <p:sldLayoutId id="2147491307" r:id="rId6"/>
    <p:sldLayoutId id="2147491308" r:id="rId7"/>
    <p:sldLayoutId id="2147491309" r:id="rId8"/>
    <p:sldLayoutId id="2147491310" r:id="rId9"/>
    <p:sldLayoutId id="2147491311" r:id="rId10"/>
    <p:sldLayoutId id="2147491312" r:id="rId11"/>
    <p:sldLayoutId id="2147491313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61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31" r:id="rId1"/>
    <p:sldLayoutId id="2147491732" r:id="rId2"/>
    <p:sldLayoutId id="2147491733" r:id="rId3"/>
    <p:sldLayoutId id="2147491734" r:id="rId4"/>
    <p:sldLayoutId id="2147491735" r:id="rId5"/>
    <p:sldLayoutId id="2147491736" r:id="rId6"/>
    <p:sldLayoutId id="2147491737" r:id="rId7"/>
    <p:sldLayoutId id="2147491738" r:id="rId8"/>
    <p:sldLayoutId id="2147491739" r:id="rId9"/>
    <p:sldLayoutId id="2147491740" r:id="rId10"/>
    <p:sldLayoutId id="2147491741" r:id="rId11"/>
    <p:sldLayoutId id="2147491742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455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44" r:id="rId1"/>
    <p:sldLayoutId id="2147491745" r:id="rId2"/>
    <p:sldLayoutId id="2147491746" r:id="rId3"/>
    <p:sldLayoutId id="2147491747" r:id="rId4"/>
    <p:sldLayoutId id="2147491748" r:id="rId5"/>
    <p:sldLayoutId id="2147491749" r:id="rId6"/>
    <p:sldLayoutId id="2147491750" r:id="rId7"/>
    <p:sldLayoutId id="2147491751" r:id="rId8"/>
    <p:sldLayoutId id="2147491752" r:id="rId9"/>
    <p:sldLayoutId id="2147491753" r:id="rId10"/>
    <p:sldLayoutId id="2147491754" r:id="rId11"/>
    <p:sldLayoutId id="2147491755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49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28" r:id="rId1"/>
    <p:sldLayoutId id="2147491329" r:id="rId2"/>
    <p:sldLayoutId id="2147491330" r:id="rId3"/>
    <p:sldLayoutId id="2147491331" r:id="rId4"/>
    <p:sldLayoutId id="2147491332" r:id="rId5"/>
    <p:sldLayoutId id="2147491333" r:id="rId6"/>
    <p:sldLayoutId id="2147491334" r:id="rId7"/>
    <p:sldLayoutId id="2147491335" r:id="rId8"/>
    <p:sldLayoutId id="2147491336" r:id="rId9"/>
    <p:sldLayoutId id="2147491337" r:id="rId10"/>
    <p:sldLayoutId id="2147491338" r:id="rId11"/>
    <p:sldLayoutId id="2147491339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20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445" r:id="rId1"/>
    <p:sldLayoutId id="2147491446" r:id="rId2"/>
    <p:sldLayoutId id="2147491447" r:id="rId3"/>
    <p:sldLayoutId id="2147491448" r:id="rId4"/>
    <p:sldLayoutId id="2147491449" r:id="rId5"/>
    <p:sldLayoutId id="2147491450" r:id="rId6"/>
    <p:sldLayoutId id="2147491451" r:id="rId7"/>
    <p:sldLayoutId id="2147491452" r:id="rId8"/>
    <p:sldLayoutId id="2147491453" r:id="rId9"/>
    <p:sldLayoutId id="2147491454" r:id="rId10"/>
    <p:sldLayoutId id="2147491455" r:id="rId11"/>
    <p:sldLayoutId id="2147491456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97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471" r:id="rId1"/>
    <p:sldLayoutId id="2147491472" r:id="rId2"/>
    <p:sldLayoutId id="2147491473" r:id="rId3"/>
    <p:sldLayoutId id="2147491474" r:id="rId4"/>
    <p:sldLayoutId id="2147491475" r:id="rId5"/>
    <p:sldLayoutId id="2147491476" r:id="rId6"/>
    <p:sldLayoutId id="2147491477" r:id="rId7"/>
    <p:sldLayoutId id="2147491478" r:id="rId8"/>
    <p:sldLayoutId id="2147491479" r:id="rId9"/>
    <p:sldLayoutId id="2147491480" r:id="rId10"/>
    <p:sldLayoutId id="2147491481" r:id="rId11"/>
    <p:sldLayoutId id="2147491482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94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484" r:id="rId1"/>
    <p:sldLayoutId id="2147491485" r:id="rId2"/>
    <p:sldLayoutId id="2147491486" r:id="rId3"/>
    <p:sldLayoutId id="2147491487" r:id="rId4"/>
    <p:sldLayoutId id="2147491488" r:id="rId5"/>
    <p:sldLayoutId id="2147491489" r:id="rId6"/>
    <p:sldLayoutId id="2147491490" r:id="rId7"/>
    <p:sldLayoutId id="2147491491" r:id="rId8"/>
    <p:sldLayoutId id="2147491492" r:id="rId9"/>
    <p:sldLayoutId id="2147491493" r:id="rId10"/>
    <p:sldLayoutId id="2147491494" r:id="rId11"/>
    <p:sldLayoutId id="2147491495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05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510" r:id="rId1"/>
    <p:sldLayoutId id="2147491511" r:id="rId2"/>
    <p:sldLayoutId id="2147491512" r:id="rId3"/>
    <p:sldLayoutId id="2147491513" r:id="rId4"/>
    <p:sldLayoutId id="2147491514" r:id="rId5"/>
    <p:sldLayoutId id="2147491515" r:id="rId6"/>
    <p:sldLayoutId id="2147491516" r:id="rId7"/>
    <p:sldLayoutId id="2147491517" r:id="rId8"/>
    <p:sldLayoutId id="2147491518" r:id="rId9"/>
    <p:sldLayoutId id="2147491519" r:id="rId10"/>
    <p:sldLayoutId id="2147491520" r:id="rId11"/>
    <p:sldLayoutId id="2147491521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06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536" r:id="rId1"/>
    <p:sldLayoutId id="2147491537" r:id="rId2"/>
    <p:sldLayoutId id="2147491538" r:id="rId3"/>
    <p:sldLayoutId id="2147491539" r:id="rId4"/>
    <p:sldLayoutId id="2147491540" r:id="rId5"/>
    <p:sldLayoutId id="2147491541" r:id="rId6"/>
    <p:sldLayoutId id="2147491542" r:id="rId7"/>
    <p:sldLayoutId id="2147491543" r:id="rId8"/>
    <p:sldLayoutId id="2147491544" r:id="rId9"/>
    <p:sldLayoutId id="2147491545" r:id="rId10"/>
    <p:sldLayoutId id="2147491546" r:id="rId11"/>
    <p:sldLayoutId id="2147491547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76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549" r:id="rId1"/>
    <p:sldLayoutId id="2147491550" r:id="rId2"/>
    <p:sldLayoutId id="2147491551" r:id="rId3"/>
    <p:sldLayoutId id="2147491552" r:id="rId4"/>
    <p:sldLayoutId id="2147491553" r:id="rId5"/>
    <p:sldLayoutId id="2147491554" r:id="rId6"/>
    <p:sldLayoutId id="2147491555" r:id="rId7"/>
    <p:sldLayoutId id="2147491556" r:id="rId8"/>
    <p:sldLayoutId id="2147491557" r:id="rId9"/>
    <p:sldLayoutId id="2147491558" r:id="rId10"/>
    <p:sldLayoutId id="2147491559" r:id="rId11"/>
    <p:sldLayoutId id="2147491560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3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6.xml"/><Relationship Id="rId5" Type="http://schemas.openxmlformats.org/officeDocument/2006/relationships/image" Target="../media/image56.png"/><Relationship Id="rId4" Type="http://schemas.openxmlformats.org/officeDocument/2006/relationships/hyperlink" Target="mailto:gia9@orcoko.r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1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4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2.png"/><Relationship Id="rId5" Type="http://schemas.microsoft.com/office/2007/relationships/hdphoto" Target="../media/hdphoto3.wdp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.jpe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50.jpe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0.xml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5.xml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3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1.xml"/><Relationship Id="rId6" Type="http://schemas.microsoft.com/office/2007/relationships/hdphoto" Target="../media/hdphoto1.wdp"/><Relationship Id="rId5" Type="http://schemas.openxmlformats.org/officeDocument/2006/relationships/image" Target="../media/image40.png"/><Relationship Id="rId4" Type="http://schemas.openxmlformats.org/officeDocument/2006/relationships/image" Target="../media/image39.jpeg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Box 2"/>
          <p:cNvSpPr txBox="1">
            <a:spLocks noChangeArrowheads="1"/>
          </p:cNvSpPr>
          <p:nvPr/>
        </p:nvSpPr>
        <p:spPr bwMode="auto">
          <a:xfrm>
            <a:off x="457200" y="1547841"/>
            <a:ext cx="8369300" cy="297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ru-RU" sz="5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Особенности подготовки и проведения </a:t>
            </a:r>
            <a:br>
              <a:rPr lang="ru-RU" sz="5400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ГВЭ в  ППЭ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(для руководителей ППЭ)</a:t>
            </a:r>
            <a:endParaRPr lang="ru-RU" sz="4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60771" name="TextBox 1"/>
          <p:cNvSpPr txBox="1">
            <a:spLocks noChangeArrowheads="1"/>
          </p:cNvSpPr>
          <p:nvPr/>
        </p:nvSpPr>
        <p:spPr bwMode="auto">
          <a:xfrm>
            <a:off x="3352800" y="5579109"/>
            <a:ext cx="57705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Тихоновская Светлана Николаевна,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ачальник отдела ГИА Регионального центра </a:t>
            </a:r>
            <a:b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оценки качества образования Орловской области </a:t>
            </a:r>
            <a:endParaRPr lang="ru-RU" alt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111326" y="793758"/>
            <a:ext cx="8940838" cy="1652559"/>
          </a:xfrm>
          <a:prstGeom prst="roundRect">
            <a:avLst>
              <a:gd name="adj" fmla="val 821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>
                <a:solidFill>
                  <a:srgbClr val="006AB3"/>
                </a:solidFill>
                <a:latin typeface="Cambria" panose="02040503050406030204" pitchFamily="18" charset="0"/>
              </a:rPr>
              <a:t>До организации входа участников в ППЭ руководитель ППЭ осуществляет:</a:t>
            </a:r>
          </a:p>
          <a:p>
            <a:pPr marL="260193" indent="-260193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6AB3"/>
                </a:solidFill>
                <a:latin typeface="Cambria" panose="02040503050406030204" pitchFamily="18" charset="0"/>
              </a:rPr>
              <a:t>регистрацию работников ППЭ по </a:t>
            </a:r>
            <a:r>
              <a:rPr lang="ru-RU" sz="1400" dirty="0">
                <a:solidFill>
                  <a:srgbClr val="006AB3"/>
                </a:solidFill>
                <a:latin typeface="Cambria" panose="02040503050406030204" pitchFamily="18" charset="0"/>
              </a:rPr>
              <a:t>форме </a:t>
            </a:r>
            <a:r>
              <a:rPr lang="ru-RU" sz="1400" dirty="0" smtClean="0">
                <a:solidFill>
                  <a:srgbClr val="006AB3"/>
                </a:solidFill>
                <a:latin typeface="Cambria" panose="02040503050406030204" pitchFamily="18" charset="0"/>
              </a:rPr>
              <a:t>ППЭ-07;</a:t>
            </a:r>
            <a:endParaRPr lang="ru-RU" sz="1400" dirty="0">
              <a:solidFill>
                <a:srgbClr val="006AB3"/>
              </a:solidFill>
              <a:latin typeface="Cambria" panose="02040503050406030204" pitchFamily="18" charset="0"/>
            </a:endParaRPr>
          </a:p>
          <a:p>
            <a:pPr marL="260193" indent="-260193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6AB3"/>
                </a:solidFill>
                <a:latin typeface="Cambria" panose="02040503050406030204" pitchFamily="18" charset="0"/>
              </a:rPr>
              <a:t>проведение </a:t>
            </a:r>
            <a:r>
              <a:rPr lang="ru-RU" sz="1400" dirty="0">
                <a:solidFill>
                  <a:srgbClr val="006AB3"/>
                </a:solidFill>
                <a:latin typeface="Cambria" panose="02040503050406030204" pitchFamily="18" charset="0"/>
              </a:rPr>
              <a:t>краткого инструктажа </a:t>
            </a:r>
            <a:r>
              <a:rPr lang="ru-RU" sz="1400" dirty="0" smtClean="0">
                <a:solidFill>
                  <a:srgbClr val="006AB3"/>
                </a:solidFill>
                <a:latin typeface="Cambria" panose="02040503050406030204" pitchFamily="18" charset="0"/>
              </a:rPr>
              <a:t>с организаторами ППЭ; </a:t>
            </a:r>
          </a:p>
          <a:p>
            <a:pPr marL="260193" indent="-260193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6AB3"/>
                </a:solidFill>
                <a:latin typeface="Cambria" panose="02040503050406030204" pitchFamily="18" charset="0"/>
              </a:rPr>
              <a:t>контроль изменения состава организаторов по форме ППЭ-19;</a:t>
            </a:r>
          </a:p>
          <a:p>
            <a:pPr marL="260193" indent="-260193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6AB3"/>
                </a:solidFill>
                <a:latin typeface="Cambria" panose="02040503050406030204" pitchFamily="18" charset="0"/>
              </a:rPr>
              <a:t>организацию видеонаблюдения в аудиториях ППЭ </a:t>
            </a:r>
            <a:r>
              <a:rPr lang="ru-RU" sz="1400" dirty="0">
                <a:solidFill>
                  <a:srgbClr val="FF0000"/>
                </a:solidFill>
                <a:latin typeface="Cambria" panose="02040503050406030204" pitchFamily="18" charset="0"/>
              </a:rPr>
              <a:t>не позднее 9:00 </a:t>
            </a:r>
            <a:r>
              <a:rPr lang="ru-RU" sz="1400" dirty="0">
                <a:solidFill>
                  <a:srgbClr val="006AB3"/>
                </a:solidFill>
                <a:latin typeface="Cambria" panose="02040503050406030204" pitchFamily="18" charset="0"/>
              </a:rPr>
              <a:t>часов, сверку часов во всех аудиториях ППЭ и </a:t>
            </a:r>
            <a:r>
              <a:rPr lang="ru-RU" sz="1400" dirty="0" smtClean="0">
                <a:solidFill>
                  <a:srgbClr val="006AB3"/>
                </a:solidFill>
                <a:latin typeface="Cambria" panose="02040503050406030204" pitchFamily="18" charset="0"/>
              </a:rPr>
              <a:t>сверку </a:t>
            </a:r>
            <a:r>
              <a:rPr lang="ru-RU" sz="1400" dirty="0">
                <a:solidFill>
                  <a:srgbClr val="006AB3"/>
                </a:solidFill>
                <a:latin typeface="Cambria" panose="02040503050406030204" pitchFamily="18" charset="0"/>
              </a:rPr>
              <a:t>времени на средствах видеонаблюдения;</a:t>
            </a:r>
          </a:p>
          <a:p>
            <a:pPr marL="260193" indent="-260193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6AB3"/>
                </a:solidFill>
                <a:latin typeface="Cambria" panose="02040503050406030204" pitchFamily="18" charset="0"/>
              </a:rPr>
              <a:t>выдачу </a:t>
            </a:r>
            <a:r>
              <a:rPr lang="ru-RU" sz="1400" dirty="0">
                <a:solidFill>
                  <a:srgbClr val="006AB3"/>
                </a:solidFill>
                <a:latin typeface="Cambria" panose="02040503050406030204" pitchFamily="18" charset="0"/>
              </a:rPr>
              <a:t>материалов организаторам</a:t>
            </a:r>
            <a:r>
              <a:rPr lang="ru-RU" sz="1400" dirty="0" smtClean="0">
                <a:solidFill>
                  <a:srgbClr val="006AB3"/>
                </a:solidFill>
                <a:latin typeface="Cambria" panose="02040503050406030204" pitchFamily="18" charset="0"/>
              </a:rPr>
              <a:t>:</a:t>
            </a:r>
            <a:endParaRPr lang="ru-RU" sz="1400" dirty="0">
              <a:solidFill>
                <a:srgbClr val="006AB3"/>
              </a:solidFill>
              <a:latin typeface="Cambria" panose="020405030504060302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463862" y="2851863"/>
            <a:ext cx="2588302" cy="16488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i="1" dirty="0" smtClean="0">
                <a:solidFill>
                  <a:srgbClr val="006AB3"/>
                </a:solidFill>
                <a:latin typeface="Cambria" panose="02040503050406030204" pitchFamily="18" charset="0"/>
              </a:rPr>
              <a:t>Дежурному на входе:</a:t>
            </a:r>
            <a:endParaRPr lang="ru-RU" sz="1366" b="1" i="1" dirty="0">
              <a:solidFill>
                <a:srgbClr val="006AB3"/>
              </a:solidFill>
              <a:latin typeface="Cambria" panose="020405030504060302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66" dirty="0">
                <a:solidFill>
                  <a:srgbClr val="006AB3"/>
                </a:solidFill>
                <a:latin typeface="Cambria" panose="02040503050406030204" pitchFamily="18" charset="0"/>
              </a:rPr>
              <a:t>ф</a:t>
            </a: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орму ППЭ-07;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ППЭ-06-01</a:t>
            </a:r>
            <a:r>
              <a:rPr lang="ru-RU" sz="1366" dirty="0">
                <a:solidFill>
                  <a:srgbClr val="006AB3"/>
                </a:solidFill>
                <a:latin typeface="Cambria" panose="02040503050406030204" pitchFamily="18" charset="0"/>
              </a:rPr>
              <a:t>, </a:t>
            </a: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ППЭ-06-02 для </a:t>
            </a:r>
            <a:r>
              <a:rPr lang="ru-RU" sz="1366" dirty="0">
                <a:solidFill>
                  <a:srgbClr val="006AB3"/>
                </a:solidFill>
                <a:latin typeface="Cambria" panose="02040503050406030204" pitchFamily="18" charset="0"/>
              </a:rPr>
              <a:t>размещения  на информационном стенде при </a:t>
            </a: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входе в</a:t>
            </a:r>
            <a:r>
              <a:rPr lang="en-US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 </a:t>
            </a: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ППЭ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80655" y="118314"/>
            <a:ext cx="70420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Действия </a:t>
            </a:r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руководителя ППЭ до начала экзамена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531641" y="2499150"/>
            <a:ext cx="244608" cy="3045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726644" y="2499149"/>
            <a:ext cx="244608" cy="3045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7630718" y="2504365"/>
            <a:ext cx="244608" cy="3045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8555" y="2856368"/>
            <a:ext cx="3180910" cy="16488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1200"/>
              </a:spcBef>
              <a:spcAft>
                <a:spcPts val="0"/>
              </a:spcAft>
            </a:pPr>
            <a:r>
              <a:rPr lang="en-US" sz="1366" b="1" i="1" dirty="0" smtClean="0">
                <a:solidFill>
                  <a:srgbClr val="006AB3"/>
                </a:solidFill>
                <a:latin typeface="Cambria" panose="02040503050406030204" pitchFamily="18" charset="0"/>
              </a:rPr>
              <a:t> </a:t>
            </a:r>
            <a:r>
              <a:rPr lang="ru-RU" sz="1366" b="1" i="1" dirty="0" smtClean="0">
                <a:solidFill>
                  <a:srgbClr val="006AB3"/>
                </a:solidFill>
                <a:latin typeface="Cambria" panose="02040503050406030204" pitchFamily="18" charset="0"/>
              </a:rPr>
              <a:t>Организаторам </a:t>
            </a:r>
            <a:r>
              <a:rPr lang="ru-RU" sz="1366" b="1" i="1" dirty="0">
                <a:solidFill>
                  <a:srgbClr val="006AB3"/>
                </a:solidFill>
                <a:latin typeface="Cambria" panose="02040503050406030204" pitchFamily="18" charset="0"/>
              </a:rPr>
              <a:t>в аудиториях</a:t>
            </a:r>
          </a:p>
          <a:p>
            <a:pPr marL="260193" indent="-26019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формы ППЭ-05-01-ГВЭ, 05-02-ГВЭ, 12-02, ППЭ-16;</a:t>
            </a:r>
            <a:endParaRPr lang="ru-RU" sz="1366" dirty="0">
              <a:solidFill>
                <a:srgbClr val="006AB3"/>
              </a:solidFill>
              <a:latin typeface="Cambria" panose="02040503050406030204" pitchFamily="18" charset="0"/>
            </a:endParaRPr>
          </a:p>
          <a:p>
            <a:pPr marL="260193" indent="-26019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66" dirty="0">
                <a:solidFill>
                  <a:srgbClr val="006AB3"/>
                </a:solidFill>
                <a:latin typeface="Cambria" panose="02040503050406030204" pitchFamily="18" charset="0"/>
              </a:rPr>
              <a:t>таблички с номером аудитории, ножницы;</a:t>
            </a:r>
          </a:p>
          <a:p>
            <a:pPr marL="260193" indent="-26019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66" dirty="0">
                <a:solidFill>
                  <a:srgbClr val="006AB3"/>
                </a:solidFill>
                <a:latin typeface="Cambria" panose="02040503050406030204" pitchFamily="18" charset="0"/>
              </a:rPr>
              <a:t>п</a:t>
            </a: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апку для организатора;</a:t>
            </a:r>
            <a:endParaRPr lang="ru-RU" sz="1366" dirty="0">
              <a:solidFill>
                <a:srgbClr val="006AB3"/>
              </a:solidFill>
              <a:latin typeface="Cambria" panose="02040503050406030204" pitchFamily="18" charset="0"/>
            </a:endParaRPr>
          </a:p>
          <a:p>
            <a:pPr marL="260193" indent="-26019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черновики</a:t>
            </a:r>
            <a:endParaRPr lang="ru-RU" sz="1366" dirty="0">
              <a:solidFill>
                <a:srgbClr val="006AB3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57959" y="2862091"/>
            <a:ext cx="2992582" cy="1643608"/>
          </a:xfrm>
          <a:prstGeom prst="roundRect">
            <a:avLst>
              <a:gd name="adj" fmla="val 1491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i="1" dirty="0" smtClean="0">
                <a:solidFill>
                  <a:srgbClr val="006AB3"/>
                </a:solidFill>
                <a:latin typeface="Cambria" panose="02040503050406030204" pitchFamily="18" charset="0"/>
              </a:rPr>
              <a:t>Медицинскому работнику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66" dirty="0">
                <a:solidFill>
                  <a:srgbClr val="006AB3"/>
                </a:solidFill>
                <a:latin typeface="Cambria" panose="02040503050406030204" pitchFamily="18" charset="0"/>
              </a:rPr>
              <a:t>инструкцию, определяющую порядок его работы во время проведения </a:t>
            </a: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ГВЭ </a:t>
            </a:r>
            <a:r>
              <a:rPr lang="ru-RU" sz="1366" dirty="0">
                <a:solidFill>
                  <a:srgbClr val="006AB3"/>
                </a:solidFill>
                <a:latin typeface="Cambria" panose="02040503050406030204" pitchFamily="18" charset="0"/>
              </a:rPr>
              <a:t>в </a:t>
            </a: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ППЭ;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журнал </a:t>
            </a:r>
            <a:r>
              <a:rPr lang="ru-RU" sz="1366" dirty="0">
                <a:solidFill>
                  <a:srgbClr val="006AB3"/>
                </a:solidFill>
                <a:latin typeface="Cambria" panose="02040503050406030204" pitchFamily="18" charset="0"/>
              </a:rPr>
              <a:t>учета участников </a:t>
            </a: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ГВЭ, </a:t>
            </a:r>
            <a:r>
              <a:rPr lang="ru-RU" sz="1366" dirty="0">
                <a:solidFill>
                  <a:srgbClr val="006AB3"/>
                </a:solidFill>
                <a:latin typeface="Cambria" panose="02040503050406030204" pitchFamily="18" charset="0"/>
              </a:rPr>
              <a:t>обратившихся </a:t>
            </a: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 к</a:t>
            </a:r>
            <a:r>
              <a:rPr lang="ru-RU" sz="1366" dirty="0">
                <a:solidFill>
                  <a:srgbClr val="006AB3"/>
                </a:solidFill>
                <a:latin typeface="Cambria" panose="02040503050406030204" pitchFamily="18" charset="0"/>
              </a:rPr>
              <a:t> медицинскому </a:t>
            </a: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работнику</a:t>
            </a:r>
            <a:endParaRPr lang="ru-RU" sz="1366" dirty="0">
              <a:solidFill>
                <a:srgbClr val="006AB3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1327" y="4595751"/>
            <a:ext cx="8952946" cy="13894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72122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 smtClean="0">
                <a:solidFill>
                  <a:srgbClr val="006AB3"/>
                </a:solidFill>
                <a:latin typeface="Cambria" panose="02040503050406030204" pitchFamily="18" charset="0"/>
              </a:rPr>
              <a:t>Не позднее 9.45 часов в штабе ППЭ выдать ответственным организаторам:</a:t>
            </a:r>
          </a:p>
          <a:p>
            <a:pPr marL="285750" indent="-285750" defTabSz="972122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66" dirty="0">
                <a:solidFill>
                  <a:srgbClr val="006AB3"/>
                </a:solidFill>
                <a:latin typeface="Cambria" panose="02040503050406030204" pitchFamily="18" charset="0"/>
              </a:rPr>
              <a:t>д</a:t>
            </a: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оставочные спецпакеты с  комплектами бланков ответов,;</a:t>
            </a:r>
          </a:p>
          <a:p>
            <a:pPr marL="285750" indent="-285750" defTabSz="972122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доставочные спецпакеты с КИМ;</a:t>
            </a:r>
          </a:p>
          <a:p>
            <a:pPr marL="285750" indent="-285750" defTabSz="972122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ДБО;</a:t>
            </a:r>
          </a:p>
          <a:p>
            <a:pPr marL="285750" indent="-285750" defTabSz="972122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ВДП для упаковки всех типов бланков</a:t>
            </a:r>
            <a:endParaRPr lang="ru-RU" sz="1366" dirty="0">
              <a:solidFill>
                <a:srgbClr val="006AB3"/>
              </a:solidFill>
              <a:latin typeface="Cambria" panose="02040503050406030204" pitchFamily="18" charset="0"/>
            </a:endParaRPr>
          </a:p>
        </p:txBody>
      </p:sp>
      <p:pic>
        <p:nvPicPr>
          <p:cNvPr id="11" name="Picture 2" descr="https://img3.stockfresh.com/files/j/johanh/m/54/1807849_stock-photo-deal-do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948" y="4638250"/>
            <a:ext cx="1786215" cy="134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49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180" y="2113818"/>
            <a:ext cx="3015163" cy="19490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113" y="3288814"/>
            <a:ext cx="1880444" cy="2587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3326" y="88126"/>
            <a:ext cx="838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5613" indent="-455613" algn="ctr" defTabSz="912813"/>
            <a:r>
              <a:rPr 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Содержание </a:t>
            </a: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экзаменационных материалов ГВЭ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0" t="14079" r="46684" b="17998"/>
          <a:stretch/>
        </p:blipFill>
        <p:spPr bwMode="auto">
          <a:xfrm>
            <a:off x="5581399" y="4152368"/>
            <a:ext cx="1593180" cy="1995851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5" t="11051" r="10250" b="7468"/>
          <a:stretch/>
        </p:blipFill>
        <p:spPr bwMode="auto">
          <a:xfrm>
            <a:off x="6820301" y="4881937"/>
            <a:ext cx="2180651" cy="150217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8" name="Нашивка 17"/>
          <p:cNvSpPr/>
          <p:nvPr/>
        </p:nvSpPr>
        <p:spPr>
          <a:xfrm>
            <a:off x="1946596" y="5198493"/>
            <a:ext cx="285965" cy="678909"/>
          </a:xfrm>
          <a:prstGeom prst="chevron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5318" y="4975761"/>
            <a:ext cx="1818827" cy="10350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бланк регистрации </a:t>
            </a:r>
            <a:b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бланк ответов для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</a:rPr>
              <a:t>всех учебных предметов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8493" y="792735"/>
            <a:ext cx="4902706" cy="97235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первом доставочном спецпакете содержатся комплекты бланков</a:t>
            </a:r>
            <a:b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по ________ шт., вложенные в файлы</a:t>
            </a:r>
            <a:endParaRPr lang="ru-RU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227204" y="792734"/>
            <a:ext cx="3773748" cy="115481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Во втором  доставочном спецпакете содержатся КИМ </a:t>
            </a:r>
            <a:b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(справочные материалы при наличии):</a:t>
            </a:r>
            <a:endParaRPr lang="ru-RU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454030" y="3875541"/>
            <a:ext cx="854538" cy="17355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cxnSp>
        <p:nvCxnSpPr>
          <p:cNvPr id="29" name="Прямая со стрелкой 28"/>
          <p:cNvCxnSpPr>
            <a:stCxn id="31" idx="1"/>
          </p:cNvCxnSpPr>
          <p:nvPr/>
        </p:nvCxnSpPr>
        <p:spPr>
          <a:xfrm flipH="1" flipV="1">
            <a:off x="4991200" y="2574744"/>
            <a:ext cx="1891966" cy="974823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196806" y="3441843"/>
            <a:ext cx="780396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7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 шт.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6716461" y="3517697"/>
            <a:ext cx="1138336" cy="21762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15873" y="2309620"/>
            <a:ext cx="1941920" cy="27699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</a:rPr>
              <a:t>Изложение (литера «К»)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9068" y="3902427"/>
            <a:ext cx="2000510" cy="95269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каждом комплекте бланков содержится:</a:t>
            </a:r>
            <a:endParaRPr lang="ru-RU" sz="15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190" y="4244482"/>
            <a:ext cx="1881868" cy="25896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691351" y="4596634"/>
            <a:ext cx="465019" cy="35071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28120" y="3549232"/>
            <a:ext cx="496766" cy="37415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4139335" y="3923384"/>
            <a:ext cx="785551" cy="659268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7308568" y="3811176"/>
            <a:ext cx="911988" cy="15114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9264779">
            <a:off x="3931928" y="4239546"/>
            <a:ext cx="1406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дентичные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3" y="1968380"/>
            <a:ext cx="2704524" cy="17679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95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326" y="88126"/>
            <a:ext cx="838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5613" indent="-455613" algn="ctr" defTabSz="912813"/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Маркировки КИМ ГВЭ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13197" y="1367473"/>
            <a:ext cx="3468154" cy="29787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Литера «А»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соответствует 100-ым номерам экзаменационной работы;</a:t>
            </a: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Литера «К»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соответствует  200-ым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номерам экзаменационной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работы.</a:t>
            </a: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Литера «С»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соответствует 300-ым номерам экзаменационной работы  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95369" y="780861"/>
            <a:ext cx="3485982" cy="52542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По математике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88229" y="794547"/>
            <a:ext cx="4964748" cy="52542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По русскому языку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50186" y="4462836"/>
            <a:ext cx="8800852" cy="44166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По предметам по выбору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88229" y="1365249"/>
            <a:ext cx="5208573" cy="2981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Литера «А»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соответствует 100-ым номерам при написания сочинения и 400-ым –изложения.</a:t>
            </a: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Литера «К»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соответствует  200-ым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номерам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при написании сочинения и 500-ым –изложения.</a:t>
            </a: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Литера «С» </a:t>
            </a:r>
            <a:b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соответствует 300-ым номерам при написании сочинения и 600-ым – изложение</a:t>
            </a:r>
          </a:p>
          <a:p>
            <a:pPr algn="ctr"/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Литера </a:t>
            </a: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«Д» 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соответствует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700-ым номерам при написании диктанта 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50186" y="4973773"/>
            <a:ext cx="8801434" cy="5343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Литера «А»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соответствует 100-ым номерам экзаменационной работы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4" y="5566165"/>
            <a:ext cx="1004264" cy="1000895"/>
          </a:xfrm>
          <a:prstGeom prst="ellipse">
            <a:avLst/>
          </a:prstGeom>
          <a:ln w="63500" cap="rnd">
            <a:solidFill>
              <a:srgbClr val="0033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1335739" y="5661164"/>
            <a:ext cx="7615299" cy="8227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Выдача организаторам доставочных спецпакетов с КИМ в аудитории </a:t>
            </a:r>
            <a:b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 соответствующим литерам</a:t>
            </a:r>
            <a:endParaRPr lang="ru-RU" sz="160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04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326" y="-54374"/>
            <a:ext cx="8386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5613" indent="-455613" algn="ctr" defTabSz="912813"/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Особенности написания изложения </a:t>
            </a:r>
            <a:b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с творческим заданием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0994" y="961904"/>
            <a:ext cx="8800852" cy="119742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</a:rPr>
              <a:t>Творческое задание распечатывается на каждого участника экзамена. При необходимости на доске записываются имена собственные, упомянутые в тексте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5367" y="2327564"/>
            <a:ext cx="3901622" cy="35863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Литеры «А» или «С»</a:t>
            </a:r>
          </a:p>
          <a:p>
            <a:pPr algn="ctr"/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 Текст изложения читается </a:t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три раза. </a:t>
            </a:r>
          </a:p>
          <a:p>
            <a:pPr algn="ctr"/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Интервал между прочтениями – 2,5-3 минуты. </a:t>
            </a:r>
          </a:p>
          <a:p>
            <a:pPr algn="ctr"/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это время участники могут работать с черновиками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63245" y="2327564"/>
            <a:ext cx="4773876" cy="35863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Литера «</a:t>
            </a:r>
            <a:r>
              <a:rPr lang="ru-RU" b="1" dirty="0">
                <a:solidFill>
                  <a:srgbClr val="003399"/>
                </a:solidFill>
                <a:latin typeface="Cambria" panose="02040503050406030204" pitchFamily="18" charset="0"/>
              </a:rPr>
              <a:t>К</a:t>
            </a:r>
            <a:r>
              <a:rPr lang="ru-RU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»</a:t>
            </a:r>
          </a:p>
          <a:p>
            <a:pPr algn="ctr"/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Текст изложения зачитывается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дважды. Интервал между прочтениями – 2,5-3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минуты.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В это время участники могут работать с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черновиками. После второго прочтения участникам предоставляется текст изложения на 40 минут. В это время участники могут работать </a:t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 черновиками, выписывая ключевые слова, составляя план изложения. Через 40 минут организатор забирает текст </a:t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обучающиеся приступают </a:t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 написанию изложения</a:t>
            </a:r>
            <a:endParaRPr lang="ru-RU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3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038762" y="682371"/>
            <a:ext cx="43359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С 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9:00 часов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в день 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экзамена</a:t>
            </a:r>
            <a:endParaRPr lang="ru-RU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685" y="1082481"/>
            <a:ext cx="6932592" cy="2203469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Организатор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вне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аудитории (дежурный на входе):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указывает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участникам на необходимость оставить личные вещи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специально выделенном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до входа в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ППЭ месте для личных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вещей;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проверяет документ, удостоверяющий личность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участника, экзамена;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п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роверяет наличие участника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в списке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распределения в ППЭ</a:t>
            </a:r>
            <a:endParaRPr lang="ru-RU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51314" y="4346369"/>
            <a:ext cx="3016333" cy="1567542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Член ГЭК осуществляет контроль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/>
            </a:r>
            <a:b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за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организацией входа участников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ППЭ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861953" y="3369075"/>
            <a:ext cx="6130109" cy="751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Организаторы сопровождают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участников в аудитории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соответствии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автоматизированным распределением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40657" y="192376"/>
            <a:ext cx="6791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Организация </a:t>
            </a:r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входа </a:t>
            </a:r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участников экзамена </a:t>
            </a:r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в ППЭ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25" name="Picture 3" descr="C:\Users\tihonovskaya\Desktop\IMG_20160218_0909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78" y="3563754"/>
            <a:ext cx="1854884" cy="190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411" y="4212669"/>
            <a:ext cx="3122749" cy="217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271" y="1489223"/>
            <a:ext cx="1942110" cy="138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90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8152" y="208335"/>
            <a:ext cx="7588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Алгоритм </a:t>
            </a:r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действий в нестандартных ситуаци</a:t>
            </a:r>
            <a:r>
              <a:rPr 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ях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9455" y="769338"/>
            <a:ext cx="6085296" cy="126682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6" y="781214"/>
            <a:ext cx="2939215" cy="12069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492" y="851047"/>
            <a:ext cx="21673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Отсутствие в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списках автоматизированного распределения </a:t>
            </a:r>
            <a:b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</a:b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участников ГИА</a:t>
            </a:r>
            <a:endParaRPr lang="ru-RU" sz="15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5091" y="952642"/>
            <a:ext cx="5355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н</a:t>
            </a:r>
            <a:r>
              <a:rPr lang="ru-RU" sz="1600" dirty="0" err="1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едопуск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ГИА в ППЭ;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фиксация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данного факта для дальнейшего принятия решения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9455" y="2042860"/>
            <a:ext cx="6085296" cy="138808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6" y="2054736"/>
            <a:ext cx="2939215" cy="1309912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611493" y="2148319"/>
            <a:ext cx="22979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Явка без документа, удостоверяющего личность, выпускника текущего года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218212" y="2166789"/>
            <a:ext cx="5640779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составление сопровождающим акта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об идентификации личности 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ГИА (форма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ППЭ-20)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в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 присутствии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члена ГЭК;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285750" indent="-285750" defTabSz="7112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допуск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участника на экзамен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55193" y="3429940"/>
            <a:ext cx="6085296" cy="130842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2854" y="3465567"/>
            <a:ext cx="2939215" cy="1191424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597856" y="3523524"/>
            <a:ext cx="20841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Отказ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от сдачи запрещённых средств, в том числе средств связи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263950" y="3506369"/>
            <a:ext cx="56407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недопуск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 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ГИА в ППЭ;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составление членом ГЭК акта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о </a:t>
            </a:r>
            <a:r>
              <a:rPr lang="ru-RU" sz="1600" dirty="0" err="1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недопуске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 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ГИА 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ППЭ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2-х экземплярах (с подписью 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экзамена)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45080" y="4703806"/>
            <a:ext cx="6085296" cy="1400111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741" y="4739432"/>
            <a:ext cx="2939215" cy="1267286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611493" y="4904265"/>
            <a:ext cx="2084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Опоздание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экзамена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ППЭ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253837" y="4967270"/>
            <a:ext cx="56407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допуск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ГИА в ППЭ;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составление акта об опоздании участника ГИА 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ППЭ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2-х экземплярах (с подписью 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экзамена)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7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886" y="118750"/>
            <a:ext cx="8372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Мониторинг руководителя ППЭ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42748" y="860033"/>
            <a:ext cx="7323005" cy="1072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Мониторинг отправляется на адрес электронной почты </a:t>
            </a:r>
            <a:r>
              <a:rPr lang="en-US" sz="2000" b="1" u="sng" dirty="0" err="1">
                <a:solidFill>
                  <a:srgbClr val="C00000"/>
                </a:solidFill>
                <a:latin typeface="Cambria" panose="02040503050406030204" pitchFamily="18" charset="0"/>
                <a:hlinkClick r:id="rId4"/>
              </a:rPr>
              <a:t>gia</a:t>
            </a:r>
            <a:r>
              <a:rPr lang="ru-RU" sz="2000" b="1" u="sng" dirty="0">
                <a:solidFill>
                  <a:srgbClr val="C00000"/>
                </a:solidFill>
                <a:latin typeface="Cambria" panose="02040503050406030204" pitchFamily="18" charset="0"/>
                <a:hlinkClick r:id="rId4"/>
              </a:rPr>
              <a:t>9@orcoko.ru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день проведения экзамена  до 10.45 часов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9" y="2066306"/>
            <a:ext cx="7886862" cy="3820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26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326" y="88126"/>
            <a:ext cx="838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Общая схема проведения </a:t>
            </a:r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ГВЭ в аудитории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944415" y="1613978"/>
            <a:ext cx="4788894" cy="10666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Получение ответственным организатором ЭМ: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доставочные спецпакеты с комплектами бланков;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оставочные спецпакеты с КИМ;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ВДП для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упаковки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бланков всех типов;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ДБО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0004" y="770837"/>
            <a:ext cx="1015094" cy="77295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С 9.00 час.</a:t>
            </a:r>
            <a:endParaRPr lang="ru-RU" sz="1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144839" y="792824"/>
            <a:ext cx="7882952" cy="7509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Допуск участников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ГВЭ в аудитории ППЭ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согласно спискам распределения (</a:t>
            </a:r>
            <a:r>
              <a:rPr lang="ru-RU" sz="1400" i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форма </a:t>
            </a:r>
            <a:r>
              <a:rPr lang="ru-RU" sz="1400" i="1" dirty="0">
                <a:solidFill>
                  <a:srgbClr val="003399"/>
                </a:solidFill>
                <a:latin typeface="Cambria" panose="02040503050406030204" pitchFamily="18" charset="0"/>
              </a:rPr>
              <a:t>ППЭ – </a:t>
            </a:r>
            <a:r>
              <a:rPr lang="ru-RU" sz="1400" i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05-01-ГВЭ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).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С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верить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данные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документе участника ГВЭ с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данными в </a:t>
            </a:r>
            <a:r>
              <a:rPr lang="ru-RU" sz="1400" i="1" dirty="0">
                <a:solidFill>
                  <a:srgbClr val="003399"/>
                </a:solidFill>
                <a:latin typeface="Cambria" panose="02040503050406030204" pitchFamily="18" charset="0"/>
              </a:rPr>
              <a:t>форме </a:t>
            </a:r>
            <a:r>
              <a:rPr lang="ru-RU" sz="1400" i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ППЭ-05-02-ГВЭ, </a:t>
            </a:r>
            <a:br>
              <a:rPr lang="ru-RU" sz="1400" i="1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случае расхождения персональных данных заполнить </a:t>
            </a:r>
            <a:r>
              <a:rPr lang="ru-RU" sz="1400" i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форму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1400" i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ППЭ-12-02</a:t>
            </a:r>
            <a:endParaRPr lang="ru-RU" alt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0004" y="2728173"/>
            <a:ext cx="994010" cy="50191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9.50 час.</a:t>
            </a:r>
            <a:endParaRPr lang="ru-RU" sz="1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123756" y="2750160"/>
            <a:ext cx="4873282" cy="479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Начало первой части инструктажа участников ГИА</a:t>
            </a:r>
            <a:endParaRPr lang="ru-RU" alt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2145" y="3298364"/>
            <a:ext cx="6056191" cy="17475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1400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Вторая часть инструктажа участников ГИА </a:t>
            </a:r>
            <a:r>
              <a:rPr lang="ru-RU" altLang="ru-RU" sz="14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(10.00 часов)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вскрыть доставочные спецпакеты с комплектами бланков и КИМ;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раздать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комплекты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бланков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участникам в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произвольном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порядке.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КИМ раздаются при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необходимости (комплекты бланков с КИМ </a:t>
            </a:r>
            <a:b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не связаны);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контроль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правильности заполнения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бланков регистрации и регистрационных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полей бланков ответов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участниками экзаменов;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ф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иксирует время начала и окончания экзамена на доске</a:t>
            </a:r>
          </a:p>
          <a:p>
            <a:pPr algn="ctr"/>
            <a:endParaRPr lang="ru-RU" altLang="ru-RU" sz="1400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3077" name="Picture 5" descr="C:\Users\tihonovskaya\Desktop\9 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48" y="1613977"/>
            <a:ext cx="945217" cy="93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Скругленный прямоугольник 46"/>
          <p:cNvSpPr/>
          <p:nvPr/>
        </p:nvSpPr>
        <p:spPr>
          <a:xfrm>
            <a:off x="108285" y="5117166"/>
            <a:ext cx="2361783" cy="9696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Контроль работы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средств видеонаблюдения</a:t>
            </a:r>
          </a:p>
        </p:txBody>
      </p:sp>
      <p:pic>
        <p:nvPicPr>
          <p:cNvPr id="48" name="Picture 2" descr="http://s16.stc.all.kpcdn.net/share/i/12/9714340/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" t="9224" r="14404" b="3928"/>
          <a:stretch/>
        </p:blipFill>
        <p:spPr bwMode="auto">
          <a:xfrm>
            <a:off x="2648618" y="5130826"/>
            <a:ext cx="1175238" cy="98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Скругленный прямоугольник 48"/>
          <p:cNvSpPr/>
          <p:nvPr/>
        </p:nvSpPr>
        <p:spPr>
          <a:xfrm>
            <a:off x="3990109" y="5141337"/>
            <a:ext cx="5045599" cy="9665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Контроль выхода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участников из аудитории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все материалы участника остаются на краю стола,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организатор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проверяет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их комплектность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)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403" y="2188856"/>
            <a:ext cx="1920344" cy="12413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482" y="3549346"/>
            <a:ext cx="1898992" cy="12413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04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326" y="88126"/>
            <a:ext cx="838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Действия организатора в аудитории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3739" y="4105481"/>
            <a:ext cx="1491909" cy="49375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600" b="1" dirty="0">
                <a:solidFill>
                  <a:prstClr val="white"/>
                </a:solidFill>
                <a:latin typeface="Cambria" panose="02040503050406030204" pitchFamily="18" charset="0"/>
              </a:rPr>
              <a:t>За 30 минут </a:t>
            </a:r>
            <a:br>
              <a:rPr lang="ru-RU" altLang="ru-RU" sz="1600" b="1" dirty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altLang="ru-RU" sz="1600" b="1" dirty="0">
                <a:solidFill>
                  <a:prstClr val="white"/>
                </a:solidFill>
                <a:latin typeface="Cambria" panose="02040503050406030204" pitchFamily="18" charset="0"/>
              </a:rPr>
              <a:t>и 5 минут</a:t>
            </a:r>
            <a:endParaRPr lang="ru-RU" sz="16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718157" y="4101995"/>
            <a:ext cx="7323005" cy="4955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Организаторы информируют участников ГИА о </a:t>
            </a:r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скором окончании экзамена </a:t>
            </a:r>
            <a:endParaRPr lang="ru-RU" altLang="ru-RU" sz="1600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</a:t>
            </a:r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необходимости перенести ответы из черновиков и КИМ в бланки ответов</a:t>
            </a:r>
          </a:p>
        </p:txBody>
      </p:sp>
      <p:sp>
        <p:nvSpPr>
          <p:cNvPr id="10" name="AutoShape 4" descr="http://%D1%83%D0%BE%D0%BC%D1%80.%D1%80%D1%84/wp-content/uploads/2017/02/cfd411adefd3ddd1e7da6d7b847bac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AutoShape 6" descr="http://%D1%83%D0%BE%D0%BC%D1%80.%D1%80%D1%84/wp-content/uploads/2017/02/cfd411adefd3ddd1e7da6d7b847bac9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AutoShape 8" descr="http://%D1%83%D0%BE%D0%BC%D1%80.%D1%80%D1%84/wp-content/uploads/2017/02/cfd411adefd3ddd1e7da6d7b847bac9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55575" y="833621"/>
            <a:ext cx="3074513" cy="1862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dirty="0">
                <a:solidFill>
                  <a:srgbClr val="003399"/>
                </a:solidFill>
                <a:latin typeface="Cambria" panose="02040503050406030204" pitchFamily="18" charset="0"/>
              </a:rPr>
              <a:t>Выдача дополнительных бланков ответов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5575" y="2814453"/>
            <a:ext cx="3074513" cy="11874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Копировать ДБО </a:t>
            </a:r>
            <a:b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и </a:t>
            </a:r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выдавать копии категорически запрещено!              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889" y="833621"/>
            <a:ext cx="2095228" cy="304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590" y="828609"/>
            <a:ext cx="2095228" cy="304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ject 7"/>
          <p:cNvSpPr txBox="1"/>
          <p:nvPr/>
        </p:nvSpPr>
        <p:spPr>
          <a:xfrm>
            <a:off x="3800104" y="1994998"/>
            <a:ext cx="4572000" cy="1490152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Ответственный организатор в аудитории: </a:t>
            </a:r>
          </a:p>
          <a:p>
            <a:pPr marL="457200" indent="-432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b="1" spc="-2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переносит код работы из бланка ответов </a:t>
            </a:r>
            <a:br>
              <a:rPr lang="ru-RU" sz="1600" b="1" spc="-2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b="1" spc="-2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в ДБО;</a:t>
            </a:r>
          </a:p>
          <a:p>
            <a:pPr marL="457200" indent="-432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b="1" spc="-2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в ДБО указывает № листа (2, </a:t>
            </a:r>
            <a:r>
              <a:rPr lang="ru-RU" sz="1600" b="1" spc="-2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3</a:t>
            </a:r>
            <a:r>
              <a:rPr lang="ru-RU" sz="1600" b="1" spc="-2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, и т. д.);</a:t>
            </a:r>
          </a:p>
          <a:p>
            <a:pPr marL="457200" indent="-432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b="1" spc="-2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к</a:t>
            </a:r>
            <a:r>
              <a:rPr lang="ru-RU" sz="1600" b="1" spc="-2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онтролирует заполнение участником регистрационных полей на ДБО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65782" y="1210246"/>
            <a:ext cx="627753" cy="35071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latin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87065" y="1162746"/>
            <a:ext cx="627753" cy="35071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latin typeface="Cambria" panose="020405030504060302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752910" y="1385605"/>
            <a:ext cx="2084803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119949" y="4688885"/>
            <a:ext cx="8927423" cy="13532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После объявления на камеру видеонаблюдения об окончании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экзамена,</a:t>
            </a:r>
            <a:r>
              <a:rPr lang="ru-RU" altLang="ru-RU" sz="1600" i="1" dirty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рганизаторы: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собирают со </a:t>
            </a:r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столов участников </a:t>
            </a: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ГИА ЭМ;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проставляют знак </a:t>
            </a:r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«</a:t>
            </a:r>
            <a:r>
              <a:rPr lang="en-US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Z</a:t>
            </a:r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»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  на пустых полях бланка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ответов, включая ДБО (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в том числе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на оборотной стороне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к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онтролируют наличие подписи участника ГИА в форме ППЭ 05-02-ГВЭ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5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Выгнутая вниз стрелка 56"/>
          <p:cNvSpPr/>
          <p:nvPr/>
        </p:nvSpPr>
        <p:spPr>
          <a:xfrm rot="12817769">
            <a:off x="2412242" y="982503"/>
            <a:ext cx="1694803" cy="609956"/>
          </a:xfrm>
          <a:prstGeom prst="curvedUpArrow">
            <a:avLst>
              <a:gd name="adj1" fmla="val 25000"/>
              <a:gd name="adj2" fmla="val 44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3326" y="88126"/>
            <a:ext cx="838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Сбор экзаменационных </a:t>
            </a:r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материалов в аудитории </a:t>
            </a:r>
            <a:endParaRPr lang="ru-RU" alt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69635" y="4929559"/>
            <a:ext cx="5272064" cy="4618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Организатор зачитывает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на камеру видеонаблюдения данные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протокола </a:t>
            </a:r>
            <a:endParaRPr lang="ru-RU" alt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69635" y="5465613"/>
            <a:ext cx="5272064" cy="5960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присутствии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члена ГЭК ответственный организатор передает материалы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руководителю ППЭ в штабе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</a:t>
            </a: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4"/>
          <a:srcRect l="34650" t="8438" r="36222" b="18536"/>
          <a:stretch/>
        </p:blipFill>
        <p:spPr>
          <a:xfrm>
            <a:off x="2902931" y="1917147"/>
            <a:ext cx="999947" cy="1409449"/>
          </a:xfrm>
          <a:prstGeom prst="rect">
            <a:avLst/>
          </a:prstGeom>
          <a:ln>
            <a:solidFill>
              <a:srgbClr val="003399"/>
            </a:solidFill>
          </a:ln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5"/>
          <a:srcRect l="33632" t="8748" r="34742" b="11482"/>
          <a:stretch/>
        </p:blipFill>
        <p:spPr>
          <a:xfrm>
            <a:off x="2625124" y="2169407"/>
            <a:ext cx="1019074" cy="1445178"/>
          </a:xfrm>
          <a:prstGeom prst="rect">
            <a:avLst/>
          </a:prstGeom>
          <a:ln>
            <a:solidFill>
              <a:srgbClr val="003399"/>
            </a:solidFill>
          </a:ln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4"/>
          <a:srcRect l="34650" t="8438" r="36222" b="18536"/>
          <a:stretch/>
        </p:blipFill>
        <p:spPr>
          <a:xfrm>
            <a:off x="1746802" y="2607522"/>
            <a:ext cx="999947" cy="1409449"/>
          </a:xfrm>
          <a:prstGeom prst="rect">
            <a:avLst/>
          </a:prstGeom>
          <a:ln>
            <a:solidFill>
              <a:srgbClr val="003399"/>
            </a:solidFill>
          </a:ln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5"/>
          <a:srcRect l="33632" t="8748" r="34742" b="11482"/>
          <a:stretch/>
        </p:blipFill>
        <p:spPr>
          <a:xfrm>
            <a:off x="1468995" y="2859782"/>
            <a:ext cx="1019074" cy="1445178"/>
          </a:xfrm>
          <a:prstGeom prst="rect">
            <a:avLst/>
          </a:prstGeom>
          <a:ln>
            <a:solidFill>
              <a:srgbClr val="003399"/>
            </a:solidFill>
          </a:ln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4"/>
          <a:srcRect l="34650" t="8438" r="36222" b="18536"/>
          <a:stretch/>
        </p:blipFill>
        <p:spPr>
          <a:xfrm>
            <a:off x="1227702" y="3119478"/>
            <a:ext cx="999947" cy="1409449"/>
          </a:xfrm>
          <a:prstGeom prst="rect">
            <a:avLst/>
          </a:prstGeom>
          <a:ln>
            <a:solidFill>
              <a:srgbClr val="003399"/>
            </a:solidFill>
          </a:ln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5"/>
          <a:srcRect l="33632" t="8748" r="34742" b="11482"/>
          <a:stretch/>
        </p:blipFill>
        <p:spPr>
          <a:xfrm>
            <a:off x="949895" y="3371738"/>
            <a:ext cx="1019074" cy="1445178"/>
          </a:xfrm>
          <a:prstGeom prst="rect">
            <a:avLst/>
          </a:prstGeom>
          <a:ln>
            <a:solidFill>
              <a:srgbClr val="003399"/>
            </a:solidFill>
          </a:ln>
        </p:spPr>
      </p:pic>
      <p:sp>
        <p:nvSpPr>
          <p:cNvPr id="77" name="Прямоугольник 76"/>
          <p:cNvSpPr/>
          <p:nvPr/>
        </p:nvSpPr>
        <p:spPr>
          <a:xfrm>
            <a:off x="2193670" y="4389772"/>
            <a:ext cx="1450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dirty="0" smtClean="0">
                <a:solidFill>
                  <a:srgbClr val="003399"/>
                </a:solidFill>
              </a:rPr>
              <a:t>Комплект бланков первого участника</a:t>
            </a:r>
            <a:endParaRPr lang="ru-RU" sz="1200" dirty="0">
              <a:solidFill>
                <a:srgbClr val="003399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699416" y="3912806"/>
            <a:ext cx="1680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dirty="0" smtClean="0">
                <a:solidFill>
                  <a:srgbClr val="003399"/>
                </a:solidFill>
              </a:rPr>
              <a:t>Комплект бланков второго участника</a:t>
            </a:r>
            <a:endParaRPr lang="ru-RU" sz="1200" dirty="0">
              <a:solidFill>
                <a:srgbClr val="003399"/>
              </a:solidFill>
            </a:endParaRPr>
          </a:p>
        </p:txBody>
      </p:sp>
      <p:cxnSp>
        <p:nvCxnSpPr>
          <p:cNvPr id="79" name="Прямая со стрелкой 78"/>
          <p:cNvCxnSpPr/>
          <p:nvPr/>
        </p:nvCxnSpPr>
        <p:spPr>
          <a:xfrm flipH="1">
            <a:off x="1978532" y="4659914"/>
            <a:ext cx="375290" cy="7514"/>
          </a:xfrm>
          <a:prstGeom prst="straightConnector1">
            <a:avLst/>
          </a:prstGeom>
          <a:ln w="1905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H="1" flipV="1">
            <a:off x="2113292" y="4443460"/>
            <a:ext cx="240530" cy="216454"/>
          </a:xfrm>
          <a:prstGeom prst="straightConnector1">
            <a:avLst/>
          </a:prstGeom>
          <a:ln w="1905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H="1">
            <a:off x="2561034" y="4164722"/>
            <a:ext cx="375289" cy="7513"/>
          </a:xfrm>
          <a:prstGeom prst="straightConnector1">
            <a:avLst/>
          </a:prstGeom>
          <a:ln w="1905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H="1" flipV="1">
            <a:off x="2695793" y="3948268"/>
            <a:ext cx="240530" cy="216454"/>
          </a:xfrm>
          <a:prstGeom prst="straightConnector1">
            <a:avLst/>
          </a:prstGeom>
          <a:ln w="1905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/>
          <p:cNvSpPr/>
          <p:nvPr/>
        </p:nvSpPr>
        <p:spPr>
          <a:xfrm>
            <a:off x="2999150" y="3572175"/>
            <a:ext cx="5709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1200" dirty="0" smtClean="0">
                <a:solidFill>
                  <a:srgbClr val="003399"/>
                </a:solidFill>
              </a:rPr>
              <a:t>И т. д.</a:t>
            </a:r>
            <a:endParaRPr lang="ru-RU" sz="1200" dirty="0">
              <a:solidFill>
                <a:srgbClr val="003399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795132" y="3148272"/>
            <a:ext cx="1527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dirty="0" smtClean="0">
                <a:solidFill>
                  <a:srgbClr val="003399"/>
                </a:solidFill>
              </a:rPr>
              <a:t>Комплект бланков последнего участника</a:t>
            </a:r>
            <a:endParaRPr lang="ru-RU" sz="1200" dirty="0">
              <a:solidFill>
                <a:srgbClr val="003399"/>
              </a:solidFill>
            </a:endParaRPr>
          </a:p>
        </p:txBody>
      </p:sp>
      <p:cxnSp>
        <p:nvCxnSpPr>
          <p:cNvPr id="85" name="Прямая со стрелкой 84"/>
          <p:cNvCxnSpPr/>
          <p:nvPr/>
        </p:nvCxnSpPr>
        <p:spPr>
          <a:xfrm flipH="1">
            <a:off x="3717162" y="3481860"/>
            <a:ext cx="393440" cy="0"/>
          </a:xfrm>
          <a:prstGeom prst="straightConnector1">
            <a:avLst/>
          </a:prstGeom>
          <a:ln w="1905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H="1" flipV="1">
            <a:off x="3851922" y="3257893"/>
            <a:ext cx="240530" cy="216454"/>
          </a:xfrm>
          <a:prstGeom prst="straightConnector1">
            <a:avLst/>
          </a:prstGeom>
          <a:ln w="1905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Скругленный прямоугольник 89"/>
          <p:cNvSpPr/>
          <p:nvPr/>
        </p:nvSpPr>
        <p:spPr>
          <a:xfrm>
            <a:off x="4804270" y="1441032"/>
            <a:ext cx="3935969" cy="7283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Использованные КИМ (и справочные материалы, при их наличии), вложенные участниками в файлы</a:t>
            </a:r>
            <a:endParaRPr lang="ru-RU" alt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51" y="5985500"/>
            <a:ext cx="819187" cy="816439"/>
          </a:xfrm>
          <a:prstGeom prst="ellipse">
            <a:avLst/>
          </a:prstGeom>
          <a:ln w="63500" cap="rnd">
            <a:solidFill>
              <a:srgbClr val="0033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1" y="813822"/>
            <a:ext cx="2363524" cy="17164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5" name="Скругленный прямоугольник 54"/>
          <p:cNvSpPr/>
          <p:nvPr/>
        </p:nvSpPr>
        <p:spPr>
          <a:xfrm>
            <a:off x="0" y="2285135"/>
            <a:ext cx="710522" cy="408583"/>
          </a:xfrm>
          <a:prstGeom prst="roundRect">
            <a:avLst/>
          </a:prstGeom>
          <a:solidFill>
            <a:srgbClr val="41C733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ВДП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664885" y="805825"/>
            <a:ext cx="4370064" cy="5441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конверты, приготовленные руководителем ППЭ: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804270" y="3990403"/>
            <a:ext cx="3935969" cy="3524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Черновики</a:t>
            </a:r>
            <a:endParaRPr lang="ru-RU" alt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174" y="4443460"/>
            <a:ext cx="2135186" cy="156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Скругленный прямоугольник 32"/>
          <p:cNvSpPr/>
          <p:nvPr/>
        </p:nvSpPr>
        <p:spPr>
          <a:xfrm>
            <a:off x="1606854" y="6180695"/>
            <a:ext cx="7385034" cy="5960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Из аудитории проведения экзамена все ЭМ выносятся </a:t>
            </a:r>
            <a:b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000" b="1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только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в 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запечатанном виде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417943" y="1426795"/>
            <a:ext cx="710522" cy="440490"/>
          </a:xfrm>
          <a:prstGeom prst="roundRect">
            <a:avLst/>
          </a:prstGeom>
          <a:solidFill>
            <a:srgbClr val="41C733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1</a:t>
            </a:r>
            <a:endParaRPr lang="ru-RU" sz="1600" b="1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174" y="2239039"/>
            <a:ext cx="2135186" cy="156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Овал 35"/>
          <p:cNvSpPr/>
          <p:nvPr/>
        </p:nvSpPr>
        <p:spPr>
          <a:xfrm>
            <a:off x="6454030" y="3127416"/>
            <a:ext cx="251737" cy="17355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196806" y="2693718"/>
            <a:ext cx="390198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cxnSp>
        <p:nvCxnSpPr>
          <p:cNvPr id="38" name="Прямая со стрелкой 37"/>
          <p:cNvCxnSpPr>
            <a:stCxn id="36" idx="6"/>
          </p:cNvCxnSpPr>
          <p:nvPr/>
        </p:nvCxnSpPr>
        <p:spPr>
          <a:xfrm flipV="1">
            <a:off x="6705767" y="3063053"/>
            <a:ext cx="1514789" cy="15114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8220556" y="2693718"/>
            <a:ext cx="366448" cy="3693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8196806" y="2693718"/>
            <a:ext cx="390198" cy="3266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Скругленный прямоугольник 44"/>
          <p:cNvSpPr/>
          <p:nvPr/>
        </p:nvSpPr>
        <p:spPr>
          <a:xfrm>
            <a:off x="4460969" y="3836250"/>
            <a:ext cx="710522" cy="440490"/>
          </a:xfrm>
          <a:prstGeom prst="roundRect">
            <a:avLst/>
          </a:prstGeom>
          <a:solidFill>
            <a:srgbClr val="41C733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46" name="Овал 45"/>
          <p:cNvSpPr/>
          <p:nvPr/>
        </p:nvSpPr>
        <p:spPr>
          <a:xfrm>
            <a:off x="6454030" y="5455768"/>
            <a:ext cx="251737" cy="17355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196806" y="5022070"/>
            <a:ext cx="390198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cxnSp>
        <p:nvCxnSpPr>
          <p:cNvPr id="48" name="Прямая со стрелкой 47"/>
          <p:cNvCxnSpPr>
            <a:stCxn id="46" idx="6"/>
          </p:cNvCxnSpPr>
          <p:nvPr/>
        </p:nvCxnSpPr>
        <p:spPr>
          <a:xfrm flipV="1">
            <a:off x="6705767" y="5391405"/>
            <a:ext cx="1514789" cy="15114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8220556" y="5022070"/>
            <a:ext cx="366448" cy="3693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8196806" y="5022070"/>
            <a:ext cx="390198" cy="3266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53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1883885" y="3592102"/>
            <a:ext cx="1613399" cy="209428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t"/>
          <a:lstStyle/>
          <a:p>
            <a:pPr algn="ctr"/>
            <a:endParaRPr lang="ru-RU" sz="137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37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7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Помещение </a:t>
            </a:r>
          </a:p>
          <a:p>
            <a:pPr algn="ctr"/>
            <a:r>
              <a:rPr lang="ru-RU" sz="137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</a:p>
          <a:p>
            <a:pPr algn="ctr"/>
            <a:r>
              <a:rPr lang="ru-RU" sz="137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представителей </a:t>
            </a:r>
            <a:r>
              <a:rPr lang="ru-RU" sz="137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СМИ</a:t>
            </a:r>
            <a:r>
              <a:rPr lang="ru-RU" sz="137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Организация </a:t>
            </a:r>
            <a:r>
              <a:rPr 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помещений и техническое оснащение ППЭ </a:t>
            </a:r>
            <a:endParaRPr lang="ru-RU" altLang="ru-RU" sz="2400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752624" y="773245"/>
            <a:ext cx="3492100" cy="2706225"/>
            <a:chOff x="3762178" y="3036477"/>
            <a:chExt cx="3492100" cy="288485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762178" y="3036477"/>
              <a:ext cx="1828186" cy="2884859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2029" tIns="26015" rIns="52029" bIns="26015" rtlCol="0" anchor="ctr"/>
            <a:lstStyle/>
            <a:p>
              <a:pPr algn="r"/>
              <a:endPara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r"/>
              <a:endParaRPr lang="ru-RU" sz="1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r"/>
              <a:endPara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r"/>
              <a:endParaRPr lang="ru-RU" sz="1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r"/>
              <a:endPara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ctr"/>
              <a: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Пункт </a:t>
              </a:r>
              <a:b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</a:br>
              <a: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охраны</a:t>
              </a:r>
            </a:p>
            <a:p>
              <a:pPr algn="ctr"/>
              <a: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  правопорядка</a:t>
              </a:r>
              <a:endParaRPr lang="ru-RU" sz="1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86837" y="3126605"/>
              <a:ext cx="867196" cy="106783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5" cstate="print"/>
            <a:srcRect t="-1" b="45438"/>
            <a:stretch/>
          </p:blipFill>
          <p:spPr>
            <a:xfrm>
              <a:off x="4587765" y="3471825"/>
              <a:ext cx="918484" cy="1139512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5672671" y="3036477"/>
              <a:ext cx="1581607" cy="2884859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2029" tIns="26015" rIns="52029" bIns="26015" rtlCol="0" anchor="ctr"/>
            <a:lstStyle/>
            <a:p>
              <a:pPr algn="ctr"/>
              <a:endParaRPr lang="ru-RU" sz="1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ctr"/>
              <a:endParaRPr lang="ru-RU" sz="1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ctr"/>
              <a:endParaRPr lang="ru-RU" sz="1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ctr"/>
              <a:endParaRPr lang="ru-RU" sz="1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ctr"/>
              <a:endParaRPr lang="ru-RU" sz="1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ctr"/>
              <a:endParaRPr lang="ru-RU" sz="1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ctr"/>
              <a: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Помещение </a:t>
              </a:r>
              <a:b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</a:br>
              <a: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для </a:t>
              </a:r>
              <a:r>
                <a:rPr lang="ru-RU" sz="1600" dirty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руководителя </a:t>
              </a:r>
              <a: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ППЭ </a:t>
              </a:r>
            </a:p>
            <a:p>
              <a:pPr algn="ctr"/>
              <a: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(штаб ППЭ) </a:t>
              </a:r>
              <a:endParaRPr lang="ru-RU" sz="1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11150" y="3394503"/>
              <a:ext cx="1304648" cy="1182837"/>
            </a:xfrm>
            <a:prstGeom prst="rect">
              <a:avLst/>
            </a:prstGeom>
          </p:spPr>
        </p:pic>
      </p:grpSp>
      <p:sp>
        <p:nvSpPr>
          <p:cNvPr id="25" name="Прямоугольник 24"/>
          <p:cNvSpPr/>
          <p:nvPr/>
        </p:nvSpPr>
        <p:spPr>
          <a:xfrm>
            <a:off x="5663118" y="3576318"/>
            <a:ext cx="1581606" cy="209428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ctr"/>
          <a:lstStyle/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Помещение для медицинских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работников 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96838" y="3648925"/>
            <a:ext cx="885584" cy="115468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7392080" y="773245"/>
            <a:ext cx="1572408" cy="270622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ctr"/>
          <a:lstStyle/>
          <a:p>
            <a:pPr algn="ctr"/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Аудитории </a:t>
            </a:r>
            <a: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для участников </a:t>
            </a: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ГВЭ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 cstate="print"/>
          <a:srcRect t="1" b="53177"/>
          <a:stretch/>
        </p:blipFill>
        <p:spPr>
          <a:xfrm>
            <a:off x="7524328" y="1481316"/>
            <a:ext cx="1256248" cy="828128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3752624" y="3576318"/>
            <a:ext cx="1828186" cy="209428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ctr"/>
          <a:lstStyle/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Помещение для общественных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наблюдателей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и иных лиц, имеющих право присутствовать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в ППЭ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в день экзамена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380312" y="3576318"/>
            <a:ext cx="1584176" cy="2094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Рабочие места </a:t>
            </a:r>
            <a:br>
              <a:rPr lang="ru-RU" sz="1400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для организаторов вне аудитории</a:t>
            </a:r>
            <a:endParaRPr lang="ru-RU" sz="1400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9250" y="773244"/>
            <a:ext cx="3195520" cy="270622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ctr"/>
          <a:lstStyle/>
          <a:p>
            <a:pPr algn="ctr"/>
            <a:endParaRPr lang="ru-RU" sz="1024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28746" y="881375"/>
            <a:ext cx="1446563" cy="166947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03753" y="2598268"/>
            <a:ext cx="2993532" cy="791202"/>
          </a:xfrm>
          <a:prstGeom prst="rect">
            <a:avLst/>
          </a:prstGeom>
        </p:spPr>
        <p:txBody>
          <a:bodyPr wrap="square" lIns="52029" tIns="26015" rIns="52029" bIns="26015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Специально выделенное </a:t>
            </a: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место  </a:t>
            </a:r>
            <a: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для личных вещей участников</a:t>
            </a:r>
          </a:p>
        </p:txBody>
      </p:sp>
      <p:pic>
        <p:nvPicPr>
          <p:cNvPr id="5122" name="Picture 2" descr="https://murmansk.komodus.ru/upload/iblock/5c1/5c1c494b2bb070ddaa7e024b9386b89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25" y="798406"/>
            <a:ext cx="885394" cy="175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348839" y="2024444"/>
            <a:ext cx="724396" cy="277916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В</a:t>
            </a:r>
            <a:b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Х</a:t>
            </a:r>
            <a:b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О</a:t>
            </a:r>
            <a:b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Д</a:t>
            </a:r>
            <a:b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6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6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endParaRPr lang="ru-RU" sz="600" b="1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600" b="1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600" b="1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600" b="1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600" b="1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600" b="1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600" b="1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600" b="1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600" b="1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600" b="1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В</a:t>
            </a:r>
            <a: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6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6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П</a:t>
            </a:r>
            <a:b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100" b="1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П</a:t>
            </a:r>
            <a: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Э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751536" y="5729073"/>
            <a:ext cx="5212951" cy="7592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787394" y="5682656"/>
            <a:ext cx="4121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Аудитории,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не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задействованные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для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проведения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ГВЭ, закрываются</a:t>
            </a:r>
            <a:b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и опечатываются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35" name="Picture 4" descr="https://s.ura.news/760/images/news/upload/news/207/671/1052207671/31314_Repetitsiya_EGE_Ekaterinburg_dvery_opechatano_3648.2535.0.304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t="11560" r="5959" b="14841"/>
          <a:stretch/>
        </p:blipFill>
        <p:spPr bwMode="auto">
          <a:xfrm>
            <a:off x="7718962" y="5776575"/>
            <a:ext cx="1212748" cy="68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tihonovskaya\Desktop\IMG_20160218_09095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585" y="3183868"/>
            <a:ext cx="592618" cy="65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Z:\000\материалы для стендов\металложетекторы\videocam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65" y="864140"/>
            <a:ext cx="653872" cy="4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 descr="Z:\000\материалы для стендов\металложетекторы\videocam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380" y="833875"/>
            <a:ext cx="653872" cy="4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4" cstate="print"/>
          <a:srcRect t="7132" b="4634"/>
          <a:stretch/>
        </p:blipFill>
        <p:spPr>
          <a:xfrm>
            <a:off x="2081583" y="4922666"/>
            <a:ext cx="934884" cy="655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0" name="Прямоугольник 39"/>
          <p:cNvSpPr/>
          <p:nvPr/>
        </p:nvSpPr>
        <p:spPr>
          <a:xfrm>
            <a:off x="337826" y="3591774"/>
            <a:ext cx="1483298" cy="209428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ctr"/>
          <a:lstStyle/>
          <a:p>
            <a:pPr algn="ctr"/>
            <a:endParaRPr lang="ru-RU" sz="1024" dirty="0">
              <a:solidFill>
                <a:prstClr val="black"/>
              </a:solidFill>
            </a:endParaRPr>
          </a:p>
        </p:txBody>
      </p:sp>
      <p:pic>
        <p:nvPicPr>
          <p:cNvPr id="41" name="Picture 4" descr="http://vetupr.org.ru/Content/img/555_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" t="12218" r="5309" b="18196"/>
          <a:stretch/>
        </p:blipFill>
        <p:spPr bwMode="auto">
          <a:xfrm>
            <a:off x="420344" y="4681283"/>
            <a:ext cx="1319612" cy="93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90949" y="2766870"/>
            <a:ext cx="535652" cy="170612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Х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Д</a:t>
            </a:r>
          </a:p>
        </p:txBody>
      </p:sp>
      <p:pic>
        <p:nvPicPr>
          <p:cNvPr id="46" name="Picture 2" descr="https://im0-tub-ru.yandex.net/i?id=c984377435451047854195b5056580d2-l&amp;n=1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336" y="3648515"/>
            <a:ext cx="603261" cy="63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62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886" y="118750"/>
            <a:ext cx="8372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Возможные </a:t>
            </a:r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ситуации в аудитории во время экзамена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1922" y="769338"/>
            <a:ext cx="7439087" cy="14980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7" y="809349"/>
            <a:ext cx="1787309" cy="13881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1583" y="809348"/>
            <a:ext cx="18941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У</a:t>
            </a: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даление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в случае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нарушения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Порядка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проведения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ГИА</a:t>
            </a:r>
            <a:endParaRPr lang="ru-RU" sz="1400" dirty="0">
              <a:solidFill>
                <a:srgbClr val="FF000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35677" y="795734"/>
            <a:ext cx="73270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отметка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форме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ППЭ-05-02-ГВЭ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«Протокол проведения ГИА в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аудитории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отметка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бланке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регистрации и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подпись организатора в присутствии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члена ГЭК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подпись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участника в форме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ППЭ-05-02-ГВЭ;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оформление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штабе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 акта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ППЭ-21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(организатор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ставит подпись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акте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с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лужебные записки от организаторов в аудитории (вне аудитории), </a:t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руководителя ППЭ, члена ГЭК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1923" y="2234531"/>
            <a:ext cx="7422078" cy="12969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7" y="2234530"/>
            <a:ext cx="1787310" cy="121406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50333" y="2279046"/>
            <a:ext cx="151409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Д</a:t>
            </a: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осрочное завершение экзамена по уважительной причине</a:t>
            </a:r>
            <a:endParaRPr lang="ru-RU" sz="1400" dirty="0">
              <a:solidFill>
                <a:srgbClr val="FF000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30681" y="2278423"/>
            <a:ext cx="716081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отметка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форме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ППЭ-05-02-ГВЭ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«Протокол проведения ГИА в аудитории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»;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отметка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бланке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регистрации и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подпись организатора в присутствии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члена ГЭК;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подпись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участника в форме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ППЭ-05-02-ГВЭ;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оформление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медицинском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кабинете акта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ППЭ-22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(организатор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ставит подпись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акте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), журнала медицинского работника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4914" y="4141890"/>
            <a:ext cx="7439086" cy="137604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7" y="4153765"/>
            <a:ext cx="1770301" cy="128007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96058" y="4213429"/>
            <a:ext cx="126457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А</a:t>
            </a: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пелляция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о нарушении Порядка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проведения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ГИА</a:t>
            </a:r>
            <a:endParaRPr lang="ru-RU" sz="1400" dirty="0">
              <a:solidFill>
                <a:srgbClr val="FF000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49300" y="4101412"/>
            <a:ext cx="67740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подается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до выхода из ППЭ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(организатор в аудитории через организатора вне аудитории приглашает члена ГЭК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ч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лен ГЭК 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оформляются в штабе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 формы ППЭ-02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,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ППЭ-03;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к рассмотрению факта, изложенного участником ГИА в 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апелляции, приглашаются необходимые работники ППЭ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4914" y="5478721"/>
            <a:ext cx="7439086" cy="11389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7" y="5490596"/>
            <a:ext cx="1770301" cy="1085047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85958" y="5501260"/>
            <a:ext cx="1758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Отключение </a:t>
            </a:r>
            <a:r>
              <a:rPr lang="ru-RU" altLang="ru-RU" sz="1400" dirty="0" err="1" smtClean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видеонаблю</a:t>
            </a:r>
            <a:r>
              <a:rPr lang="ru-RU" alt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-</a:t>
            </a:r>
          </a:p>
          <a:p>
            <a:r>
              <a:rPr lang="ru-RU" altLang="ru-RU" sz="1400" dirty="0" err="1" smtClean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дения</a:t>
            </a:r>
            <a:r>
              <a:rPr lang="ru-RU" alt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altLang="ru-RU" sz="1400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altLang="ru-RU" sz="1400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в аудитории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5999" y="5448093"/>
            <a:ext cx="64779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ставят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в известность руководителя ППЭ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и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приглашают технического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специалиста;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если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в течение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20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минут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не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удается восстановить работоспособность оборудования,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член ГЭК </a:t>
            </a:r>
            <a:r>
              <a:rPr lang="ru-RU" altLang="ru-RU" sz="1400" b="1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по согласованию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председателем ГЭК останавливает экзамен в ППЭ или отдельной аудитории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7118" y="3545921"/>
            <a:ext cx="869318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12F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ВАЖНО!!!</a:t>
            </a:r>
            <a:r>
              <a:rPr lang="ru-RU" sz="1400" b="1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Организатор в аудитории на камеру видеонаблюдения проговаривает факт удаления участника с экзамена или досрочного завершения участником экзамена</a:t>
            </a:r>
            <a:endParaRPr lang="ru-RU" sz="14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21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3685" y="-148881"/>
            <a:ext cx="9034819" cy="1070992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  <a:cs typeface="Calibri" pitchFamily="34" charset="0"/>
              </a:rPr>
              <a:t/>
            </a:r>
            <a:b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  <a:cs typeface="Calibri" pitchFamily="34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Сканирование </a:t>
            </a:r>
            <a:r>
              <a:rPr lang="ru-RU" alt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ЭМ в штабе ППЭ </a:t>
            </a:r>
            <a:br>
              <a:rPr lang="ru-RU" alt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alt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и передача образов </a:t>
            </a:r>
            <a: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бланков и форм ППЭ </a:t>
            </a:r>
            <a:r>
              <a:rPr lang="ru-RU" alt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в </a:t>
            </a:r>
            <a: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ОРЦОКО</a:t>
            </a:r>
            <a:r>
              <a:rPr lang="ru-RU" altLang="ru-RU" sz="2400" b="1" dirty="0">
                <a:solidFill>
                  <a:schemeClr val="bg1"/>
                </a:solidFill>
                <a:latin typeface="Cambria" panose="02040503050406030204" pitchFamily="18" charset="0"/>
                <a:cs typeface="Calibri" pitchFamily="34" charset="0"/>
              </a:rPr>
              <a:t/>
            </a:r>
            <a:br>
              <a:rPr lang="ru-RU" altLang="ru-RU" sz="2400" b="1" dirty="0">
                <a:solidFill>
                  <a:schemeClr val="bg1"/>
                </a:solidFill>
                <a:latin typeface="Cambria" panose="02040503050406030204" pitchFamily="18" charset="0"/>
                <a:cs typeface="Calibri" pitchFamily="34" charset="0"/>
              </a:rPr>
            </a:br>
            <a:endParaRPr lang="ru-RU" sz="2400" b="1" dirty="0">
              <a:solidFill>
                <a:schemeClr val="bg1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7677" y="813086"/>
            <a:ext cx="8733439" cy="877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штабе ППЭ ВДП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 бланками участников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ГВЭ вскрывается, бланки пересчитываются и передаются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руководителем ППЭ техническому специалисту для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сканирования </a:t>
            </a:r>
            <a:b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присутствии члена ГЭК</a:t>
            </a:r>
            <a:endParaRPr lang="ru-RU" sz="17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4"/>
          <p:cNvSpPr>
            <a:spLocks noGrp="1"/>
          </p:cNvSpPr>
          <p:nvPr>
            <p:ph idx="1"/>
          </p:nvPr>
        </p:nvSpPr>
        <p:spPr>
          <a:xfrm>
            <a:off x="197678" y="1987453"/>
            <a:ext cx="4941881" cy="15050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buNone/>
              <a:defRPr/>
            </a:pP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Технический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специалист обеспечивает качественное сканирование  сначала бланков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участников ГВЭ, 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потом форм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ППЭ и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возвращает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их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руководителю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ППЭ (</a:t>
            </a:r>
            <a:r>
              <a:rPr lang="ru-RU" sz="1700" u="sng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</a:t>
            </a:r>
            <a:r>
              <a:rPr lang="ru-RU" sz="1700" u="sng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ехнический </a:t>
            </a:r>
            <a:r>
              <a:rPr lang="ru-RU" sz="1700" u="sng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специалист </a:t>
            </a:r>
            <a:r>
              <a:rPr lang="ru-RU" sz="1700" u="sng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1700" u="sng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700" u="sng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 </a:t>
            </a:r>
            <a:r>
              <a:rPr lang="ru-RU" sz="1700" u="sng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член ГЭК несут полную ответственность </a:t>
            </a:r>
            <a:r>
              <a:rPr lang="ru-RU" sz="1700" u="sng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1700" u="sng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700" u="sng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 </a:t>
            </a:r>
            <a:r>
              <a:rPr lang="ru-RU" sz="1700" u="sng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экспортируемые </a:t>
            </a:r>
            <a:r>
              <a:rPr lang="ru-RU" sz="1700" u="sng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данные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ru-RU" sz="17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86297" y="3765663"/>
            <a:ext cx="7244820" cy="11387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После того, как член ГЭК убедился в корректности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всех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данных </a:t>
            </a:r>
            <a:b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 в полноте сканирования,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технический специалист экспортирует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электронные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образы бланков и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форм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ППЭ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 </a:t>
            </a:r>
            <a:r>
              <a:rPr lang="ru-RU" sz="1700" dirty="0" err="1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флеш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-накопитель члена ГЭК</a:t>
            </a:r>
            <a:endParaRPr lang="ru-RU" sz="17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7677" y="5160932"/>
            <a:ext cx="8735281" cy="877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Член ГЭК доставляет </a:t>
            </a:r>
            <a:r>
              <a:rPr lang="ru-RU" sz="1700" dirty="0" err="1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флеш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-накопитель в место, откуда будет производиться передача электронных образов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бланков и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форм ППЭ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защищенным каналам связи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1700" dirty="0" err="1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VipNeT</a:t>
            </a:r>
            <a:r>
              <a:rPr lang="en-US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«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Деловая почта»)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endParaRPr lang="ru-RU" sz="17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2481403" y="1755564"/>
            <a:ext cx="288032" cy="18002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2487597" y="3551658"/>
            <a:ext cx="288032" cy="18002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2487597" y="4946012"/>
            <a:ext cx="288032" cy="18002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63" y="3765663"/>
            <a:ext cx="1300481" cy="11387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39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5267525" y="1824759"/>
            <a:ext cx="3665433" cy="18169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3112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5811" y="132254"/>
            <a:ext cx="838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Упаковка ЭМ в штабе ППЭ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7" y="1686940"/>
            <a:ext cx="1913369" cy="262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76447" y="834382"/>
            <a:ext cx="8665718" cy="7182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Член ГЭК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совместно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 руководителем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ППЭ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упаковывают ЭМ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тот-же сейф-пакет. </a:t>
            </a:r>
            <a:b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В карман сейф-пакета вкладывается опись возвратного сейф-пакета</a:t>
            </a: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23" y="3046521"/>
            <a:ext cx="1539048" cy="11618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706" y="1711322"/>
            <a:ext cx="3395948" cy="2614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728134" y="1729044"/>
            <a:ext cx="3319131" cy="24856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Запечатанные конверты </a:t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 черновиками упаковываются </a:t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пакет, приготовленный руководителем ППЭ </a:t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(на пакет приклеивается сопроводительный бланк со следующей информацией: код ППЭ, наименование ППЭ, дата экзамена, код и название предмета, количество черновиков)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6447" y="4355004"/>
            <a:ext cx="8770818" cy="5329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Руководитель ППЭ и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член ГЭК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оформляют акт приёмки-передачи экзаменационных материалов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форма ППЭ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14-01-ГВЭ)</a:t>
            </a:r>
            <a:endParaRPr lang="ru-RU" sz="15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6447" y="4981124"/>
            <a:ext cx="8770818" cy="10202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После упаковки ЭМ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руководитель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ППЭ дает указание техническому специалисту остановить видеонаблюдение в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штабе ППЭ и осуществить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копирование всех файлов видеозаписи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на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отчужденный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носитель (</a:t>
            </a:r>
            <a:r>
              <a:rPr lang="en-US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DVD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-диски упаковываются в отдельный конверт со следующей информацией: код ППЭ, сокращенное наименование ППЭ, дата экзамена, название предмета)</a:t>
            </a:r>
            <a:endParaRPr lang="ru-RU" sz="15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5811" y="-72290"/>
            <a:ext cx="8386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Действия работников ППЭ при возникновении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нештатных ситуаций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5373" y="798473"/>
            <a:ext cx="8931016" cy="10198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В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случае невозможности самостоятельного разрешения возникшей нештатной ситуации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члену ГЭК или руководителю ППЭ необходимо обратиться по телефонам «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горячей линии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»:</a:t>
            </a:r>
            <a:endParaRPr lang="ru-RU" sz="20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429407" y="1914954"/>
            <a:ext cx="7587649" cy="7441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т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елефоны региональной «горячей линии»</a:t>
            </a:r>
          </a:p>
          <a:p>
            <a:pPr algn="ctr"/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8(4862)43-25-96, 8(4862)73-17-79</a:t>
            </a:r>
            <a:endParaRPr lang="ru-RU" sz="20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http://govan.forreshealthcentre.co.uk/files/2015/04/man-with-red-telephone-768x102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8" b="16770"/>
          <a:stretch/>
        </p:blipFill>
        <p:spPr bwMode="auto">
          <a:xfrm>
            <a:off x="509605" y="2739501"/>
            <a:ext cx="2505617" cy="249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617407" y="2772029"/>
            <a:ext cx="5408982" cy="31873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т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елефоны консультативной поддержки</a:t>
            </a:r>
          </a:p>
          <a:p>
            <a:pPr algn="just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п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 методическим вопросам: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С. Н. Тихоновская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8-910-269-05-95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;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Т. А. Журавлева    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8-903-882-72-14;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РИС: 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Г. С. Орехов             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8-953-614-70-84;</a:t>
            </a:r>
          </a:p>
          <a:p>
            <a:pPr algn="just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п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 сканированию ЭМ в ППЭ: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С. Е. </a:t>
            </a:r>
            <a:r>
              <a:rPr lang="ru-RU" sz="2000" dirty="0" err="1" smtClean="0">
                <a:solidFill>
                  <a:srgbClr val="003399"/>
                </a:solidFill>
                <a:latin typeface="Cambria" panose="02040503050406030204" pitchFamily="18" charset="0"/>
              </a:rPr>
              <a:t>Свободский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  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8-953-476-31-06;</a:t>
            </a:r>
            <a:endParaRPr lang="ru-RU" sz="2000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algn="just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п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 видеонаблюдению: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А. Д. Астахов          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8-910-300-09-00</a:t>
            </a:r>
            <a:endParaRPr lang="ru-RU" sz="20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8342" y="5323021"/>
            <a:ext cx="3308049" cy="6363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www.orcoko.ru/ppe/</a:t>
            </a:r>
            <a:r>
              <a:rPr lang="ru-RU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ГИА9</a:t>
            </a:r>
            <a:endParaRPr lang="ru-RU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8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9549" y="2211796"/>
            <a:ext cx="6735762" cy="156966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УДАЧИ,</a:t>
            </a:r>
          </a:p>
          <a:p>
            <a:pPr algn="ctr">
              <a:defRPr/>
            </a:pPr>
            <a:endParaRPr lang="ru-RU" sz="3200" b="1" i="1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200" b="1" i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</a:t>
            </a:r>
            <a:r>
              <a:rPr lang="ru-RU" sz="3200" b="1" i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46317" y="5676392"/>
            <a:ext cx="4536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ОРЦОКО, 2019</a:t>
            </a:r>
            <a:endParaRPr lang="ru-RU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6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-200025" y="0"/>
            <a:ext cx="9591675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О</a:t>
            </a: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собенности  </a:t>
            </a:r>
            <a:r>
              <a:rPr 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организации ППЭ </a:t>
            </a:r>
            <a:endParaRPr lang="ru-RU" sz="2400" dirty="0" smtClean="0">
              <a:solidFill>
                <a:prstClr val="white"/>
              </a:solidFill>
              <a:latin typeface="Cambria" panose="02040503050406030204" pitchFamily="18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для участников с ОВЗ, ППЭ на дому</a:t>
            </a:r>
            <a:endParaRPr lang="ru-RU" altLang="ru-RU" sz="2400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9232" y="1728469"/>
            <a:ext cx="6284694" cy="5618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мест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по категориям участников </a:t>
            </a:r>
            <a:b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ОВЗ</a:t>
            </a:r>
            <a:endParaRPr lang="ru-RU"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9231" y="4179323"/>
            <a:ext cx="6278788" cy="7923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anose="02020603050405020304" pitchFamily="18" charset="0"/>
              </a:rPr>
              <a:t>увеличение продолжительности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для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ОВЗ, детей-инвалидов и инвалидов на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часа</a:t>
            </a:r>
            <a:endParaRPr lang="ru-RU" sz="16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9231" y="836367"/>
            <a:ext cx="6284695" cy="7352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anose="02020603050405020304" pitchFamily="18" charset="0"/>
              </a:rPr>
              <a:t>беспрепятственный доступ в ППЭ (наличие пандусов, поручней, расширенных дверей и других приспособлений)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9231" y="3371850"/>
            <a:ext cx="6284695" cy="6903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рабочие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места для всех работников данного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ППЭ</a:t>
            </a:r>
            <a:endParaRPr lang="ru-RU"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9233" y="5095874"/>
            <a:ext cx="6284694" cy="8558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видеонаблюдение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режиме «офлайн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982" y="855349"/>
            <a:ext cx="1357270" cy="1339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533" y="3167918"/>
            <a:ext cx="1371602" cy="1331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8019" y="2109358"/>
            <a:ext cx="1309604" cy="1469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://clipart-library.com/image_gallery2/Web-Camera-Transparen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896" y="4727964"/>
            <a:ext cx="1590675" cy="98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64201" y="5493489"/>
            <a:ext cx="2281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!OFFLINE!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9231" y="2420550"/>
            <a:ext cx="6282371" cy="8084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рабочее место для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участника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ГИА (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 учетом состояния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его здоровья)</a:t>
            </a:r>
            <a:endParaRPr lang="ru-RU"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05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ihonovskaya\Desktop\27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21" y="3848163"/>
            <a:ext cx="1390465" cy="108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гнутая вправо стрелка 1"/>
          <p:cNvSpPr/>
          <p:nvPr/>
        </p:nvSpPr>
        <p:spPr>
          <a:xfrm rot="10430046">
            <a:off x="304059" y="4227028"/>
            <a:ext cx="510152" cy="10916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61794" name="Заголовок 1"/>
          <p:cNvSpPr>
            <a:spLocks noGrp="1"/>
          </p:cNvSpPr>
          <p:nvPr>
            <p:ph type="title"/>
          </p:nvPr>
        </p:nvSpPr>
        <p:spPr>
          <a:xfrm>
            <a:off x="96833" y="0"/>
            <a:ext cx="8964613" cy="681990"/>
          </a:xfrm>
        </p:spPr>
        <p:txBody>
          <a:bodyPr/>
          <a:lstStyle/>
          <a:p>
            <a:pPr algn="ctr"/>
            <a:r>
              <a:rPr lang="ru-RU" altLang="ru-RU" sz="2400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Помещение для руководителя ППЭ (штаб ППЭ)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6833" y="790873"/>
            <a:ext cx="5315139" cy="6126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О  Б  О  Р  У  Д  У  Е  Т  С  Я:</a:t>
            </a: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2" descr="C:\Users\tihonovskaya\Desktop\1534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7" y="2322675"/>
            <a:ext cx="1518157" cy="1388787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</p:pic>
      <p:pic>
        <p:nvPicPr>
          <p:cNvPr id="5" name="Picture 3" descr="C:\Users\tihonovskaya\Desktop\rhythm-cmg734nr11-2396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414" y="2221633"/>
            <a:ext cx="902722" cy="87219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tihonovskaya\Desktop\img1481_118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61" y="3798091"/>
            <a:ext cx="1078038" cy="226604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tihonovskaya\Desktop\совещание с руководителями ППЭ 2015\камера видеонаблюдения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013" y="770293"/>
            <a:ext cx="1177244" cy="76079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93391" y="1550497"/>
            <a:ext cx="1393671" cy="5540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телефонной связью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55228" y="1518599"/>
            <a:ext cx="2927794" cy="12911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к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омпьютером и принтером</a:t>
            </a:r>
          </a:p>
          <a:p>
            <a:pPr algn="ctr"/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д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ля распечатки необходимого количества форм ППЭ 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711042" y="3163614"/>
            <a:ext cx="1244216" cy="5058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сейфом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008835" y="1681656"/>
            <a:ext cx="823900" cy="4580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часами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665503" y="796282"/>
            <a:ext cx="1894246" cy="6072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о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флайн видеонаблюдением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71361" y="4931112"/>
            <a:ext cx="6479464" cy="11683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Руководители ППЭ, члены ГЭК, общественные наблюдатели,  руководители ОО, на базе которой расположен ППЭ,  сотрудники полиции, представители СМИ, должностные лица управления контроля и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надзора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используют мобильный телефон </a:t>
            </a:r>
            <a:r>
              <a:rPr lang="ru-RU" altLang="ru-RU" sz="1400" b="1" dirty="0">
                <a:solidFill>
                  <a:srgbClr val="003399"/>
                </a:solidFill>
                <a:latin typeface="Cambria" panose="02040503050406030204" pitchFamily="18" charset="0"/>
              </a:rPr>
              <a:t>только в штабе ППЭ </a:t>
            </a:r>
            <a:r>
              <a:rPr lang="ru-RU" sz="1400" b="1" dirty="0">
                <a:solidFill>
                  <a:srgbClr val="003399"/>
                </a:solidFill>
                <a:latin typeface="Cambria" panose="02040503050406030204" pitchFamily="18" charset="0"/>
              </a:rPr>
              <a:t>и только </a:t>
            </a:r>
            <a:r>
              <a:rPr lang="ru-RU" sz="14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связи со служебной необходимостью</a:t>
            </a:r>
            <a:endParaRPr lang="ru-RU" sz="14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21" name="Picture 2" descr="http://ege.orcoko.ru/i/uploads/19.02.2016_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b="27671"/>
          <a:stretch/>
        </p:blipFill>
        <p:spPr bwMode="auto">
          <a:xfrm>
            <a:off x="2714645" y="2925377"/>
            <a:ext cx="3296746" cy="189887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4783248" y="1518599"/>
            <a:ext cx="2927794" cy="12911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При </a:t>
            </a:r>
            <a:r>
              <a:rPr lang="ru-RU" altLang="ru-RU" sz="1400" u="sng" dirty="0">
                <a:solidFill>
                  <a:srgbClr val="C00000"/>
                </a:solidFill>
                <a:latin typeface="Cambria" panose="02040503050406030204" pitchFamily="18" charset="0"/>
              </a:rPr>
              <a:t>использовании технологии сканирования </a:t>
            </a:r>
            <a:r>
              <a:rPr lang="ru-RU" altLang="ru-RU" sz="1400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ЭМ в ППЭ:</a:t>
            </a:r>
          </a:p>
          <a:p>
            <a:pPr algn="ctr"/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с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канирующее устройство;</a:t>
            </a:r>
          </a:p>
          <a:p>
            <a:pPr algn="ctr"/>
            <a:r>
              <a:rPr lang="ru-RU" altLang="ru-RU" sz="1400" dirty="0" err="1" smtClean="0">
                <a:solidFill>
                  <a:srgbClr val="003399"/>
                </a:solidFill>
                <a:latin typeface="Cambria" panose="02040503050406030204" pitchFamily="18" charset="0"/>
              </a:rPr>
              <a:t>флеш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-накопитель</a:t>
            </a:r>
          </a:p>
        </p:txBody>
      </p:sp>
      <p:pic>
        <p:nvPicPr>
          <p:cNvPr id="1026" name="Picture 2" descr="C:\Users\tihonovskaya\Desktop\imag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57077" y="3332575"/>
            <a:ext cx="1449023" cy="96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6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326" y="88126"/>
            <a:ext cx="838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Проверка готовности ППЭ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411" y="3603987"/>
            <a:ext cx="1754194" cy="2387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41739" y="2148928"/>
            <a:ext cx="5482168" cy="34918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готовят необходимое количество помещений, задействованных при проведении экзамена;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003399"/>
                </a:solidFill>
                <a:latin typeface="Cambria" panose="02040503050406030204" pitchFamily="18" charset="0"/>
              </a:rPr>
              <a:t>проверяют соответствие всех помещений требованиям СанПиН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обеспечивают аудитории и коридоры ППЭ заметными информационными плакатами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ведении видеонаблюдения в ППЭ;</a:t>
            </a:r>
            <a:endParaRPr lang="ru-RU" b="1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проверяют пожарные выходы, средства первичного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пожаротушения;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003399"/>
                </a:solidFill>
                <a:latin typeface="Cambria" panose="02040503050406030204" pitchFamily="18" charset="0"/>
              </a:rPr>
              <a:t>оформляют акт готовности </a:t>
            </a:r>
            <a:r>
              <a:rPr lang="ru-RU" alt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ППЭ, </a:t>
            </a:r>
            <a:br>
              <a:rPr lang="ru-RU" alt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форма ППЭ-01-ГВЭ</a:t>
            </a:r>
            <a:endParaRPr lang="ru-RU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1738" y="845469"/>
            <a:ext cx="8548217" cy="9358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За </a:t>
            </a:r>
            <a:r>
              <a:rPr lang="ru-RU" sz="2000" b="1" dirty="0">
                <a:solidFill>
                  <a:prstClr val="white"/>
                </a:solidFill>
                <a:latin typeface="Cambria" panose="02040503050406030204" pitchFamily="18" charset="0"/>
              </a:rPr>
              <a:t>1</a:t>
            </a:r>
            <a:r>
              <a:rPr lang="ru-RU" sz="20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 день до экзамена </a:t>
            </a:r>
            <a:br>
              <a:rPr lang="ru-RU" sz="2000" b="1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20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руководитель ППЭ совместно </a:t>
            </a:r>
            <a:r>
              <a:rPr lang="ru-RU" sz="2000" dirty="0">
                <a:solidFill>
                  <a:prstClr val="white"/>
                </a:solidFill>
                <a:latin typeface="Cambria" panose="02040503050406030204" pitchFamily="18" charset="0"/>
              </a:rPr>
              <a:t>с руководителем </a:t>
            </a:r>
            <a:r>
              <a:rPr lang="ru-RU" sz="20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ОО, </a:t>
            </a:r>
            <a:br>
              <a:rPr lang="ru-RU" sz="2000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20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на базе </a:t>
            </a:r>
            <a:r>
              <a:rPr lang="ru-RU" sz="2000" dirty="0">
                <a:solidFill>
                  <a:prstClr val="white"/>
                </a:solidFill>
                <a:latin typeface="Cambria" panose="02040503050406030204" pitchFamily="18" charset="0"/>
              </a:rPr>
              <a:t>которой организован ППЭ</a:t>
            </a:r>
            <a:r>
              <a:rPr lang="ru-RU" sz="2000" dirty="0" smtClean="0">
                <a:solidFill>
                  <a:prstClr val="white"/>
                </a:solidFill>
                <a:latin typeface="Cambria" panose="02040503050406030204" pitchFamily="18" charset="0"/>
              </a:rPr>
              <a:t>:</a:t>
            </a:r>
            <a:endParaRPr lang="ru-RU" sz="2000" b="1" dirty="0">
              <a:solidFill>
                <a:prstClr val="white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60"/>
          <a:stretch/>
        </p:blipFill>
        <p:spPr bwMode="auto">
          <a:xfrm>
            <a:off x="6139544" y="2028704"/>
            <a:ext cx="1291464" cy="127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tihonovskaya\Desktop\6eb87c1a0d6a4f08aba8423bb8161f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81" y="2242149"/>
            <a:ext cx="1143350" cy="151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01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465907" y="1571766"/>
            <a:ext cx="4596128" cy="10600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17930"/>
            <a:ext cx="9143999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аудиториях ППЭ</a:t>
            </a:r>
            <a:endParaRPr lang="ru-RU" altLang="ru-RU" sz="2400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57562" y="1630039"/>
            <a:ext cx="21569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Убрать (закрыть)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стенды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, плакаты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по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соответствующим учебным предметам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465674" y="2588764"/>
            <a:ext cx="45961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Подготовить</a:t>
            </a:r>
          </a:p>
          <a:p>
            <a:pPr algn="just"/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черновики со штампом ОО из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расчета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по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2 листа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на каждого участника ГВЭ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65674" y="3365665"/>
            <a:ext cx="4596128" cy="272316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6878" y="823082"/>
            <a:ext cx="4249098" cy="52657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6878" y="859762"/>
            <a:ext cx="427248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разместить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предупреждения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о ведении видеонаблюдения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и запрете использования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средств связи;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подготовить рабочие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места для участников,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организаторов и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общественных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наблюдателей;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подготовить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стол,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находящийся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зоне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видимости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камер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видеонаблюдения, для:</a:t>
            </a:r>
          </a:p>
          <a:p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осуществления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раскладки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ЭМ;</a:t>
            </a:r>
          </a:p>
          <a:p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о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существления упаковки  ЭМ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по завершении экзамена;</a:t>
            </a:r>
          </a:p>
          <a:p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оформления соответствующих форм ППЭ;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функционирующие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часы, находящиеся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поле зрения участников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ГВЭ;</a:t>
            </a:r>
          </a:p>
          <a:p>
            <a:endParaRPr lang="ru-RU" sz="1600" dirty="0" smtClean="0">
              <a:solidFill>
                <a:srgbClr val="003399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средства цифровой аудиозаписи (при проведении ГВЭ в устной форме)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600" dirty="0" smtClean="0">
              <a:solidFill>
                <a:srgbClr val="003399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60"/>
          <a:stretch/>
        </p:blipFill>
        <p:spPr bwMode="auto">
          <a:xfrm>
            <a:off x="3567672" y="905550"/>
            <a:ext cx="699891" cy="69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93"/>
          <a:stretch/>
        </p:blipFill>
        <p:spPr bwMode="auto">
          <a:xfrm>
            <a:off x="2993149" y="1375174"/>
            <a:ext cx="577850" cy="55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89309" y="3337855"/>
            <a:ext cx="26695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Папка для </a:t>
            </a:r>
            <a: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организатора: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9496" y="3413250"/>
            <a:ext cx="444894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200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инструкция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для организатора в аудитории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инструкция для участников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ГВЭ,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зачитываемая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организатором в аудитории;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образец заполнения бланков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ГВЭ, включая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дополнительный бланк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ответов;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образец заполнения форм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коды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и продолжительность экзамена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каждому общеобразовательному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предмету;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график официальной публикации результатов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ГВЭ,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сроки подачи апелляций о несогласии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выставленными баллами</a:t>
            </a:r>
          </a:p>
          <a:p>
            <a:endParaRPr lang="ru-RU" sz="12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65907" y="738443"/>
            <a:ext cx="4593033" cy="833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45023" y="697371"/>
            <a:ext cx="928612" cy="92861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373635" y="830435"/>
            <a:ext cx="3688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Время на часах и средствах видеонаблюдения одинаковое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7" name="Picture 2" descr="https://im0-tub-ru.yandex.net/i?id=e268013ea1acca3443a4b6efe4764de3-l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146" y="1946403"/>
            <a:ext cx="1528181" cy="114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images.by.prom.st/12742745_w640_h640_russkij_yazyk.gi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3918" r="25451" b="5357"/>
          <a:stretch/>
        </p:blipFill>
        <p:spPr bwMode="auto">
          <a:xfrm>
            <a:off x="4621056" y="1616721"/>
            <a:ext cx="1440324" cy="100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://xn-----7kcgdbleadolecb5bwnedacgajdg9bxbku7c1b3a3p.xn--p1ai/img/slides/shkoli/17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" t="5405" r="4496" b="4384"/>
          <a:stretch/>
        </p:blipFill>
        <p:spPr bwMode="auto">
          <a:xfrm>
            <a:off x="7958822" y="1646854"/>
            <a:ext cx="970025" cy="97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4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9525" y="156502"/>
            <a:ext cx="9142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Лица, имеющие право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присутствовать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в ППЭ</a:t>
            </a:r>
            <a:endParaRPr lang="ru-RU" sz="2400" b="1" spc="-15" dirty="0" smtClean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2" descr="https://im0-tub-ru.yandex.net/i?id=c984377435451047854195b5056580d2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" y="761814"/>
            <a:ext cx="1424690" cy="149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3"/>
          <p:cNvSpPr txBox="1"/>
          <p:nvPr/>
        </p:nvSpPr>
        <p:spPr>
          <a:xfrm>
            <a:off x="1370253" y="975360"/>
            <a:ext cx="3469004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spcBef>
                <a:spcPts val="105"/>
              </a:spcBef>
            </a:pPr>
            <a:r>
              <a:rPr sz="1600" b="1" spc="-5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Общественные</a:t>
            </a:r>
            <a:r>
              <a:rPr sz="1600" b="1" spc="-6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наблюдатели,</a:t>
            </a:r>
            <a:endParaRPr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sz="1600" b="1" spc="-5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аккредитованные </a:t>
            </a:r>
            <a:r>
              <a:rPr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b="1" spc="-5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установленном</a:t>
            </a:r>
            <a:r>
              <a:rPr sz="1600" b="1" spc="-13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порядке</a:t>
            </a:r>
            <a:endParaRPr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42963" y="2254854"/>
            <a:ext cx="1304924" cy="14410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2310491" y="2489247"/>
            <a:ext cx="3130169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7790" marR="5080" indent="-85725" algn="ctr">
              <a:spcBef>
                <a:spcPts val="105"/>
              </a:spcBef>
            </a:pPr>
            <a:r>
              <a:rPr lang="ru-RU" sz="1600" b="1" spc="-5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Представители средств массовой информации, аккредитованные в установленном порядке</a:t>
            </a:r>
            <a:endParaRPr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8"/>
          <p:cNvSpPr/>
          <p:nvPr/>
        </p:nvSpPr>
        <p:spPr>
          <a:xfrm>
            <a:off x="1191628" y="3382832"/>
            <a:ext cx="2237726" cy="19892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3705226" y="3945285"/>
            <a:ext cx="3992066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ru-RU" sz="1600" b="1" spc="-5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Должностные </a:t>
            </a:r>
            <a: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лица </a:t>
            </a:r>
            <a:r>
              <a:rPr lang="ru-RU" sz="16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05" algn="ctr">
              <a:spcBef>
                <a:spcPts val="5"/>
              </a:spcBef>
            </a:pPr>
            <a: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иные лица</a:t>
            </a:r>
            <a:r>
              <a:rPr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spc="-5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определенные </a:t>
            </a:r>
            <a:r>
              <a:rPr sz="16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Рособрнадзором</a:t>
            </a:r>
            <a: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65" marR="5080" algn="ctr"/>
            <a:r>
              <a:rPr lang="ru-RU" sz="1600" b="1" spc="-5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сотрудники Департамента образования Орловской области</a:t>
            </a:r>
            <a:endParaRPr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270761" y="5263996"/>
            <a:ext cx="863620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sz="1600" b="1" spc="-1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Допуск </a:t>
            </a:r>
            <a:r>
              <a:rPr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ППЭ </a:t>
            </a:r>
            <a:r>
              <a:rPr sz="1600" b="1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вышеперечисленных лиц </a:t>
            </a:r>
            <a:r>
              <a:rPr sz="1600" b="1" spc="-1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осуществляется </a:t>
            </a:r>
            <a:r>
              <a:rPr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наличии  </a:t>
            </a:r>
            <a:r>
              <a:rPr sz="1600" b="1" spc="-1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документов, удостоверяющих</a:t>
            </a:r>
            <a:r>
              <a:rPr sz="1600" b="1" spc="9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личность,</a:t>
            </a:r>
            <a:endParaRPr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5"/>
              </a:spcBef>
            </a:pPr>
            <a:r>
              <a:rPr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b="1" spc="-1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документов, </a:t>
            </a:r>
            <a:r>
              <a:rPr sz="1600" b="1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подтверждающих </a:t>
            </a:r>
            <a:r>
              <a:rPr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sz="1600" b="1" spc="3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полномочия</a:t>
            </a:r>
            <a:endParaRPr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33951" y="855345"/>
            <a:ext cx="4095749" cy="9664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Свободно перемещаются по ППЭ (в одной аудитории находится не более 1 наблюдателя),</a:t>
            </a:r>
          </a:p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фиксируют все нарушения во время экзамена </a:t>
            </a:r>
            <a:b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 доводят эту информацию до членов ГЭК</a:t>
            </a:r>
            <a:endParaRPr lang="ru-RU" sz="1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86959" y="2382083"/>
            <a:ext cx="2857500" cy="966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Присутствуют в аудиториях </a:t>
            </a:r>
            <a:br>
              <a:rPr lang="ru-RU" sz="1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 вскрытия спецпакета с ЭМ</a:t>
            </a:r>
            <a:endParaRPr lang="ru-RU" sz="14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44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3" y="186351"/>
            <a:ext cx="9142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Проведение экзамена: явка в ППЭ</a:t>
            </a:r>
            <a:endParaRPr lang="ru-RU" sz="2400" b="1" spc="-15" dirty="0" smtClean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51945" y="2646102"/>
            <a:ext cx="5920280" cy="409575"/>
          </a:xfrm>
          <a:prstGeom prst="rect">
            <a:avLst/>
          </a:prstGeom>
          <a:solidFill>
            <a:srgbClr val="EF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Члены ГЭК</a:t>
            </a:r>
            <a:endParaRPr lang="ru-RU" dirty="0">
              <a:solidFill>
                <a:srgbClr val="44546A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162674" y="2714951"/>
            <a:ext cx="2641691" cy="333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 позднее 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8.00 часов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51945" y="3174939"/>
            <a:ext cx="5920280" cy="399393"/>
          </a:xfrm>
          <a:prstGeom prst="rect">
            <a:avLst/>
          </a:prstGeom>
          <a:solidFill>
            <a:srgbClr val="EF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Организаторы вне аудитории, дежурные на входе в ППЭ</a:t>
            </a:r>
            <a:endParaRPr lang="ru-RU" dirty="0">
              <a:solidFill>
                <a:srgbClr val="44546A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162674" y="3239023"/>
            <a:ext cx="2641691" cy="333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 позднее 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8.00 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451945" y="3681318"/>
            <a:ext cx="5920280" cy="409575"/>
          </a:xfrm>
          <a:prstGeom prst="rect">
            <a:avLst/>
          </a:prstGeom>
          <a:solidFill>
            <a:srgbClr val="EF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Организаторы ППЭ</a:t>
            </a:r>
            <a:endParaRPr lang="ru-RU" dirty="0">
              <a:solidFill>
                <a:srgbClr val="44546A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162674" y="3763230"/>
            <a:ext cx="2641691" cy="333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 позднее 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8.10 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451945" y="4212913"/>
            <a:ext cx="5920280" cy="409575"/>
          </a:xfrm>
          <a:prstGeom prst="rect">
            <a:avLst/>
          </a:prstGeom>
          <a:solidFill>
            <a:srgbClr val="EF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Медицинский работник</a:t>
            </a:r>
            <a:endParaRPr lang="ru-RU" dirty="0">
              <a:solidFill>
                <a:srgbClr val="44546A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162674" y="4281762"/>
            <a:ext cx="2641691" cy="333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 позднее 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8.30 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451945" y="4752533"/>
            <a:ext cx="5920280" cy="409575"/>
          </a:xfrm>
          <a:prstGeom prst="rect">
            <a:avLst/>
          </a:prstGeom>
          <a:solidFill>
            <a:srgbClr val="EF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Общественные наблюдатели</a:t>
            </a:r>
            <a:endParaRPr lang="ru-RU" dirty="0">
              <a:solidFill>
                <a:srgbClr val="44546A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162674" y="4821382"/>
            <a:ext cx="2641691" cy="333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9.00 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451945" y="5298720"/>
            <a:ext cx="5920280" cy="409575"/>
          </a:xfrm>
          <a:prstGeom prst="rect">
            <a:avLst/>
          </a:prstGeom>
          <a:solidFill>
            <a:srgbClr val="EF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Участники экзаменов</a:t>
            </a:r>
            <a:endParaRPr lang="ru-RU" dirty="0">
              <a:solidFill>
                <a:srgbClr val="44546A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162674" y="5379444"/>
            <a:ext cx="2641691" cy="333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9.00 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451945" y="2113631"/>
            <a:ext cx="5920280" cy="409575"/>
          </a:xfrm>
          <a:prstGeom prst="rect">
            <a:avLst/>
          </a:prstGeom>
          <a:solidFill>
            <a:srgbClr val="EF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Технические специалисты ППЭ</a:t>
            </a:r>
            <a:endParaRPr lang="ru-RU" dirty="0">
              <a:solidFill>
                <a:srgbClr val="44546A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6162674" y="2182480"/>
            <a:ext cx="2641691" cy="333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 позднее 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7.45 часов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51945" y="1440020"/>
            <a:ext cx="5920280" cy="564138"/>
          </a:xfrm>
          <a:prstGeom prst="rect">
            <a:avLst/>
          </a:prstGeom>
          <a:solidFill>
            <a:srgbClr val="EF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dirty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ОО, на базе которой организован ППЭ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6162674" y="1677500"/>
            <a:ext cx="2641691" cy="333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 позднее 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7.45 часов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451945" y="913951"/>
            <a:ext cx="5920280" cy="409575"/>
          </a:xfrm>
          <a:prstGeom prst="rect">
            <a:avLst/>
          </a:prstGeom>
          <a:solidFill>
            <a:srgbClr val="EF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Руководитель ППЭ</a:t>
            </a:r>
            <a:endParaRPr lang="ru-RU" dirty="0">
              <a:solidFill>
                <a:srgbClr val="44546A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162674" y="982800"/>
            <a:ext cx="2641691" cy="333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 позднее 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7.45 часов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97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ihonovskaya\Desktop\100-CD-DV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289" y="4486529"/>
            <a:ext cx="1340812" cy="134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080655" y="116994"/>
            <a:ext cx="70420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Передача ЭМ членом ГЭК руководителю ППЭ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3187" y="782730"/>
            <a:ext cx="8873157" cy="459813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  <a:cs typeface="Calibri" pitchFamily="34" charset="0"/>
              </a:rPr>
              <a:t>По форме ППЭ-14-01-ГВЭ </a:t>
            </a: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  <a:cs typeface="Calibri" pitchFamily="34" charset="0"/>
              </a:rPr>
              <a:t>«Акт приёмки-передачи экзаменационных материалов в </a:t>
            </a: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  <a:cs typeface="Calibri" pitchFamily="34" charset="0"/>
              </a:rPr>
              <a:t>ППЭ»</a:t>
            </a:r>
            <a:endParaRPr lang="ru-RU" sz="1600" dirty="0">
              <a:solidFill>
                <a:prstClr val="white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71" y="2123683"/>
            <a:ext cx="2175645" cy="280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866" y="2746249"/>
            <a:ext cx="1654267" cy="218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45588" y="1321337"/>
            <a:ext cx="2219242" cy="7243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Большой 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сейф-пакет с ЭМ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55069" y="1320481"/>
            <a:ext cx="1606240" cy="7252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Стандартный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сейф-пакет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 ЭМ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85511" y="1515444"/>
            <a:ext cx="673319" cy="383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ИЛИ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91991" y="1313793"/>
            <a:ext cx="4867928" cy="32842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Пакет руководителя ППЭ (с формами ППЭ):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бумажном виде (для ППЭ, организованных на дому, в школах при ИУ);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на </a:t>
            </a:r>
            <a:r>
              <a:rPr lang="en-US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CD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(DVD)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-диске (для ППЭ, организованных на базе ОО).</a:t>
            </a:r>
          </a:p>
          <a:p>
            <a:pPr>
              <a:defRPr/>
            </a:pPr>
            <a:r>
              <a:rPr lang="ru-RU" sz="1600" u="sng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При использовании технологии сканирования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ЭМ в ППЭ, </a:t>
            </a:r>
            <a:r>
              <a:rPr lang="en-US" sz="1600" dirty="0">
                <a:solidFill>
                  <a:srgbClr val="003399"/>
                </a:solidFill>
                <a:latin typeface="Cambria" panose="02040503050406030204" pitchFamily="18" charset="0"/>
              </a:rPr>
              <a:t>CD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en-US" sz="1600" dirty="0">
                <a:solidFill>
                  <a:srgbClr val="003399"/>
                </a:solidFill>
                <a:latin typeface="Cambria" panose="02040503050406030204" pitchFamily="18" charset="0"/>
              </a:rPr>
              <a:t>(DVD)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-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диск содержит 2 файла: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1 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файл (настроечный)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именем </a:t>
            </a:r>
            <a:r>
              <a:rPr lang="ru-RU" sz="1600" u="sng" dirty="0" smtClean="0">
                <a:solidFill>
                  <a:srgbClr val="003399"/>
                </a:solidFill>
                <a:latin typeface="Cambria" panose="02040503050406030204" pitchFamily="18" charset="0"/>
              </a:rPr>
              <a:t>«</a:t>
            </a:r>
            <a:r>
              <a:rPr lang="ru-RU" sz="1600" u="sng" dirty="0">
                <a:solidFill>
                  <a:srgbClr val="003399"/>
                </a:solidFill>
                <a:latin typeface="Cambria" panose="02040503050406030204" pitchFamily="18" charset="0"/>
              </a:rPr>
              <a:t>код ППЭ – наименование </a:t>
            </a:r>
            <a:r>
              <a:rPr lang="ru-RU" sz="1600" u="sng" dirty="0" err="1">
                <a:solidFill>
                  <a:srgbClr val="003399"/>
                </a:solidFill>
                <a:latin typeface="Cambria" panose="02040503050406030204" pitchFamily="18" charset="0"/>
              </a:rPr>
              <a:t>ППЭ.rsjson</a:t>
            </a:r>
            <a:r>
              <a:rPr lang="ru-RU" sz="1600" u="sng" dirty="0">
                <a:solidFill>
                  <a:srgbClr val="003399"/>
                </a:solidFill>
                <a:latin typeface="Cambria" panose="02040503050406030204" pitchFamily="18" charset="0"/>
              </a:rPr>
              <a:t>»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содержит информацию о количестве аудиторий, задействованных на экзамене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количестве участников экзамена;</a:t>
            </a:r>
          </a:p>
          <a:p>
            <a:pPr>
              <a:defRPr/>
            </a:pP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2 файл (рассадка)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 содержит формы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2051" name="Picture 3" descr="C:\Users\tihonovskaya\Desktop\imag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510" y="4609923"/>
            <a:ext cx="1408591" cy="105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4191991" y="5648281"/>
            <a:ext cx="4846906" cy="11666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Технический специалист до начала экзамена загружает 1 файл (настроечный) на станцию удаленного сканирования и сверяет код ППЭ, количество аудиторий и количество участников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с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данными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2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файла (рассадка)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5228" y="5006017"/>
            <a:ext cx="3944906" cy="9301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Проверка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комплектности 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целостности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ЭМ: </a:t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доставочных спецпакетов с комплектами бланков и КИМ, ДБО, ВДП. </a:t>
            </a:r>
          </a:p>
          <a:p>
            <a:pPr>
              <a:defRPr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Размещение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ЭМ в сейфе ППЭ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0436" y="6047535"/>
            <a:ext cx="3930873" cy="7080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Технический специалист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осуществляет печать необходимого количества форм ППЭ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57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25898</TotalTime>
  <Words>1756</Words>
  <Application>Microsoft Office PowerPoint</Application>
  <PresentationFormat>Экран (4:3)</PresentationFormat>
  <Paragraphs>357</Paragraphs>
  <Slides>24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21</vt:i4>
      </vt:variant>
      <vt:variant>
        <vt:lpstr>Заголовки слайдов</vt:lpstr>
      </vt:variant>
      <vt:variant>
        <vt:i4>24</vt:i4>
      </vt:variant>
    </vt:vector>
  </HeadingPairs>
  <TitlesOfParts>
    <vt:vector size="45" baseType="lpstr">
      <vt:lpstr>3_Тема Office</vt:lpstr>
      <vt:lpstr>4_Тема Office</vt:lpstr>
      <vt:lpstr>6_Тема Office</vt:lpstr>
      <vt:lpstr>13_Тема Office</vt:lpstr>
      <vt:lpstr>14_Тема Office</vt:lpstr>
      <vt:lpstr>5_Тема Office</vt:lpstr>
      <vt:lpstr>11_Тема Office</vt:lpstr>
      <vt:lpstr>15_Тема Office</vt:lpstr>
      <vt:lpstr>16_Тема Office</vt:lpstr>
      <vt:lpstr>19_Тема Office</vt:lpstr>
      <vt:lpstr>17_Тема Office</vt:lpstr>
      <vt:lpstr>20_Тема Office</vt:lpstr>
      <vt:lpstr>21_Тема Office</vt:lpstr>
      <vt:lpstr>12_Тема Office</vt:lpstr>
      <vt:lpstr>22_Тема Office</vt:lpstr>
      <vt:lpstr>8_Тема Office</vt:lpstr>
      <vt:lpstr>18_Тема Office</vt:lpstr>
      <vt:lpstr>23_Тема Office</vt:lpstr>
      <vt:lpstr>24_Тема Office</vt:lpstr>
      <vt:lpstr>10_Тема Office</vt:lpstr>
      <vt:lpstr>25_Тема Office</vt:lpstr>
      <vt:lpstr>Презентация PowerPoint</vt:lpstr>
      <vt:lpstr>Презентация PowerPoint</vt:lpstr>
      <vt:lpstr>Презентация PowerPoint</vt:lpstr>
      <vt:lpstr>Помещение для руководителя ППЭ (штаб ППЭ)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Сканирование ЭМ в штабе ППЭ  и передача образов бланков и форм ППЭ в ОРЦОКО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ОНФ по независимому мониторингу исполнения указов Президента РФ «Народная экспертиза»</dc:title>
  <dc:creator>Алла Молоствова</dc:creator>
  <cp:lastModifiedBy>Светлана Тихоновская</cp:lastModifiedBy>
  <cp:revision>1963</cp:revision>
  <cp:lastPrinted>2018-05-18T14:39:14Z</cp:lastPrinted>
  <dcterms:created xsi:type="dcterms:W3CDTF">2014-12-02T07:06:06Z</dcterms:created>
  <dcterms:modified xsi:type="dcterms:W3CDTF">2019-05-16T05:46:27Z</dcterms:modified>
</cp:coreProperties>
</file>