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353" r:id="rId4"/>
    <p:sldMasterId id="2147491366" r:id="rId5"/>
    <p:sldMasterId id="2147491431" r:id="rId6"/>
    <p:sldMasterId id="2147491444" r:id="rId7"/>
    <p:sldMasterId id="2147491457" r:id="rId8"/>
    <p:sldMasterId id="2147491470" r:id="rId9"/>
    <p:sldMasterId id="2147491483" r:id="rId10"/>
    <p:sldMasterId id="2147491496" r:id="rId11"/>
    <p:sldMasterId id="2147491509" r:id="rId12"/>
  </p:sldMasterIdLst>
  <p:notesMasterIdLst>
    <p:notesMasterId r:id="rId35"/>
  </p:notesMasterIdLst>
  <p:sldIdLst>
    <p:sldId id="371" r:id="rId13"/>
    <p:sldId id="561" r:id="rId14"/>
    <p:sldId id="511" r:id="rId15"/>
    <p:sldId id="599" r:id="rId16"/>
    <p:sldId id="562" r:id="rId17"/>
    <p:sldId id="600" r:id="rId18"/>
    <p:sldId id="601" r:id="rId19"/>
    <p:sldId id="594" r:id="rId20"/>
    <p:sldId id="567" r:id="rId21"/>
    <p:sldId id="602" r:id="rId22"/>
    <p:sldId id="570" r:id="rId23"/>
    <p:sldId id="598" r:id="rId24"/>
    <p:sldId id="590" r:id="rId25"/>
    <p:sldId id="591" r:id="rId26"/>
    <p:sldId id="519" r:id="rId27"/>
    <p:sldId id="592" r:id="rId28"/>
    <p:sldId id="593" r:id="rId29"/>
    <p:sldId id="572" r:id="rId30"/>
    <p:sldId id="603" r:id="rId31"/>
    <p:sldId id="597" r:id="rId32"/>
    <p:sldId id="557" r:id="rId33"/>
    <p:sldId id="558" r:id="rId3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95" d="100"/>
          <a:sy n="95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430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076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418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0990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595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30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85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232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861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4081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1330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10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5152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169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113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17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7002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5568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786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89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3020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8427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1372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887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04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39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374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633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2026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7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099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537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703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56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8845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111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449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5560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2050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8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9962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543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78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82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8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5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1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2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6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2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00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92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9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3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3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1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247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2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95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7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55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6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7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62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30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86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19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72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11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29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145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69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58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61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803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01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1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69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70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22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764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88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1358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43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97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9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73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84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37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79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68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18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6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72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30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00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6070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73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33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705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033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7663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64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9534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6279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01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97" r:id="rId1"/>
    <p:sldLayoutId id="2147491498" r:id="rId2"/>
    <p:sldLayoutId id="2147491499" r:id="rId3"/>
    <p:sldLayoutId id="2147491500" r:id="rId4"/>
    <p:sldLayoutId id="2147491501" r:id="rId5"/>
    <p:sldLayoutId id="2147491502" r:id="rId6"/>
    <p:sldLayoutId id="2147491503" r:id="rId7"/>
    <p:sldLayoutId id="2147491504" r:id="rId8"/>
    <p:sldLayoutId id="2147491505" r:id="rId9"/>
    <p:sldLayoutId id="2147491506" r:id="rId10"/>
    <p:sldLayoutId id="2147491507" r:id="rId11"/>
    <p:sldLayoutId id="214749150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5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10" r:id="rId1"/>
    <p:sldLayoutId id="2147491511" r:id="rId2"/>
    <p:sldLayoutId id="2147491512" r:id="rId3"/>
    <p:sldLayoutId id="2147491513" r:id="rId4"/>
    <p:sldLayoutId id="2147491514" r:id="rId5"/>
    <p:sldLayoutId id="2147491515" r:id="rId6"/>
    <p:sldLayoutId id="2147491516" r:id="rId7"/>
    <p:sldLayoutId id="2147491517" r:id="rId8"/>
    <p:sldLayoutId id="2147491518" r:id="rId9"/>
    <p:sldLayoutId id="2147491519" r:id="rId10"/>
    <p:sldLayoutId id="2147491520" r:id="rId11"/>
    <p:sldLayoutId id="214749152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  <p:sldLayoutId id="214749136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32" r:id="rId1"/>
    <p:sldLayoutId id="2147491433" r:id="rId2"/>
    <p:sldLayoutId id="2147491434" r:id="rId3"/>
    <p:sldLayoutId id="2147491435" r:id="rId4"/>
    <p:sldLayoutId id="2147491436" r:id="rId5"/>
    <p:sldLayoutId id="2147491437" r:id="rId6"/>
    <p:sldLayoutId id="2147491438" r:id="rId7"/>
    <p:sldLayoutId id="2147491439" r:id="rId8"/>
    <p:sldLayoutId id="2147491440" r:id="rId9"/>
    <p:sldLayoutId id="2147491441" r:id="rId10"/>
    <p:sldLayoutId id="2147491442" r:id="rId11"/>
    <p:sldLayoutId id="214749144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0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45" r:id="rId1"/>
    <p:sldLayoutId id="2147491446" r:id="rId2"/>
    <p:sldLayoutId id="2147491447" r:id="rId3"/>
    <p:sldLayoutId id="2147491448" r:id="rId4"/>
    <p:sldLayoutId id="2147491449" r:id="rId5"/>
    <p:sldLayoutId id="2147491450" r:id="rId6"/>
    <p:sldLayoutId id="2147491451" r:id="rId7"/>
    <p:sldLayoutId id="2147491452" r:id="rId8"/>
    <p:sldLayoutId id="2147491453" r:id="rId9"/>
    <p:sldLayoutId id="2147491454" r:id="rId10"/>
    <p:sldLayoutId id="2147491455" r:id="rId11"/>
    <p:sldLayoutId id="214749145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58" r:id="rId1"/>
    <p:sldLayoutId id="2147491459" r:id="rId2"/>
    <p:sldLayoutId id="2147491460" r:id="rId3"/>
    <p:sldLayoutId id="2147491461" r:id="rId4"/>
    <p:sldLayoutId id="2147491462" r:id="rId5"/>
    <p:sldLayoutId id="2147491463" r:id="rId6"/>
    <p:sldLayoutId id="2147491464" r:id="rId7"/>
    <p:sldLayoutId id="2147491465" r:id="rId8"/>
    <p:sldLayoutId id="2147491466" r:id="rId9"/>
    <p:sldLayoutId id="2147491467" r:id="rId10"/>
    <p:sldLayoutId id="2147491468" r:id="rId11"/>
    <p:sldLayoutId id="214749146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71" r:id="rId1"/>
    <p:sldLayoutId id="2147491472" r:id="rId2"/>
    <p:sldLayoutId id="2147491473" r:id="rId3"/>
    <p:sldLayoutId id="2147491474" r:id="rId4"/>
    <p:sldLayoutId id="2147491475" r:id="rId5"/>
    <p:sldLayoutId id="2147491476" r:id="rId6"/>
    <p:sldLayoutId id="2147491477" r:id="rId7"/>
    <p:sldLayoutId id="2147491478" r:id="rId8"/>
    <p:sldLayoutId id="2147491479" r:id="rId9"/>
    <p:sldLayoutId id="2147491480" r:id="rId10"/>
    <p:sldLayoutId id="2147491481" r:id="rId11"/>
    <p:sldLayoutId id="214749148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3.png"/><Relationship Id="rId4" Type="http://schemas.openxmlformats.org/officeDocument/2006/relationships/hyperlink" Target="mailto:gia9@orcoko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4.png"/><Relationship Id="rId5" Type="http://schemas.microsoft.com/office/2007/relationships/hdphoto" Target="../media/hdphoto3.wdp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4.png"/><Relationship Id="rId5" Type="http://schemas.openxmlformats.org/officeDocument/2006/relationships/hyperlink" Target="http://orcoko.ru/ppe/&#1057;&#1082;&#1072;&#1085;&#1080;&#1088;&#1086;&#1074;&#1072;&#1085;&#1080;&#1077;9" TargetMode="Externa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47841"/>
            <a:ext cx="8369300" cy="31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Особенности подготовки </a:t>
            </a:r>
            <a:b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 проведения </a:t>
            </a:r>
            <a:b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 в  ППЭ в 2019 году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(для муниципальных координаторов </a:t>
            </a:r>
            <a:b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 руководителей ППЭ)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2" y="682371"/>
            <a:ext cx="433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082481"/>
            <a:ext cx="6932592" cy="1931843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участника, экзамена;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роверяет наличие участника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 списке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распределения в ППЭ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38" y="3150137"/>
            <a:ext cx="4123128" cy="106560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41370" y="3150137"/>
            <a:ext cx="4550691" cy="106560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Организаторы сопровождают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участников в аудитории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соответствии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0657" y="192376"/>
            <a:ext cx="679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9" y="4350590"/>
            <a:ext cx="2959346" cy="21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78" y="1109025"/>
            <a:ext cx="1854884" cy="19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5" y="4351554"/>
            <a:ext cx="3122749" cy="21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2668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20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851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526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042860"/>
            <a:ext cx="6085296" cy="13880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054736"/>
            <a:ext cx="2939215" cy="13099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2148319"/>
            <a:ext cx="229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2166789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(форма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члена 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193" y="3429940"/>
            <a:ext cx="6085296" cy="13084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854" y="3465567"/>
            <a:ext cx="2939215" cy="11914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97856" y="3523524"/>
            <a:ext cx="2084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63950" y="3506369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членом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5080" y="4703806"/>
            <a:ext cx="6085296" cy="14001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41" y="4739432"/>
            <a:ext cx="2939215" cy="126728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1493" y="4904265"/>
            <a:ext cx="208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53837" y="4967270"/>
            <a:ext cx="564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акта об опоздании участника 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Мониторинг руководителя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2748" y="860033"/>
            <a:ext cx="7323005" cy="1072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Мониторинг отправляется на адрес электронной почты </a:t>
            </a:r>
            <a:r>
              <a:rPr 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gia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9@orcoko.ru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день проведения экзамена  до 10.45 часов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2213264"/>
            <a:ext cx="8634845" cy="373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9" y="2280745"/>
            <a:ext cx="3137677" cy="1924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2751" r="23502" b="32460"/>
          <a:stretch/>
        </p:blipFill>
        <p:spPr bwMode="auto">
          <a:xfrm>
            <a:off x="5476640" y="1560538"/>
            <a:ext cx="3502936" cy="247068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2358748"/>
            <a:ext cx="2289001" cy="323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Содержание 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экзаменационных материалов ОГЭ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Нашивка 17"/>
          <p:cNvSpPr/>
          <p:nvPr/>
        </p:nvSpPr>
        <p:spPr>
          <a:xfrm rot="-5400000">
            <a:off x="7854606" y="3992705"/>
            <a:ext cx="290618" cy="714735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3496" y="4944940"/>
            <a:ext cx="2125682" cy="657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1 </a:t>
            </a:r>
            <a:b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каждого учебного предмета)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8454" y="5988587"/>
            <a:ext cx="2000904" cy="6786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2 </a:t>
            </a:r>
            <a:b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всех учебных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предметов) 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ашивка 17"/>
          <p:cNvSpPr/>
          <p:nvPr/>
        </p:nvSpPr>
        <p:spPr>
          <a:xfrm rot="-5400000">
            <a:off x="5953769" y="5436662"/>
            <a:ext cx="290618" cy="714735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36861" y="4609716"/>
            <a:ext cx="2000904" cy="6150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</a:t>
            </a:r>
          </a:p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каждого учебного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предмета)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493" y="792735"/>
            <a:ext cx="4902706" cy="12616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доставочном спецпакете содержатся индивидуальные комплекты, вложенные в файлы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Нашивка 17"/>
          <p:cNvSpPr/>
          <p:nvPr/>
        </p:nvSpPr>
        <p:spPr>
          <a:xfrm>
            <a:off x="2344967" y="4933161"/>
            <a:ext cx="355249" cy="678909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27204" y="887734"/>
            <a:ext cx="3773748" cy="506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каждом ИК содержится: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173384" y="3916891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119900" y="3573968"/>
            <a:ext cx="314982" cy="3429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449" y="3371899"/>
            <a:ext cx="91587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15 шт.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3175" y="2534272"/>
            <a:ext cx="77233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49078" y="3057492"/>
            <a:ext cx="1530262" cy="103295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495608">
            <a:off x="5081150" y="3542850"/>
            <a:ext cx="162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ИДЕНТИЧНЫЕ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56" y="3533588"/>
            <a:ext cx="228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1330" y="3769617"/>
            <a:ext cx="737748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бланков ответов ОГЭ по физике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8949" y="1099678"/>
            <a:ext cx="2125682" cy="5110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1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67595" y="1099677"/>
            <a:ext cx="2149434" cy="511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2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67919" y="1099677"/>
            <a:ext cx="2000904" cy="511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ответов № 2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1" y="1974526"/>
            <a:ext cx="2880501" cy="399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0" y="1974526"/>
            <a:ext cx="2819510" cy="399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17035" y="2319524"/>
            <a:ext cx="915875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6744" y="2338618"/>
            <a:ext cx="915875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9506" y="2117357"/>
            <a:ext cx="276982" cy="246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022568" y="2842744"/>
            <a:ext cx="2318359" cy="12201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340927" y="2861838"/>
            <a:ext cx="0" cy="12010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40927" y="2861838"/>
            <a:ext cx="2747070" cy="12010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0818" y="4155919"/>
            <a:ext cx="162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ИДЕНТИЧНЫЕ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" y="1974526"/>
            <a:ext cx="2886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06693" y="2288555"/>
            <a:ext cx="915875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63" y="2766913"/>
            <a:ext cx="3004717" cy="1956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Общая схема проведения </a:t>
            </a: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 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аудитории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44415" y="1625853"/>
            <a:ext cx="4319752" cy="9342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Получение ответственным организатором ЭМ: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доставочные спецпакеты с ИК;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для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упаковки бланков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ОГЭ;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ДБО № 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004" y="782712"/>
            <a:ext cx="1015094" cy="7729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9.00 час.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44839" y="804699"/>
            <a:ext cx="7882952" cy="750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Допуск участников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ОГЭ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 ППЭ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согласно спискам распределения (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форма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</a:rPr>
              <a:t>ППЭ –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05-01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).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верить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документе участника ОГЭ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 данными в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ППЭ-05-02,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случае расхождения персональных данных заполнить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форму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004" y="2621298"/>
            <a:ext cx="994010" cy="50191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9.50 час.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23756" y="2643285"/>
            <a:ext cx="4464856" cy="479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Начало первой части инструктажа участников ГИА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146" y="3262740"/>
            <a:ext cx="5546466" cy="1624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Вторая часть инструктажа участников ГИА: </a:t>
            </a:r>
          </a:p>
          <a:p>
            <a:pPr algn="ctr"/>
            <a:endParaRPr lang="ru-RU" alt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вскрыть доставочный спецпакет с ИК;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раздать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ИК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участникам в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произвольном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порядке;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правильности заполнения регистрационных полей бланков ответов № 1 и № 2 участниками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ф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иксирует время начала и окончания экзамена на доске</a:t>
            </a:r>
          </a:p>
          <a:p>
            <a:pPr algn="ctr"/>
            <a:endParaRPr lang="ru-RU" alt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077" name="Picture 5" descr="C:\Users\tihonovskaya\Desktop\9 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" y="1625852"/>
            <a:ext cx="945217" cy="9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6881072" y="4292856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474360" y="4075025"/>
            <a:ext cx="479445" cy="21783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53805" y="3779504"/>
            <a:ext cx="915875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15 шт.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4" name="Picture 2" descr="http://www.habermonitor.com/img/saate-tedbi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2809"/>
          <a:stretch/>
        </p:blipFill>
        <p:spPr bwMode="auto">
          <a:xfrm>
            <a:off x="53781" y="3269016"/>
            <a:ext cx="499767" cy="4953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108285" y="4998416"/>
            <a:ext cx="2361783" cy="969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работы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средств видеонаблюдения</a:t>
            </a:r>
          </a:p>
        </p:txBody>
      </p:sp>
      <p:pic>
        <p:nvPicPr>
          <p:cNvPr id="48" name="Picture 2" descr="http://s16.stc.all.kpcdn.net/share/i/12/9714340/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9224" r="14404" b="3928"/>
          <a:stretch/>
        </p:blipFill>
        <p:spPr bwMode="auto">
          <a:xfrm>
            <a:off x="2648618" y="5012076"/>
            <a:ext cx="1175238" cy="9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3990109" y="5022587"/>
            <a:ext cx="5045599" cy="966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выхода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из аудитории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все материалы участника остаются на краю стола,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проверяет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их комплектность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67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81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организатора в аудитории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739" y="4343165"/>
            <a:ext cx="1491909" cy="4937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и 5 минут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18157" y="4339679"/>
            <a:ext cx="7323005" cy="495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информируют участников ГИА 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скором окончании экзамена </a:t>
            </a:r>
            <a:endParaRPr lang="ru-RU" alt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перенести ответы из черновиков и КИМ в бланки ответов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3739" y="4900360"/>
            <a:ext cx="8927423" cy="1353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экзамена,</a:t>
            </a:r>
            <a:r>
              <a:rPr lang="ru-RU" alt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рганизаторы: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собирают со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столов участников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ГИА ЭМ;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проставляют знак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en-US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 на пустых полях бланка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2, включая ДБО № 2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 оборотной стороне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онтролируют наличие подписи участника ГИА в форме ППЭ 05-02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4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6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5575" y="821921"/>
            <a:ext cx="3074513" cy="1862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Выдача дополнительных бланков ответов </a:t>
            </a:r>
            <a: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75" y="773556"/>
            <a:ext cx="5645925" cy="34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5575" y="2835408"/>
            <a:ext cx="3074513" cy="137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№ 2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выдавать копии категорически запрещено!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4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Сбор экзаменационных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материалов в аудитории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738" y="4963734"/>
            <a:ext cx="6213764" cy="550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зачитывает на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камеру видеонаблюдения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данные протокола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73" y="5563675"/>
            <a:ext cx="6226478" cy="493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члена ГЭК ответственный организатор передает материалы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руководителю ППЭ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0751" y="940629"/>
            <a:ext cx="2270024" cy="9037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бланки ответов № 1  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8644" y="946347"/>
            <a:ext cx="2985009" cy="89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</a:p>
          <a:p>
            <a:pPr algn="ctr"/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б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ланки ответов № 2, включая дополнительные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6928894" y="20719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2775647" y="19291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2928047" y="20815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080447" y="22339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232847" y="23863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081294" y="22243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233694" y="23767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386094" y="25291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" name="Скругленный прямоугольник 88"/>
          <p:cNvSpPr/>
          <p:nvPr/>
        </p:nvSpPr>
        <p:spPr>
          <a:xfrm>
            <a:off x="120751" y="781403"/>
            <a:ext cx="8914957" cy="2754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упаковываются: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738" y="4039610"/>
            <a:ext cx="6213764" cy="882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Использованные КИМ (и справочные материалы, при их наличии) участник вкладывает в файл. Организатор упаковывает все </a:t>
            </a:r>
            <a:r>
              <a:rPr lang="ru-RU" altLang="ru-RU" sz="13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КИМ, вложенные в файлы,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конверт, приготовленный руководителем ППЭ. </a:t>
            </a:r>
          </a:p>
          <a:p>
            <a:pPr algn="ctr"/>
            <a:r>
              <a:rPr lang="ru-RU" altLang="ru-RU" sz="1300" b="1" u="sng" dirty="0" smtClean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Черновики</a:t>
            </a:r>
            <a:r>
              <a:rPr lang="ru-RU" altLang="ru-RU" sz="1300" dirty="0" smtClean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вкладываются в </a:t>
            </a:r>
            <a:r>
              <a:rPr lang="ru-RU" altLang="ru-RU" sz="1300" dirty="0">
                <a:solidFill>
                  <a:srgbClr val="003399"/>
                </a:solidFill>
                <a:latin typeface="Cambria" panose="02040503050406030204" pitchFamily="18" charset="0"/>
              </a:rPr>
              <a:t>конверт, приготовленный руководителем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altLang="ru-RU" sz="13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385247" y="25387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537647" y="26911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538494" y="26815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690894" y="28339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 rot="10107981">
            <a:off x="5857975" y="1755367"/>
            <a:ext cx="1694803" cy="498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низ стрелка 45"/>
          <p:cNvSpPr/>
          <p:nvPr/>
        </p:nvSpPr>
        <p:spPr>
          <a:xfrm rot="10107981">
            <a:off x="1625265" y="1544871"/>
            <a:ext cx="1694803" cy="498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8" y="2202866"/>
            <a:ext cx="2118526" cy="153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2399419"/>
            <a:ext cx="2118526" cy="153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52184" y="752475"/>
            <a:ext cx="118640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ВАЖНО!!!</a:t>
            </a:r>
          </a:p>
          <a:p>
            <a:r>
              <a:rPr lang="ru-RU" sz="13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ДБО № 2 участника следует за бланком ответов № 2 этого же участника</a:t>
            </a:r>
            <a:endParaRPr lang="ru-RU" sz="13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64" y="4207732"/>
            <a:ext cx="1631358" cy="1205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55" y="4810698"/>
            <a:ext cx="1631358" cy="1205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130636" y="4374573"/>
            <a:ext cx="1240628" cy="103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25223" y="4613564"/>
            <a:ext cx="1103671" cy="19713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9" y="6122320"/>
            <a:ext cx="702120" cy="69976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Скругленный прямоугольник 33"/>
          <p:cNvSpPr/>
          <p:nvPr/>
        </p:nvSpPr>
        <p:spPr>
          <a:xfrm>
            <a:off x="1606854" y="6180695"/>
            <a:ext cx="738503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Из аудитории проведения экзамена все ЭМ выносятся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запечатанном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4773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2" y="769338"/>
            <a:ext cx="7439087" cy="1498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809349"/>
            <a:ext cx="1787309" cy="1388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677" y="795734"/>
            <a:ext cx="7327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ответов № 1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члена ГЭК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3" y="2234531"/>
            <a:ext cx="7422078" cy="12969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2234530"/>
            <a:ext cx="1787310" cy="12140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0333" y="2279046"/>
            <a:ext cx="1514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2278423"/>
            <a:ext cx="7160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ответов № 1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), журнала медицинского работника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4141890"/>
            <a:ext cx="7439086" cy="1376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4153765"/>
            <a:ext cx="1770301" cy="12800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6058" y="4213429"/>
            <a:ext cx="1264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9300" y="4101412"/>
            <a:ext cx="6774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лен ГЭК 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рассмотрению факта, изложенного участником ГИА в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апелляции, приглашаются необходимые работники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5478721"/>
            <a:ext cx="7439086" cy="1138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5490596"/>
            <a:ext cx="1770301" cy="10850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5958" y="5501260"/>
            <a:ext cx="175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Отключение </a:t>
            </a:r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дения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5448093"/>
            <a:ext cx="64779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ставят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известность руководителя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приглашают технического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течение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20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удается восстановить работоспособность оборудования,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член ГЭК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согласованию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председателем ГЭК останавливает экзамен в ППЭ или отдельной аудитории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118" y="3545921"/>
            <a:ext cx="869318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Организатор в аудитории на камеру видеонаблюдения проговаривает факт удаления участника с экзамена или досрочного завершения участником экзамена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685" y="-148881"/>
            <a:ext cx="9034819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Сканирование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ЭМ в штабе ППЭ </a:t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передача образов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бланков и форм ППЭ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ОРЦОКО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677" y="813086"/>
            <a:ext cx="8733439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ППЭ ВДП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бланками участников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ОГЭ вскрывается, бланки пересчитываются и передаются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руководителем ППЭ техническому специалисту для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сканирования </a:t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присутствии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197678" y="1987453"/>
            <a:ext cx="4941881" cy="1505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обеспечивает качественное сканирование  сначала бланков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ГЭ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 потом форм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возвращает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руководителю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(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ехнический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несут полную ответственность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экспортируемые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8171" y="3765663"/>
            <a:ext cx="7232945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того, как член ГЭК убедился в корректности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всех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данных </a:t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в полноте сканирования,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специалист экспортирует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образы бланков 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677" y="5160932"/>
            <a:ext cx="8735281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доставляет </a:t>
            </a:r>
            <a:r>
              <a:rPr lang="ru-RU" sz="17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в место, откуда будет производиться передача электронных образов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 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ППЭ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защищенным каналам связи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VipNeT</a:t>
            </a:r>
            <a:r>
              <a:rPr lang="en-US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Деловая почта»)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81403" y="1755564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487597" y="3551658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87597" y="4946012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5" y="3765663"/>
            <a:ext cx="1300481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267525" y="1824759"/>
            <a:ext cx="3665433" cy="1816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1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помещений и техническое оснащение ППЭ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52624" y="773245"/>
            <a:ext cx="3492100" cy="2706225"/>
            <a:chOff x="3762178" y="3036477"/>
            <a:chExt cx="3492100" cy="28848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62178" y="3036477"/>
              <a:ext cx="1828186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Пункт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охраны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правопорядка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0435" y="3509510"/>
              <a:ext cx="867196" cy="106783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72671" y="3036477"/>
              <a:ext cx="1581607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Помещение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для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руководителя </a:t>
              </a: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ППЭ 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(штаб ППЭ) 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1150" y="3394503"/>
              <a:ext cx="1304648" cy="1182837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5663118" y="3576318"/>
            <a:ext cx="158160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медицинских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6838" y="3648925"/>
            <a:ext cx="885584" cy="1154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2080" y="773245"/>
            <a:ext cx="1572408" cy="270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ОГЭ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/>
          <a:srcRect t="1" b="53177"/>
          <a:stretch/>
        </p:blipFill>
        <p:spPr>
          <a:xfrm>
            <a:off x="7524328" y="1481316"/>
            <a:ext cx="1256248" cy="828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52624" y="3576318"/>
            <a:ext cx="182818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общественных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и иных лиц, имеющих право присутствовать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 ППЭ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 день экзамена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80312" y="3576318"/>
            <a:ext cx="1584176" cy="2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для организаторов вне аудитории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" y="773244"/>
            <a:ext cx="2912936" cy="21801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343" y="928484"/>
            <a:ext cx="1587670" cy="18323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99792" y="888862"/>
            <a:ext cx="1174326" cy="1345200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Специально выделенное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место 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личных вещей участников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51536" y="5729073"/>
            <a:ext cx="5212951" cy="75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87394" y="5682656"/>
            <a:ext cx="412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задействованные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ОГЭ, закрываются </a:t>
            </a:r>
            <a:b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опечатываются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5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718962" y="5776575"/>
            <a:ext cx="1212748" cy="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5" y="864140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80" y="833875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883886" y="3592102"/>
            <a:ext cx="1378300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t"/>
          <a:lstStyle/>
          <a:p>
            <a:pPr algn="ctr"/>
            <a:endParaRPr lang="ru-RU" sz="137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7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представителей </a:t>
            </a:r>
            <a:r>
              <a:rPr lang="ru-RU" sz="137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r>
              <a:rPr lang="ru-RU" sz="13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1" cstate="print"/>
          <a:srcRect t="7132" b="4634"/>
          <a:stretch/>
        </p:blipFill>
        <p:spPr>
          <a:xfrm>
            <a:off x="2081583" y="4922666"/>
            <a:ext cx="934884" cy="65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337826" y="3591774"/>
            <a:ext cx="1483298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7352" y="3707763"/>
            <a:ext cx="1616042" cy="893281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366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66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сопровождающих </a:t>
            </a: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366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</p:txBody>
      </p:sp>
      <p:pic>
        <p:nvPicPr>
          <p:cNvPr id="42" name="Picture 4" descr="http://vetupr.org.ru/Content/img/555_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/>
        </p:blipFill>
        <p:spPr bwMode="auto">
          <a:xfrm>
            <a:off x="420344" y="4681283"/>
            <a:ext cx="1319612" cy="9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949" y="2543500"/>
            <a:ext cx="535652" cy="1200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44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6" y="3743515"/>
            <a:ext cx="603261" cy="6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921875" y="2218696"/>
            <a:ext cx="1052613" cy="184206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t"/>
          <a:lstStyle/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</a:p>
          <a:p>
            <a:pPr algn="ctr"/>
            <a:endParaRPr lang="ru-RU" sz="137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ihonovskaya\Desktop\orig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1" b="12084"/>
          <a:stretch/>
        </p:blipFill>
        <p:spPr bwMode="auto">
          <a:xfrm rot="20140875">
            <a:off x="3295664" y="3522797"/>
            <a:ext cx="616331" cy="3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honovskaya\Desktop\283755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r="32845"/>
          <a:stretch/>
        </p:blipFill>
        <p:spPr bwMode="auto">
          <a:xfrm>
            <a:off x="2963915" y="2689296"/>
            <a:ext cx="505286" cy="10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729044"/>
            <a:ext cx="1795853" cy="24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728134" y="1729044"/>
            <a:ext cx="3319131" cy="248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конверты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 упаковываются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пакет, приготовленный руководителем ППЭ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пакет приклеивается сопроводительный бланк со следующей информацией: код ППЭ, наименование ППЭ, дата экзамена, код и название предмета, количество черновиков)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" y="3034606"/>
            <a:ext cx="1346562" cy="98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76447" y="844892"/>
            <a:ext cx="8770818" cy="76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упаковывают ЭМ в тот же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сейф-пакет. 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карман сейф-пакета вкладывается опись возвратного сейф-пакета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6447" y="4355004"/>
            <a:ext cx="8770818" cy="5329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приёмки-передачи экзаменационных материалов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форма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14-01)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447" y="4981124"/>
            <a:ext cx="8770818" cy="1020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После упаковки ЭМ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 дает указание техническому специалисту остановить видеонаблюдение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штабе ППЭ и осуществить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копирование всех файлов видеозаписи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носитель (</a:t>
            </a:r>
            <a:r>
              <a:rPr lang="en-US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DVD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-диски упаковываются в отдельный конверт со следующей информацией: код ППЭ, сокращенное наименование ППЭ, дата экзамена, название предмета)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79" y="1733936"/>
            <a:ext cx="3081791" cy="2480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798473"/>
            <a:ext cx="8931016" cy="1019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члену ГЭК или руководителю ППЭ необходимо обратиться по телефонам 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9407" y="1914954"/>
            <a:ext cx="7587649" cy="744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8(4862)43-25-96, 8(4862)73-17-79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16770"/>
          <a:stretch/>
        </p:blipFill>
        <p:spPr bwMode="auto">
          <a:xfrm>
            <a:off x="509605" y="2739501"/>
            <a:ext cx="2505617" cy="24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17407" y="2772029"/>
            <a:ext cx="5408982" cy="3187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РИС: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8-953-614-70-84;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сканированию ЭМ в ППЭ: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Е.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8-953-476-31-06;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видеонаблюдению: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Д. Астахов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8-910-300-09-00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342" y="5323021"/>
            <a:ext cx="3308049" cy="636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www.o</a:t>
            </a:r>
            <a:r>
              <a:rPr lang="en-US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rcoko</a:t>
            </a:r>
            <a:r>
              <a:rPr lang="en-US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.</a:t>
            </a:r>
            <a:r>
              <a:rPr lang="en-US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ru/ppe/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ГИА9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2019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" y="3848163"/>
            <a:ext cx="1390465" cy="1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304059" y="4227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О  Б  О  Р  У  Д  У  Е  Т  С  Я: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" y="2322675"/>
            <a:ext cx="1518157" cy="138878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14" y="2221633"/>
            <a:ext cx="902722" cy="8721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61" y="3798091"/>
            <a:ext cx="1078038" cy="22660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7607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3391" y="1550497"/>
            <a:ext cx="1393671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5522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омпьютером и принтером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ля распечатки необходимого количества форм ППЭ 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1042" y="3163614"/>
            <a:ext cx="1244216" cy="505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08835" y="1681656"/>
            <a:ext cx="823900" cy="458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5503" y="796282"/>
            <a:ext cx="18942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361" y="4931112"/>
            <a:ext cx="6479464" cy="1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члены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надзора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используют мобильный телефон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и 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связи со служебной необходимостью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http://ege.orcoko.ru/i/uploads/19.02.2016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b="27671"/>
          <a:stretch/>
        </p:blipFill>
        <p:spPr bwMode="auto">
          <a:xfrm>
            <a:off x="2714645" y="2925377"/>
            <a:ext cx="3296746" cy="18988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78324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 </a:t>
            </a:r>
            <a:r>
              <a:rPr lang="ru-RU" altLang="ru-RU" sz="1400" u="sng" dirty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использовании технологии сканирования </a:t>
            </a:r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ЭМ в ППЭ: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канирующее устройство;</a:t>
            </a:r>
          </a:p>
          <a:p>
            <a:pPr algn="ctr"/>
            <a:r>
              <a:rPr lang="ru-RU" altLang="ru-RU" sz="14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-накопитель</a:t>
            </a:r>
          </a:p>
        </p:txBody>
      </p:sp>
      <p:pic>
        <p:nvPicPr>
          <p:cNvPr id="1026" name="Picture 2" descr="C:\Users\tihonovskaya\Desktop\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7077" y="3332575"/>
            <a:ext cx="1449023" cy="9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Подготовка ППЭ к проведению экзаменов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49517" y="850292"/>
            <a:ext cx="6740439" cy="5580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 позднее чем за 2 дня до начала проведения ГИА </a:t>
            </a:r>
            <a:b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технический специалист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738" y="3780992"/>
            <a:ext cx="6978869" cy="2220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готовят необходимое количество помещений, задействованных при проведении экзамена;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проверяют соответствие всех помещений требованиям СанПиН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обеспечивают аудитории и коридоры ППЭ заметными информационными плакатами о ведении видеонаблюдения в ППЭ;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проверяют пожарные выходы, средства первичного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пожаротушения;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готовности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форма ППЭ-01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экзамена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устной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форме – ППЭ-01-У 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" y="1071002"/>
            <a:ext cx="1709994" cy="170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41738" y="3130658"/>
            <a:ext cx="8548217" cy="5689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день до экзамена </a:t>
            </a:r>
            <a:b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руководитель ППЭ совместно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ОО, на базе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которой организован ППЭ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49517" y="1502975"/>
            <a:ext cx="6740439" cy="14924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качивает с сайта ОРЦОКО по адресу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//orcoko.ru/</a:t>
            </a:r>
            <a:r>
              <a:rPr lang="en-US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ppe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Сканирование9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дистрибутив ПО для станции удаленного сканирования;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ктивирует серийный номер;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станавливает в штабе сканирующее устройство;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ыполняет контроль качества тестового сканирования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7351399" y="3922019"/>
            <a:ext cx="1025349" cy="101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tihonovskaya\Desktop\6eb87c1a0d6a4f08aba8423bb8161f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90" y="4932920"/>
            <a:ext cx="844135" cy="11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65907" y="1571766"/>
            <a:ext cx="4596128" cy="106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аудиториях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57562" y="1630039"/>
            <a:ext cx="2156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Убрать (закрыть)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стенды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плакаты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5674" y="2588764"/>
            <a:ext cx="4596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</a:t>
            </a:r>
          </a:p>
          <a:p>
            <a:pPr algn="just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расчета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 листа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 каждого участника ОГЭ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674" y="3365665"/>
            <a:ext cx="4596128" cy="272316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878" y="823082"/>
            <a:ext cx="4249098" cy="526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878" y="859762"/>
            <a:ext cx="4272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разместить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предупреждения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 ведении видеонаблюдения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запрете использования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средств связи;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 рабочие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места для участников,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организаторов и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общественных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стол,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находящийся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зоне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видимости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камер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видеонаблюдения, для: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осуществления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раскладки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ЭМ;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существления упаковки 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завершении экзамена;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оформления соответствующих форм ППЭ;</a:t>
            </a:r>
          </a:p>
          <a:p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функционирующие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часы, находящиеся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поле зрения участников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ОГЭ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3567672" y="905550"/>
            <a:ext cx="699891" cy="6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3"/>
          <a:stretch/>
        </p:blipFill>
        <p:spPr bwMode="auto">
          <a:xfrm>
            <a:off x="2993149" y="1375174"/>
            <a:ext cx="577850" cy="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89309" y="3337855"/>
            <a:ext cx="266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Папка для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9496" y="3413250"/>
            <a:ext cx="44489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инструкция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для организатора в аудитории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инструкция для участников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зачитываемая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бланков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включая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ответов №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форм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коды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 продолжительность экзамена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каждому общеобразовательному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график официальной публикации результатов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сроки подачи апелляций о несогласии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выставленными баллами</a:t>
            </a:r>
          </a:p>
          <a:p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907" y="738443"/>
            <a:ext cx="4593033" cy="833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5023" y="697371"/>
            <a:ext cx="928612" cy="9286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73635" y="830435"/>
            <a:ext cx="368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Время на часах и средствах видеонаблюдения одинаковое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Picture 2" descr="https://im0-tub-ru.yandex.net/i?id=e268013ea1acca3443a4b6efe4764de3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46" y="2219528"/>
            <a:ext cx="1528181" cy="11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4621056" y="1616721"/>
            <a:ext cx="1440324" cy="10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958822" y="1646854"/>
            <a:ext cx="970025" cy="9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25" y="156502"/>
            <a:ext cx="91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Лица, имеющие право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присутствовать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b="1" spc="-15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" y="761814"/>
            <a:ext cx="1424690" cy="14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1370253" y="975360"/>
            <a:ext cx="346900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Общественные</a:t>
            </a:r>
            <a:r>
              <a:rPr sz="1600" b="1" spc="-6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наблюдатели,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аккредитованные </a:t>
            </a:r>
            <a:r>
              <a:rPr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sz="1600" b="1" spc="-13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порядке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2963" y="2254854"/>
            <a:ext cx="1304924" cy="1441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2310491" y="2489247"/>
            <a:ext cx="313016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 algn="ctr">
              <a:spcBef>
                <a:spcPts val="105"/>
              </a:spcBef>
            </a:pPr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Представители средств массовой информации, аккредитованные в установленном порядке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1191628" y="3382832"/>
            <a:ext cx="2237726" cy="1989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705226" y="3945285"/>
            <a:ext cx="39920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" algn="ctr">
              <a:spcBef>
                <a:spcPts val="5"/>
              </a:spcBef>
            </a:pP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иные лица</a:t>
            </a:r>
            <a:r>
              <a:rPr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sz="16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algn="ctr"/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сотрудники Департамента образования Орловской области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70761" y="5263996"/>
            <a:ext cx="863620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 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sz="16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вышеперечисленных лиц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наличии 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документов, удостоверяющих</a:t>
            </a:r>
            <a:r>
              <a:rPr sz="1600" b="1" spc="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личность,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"/>
              </a:spcBef>
            </a:pP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документов, </a:t>
            </a:r>
            <a:r>
              <a:rPr sz="16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подтверждающих 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600" b="1" spc="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3951" y="855345"/>
            <a:ext cx="4095749" cy="9664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Свободно перемещаются по ППЭ (в одной аудитории находится не более 1 наблюдателя),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фиксируют все нарушения во время экзамена </a:t>
            </a:r>
            <a:b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доводят эту информацию до членов ГЭК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959" y="2382083"/>
            <a:ext cx="2857500" cy="96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Присутствуют в аудиториях </a:t>
            </a:r>
            <a:br>
              <a:rPr lang="ru-RU" sz="1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вскрытия спецпакета с ЭМ</a:t>
            </a:r>
            <a:endParaRPr lang="ru-RU" sz="1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3" y="186351"/>
            <a:ext cx="91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явка в ППЭ</a:t>
            </a:r>
            <a:endParaRPr lang="ru-RU" sz="2400" b="1" spc="-15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1945" y="2503602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Члены ГЭК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62674" y="2572451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8.00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1945" y="2984939"/>
            <a:ext cx="5920280" cy="399393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Организаторы вне аудитории, дежурные на входе в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62674" y="3049023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8.00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1945" y="3443818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Организаторы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62674" y="352573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8.10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51945" y="4569163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162674" y="4638012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8.30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51945" y="5049408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62674" y="5118257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9.00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51945" y="5524345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Участники экзаменов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162674" y="5593194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9.00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51945" y="2018631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Технические специалисты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162674" y="208748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7.45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1945" y="1392520"/>
            <a:ext cx="5920280" cy="564138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ОО, на базе которой организован ППЭ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162674" y="1618125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7.45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51945" y="913951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Руководитель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162674" y="98280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7.45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1945" y="3922289"/>
            <a:ext cx="5920280" cy="586917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проведению инструктажа </a:t>
            </a:r>
          </a:p>
          <a:p>
            <a:r>
              <a:rPr lang="ru-RU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обеспечению лабораторных работ по физике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62674" y="4172361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8.30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</p:spTree>
    <p:extLst>
      <p:ext uri="{BB962C8B-B14F-4D97-AF65-F5344CB8AC3E}">
        <p14:creationId xmlns:p14="http://schemas.microsoft.com/office/powerpoint/2010/main" val="27501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honovskaya\Desktop\100-CD-D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9" y="3503645"/>
            <a:ext cx="1564552" cy="15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80655" y="11699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членом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87" y="773596"/>
            <a:ext cx="8946731" cy="45981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По форме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ППЭ-14-01 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1" y="2126425"/>
            <a:ext cx="2175645" cy="276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16" y="2748990"/>
            <a:ext cx="1654267" cy="214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5588" y="1312203"/>
            <a:ext cx="2219242" cy="724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Большой сейф-пакет с ЭМ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8819" y="1311347"/>
            <a:ext cx="1606240" cy="725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 </a:t>
            </a:r>
            <a:br>
              <a:rPr lang="ru-RU" sz="160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7386" y="1506310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7103" y="1314913"/>
            <a:ext cx="4382815" cy="23358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-диск, содержащий 2 файла: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файл (настроечный)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именем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код ППЭ – наименование </a:t>
            </a:r>
            <a:r>
              <a:rPr lang="ru-RU" sz="1600" u="sng" dirty="0" err="1">
                <a:solidFill>
                  <a:srgbClr val="003399"/>
                </a:solidFill>
                <a:latin typeface="Cambria" panose="02040503050406030204" pitchFamily="18" charset="0"/>
              </a:rPr>
              <a:t>ППЭ.rsjson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»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содержит информацию о количестве аудиторий, задействованных на экзамене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количестве участников экзамена;</a:t>
            </a:r>
          </a:p>
          <a:p>
            <a:pPr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2 файл (рассадка)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содержит формы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tihonovskaya\Desktop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0" y="3660837"/>
            <a:ext cx="1650123" cy="12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56081" y="4891022"/>
            <a:ext cx="4382815" cy="11666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до начала экзамена загружает 1 файл (настроечный) на станцию удаленного сканирования и сверяет код ППЭ, количество аудиторий и количество участников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данными 2 файла (рассадка)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227" y="4956692"/>
            <a:ext cx="4382815" cy="930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комплектности 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целостности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ЭМ: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доставочных спецпакетов 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ИК, ДБО №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2, ВДП.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Размещение ЭМ в сейфе ППЭ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5589" y="5979178"/>
            <a:ext cx="4392454" cy="708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печать необходимого количества форм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11326" y="793758"/>
            <a:ext cx="8940838" cy="1823317"/>
          </a:xfrm>
          <a:prstGeom prst="roundRect">
            <a:avLst>
              <a:gd name="adj" fmla="val 82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006AB3"/>
                </a:solidFill>
                <a:latin typeface="Cambria" panose="02040503050406030204" pitchFamily="18" charset="0"/>
              </a:rPr>
              <a:t>До организации входа участников в ППЭ руководитель ППЭ осуществляет: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регистрацию работников ППЭ по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ППЭ-07;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краткого инструктажа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 организаторами ППЭ; 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контроль изменения состава организаторов по форме ППЭ-19;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организацию видеонаблюдения в аудиториях ППЭ 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</a:rPr>
              <a:t>не позднее 9:00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часов, сверку часов во всех аудиториях ППЭ и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сверку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времени на средствах видеонаблюдения;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выдачу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материалов организаторам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: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0430" y="3167273"/>
            <a:ext cx="3109620" cy="1603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r>
              <a:rPr lang="en-US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 </a:t>
            </a: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Организаторам </a:t>
            </a:r>
            <a:r>
              <a:rPr lang="ru-RU" sz="1366" b="1" i="1" dirty="0">
                <a:solidFill>
                  <a:srgbClr val="006AB3"/>
                </a:solidFill>
                <a:latin typeface="Cambria" panose="02040503050406030204" pitchFamily="18" charset="0"/>
              </a:rPr>
              <a:t>в </a:t>
            </a: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аудиториях:</a:t>
            </a:r>
            <a:endParaRPr lang="ru-RU" sz="1366" b="1" i="1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формы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ППЭ-05-01,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05-02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 12-02,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12-03, ППЭ-16;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таблички с номером аудитории, ножницы;</a:t>
            </a: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п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апку для организатора;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черновики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63862" y="3167273"/>
            <a:ext cx="2588302" cy="1603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Дежурному на входе:</a:t>
            </a:r>
            <a:endParaRPr lang="ru-RU" sz="1366" b="1" i="1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ф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орму ППЭ-07;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ППЭ-06-01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ППЭ-06-02 для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размещения  на информационном стенде при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входе в</a:t>
            </a:r>
            <a:r>
              <a:rPr lang="en-US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0655" y="11831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до начала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31641" y="2736650"/>
            <a:ext cx="244608" cy="304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4614" y="3172404"/>
            <a:ext cx="2945992" cy="1597951"/>
          </a:xfrm>
          <a:prstGeom prst="roundRect">
            <a:avLst>
              <a:gd name="adj" fmla="val 149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Медицинскому работнику: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инструкцию, определяющую порядок его работы во время проведения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ГИА в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журнал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учета участников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ГИА,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обратившихся к медицинскому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работнику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26644" y="2736649"/>
            <a:ext cx="244608" cy="304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630718" y="2741865"/>
            <a:ext cx="244608" cy="304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075" y="4923313"/>
            <a:ext cx="8917089" cy="104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Не позднее 9.45 часов в штабе ППЭ выдать ответственным организаторам: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д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оставочные спецпакеты с ИК;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ДБО № 2;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ВДП (2 шт.) для упаковки бланков ответов № 1 и № 2 и сопроводительные бланки к ним</a:t>
            </a:r>
          </a:p>
        </p:txBody>
      </p:sp>
    </p:spTree>
    <p:extLst>
      <p:ext uri="{BB962C8B-B14F-4D97-AF65-F5344CB8AC3E}">
        <p14:creationId xmlns:p14="http://schemas.microsoft.com/office/powerpoint/2010/main" val="2550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26508</TotalTime>
  <Words>1701</Words>
  <Application>Microsoft Office PowerPoint</Application>
  <PresentationFormat>Экран (4:3)</PresentationFormat>
  <Paragraphs>321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3_Тема Office</vt:lpstr>
      <vt:lpstr>4_Тема Office</vt:lpstr>
      <vt:lpstr>6_Тема Office</vt:lpstr>
      <vt:lpstr>8_Тема Office</vt:lpstr>
      <vt:lpstr>9_Тема Office</vt:lpstr>
      <vt:lpstr>11_Тема Office</vt:lpstr>
      <vt:lpstr>13_Тема Office</vt:lpstr>
      <vt:lpstr>14_Тема Office</vt:lpstr>
      <vt:lpstr>15_Тема Office</vt:lpstr>
      <vt:lpstr>16_Тема Office</vt:lpstr>
      <vt:lpstr>7_Тема Office</vt:lpstr>
      <vt:lpstr>17_Тема Office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Сканирование ЭМ в штабе ППЭ  и передача образов бланков и форм ППЭ в ОРЦОКО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1971</cp:revision>
  <cp:lastPrinted>2018-05-20T13:57:26Z</cp:lastPrinted>
  <dcterms:created xsi:type="dcterms:W3CDTF">2014-12-02T07:06:06Z</dcterms:created>
  <dcterms:modified xsi:type="dcterms:W3CDTF">2019-05-16T05:46:34Z</dcterms:modified>
</cp:coreProperties>
</file>