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27" r:id="rId3"/>
    <p:sldMasterId id="2147491353" r:id="rId4"/>
    <p:sldMasterId id="2147491366" r:id="rId5"/>
    <p:sldMasterId id="2147491379" r:id="rId6"/>
    <p:sldMasterId id="2147491392" r:id="rId7"/>
    <p:sldMasterId id="2147491405" r:id="rId8"/>
    <p:sldMasterId id="2147491418" r:id="rId9"/>
    <p:sldMasterId id="2147491431" r:id="rId10"/>
    <p:sldMasterId id="2147491444" r:id="rId11"/>
  </p:sldMasterIdLst>
  <p:notesMasterIdLst>
    <p:notesMasterId r:id="rId30"/>
  </p:notesMasterIdLst>
  <p:sldIdLst>
    <p:sldId id="371" r:id="rId12"/>
    <p:sldId id="593" r:id="rId13"/>
    <p:sldId id="589" r:id="rId14"/>
    <p:sldId id="594" r:id="rId15"/>
    <p:sldId id="595" r:id="rId16"/>
    <p:sldId id="597" r:id="rId17"/>
    <p:sldId id="598" r:id="rId18"/>
    <p:sldId id="599" r:id="rId19"/>
    <p:sldId id="600" r:id="rId20"/>
    <p:sldId id="590" r:id="rId21"/>
    <p:sldId id="601" r:id="rId22"/>
    <p:sldId id="583" r:id="rId23"/>
    <p:sldId id="602" r:id="rId24"/>
    <p:sldId id="566" r:id="rId25"/>
    <p:sldId id="603" r:id="rId26"/>
    <p:sldId id="596" r:id="rId27"/>
    <p:sldId id="537" r:id="rId28"/>
    <p:sldId id="541" r:id="rId29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  <p:cmAuthor id="2" name="Golovin" initials="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>
        <p:scale>
          <a:sx n="80" d="100"/>
          <a:sy n="80" d="100"/>
        </p:scale>
        <p:origin x="-1626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47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1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4AE59B-578C-426F-A3DD-7B77A53465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468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5271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7177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3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4468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0252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8586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349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16020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36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847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5991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3670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0006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8519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9734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9081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3105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4756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6920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3015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9820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658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6647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916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150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218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5542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55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75043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288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5401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315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52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4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95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7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45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01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1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04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37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584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159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202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79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585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363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2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99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198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0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350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10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63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341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077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489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55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507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26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386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46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488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316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73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96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01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3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02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136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1253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195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669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260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05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955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31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07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955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3687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5755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2402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6213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938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410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3232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656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48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7886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3900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3334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22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0475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456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7335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895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635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05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393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1667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244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488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268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393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5481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8166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272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5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9710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86755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443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0342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7469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1259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65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6667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3957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31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4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32" r:id="rId1"/>
    <p:sldLayoutId id="2147491433" r:id="rId2"/>
    <p:sldLayoutId id="2147491434" r:id="rId3"/>
    <p:sldLayoutId id="2147491435" r:id="rId4"/>
    <p:sldLayoutId id="2147491436" r:id="rId5"/>
    <p:sldLayoutId id="2147491437" r:id="rId6"/>
    <p:sldLayoutId id="2147491438" r:id="rId7"/>
    <p:sldLayoutId id="2147491439" r:id="rId8"/>
    <p:sldLayoutId id="2147491440" r:id="rId9"/>
    <p:sldLayoutId id="2147491441" r:id="rId10"/>
    <p:sldLayoutId id="2147491442" r:id="rId11"/>
    <p:sldLayoutId id="214749144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45" r:id="rId1"/>
    <p:sldLayoutId id="2147491446" r:id="rId2"/>
    <p:sldLayoutId id="2147491447" r:id="rId3"/>
    <p:sldLayoutId id="2147491448" r:id="rId4"/>
    <p:sldLayoutId id="2147491449" r:id="rId5"/>
    <p:sldLayoutId id="2147491450" r:id="rId6"/>
    <p:sldLayoutId id="2147491451" r:id="rId7"/>
    <p:sldLayoutId id="2147491452" r:id="rId8"/>
    <p:sldLayoutId id="2147491453" r:id="rId9"/>
    <p:sldLayoutId id="2147491454" r:id="rId10"/>
    <p:sldLayoutId id="2147491455" r:id="rId11"/>
    <p:sldLayoutId id="2147491456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0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4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7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  <p:sldLayoutId id="214749136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8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67" r:id="rId1"/>
    <p:sldLayoutId id="2147491368" r:id="rId2"/>
    <p:sldLayoutId id="2147491369" r:id="rId3"/>
    <p:sldLayoutId id="2147491370" r:id="rId4"/>
    <p:sldLayoutId id="2147491371" r:id="rId5"/>
    <p:sldLayoutId id="2147491372" r:id="rId6"/>
    <p:sldLayoutId id="2147491373" r:id="rId7"/>
    <p:sldLayoutId id="2147491374" r:id="rId8"/>
    <p:sldLayoutId id="2147491375" r:id="rId9"/>
    <p:sldLayoutId id="2147491376" r:id="rId10"/>
    <p:sldLayoutId id="2147491377" r:id="rId11"/>
    <p:sldLayoutId id="2147491378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31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80" r:id="rId1"/>
    <p:sldLayoutId id="2147491381" r:id="rId2"/>
    <p:sldLayoutId id="2147491382" r:id="rId3"/>
    <p:sldLayoutId id="2147491383" r:id="rId4"/>
    <p:sldLayoutId id="2147491384" r:id="rId5"/>
    <p:sldLayoutId id="2147491385" r:id="rId6"/>
    <p:sldLayoutId id="2147491386" r:id="rId7"/>
    <p:sldLayoutId id="2147491387" r:id="rId8"/>
    <p:sldLayoutId id="2147491388" r:id="rId9"/>
    <p:sldLayoutId id="2147491389" r:id="rId10"/>
    <p:sldLayoutId id="2147491390" r:id="rId11"/>
    <p:sldLayoutId id="2147491391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3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93" r:id="rId1"/>
    <p:sldLayoutId id="2147491394" r:id="rId2"/>
    <p:sldLayoutId id="2147491395" r:id="rId3"/>
    <p:sldLayoutId id="2147491396" r:id="rId4"/>
    <p:sldLayoutId id="2147491397" r:id="rId5"/>
    <p:sldLayoutId id="2147491398" r:id="rId6"/>
    <p:sldLayoutId id="2147491399" r:id="rId7"/>
    <p:sldLayoutId id="2147491400" r:id="rId8"/>
    <p:sldLayoutId id="2147491401" r:id="rId9"/>
    <p:sldLayoutId id="2147491402" r:id="rId10"/>
    <p:sldLayoutId id="2147491403" r:id="rId11"/>
    <p:sldLayoutId id="2147491404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76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06" r:id="rId1"/>
    <p:sldLayoutId id="2147491407" r:id="rId2"/>
    <p:sldLayoutId id="2147491408" r:id="rId3"/>
    <p:sldLayoutId id="2147491409" r:id="rId4"/>
    <p:sldLayoutId id="2147491410" r:id="rId5"/>
    <p:sldLayoutId id="2147491411" r:id="rId6"/>
    <p:sldLayoutId id="2147491412" r:id="rId7"/>
    <p:sldLayoutId id="2147491413" r:id="rId8"/>
    <p:sldLayoutId id="2147491414" r:id="rId9"/>
    <p:sldLayoutId id="2147491415" r:id="rId10"/>
    <p:sldLayoutId id="2147491416" r:id="rId11"/>
    <p:sldLayoutId id="2147491417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20.05.2019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8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419" r:id="rId1"/>
    <p:sldLayoutId id="2147491420" r:id="rId2"/>
    <p:sldLayoutId id="2147491421" r:id="rId3"/>
    <p:sldLayoutId id="2147491422" r:id="rId4"/>
    <p:sldLayoutId id="2147491423" r:id="rId5"/>
    <p:sldLayoutId id="2147491424" r:id="rId6"/>
    <p:sldLayoutId id="2147491425" r:id="rId7"/>
    <p:sldLayoutId id="2147491426" r:id="rId8"/>
    <p:sldLayoutId id="2147491427" r:id="rId9"/>
    <p:sldLayoutId id="2147491428" r:id="rId10"/>
    <p:sldLayoutId id="2147491429" r:id="rId11"/>
    <p:sldLayoutId id="214749143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jpeg"/><Relationship Id="rId11" Type="http://schemas.microsoft.com/office/2007/relationships/hdphoto" Target="../media/hdphoto1.wdp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2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7.jpeg"/><Relationship Id="rId12" Type="http://schemas.openxmlformats.org/officeDocument/2006/relationships/image" Target="../media/image50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jpeg"/><Relationship Id="rId11" Type="http://schemas.openxmlformats.org/officeDocument/2006/relationships/image" Target="../media/image49.jpeg"/><Relationship Id="rId5" Type="http://schemas.openxmlformats.org/officeDocument/2006/relationships/image" Target="../media/image45.jpeg"/><Relationship Id="rId10" Type="http://schemas.openxmlformats.org/officeDocument/2006/relationships/image" Target="../media/image48.png"/><Relationship Id="rId4" Type="http://schemas.openxmlformats.org/officeDocument/2006/relationships/image" Target="../media/image3.jpeg"/><Relationship Id="rId9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image" Target="../media/image16.gif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203466"/>
            <a:ext cx="8369300" cy="3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Взаимодействие членов ГЭК </a:t>
            </a:r>
            <a:b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работниками ППЭ ЕГЭ, применяющих технологии печати полного комплекта ЭМ и сканирования ЭМ в ППЭ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(члены ГЭК)</a:t>
            </a:r>
            <a:endParaRPr lang="ru-RU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392" y="-59375"/>
            <a:ext cx="812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Подача апелляции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о нарушении установленного порядка 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 проведения ГИА-11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1650669"/>
            <a:ext cx="3445576" cy="433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41" y="1650669"/>
            <a:ext cx="3386819" cy="433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41951" y="793760"/>
            <a:ext cx="4235043" cy="750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Форма ППЭ-02 «Апелляция о нарушении установленного порядка проведения ГИА»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29394" y="793760"/>
            <a:ext cx="4235043" cy="750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Форма ППЭ-03 «Протокол рассмотрения апелляции о нарушении установленного порядка проведения ГИА»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45" y="4081219"/>
            <a:ext cx="2270504" cy="167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07454" y="-49660"/>
            <a:ext cx="84963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Контроль приема ЭМ руководителем ППЭ </a:t>
            </a:r>
            <a:b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от организаторов в аудитории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object 4"/>
          <p:cNvSpPr/>
          <p:nvPr/>
        </p:nvSpPr>
        <p:spPr>
          <a:xfrm>
            <a:off x="609449" y="1019657"/>
            <a:ext cx="2254336" cy="1533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5711" y="812731"/>
            <a:ext cx="961193" cy="464144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1 ВДП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75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4638708" y="1141925"/>
            <a:ext cx="1724883" cy="21789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object 6"/>
          <p:cNvSpPr/>
          <p:nvPr/>
        </p:nvSpPr>
        <p:spPr>
          <a:xfrm>
            <a:off x="4902970" y="2224105"/>
            <a:ext cx="1196358" cy="781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7" name="Picture 2" descr="https://pp.userapi.com/c621705/v621705171/85e30/NREmX-WY3P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" r="5866" b="5537"/>
          <a:stretch/>
        </p:blipFill>
        <p:spPr bwMode="auto">
          <a:xfrm>
            <a:off x="7429500" y="1864427"/>
            <a:ext cx="1084568" cy="139273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759" y="2624455"/>
            <a:ext cx="254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Содержит бланки всех типов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18206" y="812730"/>
            <a:ext cx="1680684" cy="56480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Стандартный сейф-пакет 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22315" y="3228421"/>
            <a:ext cx="2543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Содержит КИМ с контрольным листом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2" name="object 6"/>
          <p:cNvSpPr/>
          <p:nvPr/>
        </p:nvSpPr>
        <p:spPr>
          <a:xfrm>
            <a:off x="609449" y="3463641"/>
            <a:ext cx="2254336" cy="158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95711" y="3107542"/>
            <a:ext cx="961193" cy="464144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2 ВДП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711" y="5162636"/>
            <a:ext cx="3181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Содержит бракованные/испорченные ИК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819680" y="812731"/>
            <a:ext cx="2217442" cy="564808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Малый сейф-пакет (использованный)</a:t>
            </a:r>
            <a:endParaRPr lang="ru-RU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33309" y="3206086"/>
            <a:ext cx="230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Содержит диск со станции печати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3518206" y="3806251"/>
            <a:ext cx="1680684" cy="464144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К</a:t>
            </a: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онверт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87532" y="5716634"/>
            <a:ext cx="254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Содержит черновики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044873" y="4024404"/>
            <a:ext cx="1680684" cy="464144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20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Формы ППЭ</a:t>
            </a:r>
            <a:endParaRPr lang="ru-RU" sz="20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30683" y="4590685"/>
            <a:ext cx="2206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ППЭ-05-02;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ППЭ-12-02;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ППЭ-12-03;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ППЭ-12-04 МАШ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5250" y="19050"/>
            <a:ext cx="8920698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 сканированием ЭМ проконтролировать: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496" y="878401"/>
            <a:ext cx="6279909" cy="1320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наличие во всех бланках ответов № 1 в поле «Количество заполненных полей «Замена ошибочных ответов» проставленного числа количества замен и подписи ответственного организатора (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случае отсутствия замен организатор ставит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«Х»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634383" y="878401"/>
            <a:ext cx="2381565" cy="1320170"/>
            <a:chOff x="2921520" y="3494871"/>
            <a:chExt cx="4487471" cy="1189156"/>
          </a:xfrm>
        </p:grpSpPr>
        <p:pic>
          <p:nvPicPr>
            <p:cNvPr id="32" name="Рисунок 9" descr="otv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8"/>
            <a:stretch>
              <a:fillRect/>
            </a:stretch>
          </p:blipFill>
          <p:spPr bwMode="auto">
            <a:xfrm>
              <a:off x="2921520" y="3494871"/>
              <a:ext cx="4487471" cy="1189156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4988049" y="4299781"/>
              <a:ext cx="172192" cy="2493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362974" y="4299780"/>
              <a:ext cx="1305130" cy="2493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4475" y="4129832"/>
              <a:ext cx="3188522" cy="1306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89141" y="4299781"/>
              <a:ext cx="942175" cy="249383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445401" y="2554604"/>
            <a:ext cx="3632501" cy="156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правильность комплектования бланков участников ЕГЭ: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стопка – бланки регистрации;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стопка – бланки ответов № 1;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 стопка – бланки ответов № 2 (лист 1, лист 2, ДБО № 2 при наличии)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" y="34618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3" y="36142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3" y="37666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9" y="34618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49" y="36142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49" y="37666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51173" y="2948338"/>
            <a:ext cx="8396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ambria" panose="02040503050406030204" pitchFamily="18" charset="0"/>
              </a:rPr>
              <a:t>Бланки регистрации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53107" y="2956356"/>
            <a:ext cx="8396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ambria" panose="02040503050406030204" pitchFamily="18" charset="0"/>
              </a:rPr>
              <a:t>Бланки ответов №1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61102" y="2283017"/>
            <a:ext cx="18205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Бланки ответов №2 лист 1 и 2, ДБО № 2 (при наличии)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60423" y="3588956"/>
            <a:ext cx="805907" cy="238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1 участник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47820" y="3133260"/>
            <a:ext cx="752755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2</a:t>
            </a:r>
            <a:r>
              <a:rPr lang="ru-RU" sz="900" dirty="0" smtClean="0">
                <a:latin typeface="Cambria" panose="02040503050406030204" pitchFamily="18" charset="0"/>
              </a:rPr>
              <a:t> участник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58" name="Правая фигурная скобка 57"/>
          <p:cNvSpPr/>
          <p:nvPr/>
        </p:nvSpPr>
        <p:spPr>
          <a:xfrm rot="19689062">
            <a:off x="3095723" y="2651570"/>
            <a:ext cx="291883" cy="609928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68626" y="2710031"/>
            <a:ext cx="75557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3</a:t>
            </a:r>
            <a:r>
              <a:rPr lang="ru-RU" sz="900" dirty="0" smtClean="0">
                <a:latin typeface="Cambria" panose="02040503050406030204" pitchFamily="18" charset="0"/>
              </a:rPr>
              <a:t> участник</a:t>
            </a:r>
            <a:endParaRPr lang="ru-RU" sz="900" dirty="0">
              <a:latin typeface="Cambria" panose="02040503050406030204" pitchFamily="18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78" y="2724527"/>
            <a:ext cx="676069" cy="98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160232" y="2710483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ДБО № 2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82" y="2907574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9" y="3080403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2914930" y="3061775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04212" y="2890315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11" y="3270875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48" y="3443704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3442739" y="3433366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32021" y="3264250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73" name="Правая фигурная скобка 72"/>
          <p:cNvSpPr/>
          <p:nvPr/>
        </p:nvSpPr>
        <p:spPr>
          <a:xfrm rot="19829925">
            <a:off x="4375885" y="3620757"/>
            <a:ext cx="200137" cy="596583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4" name="Правая фигурная скобка 73"/>
          <p:cNvSpPr/>
          <p:nvPr/>
        </p:nvSpPr>
        <p:spPr>
          <a:xfrm rot="19596376">
            <a:off x="3673123" y="3190254"/>
            <a:ext cx="113575" cy="430044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73" y="3670221"/>
            <a:ext cx="676069" cy="98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3498653" y="3661787"/>
            <a:ext cx="807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ДБО № 2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47" y="3894103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84" y="4066932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4187175" y="4050398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76457" y="3886892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349405" y="1413165"/>
            <a:ext cx="284978" cy="24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4845132" y="3129090"/>
            <a:ext cx="521198" cy="3255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080856" y="5198626"/>
            <a:ext cx="2749799" cy="827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правильность оформления дополнительных  бланков ответов № 2 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41" y="4349095"/>
            <a:ext cx="4306008" cy="1681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73797" y="5474525"/>
            <a:ext cx="573406" cy="34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0633" y="6128143"/>
            <a:ext cx="852648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12F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ВАЖНО!!!</a:t>
            </a:r>
            <a:r>
              <a:rPr lang="ru-RU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В последнем бланке ответов № 2 (ДБО № 2) поле «ДОПОЛНИТЕЛЬНЫЙ БЛАНК ОТВЕТОВ № 2» остается пустым</a:t>
            </a:r>
            <a:endParaRPr lang="ru-RU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7276" y="5576864"/>
            <a:ext cx="1169830" cy="2064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685" y="-148881"/>
            <a:ext cx="9034819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Сканирование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ЭМ в штабе ППЭ </a:t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 передача образов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бланков и форм ППЭ 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ОРЦОКО</a:t>
            </a:r>
            <a: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b="1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677" y="813086"/>
            <a:ext cx="8733439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 ППЭ ВДП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бланками участников ЕГЭ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вскрываются и передаются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руководителем ППЭ техническому специалисту для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сканирования в присутствии члена ГЭК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197677" y="1987453"/>
            <a:ext cx="6630633" cy="1505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обеспечивает качественное сканирование  сначала бланков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ЕГЭ,  потом форм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и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возвращает их руководителю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(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ехнический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несут полную ответственность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экспортируемые данные, используя все технические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700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организационные методы </a:t>
            </a:r>
            <a:r>
              <a:rPr lang="ru-RU" sz="1700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23801" y="3866128"/>
            <a:ext cx="6977627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 случае корректности всех данных технический специалист экспортирует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образы бланков и форм ППЭ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зашифрованном виде в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ОРЦОКО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677" y="5105902"/>
            <a:ext cx="8703751" cy="8771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Член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ГЭК, руководитель ППЭ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технический специалист ожидают в штабе ППЭ подтверждения от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ОРЦОКО факта </a:t>
            </a:r>
            <a:r>
              <a:rPr lang="ru-RU" sz="1700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успешного получения и расшифровки переданного пакета с электронными образами бланков и форм </a:t>
            </a:r>
            <a:r>
              <a:rPr lang="ru-RU" sz="1700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sz="1700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500873" y="1755564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3507067" y="3572678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3495509" y="4846180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7" y="3610437"/>
            <a:ext cx="1583594" cy="135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3" b="3724"/>
          <a:stretch/>
        </p:blipFill>
        <p:spPr bwMode="auto">
          <a:xfrm>
            <a:off x="7089567" y="1824542"/>
            <a:ext cx="1841549" cy="192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1899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в штабе ППЭ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84106" y="1935678"/>
            <a:ext cx="2000955" cy="85592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Все </a:t>
            </a: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ВДП с</a:t>
            </a:r>
            <a:r>
              <a:rPr lang="ru-RU" sz="1400" spc="-2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бланками 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 формы – </a:t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большой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303813" y="1935678"/>
            <a:ext cx="2790701" cy="85592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ВДП с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испорченными/</a:t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бракованными</a:t>
            </a:r>
            <a:r>
              <a:rPr lang="ru-RU" sz="1400" spc="2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ЭМ,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использованные</a:t>
            </a:r>
            <a:r>
              <a:rPr lang="ru-RU" sz="140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диски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– </a:t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стандартный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207499" y="1935678"/>
            <a:ext cx="1899809" cy="85592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Неиспользованные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диски </a:t>
            </a: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–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стандартный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26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989"/>
          <a:stretch/>
        </p:blipFill>
        <p:spPr bwMode="auto">
          <a:xfrm>
            <a:off x="257713" y="3137862"/>
            <a:ext cx="1927348" cy="25759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7232072" y="1935678"/>
            <a:ext cx="1756849" cy="85592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Сейф-пакеты стандартные </a:t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</a:t>
            </a:r>
            <a:r>
              <a:rPr lang="ru-RU" sz="1400" spc="-1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КИМ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из</a:t>
            </a:r>
            <a:r>
              <a:rPr lang="ru-RU" sz="1400" spc="-2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аудиторий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29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 b="-1"/>
          <a:stretch/>
        </p:blipFill>
        <p:spPr bwMode="auto">
          <a:xfrm>
            <a:off x="3019668" y="3063455"/>
            <a:ext cx="1528574" cy="20158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5373751" y="3035794"/>
            <a:ext cx="1549550" cy="20435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49514"/>
              </p:ext>
            </p:extLst>
          </p:nvPr>
        </p:nvGraphicFramePr>
        <p:xfrm>
          <a:off x="742575" y="4287353"/>
          <a:ext cx="979343" cy="111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Лист" r:id="rId8" imgW="5724457" imgH="6743700" progId="">
                  <p:embed/>
                </p:oleObj>
              </mc:Choice>
              <mc:Fallback>
                <p:oleObj name="Лист" r:id="rId8" imgW="5724457" imgH="674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75" y="4287353"/>
                        <a:ext cx="979343" cy="11159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70" y="3934887"/>
            <a:ext cx="848076" cy="99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55" y="3882648"/>
            <a:ext cx="848076" cy="100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7025197" y="3035793"/>
            <a:ext cx="1549550" cy="20435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7264309" y="3634401"/>
            <a:ext cx="1582803" cy="21096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7514689" y="4384241"/>
            <a:ext cx="1535138" cy="20857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6"/>
          <p:cNvSpPr/>
          <p:nvPr/>
        </p:nvSpPr>
        <p:spPr>
          <a:xfrm>
            <a:off x="7700357" y="5427094"/>
            <a:ext cx="1146755" cy="7569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object 11"/>
          <p:cNvSpPr/>
          <p:nvPr/>
        </p:nvSpPr>
        <p:spPr>
          <a:xfrm>
            <a:off x="3732127" y="2839082"/>
            <a:ext cx="299963" cy="162477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object 11"/>
          <p:cNvSpPr/>
          <p:nvPr/>
        </p:nvSpPr>
        <p:spPr>
          <a:xfrm>
            <a:off x="6202983" y="2854918"/>
            <a:ext cx="299963" cy="162477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object 11"/>
          <p:cNvSpPr/>
          <p:nvPr/>
        </p:nvSpPr>
        <p:spPr>
          <a:xfrm>
            <a:off x="7709512" y="2839083"/>
            <a:ext cx="299963" cy="162477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object 11"/>
          <p:cNvSpPr/>
          <p:nvPr/>
        </p:nvSpPr>
        <p:spPr>
          <a:xfrm>
            <a:off x="1145181" y="2839084"/>
            <a:ext cx="299963" cy="162477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Объект 3"/>
          <p:cNvSpPr>
            <a:spLocks noGrp="1"/>
          </p:cNvSpPr>
          <p:nvPr>
            <p:ph idx="1"/>
          </p:nvPr>
        </p:nvSpPr>
        <p:spPr>
          <a:xfrm>
            <a:off x="118553" y="800394"/>
            <a:ext cx="8804816" cy="1072858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593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сканирования руководитель ППЭ совместно с членом ГЭК еще раз пересчитывает все бланки и у</a:t>
            </a:r>
            <a:r>
              <a:rPr lang="ru-RU" sz="1593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паковывают </a:t>
            </a:r>
            <a:r>
              <a:rPr lang="ru-RU" sz="1593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их  </a:t>
            </a:r>
            <a:r>
              <a:rPr lang="ru-RU" sz="1593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593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 же ВДП, в которых они поступили из </a:t>
            </a:r>
            <a:r>
              <a:rPr lang="ru-RU" sz="1593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аудиторий.</a:t>
            </a:r>
            <a:endParaRPr lang="ru-RU" sz="1593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593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подтверждения от ОРЦОКО факта успешного сканирования, материалы комплектуются и упаковываются с сейф-пакеты</a:t>
            </a:r>
            <a:endParaRPr lang="ru-RU" sz="1593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304" y="5810107"/>
            <a:ext cx="7089769" cy="582595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593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 сейф-пакеты </a:t>
            </a:r>
            <a:r>
              <a:rPr lang="ru-RU" sz="1593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помещаются на хранение в ППЭ и предаются </a:t>
            </a:r>
            <a:r>
              <a:rPr lang="ru-RU" sz="1593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593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93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ОРЦОКО до заседания конфликтной комиссии по данному предмету</a:t>
            </a:r>
            <a:endParaRPr lang="ru-RU" sz="1593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686296" y="4970122"/>
            <a:ext cx="2275475" cy="387449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671997" y="4888169"/>
            <a:ext cx="313526" cy="483524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985521" y="4689236"/>
            <a:ext cx="1753034" cy="680211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2784048" y="5393196"/>
            <a:ext cx="3628627" cy="36900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81990" y="5407317"/>
            <a:ext cx="406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Опись возвратного сейф-пакета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ДБО № 2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0" y="1495351"/>
            <a:ext cx="3142701" cy="4420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276" y="1469219"/>
            <a:ext cx="3120412" cy="4442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44873" y="1863927"/>
            <a:ext cx="3934266" cy="37174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10639" y="1863927"/>
            <a:ext cx="3966358" cy="37174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44873" y="810615"/>
            <a:ext cx="821411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Использование в основной период проведения ЕГЭ </a:t>
            </a:r>
            <a:r>
              <a:rPr lang="ru-RU" sz="1600" b="1" dirty="0" err="1">
                <a:solidFill>
                  <a:srgbClr val="003399"/>
                </a:solidFill>
                <a:latin typeface="Cambria" panose="02040503050406030204" pitchFamily="18" charset="0"/>
              </a:rPr>
              <a:t>апробационных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 ДБО № 2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НЕ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ДОПУСКАЕТСЯ!!!</a:t>
            </a:r>
            <a:endParaRPr lang="ru-RU" altLang="ru-RU" sz="1600" b="1" dirty="0">
              <a:solidFill>
                <a:srgbClr val="FF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ВКС-совещание с руководителями ППЭ и членами ГЭК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9136" y="2072907"/>
            <a:ext cx="4345785" cy="2678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23 мая 2019 в 10.00 часов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состоится совещание </a:t>
            </a:r>
            <a:b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в онлайн-режиме </a:t>
            </a:r>
            <a:b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с руководителями ППЭ и членами ГЭК по вопросу готовности </a:t>
            </a:r>
            <a:b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itchFamily="18" charset="0"/>
              </a:rPr>
              <a:t>к основному периоду проведения ГИА-11</a:t>
            </a:r>
            <a:endParaRPr lang="ru-RU" sz="20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6"/>
          <a:stretch/>
        </p:blipFill>
        <p:spPr bwMode="auto">
          <a:xfrm>
            <a:off x="605642" y="874433"/>
            <a:ext cx="3655836" cy="5075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70210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Телефоны «горячей линии»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33797" y="2769215"/>
            <a:ext cx="7283259" cy="1000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Федеральная «горячая линия»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поддержки представителей ППЭ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вопросам видеонаблюдения:</a:t>
            </a:r>
          </a:p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8 (800) 200-43-12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1881" y="868859"/>
            <a:ext cx="8815175" cy="1779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Федеральная «горячая линия» поддержки представителей ППЭ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технологий печати полного комплекта ЭМ в ППЭ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сканирования ЭМ в ППЭ, проведения устной части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иностранным языкам: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8 (800) 775-88-43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33" y="2984406"/>
            <a:ext cx="1997719" cy="26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805048" y="4061370"/>
            <a:ext cx="7137118" cy="1745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Региональная «горячая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линия» поддержки представителей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ППЭ:</a:t>
            </a:r>
          </a:p>
          <a:p>
            <a:pPr algn="just"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техническим вопросам:     А. Д. Астахов           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89103000900;</a:t>
            </a:r>
          </a:p>
          <a:p>
            <a:pPr algn="just">
              <a:defRPr/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                       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Д. С. </a:t>
            </a:r>
            <a:r>
              <a:rPr lang="ru-RU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Логутеев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89192642793;</a:t>
            </a:r>
          </a:p>
          <a:p>
            <a:pPr algn="just">
              <a:defRPr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                           С. Е. </a:t>
            </a:r>
            <a:r>
              <a:rPr lang="ru-RU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Свободский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89534763106;</a:t>
            </a:r>
          </a:p>
          <a:p>
            <a:pPr algn="just">
              <a:defRPr/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 методическим вопросам:  С. Н. Тихоновская    89102690595;</a:t>
            </a:r>
          </a:p>
          <a:p>
            <a:pPr algn="just">
              <a:defRPr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                           М. О. Гридунова       89208137355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dirty="0">
              <a:solidFill>
                <a:schemeClr val="accent5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dirty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54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8100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Нормативно-правовые документы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6833" y="972495"/>
            <a:ext cx="8964613" cy="1331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просвещения Российской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Федеральной службы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надзору в сфере образования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науки Российской Федерации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7 ноября 2018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190/1512 «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утверждении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государственной итоговой аттестации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образовательным программам среднего общего образования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828" y="4421876"/>
            <a:ext cx="8964613" cy="14675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29 марта 2019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429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 утверждении регламента подготовки и проведения единого государственного экзамена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2019 году на территории Орловской области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6829" y="2578345"/>
            <a:ext cx="8964613" cy="1579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09" tIns="45703" rIns="91409" bIns="45703"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7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282 </a:t>
            </a:r>
            <a: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«Об утверждении регламента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подготовки и проведения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единого государственного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экзамена в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пунктах проведения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экзаменов, использующих технологии печати полного комплекта экзаменационных материалов и их сканирования в пунктах проведения экзаменов в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году на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территории Орловской области» </a:t>
            </a:r>
            <a:endParaRPr lang="ru-RU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члена ГЭК в день экзамена до 9.00 часов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04" y="814020"/>
            <a:ext cx="6563869" cy="6675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32" y="814021"/>
            <a:ext cx="1925448" cy="66752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23552" y="851162"/>
            <a:ext cx="6120679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Прибытие в ППЭ и передача ЭМ руководителю ППЭ в штабе ППЭ 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3381" y="886787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7.30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052" y="2264796"/>
            <a:ext cx="6563869" cy="6675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1780" y="2264797"/>
            <a:ext cx="1925448" cy="66752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01100" y="2301938"/>
            <a:ext cx="5946756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получения и распечатки форм ППЭ, назначение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ответственных организаторов руководителем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6554" y="2456313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7.30 – 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034" y="1537895"/>
            <a:ext cx="6563869" cy="66752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9762" y="1537896"/>
            <a:ext cx="1925448" cy="66752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29082" y="1563162"/>
            <a:ext cx="5838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размещением ЭМ в сейфе в штабе ППЭ,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находящемся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84536" y="1622537"/>
            <a:ext cx="13316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После передачи ЭМ руководителю ППЭ</a:t>
            </a:r>
            <a:endParaRPr lang="ru-RU" sz="1000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630" y="2994459"/>
            <a:ext cx="6563869" cy="6675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9358" y="2994460"/>
            <a:ext cx="1925448" cy="66752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8678" y="3043476"/>
            <a:ext cx="5160644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Присутствие при проведении руководителем ППЭ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инструктажа с организаторами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10382" y="3174101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8.15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3721360"/>
            <a:ext cx="6563869" cy="66752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3721361"/>
            <a:ext cx="1925448" cy="667526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765475" y="3770377"/>
            <a:ext cx="6182142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 медицинского работника, проверка готовности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медицинской комнаты (наличие у медработника паспорта)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32804" y="3865377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4467524"/>
            <a:ext cx="6563869" cy="66752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4467525"/>
            <a:ext cx="1925448" cy="66752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765475" y="4611541"/>
            <a:ext cx="5943230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началом видеонаблюдения в аудиториях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09054" y="4623416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568" y="5212238"/>
            <a:ext cx="6563869" cy="78174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7296" y="5212238"/>
            <a:ext cx="1925448" cy="781743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776616" y="5166255"/>
            <a:ext cx="5988819" cy="827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готовности аудиторий ППЭ к экзамену (наличие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бумаги в принтерах, соответствие времени на часах, ПАК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станциях печати)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08320" y="5391880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 – 9.00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honovskaya\Desktop\2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0" y="3310801"/>
            <a:ext cx="1196516" cy="9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0430046">
            <a:off x="42809" y="3752028"/>
            <a:ext cx="510152" cy="109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r>
              <a:rPr lang="ru-RU" altLang="ru-RU" sz="28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омещение для руководителя ППЭ (штабе ППЭ)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3" y="790873"/>
            <a:ext cx="5315139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Б  О  Р  У  Д  О  В  А  Н  О: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 descr="C:\Users\tihonovskaya\Desktop\15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6" y="2133151"/>
            <a:ext cx="1106013" cy="101176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5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71" y="2332692"/>
            <a:ext cx="1173459" cy="11337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521094"/>
            <a:ext cx="1411638" cy="26104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3" y="770293"/>
            <a:ext cx="1177244" cy="6332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ge.orcoko.ru/i/uploads/19.02.2016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b="27671"/>
          <a:stretch/>
        </p:blipFill>
        <p:spPr bwMode="auto">
          <a:xfrm>
            <a:off x="2534029" y="2639310"/>
            <a:ext cx="2489520" cy="1433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6961" y="1550497"/>
            <a:ext cx="2009558" cy="554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телефонной связью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73464" y="1518598"/>
            <a:ext cx="2009558" cy="8802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омпьютером, принтером и</a:t>
            </a: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сканером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6513" y="1497828"/>
            <a:ext cx="2009558" cy="6609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сейфом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2505" y="1532791"/>
            <a:ext cx="2009558" cy="649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часами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45777" y="796282"/>
            <a:ext cx="2137558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видеонаблюдением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" descr="C:\Users\User\Desktop\для совещания\cctv решение\главн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15" y="4345131"/>
            <a:ext cx="2009558" cy="135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220072" y="3607676"/>
            <a:ext cx="2243980" cy="649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Применение СС</a:t>
            </a:r>
            <a:r>
              <a:rPr lang="en-US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TV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–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решений в ППЭ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8217" y="4244748"/>
            <a:ext cx="4651854" cy="14791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Руководители ППЭ, члены ГЭК, общественные наблюдатели,  руководители ОО, на базе которой расположен ППЭ,  сотрудники полиции, представители СМИ, должностные лица управления контроля и надзора пользуются мобильным телефоном 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только в штабе ППЭ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только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связи со служебной необходимостью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68217" y="5974465"/>
            <a:ext cx="8387039" cy="7395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Важно!!!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Наличие резервных станций:</a:t>
            </a:r>
          </a:p>
          <a:p>
            <a:pPr algn="ctr"/>
            <a:r>
              <a:rPr lang="ru-RU" sz="2000" b="1" dirty="0">
                <a:solidFill>
                  <a:srgbClr val="003399"/>
                </a:solidFill>
                <a:latin typeface="Cambria" panose="02040503050406030204" pitchFamily="18" charset="0"/>
              </a:rPr>
              <a:t>а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вторизации, сканирования, печати ЭМ</a:t>
            </a:r>
            <a:endParaRPr lang="ru-RU" sz="20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930"/>
            <a:ext cx="9143999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Проверить готовность аудиторий</a:t>
            </a:r>
            <a:endParaRPr lang="ru-RU" altLang="ru-RU" sz="2400" b="1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5907" y="774068"/>
            <a:ext cx="4593033" cy="18591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65907" y="2152386"/>
            <a:ext cx="4593033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Убраны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закрыты)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стенды, плакаты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соответствующим учебным предметам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65674" y="2633190"/>
            <a:ext cx="4596128" cy="1379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/>
          <a:srcRect r="13012" b="49748"/>
          <a:stretch/>
        </p:blipFill>
        <p:spPr>
          <a:xfrm>
            <a:off x="7896225" y="2648112"/>
            <a:ext cx="1137398" cy="902863"/>
          </a:xfrm>
          <a:prstGeom prst="rect">
            <a:avLst/>
          </a:prstGeom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465907" y="2639386"/>
            <a:ext cx="439626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Для участников подготовлены:</a:t>
            </a:r>
          </a:p>
          <a:p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отдельное 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рабочее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с номером,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листы бумаги для черновиков со штампом ОО </a:t>
            </a:r>
          </a:p>
          <a:p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13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листа на каждого 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 ЕГЭ)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*при проведении ЕГЭ по иностранным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языкам раздел «Говорение» черновики не выдаются</a:t>
            </a:r>
            <a:endParaRPr lang="ru-RU" sz="13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65674" y="4012733"/>
            <a:ext cx="4596128" cy="1070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820" y="4012733"/>
            <a:ext cx="838923" cy="8389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105921" y="4073083"/>
            <a:ext cx="2794351" cy="72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часы,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находящиеся в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 зрения участников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sz="1366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65674" y="5083710"/>
            <a:ext cx="4596128" cy="9457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41874" y="5217060"/>
            <a:ext cx="2852148" cy="722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Аудитории,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задействованные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66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ГИА, </a:t>
            </a: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закрыты</a:t>
            </a:r>
            <a:b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6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опечатаны</a:t>
            </a:r>
            <a:endParaRPr lang="ru-RU" sz="1366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6582" y="763707"/>
            <a:ext cx="4149394" cy="5275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2491712"/>
            <a:ext cx="41278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предупреждения о ведении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видеонаблюдения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запрете использования средств связи;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подготовлены рабочие места для участников,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организаторов и общественных наблюдателей;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стол, находящийся в зоне видимости камер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видеонаблюдения, для</a:t>
            </a: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раскладки ЭМ в процессе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печати;</a:t>
            </a:r>
          </a:p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существления упаковки  ЭМ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завершению экзамена;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оформления соответствующих форм ППЭ;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подготовлено специальное место для размещения станции печати ЭМ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расположенное в зоне видимости камер видеонаблюдения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s.ura.news/760/images/news/upload/news/207/671/1052207671/31314_Repetitsiya_EGE_Ekaterinburg_dvery_opechatano_3648.2535.0.3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1560" r="5959" b="14841"/>
          <a:stretch/>
        </p:blipFill>
        <p:spPr bwMode="auto">
          <a:xfrm>
            <a:off x="7369643" y="5152624"/>
            <a:ext cx="1450949" cy="82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.by.prom.st/12742745_w640_h640_russkij_yazyk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3918" r="25451" b="5357"/>
          <a:stretch/>
        </p:blipFill>
        <p:spPr bwMode="auto">
          <a:xfrm>
            <a:off x="5014814" y="819498"/>
            <a:ext cx="1935857" cy="13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14814" y="851397"/>
            <a:ext cx="1935857" cy="134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14815" y="851397"/>
            <a:ext cx="1935856" cy="1345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http://xn-----7kcgdbleadolecb5bwnedacgajdg9bxbku7c1b3a3p.xn--p1ai/img/slides/shkoli/1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" t="5405" r="4496" b="4384"/>
          <a:stretch/>
        </p:blipFill>
        <p:spPr bwMode="auto">
          <a:xfrm>
            <a:off x="7316708" y="839101"/>
            <a:ext cx="1362635" cy="13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7316708" y="872481"/>
            <a:ext cx="1362636" cy="13622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316708" y="872481"/>
            <a:ext cx="1362635" cy="13241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465906" y="4758835"/>
            <a:ext cx="4595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6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на часах, ПАК, станции печати ЭМ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одинаковое</a:t>
            </a:r>
            <a:endParaRPr lang="ru-RU" sz="136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11"/>
          <p:cNvSpPr/>
          <p:nvPr/>
        </p:nvSpPr>
        <p:spPr>
          <a:xfrm>
            <a:off x="719137" y="883871"/>
            <a:ext cx="776288" cy="8078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098" name="Picture 2" descr="https://im0-tub-ru.yandex.net/i?id=e268013ea1acca3443a4b6efe4764de3-l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883872"/>
            <a:ext cx="1077171" cy="8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0-tub-ru.yandex.net/i?id=b5decbaf0a9e5be875fb9e61fab87d94-l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89" y="860602"/>
            <a:ext cx="801369" cy="83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9a6164c81f9481ee69d1b83eacefd4ba-srl&amp;n=1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8" b="7383"/>
          <a:stretch/>
        </p:blipFill>
        <p:spPr bwMode="auto">
          <a:xfrm>
            <a:off x="331090" y="1756337"/>
            <a:ext cx="1833415" cy="7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3"/>
          <a:stretch/>
        </p:blipFill>
        <p:spPr bwMode="auto">
          <a:xfrm>
            <a:off x="2510871" y="1756336"/>
            <a:ext cx="1367080" cy="73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4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38762" y="682371"/>
            <a:ext cx="4335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9:00 часов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в день 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экзамена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85" y="1082481"/>
            <a:ext cx="6932592" cy="1931843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вне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аудитории (дежурный на входе):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указывает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участникам на необходимость оставить личные вещи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специально выделенном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 входа 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ППЭ месте для личных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вещей;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проверяет документ, удостоверяющий личность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участника, экзамена;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роверяет наличие участника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в списке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распределения в ППЭ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238" y="3150137"/>
            <a:ext cx="4123128" cy="1065604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Член ГЭК осуществляет контроль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за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</a:t>
            </a: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b="1" dirty="0">
                <a:solidFill>
                  <a:prstClr val="white"/>
                </a:solidFill>
                <a:latin typeface="Cambria" panose="02040503050406030204" pitchFamily="18" charset="0"/>
              </a:rPr>
              <a:t>ППЭ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41370" y="3150137"/>
            <a:ext cx="4550691" cy="1065604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Организаторы сопровождают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участников в аудитории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соответствии </a:t>
            </a: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с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автоматизированным распределением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40657" y="192376"/>
            <a:ext cx="6791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входа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участников экзамена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9" y="4350590"/>
            <a:ext cx="2959346" cy="217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78" y="1109025"/>
            <a:ext cx="1854884" cy="190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5" y="4351554"/>
            <a:ext cx="3122749" cy="21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7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152" y="208335"/>
            <a:ext cx="75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Алгоритм </a:t>
            </a:r>
            <a:r>
              <a:rPr lang="ru-RU" alt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действий в нестандартных ситуаци</a:t>
            </a:r>
            <a:r>
              <a:rPr 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ях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769338"/>
            <a:ext cx="6085296" cy="110264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781214"/>
            <a:ext cx="2939215" cy="10504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492" y="756047"/>
            <a:ext cx="216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Отсутствие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списках автоматизированного распределения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участников ГИА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1" y="905142"/>
            <a:ext cx="535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фиксация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данного факта для дальнейшего принятия решения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1876610"/>
            <a:ext cx="6085296" cy="111317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1888486"/>
            <a:ext cx="2939215" cy="105048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11493" y="1910819"/>
            <a:ext cx="2084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текущего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18212" y="1869914"/>
            <a:ext cx="56407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сопровождающим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 идентификации личности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(форма ППЭ-20)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 присутствии члена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ГЭК;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на экзамен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2990750"/>
            <a:ext cx="6085296" cy="115364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3026376"/>
            <a:ext cx="2939215" cy="105048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11493" y="3048709"/>
            <a:ext cx="2084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прошлых лет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218212" y="2984054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руководителем ППЭ акта 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ЕГЭ);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4126188"/>
            <a:ext cx="6085296" cy="11536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4161814"/>
            <a:ext cx="2939215" cy="1050485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52118" y="4219772"/>
            <a:ext cx="2084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Отказ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от сдачи запрещённых средств, в том числе средств связи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18212" y="4119492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руководителем ППЭ акта 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5239890"/>
            <a:ext cx="6085296" cy="115364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5275516"/>
            <a:ext cx="2939215" cy="1050485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552118" y="5535349"/>
            <a:ext cx="208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Опоздание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ЕГЭ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18212" y="5233194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руководителем ППЭ и членом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ГЭК акта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 опоздании участника ЕГЭ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525" y="-45373"/>
            <a:ext cx="9142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Взаимодействие с лицами, имеющими право находиться </a:t>
            </a:r>
            <a:b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в ППЭ в день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2" descr="https://im0-tub-ru.yandex.net/i?id=c984377435451047854195b5056580d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" y="761814"/>
            <a:ext cx="1424690" cy="149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1370253" y="975360"/>
            <a:ext cx="3469004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spcBef>
                <a:spcPts val="105"/>
              </a:spcBef>
            </a:pPr>
            <a:r>
              <a:rPr lang="ru-RU" sz="1600" b="1" spc="-5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Общественными</a:t>
            </a:r>
            <a:r>
              <a:rPr sz="1600" b="1" spc="-60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 err="1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наблюдател</a:t>
            </a:r>
            <a:r>
              <a:rPr lang="ru-RU" sz="1600" b="1" spc="-10" dirty="0" err="1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ями</a:t>
            </a:r>
            <a:r>
              <a:rPr sz="1600" b="1" spc="-10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sz="1600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1600" b="1" spc="-5" dirty="0" err="1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аккредитованны</a:t>
            </a:r>
            <a:r>
              <a:rPr lang="ru-RU" sz="1600" b="1" spc="-5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sz="1600" b="1" spc="-5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b="1" spc="-5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установленном</a:t>
            </a:r>
            <a:r>
              <a:rPr sz="1600" b="1" spc="-130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порядке</a:t>
            </a:r>
            <a:endParaRPr sz="1600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2963" y="2254854"/>
            <a:ext cx="1304924" cy="1441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2310491" y="2489247"/>
            <a:ext cx="313016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 algn="ctr">
              <a:spcBef>
                <a:spcPts val="105"/>
              </a:spcBef>
            </a:pPr>
            <a:r>
              <a:rPr lang="ru-RU" sz="16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Представителями средств массовой информации, аккредитованными в установленном порядке</a:t>
            </a:r>
            <a:endParaRPr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1191628" y="3382832"/>
            <a:ext cx="2237726" cy="1989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4"/>
          <p:cNvSpPr txBox="1"/>
          <p:nvPr/>
        </p:nvSpPr>
        <p:spPr>
          <a:xfrm>
            <a:off x="3705226" y="3945285"/>
            <a:ext cx="3992066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6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Должностными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лицами Рособрнадзора,</a:t>
            </a:r>
            <a:endParaRPr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5" algn="ctr">
              <a:spcBef>
                <a:spcPts val="5"/>
              </a:spcBef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иными лицами</a:t>
            </a:r>
            <a:r>
              <a:rPr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определенными </a:t>
            </a:r>
            <a:r>
              <a:rPr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65" marR="5080" algn="ctr"/>
            <a:r>
              <a:rPr lang="ru-RU" sz="1600" b="1" spc="-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сотрудниками Департамента образования Орловской области</a:t>
            </a:r>
            <a:endParaRPr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33951" y="855345"/>
            <a:ext cx="4095749" cy="9664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Свободно перемещаются по ППЭ (в одной аудитории находится не более 1 наблюдателя),</a:t>
            </a:r>
          </a:p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фиксируют все нарушения во время экзамена </a:t>
            </a:r>
            <a:b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доводят эту информацию до членов ГЭК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959" y="2382083"/>
            <a:ext cx="2857500" cy="96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Присутствуют в аудиториях </a:t>
            </a:r>
            <a:br>
              <a:rPr lang="ru-RU" sz="14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 момента начала печати ЭМ</a:t>
            </a:r>
            <a:endParaRPr lang="ru-RU" sz="1400" b="1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1262" y="5372099"/>
            <a:ext cx="8578438" cy="878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Руководителем ППЭ, техническими специалистами и организаторами ППЭ. Оказывают содействие в решении возникающих в процессе экзамена ситуаций 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Возможные </a:t>
            </a:r>
            <a:r>
              <a:rPr lang="ru-RU" altLang="ru-RU" sz="2400" b="1" dirty="0">
                <a:solidFill>
                  <a:prstClr val="white"/>
                </a:solidFill>
                <a:latin typeface="Cambria" panose="02040503050406030204" pitchFamily="18" charset="0"/>
              </a:rPr>
              <a:t>ситуации в аудитории во время экзамена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3185" y="769338"/>
            <a:ext cx="6987824" cy="1724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781214"/>
            <a:ext cx="2214818" cy="1642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83" y="809348"/>
            <a:ext cx="1894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даление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в случае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нарушения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Порядка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6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1954" y="857839"/>
            <a:ext cx="670954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регистрации и подпись организатора в присутствии члена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ГЭК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штабе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акта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ППЭ-21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лужебные записки от организаторов в аудитории (вне аудитории), </a:t>
            </a:r>
            <a:b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руководителя ППЭ, членов ГЭК</a:t>
            </a:r>
            <a:endParaRPr lang="ru-RU" sz="13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3185" y="2481943"/>
            <a:ext cx="6970815" cy="18366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2493819"/>
            <a:ext cx="2214819" cy="17497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2833" y="2676328"/>
            <a:ext cx="1799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осрочное завершение экзамена по уважительной причине</a:t>
            </a:r>
            <a:endParaRPr lang="ru-RU" sz="16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3827" y="2548630"/>
            <a:ext cx="669767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аудитории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регистрации и подпись организатора в присутствии члена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ГЭК;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медицинском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кабинете акта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ППЭ-22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3185" y="4915080"/>
            <a:ext cx="6987824" cy="17244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26" y="4926956"/>
            <a:ext cx="2197810" cy="16429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2342" y="4955090"/>
            <a:ext cx="1758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пелляция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 нарушении установленного Порядка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</a:t>
            </a:r>
            <a:endParaRPr lang="ru-RU" sz="16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3826" y="5079273"/>
            <a:ext cx="6467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подается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 выхода из 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в аудитории через организатора вне аудитории приглашает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членом ГЭК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оформляются в штабе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формы ППЭ-02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ППЭ-03;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рассматривается факт, изложенный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участником ГИА в 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апелляции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126" y="4323661"/>
            <a:ext cx="851852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12F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ВАЖНО!!!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Организатор в аудитории на камеру видеонаблюдения проговаривает факт удаления участника с экзамена или досрочного завершения участником экзамена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23675</TotalTime>
  <Words>1247</Words>
  <Application>Microsoft Office PowerPoint</Application>
  <PresentationFormat>Экран (4:3)</PresentationFormat>
  <Paragraphs>199</Paragraphs>
  <Slides>18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3_Тема Office</vt:lpstr>
      <vt:lpstr>4_Тема Office</vt:lpstr>
      <vt:lpstr>6_Тема Office</vt:lpstr>
      <vt:lpstr>5_Тема Office</vt:lpstr>
      <vt:lpstr>8_Тема Office</vt:lpstr>
      <vt:lpstr>7_Тема Office</vt:lpstr>
      <vt:lpstr>9_Тема Office</vt:lpstr>
      <vt:lpstr>10_Тема Office</vt:lpstr>
      <vt:lpstr>11_Тема Office</vt:lpstr>
      <vt:lpstr>12_Тема Office</vt:lpstr>
      <vt:lpstr>13_Тема Office</vt:lpstr>
      <vt:lpstr>Лист</vt:lpstr>
      <vt:lpstr>Презентация PowerPoint</vt:lpstr>
      <vt:lpstr>Презентация PowerPoint</vt:lpstr>
      <vt:lpstr>Презентация PowerPoint</vt:lpstr>
      <vt:lpstr>Помещение для руководителя ППЭ (штабе 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Сканирование ЭМ в штабе ППЭ  и передача образов бланков и форм ППЭ в ОРЦОКО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1840</cp:revision>
  <cp:lastPrinted>2018-05-13T11:52:40Z</cp:lastPrinted>
  <dcterms:created xsi:type="dcterms:W3CDTF">2014-12-02T07:06:06Z</dcterms:created>
  <dcterms:modified xsi:type="dcterms:W3CDTF">2019-05-20T05:04:16Z</dcterms:modified>
</cp:coreProperties>
</file>