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509" r:id="rId4"/>
    <p:sldMasterId id="2147491535" r:id="rId5"/>
    <p:sldMasterId id="2147491548" r:id="rId6"/>
    <p:sldMasterId id="2147491587" r:id="rId7"/>
    <p:sldMasterId id="2147491626" r:id="rId8"/>
    <p:sldMasterId id="2147491652" r:id="rId9"/>
    <p:sldMasterId id="2147491665" r:id="rId10"/>
    <p:sldMasterId id="2147491678" r:id="rId11"/>
    <p:sldMasterId id="2147491704" r:id="rId12"/>
    <p:sldMasterId id="2147491717" r:id="rId13"/>
    <p:sldMasterId id="2147491730" r:id="rId14"/>
    <p:sldMasterId id="2147491743" r:id="rId15"/>
    <p:sldMasterId id="2147491756" r:id="rId16"/>
  </p:sldMasterIdLst>
  <p:notesMasterIdLst>
    <p:notesMasterId r:id="rId37"/>
  </p:notesMasterIdLst>
  <p:sldIdLst>
    <p:sldId id="371" r:id="rId17"/>
    <p:sldId id="618" r:id="rId18"/>
    <p:sldId id="561" r:id="rId19"/>
    <p:sldId id="606" r:id="rId20"/>
    <p:sldId id="619" r:id="rId21"/>
    <p:sldId id="621" r:id="rId22"/>
    <p:sldId id="609" r:id="rId23"/>
    <p:sldId id="598" r:id="rId24"/>
    <p:sldId id="611" r:id="rId25"/>
    <p:sldId id="612" r:id="rId26"/>
    <p:sldId id="613" r:id="rId27"/>
    <p:sldId id="553" r:id="rId28"/>
    <p:sldId id="622" r:id="rId29"/>
    <p:sldId id="623" r:id="rId30"/>
    <p:sldId id="602" r:id="rId31"/>
    <p:sldId id="615" r:id="rId32"/>
    <p:sldId id="616" r:id="rId33"/>
    <p:sldId id="603" r:id="rId34"/>
    <p:sldId id="617" r:id="rId35"/>
    <p:sldId id="558" r:id="rId3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733"/>
    <a:srgbClr val="003399"/>
    <a:srgbClr val="66CCFF"/>
    <a:srgbClr val="339933"/>
    <a:srgbClr val="35307C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62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98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4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24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78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993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968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841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21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8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7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18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225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14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795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0190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136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3936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477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74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0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74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890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781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8640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005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4692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6857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812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566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100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225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148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992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106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648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4168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444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088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9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060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489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8610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132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798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765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295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7768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688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4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023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687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754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801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1586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666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58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876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8307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4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1279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997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329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821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15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44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387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897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51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1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294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30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021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3820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715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8790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34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3177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8483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0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3305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645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099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3988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580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7980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551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6504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4703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73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262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793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88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1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73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255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62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8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74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87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5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42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956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761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4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00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71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418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9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63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154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376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59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43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3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258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28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16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69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7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166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470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21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72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9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22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42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35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42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79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14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70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90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66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6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299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922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5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382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34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69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97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719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20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0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17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23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431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089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17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02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64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89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53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2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1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6" r:id="rId1"/>
    <p:sldLayoutId id="2147491667" r:id="rId2"/>
    <p:sldLayoutId id="2147491668" r:id="rId3"/>
    <p:sldLayoutId id="2147491669" r:id="rId4"/>
    <p:sldLayoutId id="2147491670" r:id="rId5"/>
    <p:sldLayoutId id="2147491671" r:id="rId6"/>
    <p:sldLayoutId id="2147491672" r:id="rId7"/>
    <p:sldLayoutId id="2147491673" r:id="rId8"/>
    <p:sldLayoutId id="2147491674" r:id="rId9"/>
    <p:sldLayoutId id="2147491675" r:id="rId10"/>
    <p:sldLayoutId id="2147491676" r:id="rId11"/>
    <p:sldLayoutId id="214749167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9" r:id="rId1"/>
    <p:sldLayoutId id="2147491680" r:id="rId2"/>
    <p:sldLayoutId id="2147491681" r:id="rId3"/>
    <p:sldLayoutId id="2147491682" r:id="rId4"/>
    <p:sldLayoutId id="2147491683" r:id="rId5"/>
    <p:sldLayoutId id="2147491684" r:id="rId6"/>
    <p:sldLayoutId id="2147491685" r:id="rId7"/>
    <p:sldLayoutId id="2147491686" r:id="rId8"/>
    <p:sldLayoutId id="2147491687" r:id="rId9"/>
    <p:sldLayoutId id="2147491688" r:id="rId10"/>
    <p:sldLayoutId id="2147491689" r:id="rId11"/>
    <p:sldLayoutId id="214749169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05" r:id="rId1"/>
    <p:sldLayoutId id="2147491706" r:id="rId2"/>
    <p:sldLayoutId id="2147491707" r:id="rId3"/>
    <p:sldLayoutId id="2147491708" r:id="rId4"/>
    <p:sldLayoutId id="2147491709" r:id="rId5"/>
    <p:sldLayoutId id="2147491710" r:id="rId6"/>
    <p:sldLayoutId id="2147491711" r:id="rId7"/>
    <p:sldLayoutId id="2147491712" r:id="rId8"/>
    <p:sldLayoutId id="2147491713" r:id="rId9"/>
    <p:sldLayoutId id="2147491714" r:id="rId10"/>
    <p:sldLayoutId id="2147491715" r:id="rId11"/>
    <p:sldLayoutId id="214749171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5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18" r:id="rId1"/>
    <p:sldLayoutId id="2147491719" r:id="rId2"/>
    <p:sldLayoutId id="2147491720" r:id="rId3"/>
    <p:sldLayoutId id="2147491721" r:id="rId4"/>
    <p:sldLayoutId id="2147491722" r:id="rId5"/>
    <p:sldLayoutId id="2147491723" r:id="rId6"/>
    <p:sldLayoutId id="2147491724" r:id="rId7"/>
    <p:sldLayoutId id="2147491725" r:id="rId8"/>
    <p:sldLayoutId id="2147491726" r:id="rId9"/>
    <p:sldLayoutId id="2147491727" r:id="rId10"/>
    <p:sldLayoutId id="2147491728" r:id="rId11"/>
    <p:sldLayoutId id="214749172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31" r:id="rId1"/>
    <p:sldLayoutId id="2147491732" r:id="rId2"/>
    <p:sldLayoutId id="2147491733" r:id="rId3"/>
    <p:sldLayoutId id="2147491734" r:id="rId4"/>
    <p:sldLayoutId id="2147491735" r:id="rId5"/>
    <p:sldLayoutId id="2147491736" r:id="rId6"/>
    <p:sldLayoutId id="2147491737" r:id="rId7"/>
    <p:sldLayoutId id="2147491738" r:id="rId8"/>
    <p:sldLayoutId id="2147491739" r:id="rId9"/>
    <p:sldLayoutId id="2147491740" r:id="rId10"/>
    <p:sldLayoutId id="2147491741" r:id="rId11"/>
    <p:sldLayoutId id="214749174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44" r:id="rId1"/>
    <p:sldLayoutId id="2147491745" r:id="rId2"/>
    <p:sldLayoutId id="2147491746" r:id="rId3"/>
    <p:sldLayoutId id="2147491747" r:id="rId4"/>
    <p:sldLayoutId id="2147491748" r:id="rId5"/>
    <p:sldLayoutId id="2147491749" r:id="rId6"/>
    <p:sldLayoutId id="2147491750" r:id="rId7"/>
    <p:sldLayoutId id="2147491751" r:id="rId8"/>
    <p:sldLayoutId id="2147491752" r:id="rId9"/>
    <p:sldLayoutId id="2147491753" r:id="rId10"/>
    <p:sldLayoutId id="2147491754" r:id="rId11"/>
    <p:sldLayoutId id="214749175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1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57" r:id="rId1"/>
    <p:sldLayoutId id="2147491758" r:id="rId2"/>
    <p:sldLayoutId id="2147491759" r:id="rId3"/>
    <p:sldLayoutId id="2147491760" r:id="rId4"/>
    <p:sldLayoutId id="2147491761" r:id="rId5"/>
    <p:sldLayoutId id="2147491762" r:id="rId6"/>
    <p:sldLayoutId id="2147491763" r:id="rId7"/>
    <p:sldLayoutId id="2147491764" r:id="rId8"/>
    <p:sldLayoutId id="2147491765" r:id="rId9"/>
    <p:sldLayoutId id="2147491766" r:id="rId10"/>
    <p:sldLayoutId id="2147491767" r:id="rId11"/>
    <p:sldLayoutId id="214749176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10" r:id="rId1"/>
    <p:sldLayoutId id="2147491511" r:id="rId2"/>
    <p:sldLayoutId id="2147491512" r:id="rId3"/>
    <p:sldLayoutId id="2147491513" r:id="rId4"/>
    <p:sldLayoutId id="2147491514" r:id="rId5"/>
    <p:sldLayoutId id="2147491515" r:id="rId6"/>
    <p:sldLayoutId id="2147491516" r:id="rId7"/>
    <p:sldLayoutId id="2147491517" r:id="rId8"/>
    <p:sldLayoutId id="2147491518" r:id="rId9"/>
    <p:sldLayoutId id="2147491519" r:id="rId10"/>
    <p:sldLayoutId id="2147491520" r:id="rId11"/>
    <p:sldLayoutId id="214749152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0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36" r:id="rId1"/>
    <p:sldLayoutId id="2147491537" r:id="rId2"/>
    <p:sldLayoutId id="2147491538" r:id="rId3"/>
    <p:sldLayoutId id="2147491539" r:id="rId4"/>
    <p:sldLayoutId id="2147491540" r:id="rId5"/>
    <p:sldLayoutId id="2147491541" r:id="rId6"/>
    <p:sldLayoutId id="2147491542" r:id="rId7"/>
    <p:sldLayoutId id="2147491543" r:id="rId8"/>
    <p:sldLayoutId id="2147491544" r:id="rId9"/>
    <p:sldLayoutId id="2147491545" r:id="rId10"/>
    <p:sldLayoutId id="2147491546" r:id="rId11"/>
    <p:sldLayoutId id="214749154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49" r:id="rId1"/>
    <p:sldLayoutId id="2147491550" r:id="rId2"/>
    <p:sldLayoutId id="2147491551" r:id="rId3"/>
    <p:sldLayoutId id="2147491552" r:id="rId4"/>
    <p:sldLayoutId id="2147491553" r:id="rId5"/>
    <p:sldLayoutId id="2147491554" r:id="rId6"/>
    <p:sldLayoutId id="2147491555" r:id="rId7"/>
    <p:sldLayoutId id="2147491556" r:id="rId8"/>
    <p:sldLayoutId id="2147491557" r:id="rId9"/>
    <p:sldLayoutId id="2147491558" r:id="rId10"/>
    <p:sldLayoutId id="2147491559" r:id="rId11"/>
    <p:sldLayoutId id="214749156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590" r:id="rId3"/>
    <p:sldLayoutId id="2147491591" r:id="rId4"/>
    <p:sldLayoutId id="2147491592" r:id="rId5"/>
    <p:sldLayoutId id="2147491593" r:id="rId6"/>
    <p:sldLayoutId id="2147491594" r:id="rId7"/>
    <p:sldLayoutId id="2147491595" r:id="rId8"/>
    <p:sldLayoutId id="2147491596" r:id="rId9"/>
    <p:sldLayoutId id="2147491597" r:id="rId10"/>
    <p:sldLayoutId id="2147491598" r:id="rId11"/>
    <p:sldLayoutId id="214749159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27" r:id="rId1"/>
    <p:sldLayoutId id="2147491628" r:id="rId2"/>
    <p:sldLayoutId id="2147491629" r:id="rId3"/>
    <p:sldLayoutId id="2147491630" r:id="rId4"/>
    <p:sldLayoutId id="2147491631" r:id="rId5"/>
    <p:sldLayoutId id="2147491632" r:id="rId6"/>
    <p:sldLayoutId id="2147491633" r:id="rId7"/>
    <p:sldLayoutId id="2147491634" r:id="rId8"/>
    <p:sldLayoutId id="2147491635" r:id="rId9"/>
    <p:sldLayoutId id="2147491636" r:id="rId10"/>
    <p:sldLayoutId id="2147491637" r:id="rId11"/>
    <p:sldLayoutId id="214749163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72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3" r:id="rId1"/>
    <p:sldLayoutId id="2147491654" r:id="rId2"/>
    <p:sldLayoutId id="2147491655" r:id="rId3"/>
    <p:sldLayoutId id="2147491656" r:id="rId4"/>
    <p:sldLayoutId id="2147491657" r:id="rId5"/>
    <p:sldLayoutId id="2147491658" r:id="rId6"/>
    <p:sldLayoutId id="2147491659" r:id="rId7"/>
    <p:sldLayoutId id="2147491660" r:id="rId8"/>
    <p:sldLayoutId id="2147491661" r:id="rId9"/>
    <p:sldLayoutId id="2147491662" r:id="rId10"/>
    <p:sldLayoutId id="2147491663" r:id="rId11"/>
    <p:sldLayoutId id="214749166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48.png"/><Relationship Id="rId4" Type="http://schemas.openxmlformats.org/officeDocument/2006/relationships/hyperlink" Target="mailto:gia9@orcoko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1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120341"/>
            <a:ext cx="83693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</a:t>
            </a:r>
            <a:b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  <a:t>членов государственной экзаменационной комиссии </a:t>
            </a:r>
            <a:b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  <a:t>с работниками ППЭ </a:t>
            </a: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ГВЭ</a:t>
            </a:r>
            <a:endParaRPr lang="ru-RU" sz="5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851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042860"/>
            <a:ext cx="6085296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054736"/>
            <a:ext cx="2939215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2148319"/>
            <a:ext cx="229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(форма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члена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193" y="3429940"/>
            <a:ext cx="6085296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54" y="3465567"/>
            <a:ext cx="2939215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97856" y="3523524"/>
            <a:ext cx="208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6395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членом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080" y="4703806"/>
            <a:ext cx="608529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41" y="4739432"/>
            <a:ext cx="2939215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493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53837" y="496727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акта об опоздании участника 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Контроль за мониторингом руководителя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2748" y="860033"/>
            <a:ext cx="7323005" cy="1072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Мониторинг отправляется на адрес электронной почты </a:t>
            </a:r>
            <a:r>
              <a:rPr 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gia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9@orcoko.ru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день проведения экзамена  до 10.45 часов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9" y="2066306"/>
            <a:ext cx="7886862" cy="382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На инструктаже обратить внимание организаторов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739" y="4105481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8157" y="4101995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83362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5575" y="2814453"/>
            <a:ext cx="3074513" cy="1187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b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89" y="833621"/>
            <a:ext cx="2095228" cy="30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90" y="828609"/>
            <a:ext cx="2095228" cy="30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7"/>
          <p:cNvSpPr txBox="1"/>
          <p:nvPr/>
        </p:nvSpPr>
        <p:spPr>
          <a:xfrm>
            <a:off x="3800104" y="1994998"/>
            <a:ext cx="4572000" cy="149015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переносит код работы из бланка ответов </a:t>
            </a:r>
            <a:b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 указывает № листа (2, </a:t>
            </a: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3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и т. д.);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онтролирует заполнение участником регистрационных полей на ДБО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5782" y="1210246"/>
            <a:ext cx="627753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7065" y="1162746"/>
            <a:ext cx="627753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52910" y="1385605"/>
            <a:ext cx="2084803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19949" y="4688885"/>
            <a:ext cx="8927423" cy="135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собирают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ЭМ;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ответов, включая ДБО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онтролируют наличие подписи участника ГИА в форме ППЭ 05-02-ГВЭ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Маркировки КИМ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3197" y="1367473"/>
            <a:ext cx="4204424" cy="3050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работы;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экзаменационной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работы.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экзаменационной работы  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369" y="780861"/>
            <a:ext cx="4222252" cy="5254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математике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50903" y="794547"/>
            <a:ext cx="4202074" cy="5254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0186" y="4557836"/>
            <a:ext cx="8800852" cy="4416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предметам по выбору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50903" y="1365249"/>
            <a:ext cx="4445899" cy="3052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написания сочинения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400-ым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написании сочинения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500-ым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написании сочинения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600-ым - изложение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186" y="5068773"/>
            <a:ext cx="8801434" cy="5343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" y="5732415"/>
            <a:ext cx="1004264" cy="100089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335739" y="5827414"/>
            <a:ext cx="7615299" cy="822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Контроль за выдачей руководителем ППЭ организаторам доставочных конвертов с КИМ в аудитории по соответствующим литерам</a:t>
            </a:r>
            <a:endParaRPr lang="ru-RU" sz="16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проведения изложения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368" y="815472"/>
            <a:ext cx="8836478" cy="7995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Творческое задание распечатывается на каждого участника экзамена. При необходимости на доске записываются имена собственные, упомянутые в тексте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367" y="1862530"/>
            <a:ext cx="3901622" cy="31013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Литеры «А» или «С»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Текст изложения читается три раза. Интервал между прочтениями – 2,5-3 минуты.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это время участники могут работать с черновиками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63245" y="1862530"/>
            <a:ext cx="4773876" cy="40395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Текст изложения зачитывается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дважды. Интервал между прочтениями – 2,5-3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минуты.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 это время участники могут работать 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черновиками. После второго прочтения участникам предоставляется текст изложения на 40 минут. В это время участники могут работать с черновиками, выписывая ключевые слова, составляя план изложения. Через 40 минут организатор забирает текст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обучающиеся приступают к написанию изложения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Выгнутая вниз стрелка 56"/>
          <p:cNvSpPr/>
          <p:nvPr/>
        </p:nvSpPr>
        <p:spPr>
          <a:xfrm rot="12817769">
            <a:off x="2412242" y="982503"/>
            <a:ext cx="1694803" cy="609956"/>
          </a:xfrm>
          <a:prstGeom prst="curvedUpArrow">
            <a:avLst>
              <a:gd name="adj1" fmla="val 25000"/>
              <a:gd name="adj2" fmla="val 44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9635" y="4929559"/>
            <a:ext cx="5272064" cy="461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 камеру видеонаблюдения данные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протокола 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9635" y="5465613"/>
            <a:ext cx="527206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члена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2902931" y="1917147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2625124" y="2169407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746802" y="2607522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1468995" y="2859782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227702" y="3119478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949895" y="3371738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77" name="Прямоугольник 76"/>
          <p:cNvSpPr/>
          <p:nvPr/>
        </p:nvSpPr>
        <p:spPr>
          <a:xfrm>
            <a:off x="2193670" y="4389772"/>
            <a:ext cx="145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первого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699416" y="3912806"/>
            <a:ext cx="168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второго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1978532" y="4659914"/>
            <a:ext cx="375290" cy="751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2113292" y="4443460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561034" y="4164722"/>
            <a:ext cx="375289" cy="7513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2695793" y="3948268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999150" y="3572175"/>
            <a:ext cx="57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И т. д.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95132" y="3148272"/>
            <a:ext cx="152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последнего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3717162" y="3481860"/>
            <a:ext cx="393440" cy="0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3851922" y="3257893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4804270" y="1441032"/>
            <a:ext cx="3935969" cy="728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(и справочные материалы, при их наличии), вложенные участниками в файлы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" y="5985500"/>
            <a:ext cx="819187" cy="816439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" y="813822"/>
            <a:ext cx="2363524" cy="1716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0" y="2285135"/>
            <a:ext cx="710522" cy="408583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64885" y="805825"/>
            <a:ext cx="4370064" cy="544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конверты, приготовленные руководителем ППЭ: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804270" y="3990403"/>
            <a:ext cx="3935969" cy="3524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Черновики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4" y="4443460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17943" y="1426795"/>
            <a:ext cx="710522" cy="440490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1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4" y="2239039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/>
          <p:cNvSpPr/>
          <p:nvPr/>
        </p:nvSpPr>
        <p:spPr>
          <a:xfrm>
            <a:off x="6454030" y="3127416"/>
            <a:ext cx="251737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6806" y="2693718"/>
            <a:ext cx="39019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8" name="Прямая со стрелкой 37"/>
          <p:cNvCxnSpPr>
            <a:stCxn id="36" idx="6"/>
          </p:cNvCxnSpPr>
          <p:nvPr/>
        </p:nvCxnSpPr>
        <p:spPr>
          <a:xfrm flipV="1">
            <a:off x="6705767" y="3063053"/>
            <a:ext cx="1514789" cy="151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220556" y="2693718"/>
            <a:ext cx="366448" cy="36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196806" y="2693718"/>
            <a:ext cx="390198" cy="326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4460969" y="3836250"/>
            <a:ext cx="710522" cy="440490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6454030" y="5455768"/>
            <a:ext cx="251737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96806" y="5022070"/>
            <a:ext cx="39019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8" name="Прямая со стрелкой 47"/>
          <p:cNvCxnSpPr>
            <a:stCxn id="46" idx="6"/>
          </p:cNvCxnSpPr>
          <p:nvPr/>
        </p:nvCxnSpPr>
        <p:spPr>
          <a:xfrm flipV="1">
            <a:off x="6705767" y="5391405"/>
            <a:ext cx="1514789" cy="151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220556" y="5022070"/>
            <a:ext cx="366448" cy="36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196806" y="5022070"/>
            <a:ext cx="390198" cy="326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9573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ГИА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ППЭ-05-02-ГВЭ;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члена ГЭК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1"/>
            <a:ext cx="7422078" cy="1296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34530"/>
            <a:ext cx="1787310" cy="12140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27904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278423"/>
            <a:ext cx="7160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), журнала медицинского работника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4141890"/>
            <a:ext cx="7439086" cy="1376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4153765"/>
            <a:ext cx="1770301" cy="12800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6058" y="4213429"/>
            <a:ext cx="1264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101412"/>
            <a:ext cx="6774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лен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478721"/>
            <a:ext cx="7439086" cy="1138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490596"/>
            <a:ext cx="1770301" cy="10850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50126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член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118" y="3545921"/>
            <a:ext cx="869318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Организатор в аудитории на камеру видеонаблюдения проговаривает факт удаления участника с экзамена или досрочного завершения участником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Сканирование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бланков и форм ППЭ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677" y="813086"/>
            <a:ext cx="8733439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ГВЭ вскрывается, бланки пересчитываются и передаются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присутствии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197678" y="1987453"/>
            <a:ext cx="4941881" cy="150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обеспечивает качественное сканирование  сначала бланков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ГВЭ, 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потом форм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руководителю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(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ехнический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несут полную ответственность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экспортируемые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6297" y="3765663"/>
            <a:ext cx="7244820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того, как член ГЭК убедился в корректности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всех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данных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в полноте сканирования,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специалист экспортирует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" y="5160932"/>
            <a:ext cx="8735281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доставляет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в место, откуда будет производиться передача электронных образов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ППЭ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защищенным каналам связи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VipNeT</a:t>
            </a:r>
            <a:r>
              <a:rPr lang="en-US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Деловая почта»)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81403" y="1755564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487597" y="355165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87597" y="4946012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3" y="3765663"/>
            <a:ext cx="1300481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267525" y="1824759"/>
            <a:ext cx="3665433" cy="1816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11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686940"/>
            <a:ext cx="1913369" cy="26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76447" y="834382"/>
            <a:ext cx="8665718" cy="7182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тот-же 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3" y="3046521"/>
            <a:ext cx="1539048" cy="1161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06" y="1711322"/>
            <a:ext cx="3395948" cy="261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28134" y="1729044"/>
            <a:ext cx="3319131" cy="248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447" y="4355004"/>
            <a:ext cx="8770818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14-01-ГВЭ)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6447" y="4981124"/>
            <a:ext cx="8770818" cy="1020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</a:t>
            </a:r>
            <a:r>
              <a:rPr lang="en-US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DVD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-диски 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798473"/>
            <a:ext cx="8931016" cy="1019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члену ГЭК или руководителю ППЭ необходимо обратиться по телефонам 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407" y="1914954"/>
            <a:ext cx="7587649" cy="744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8(4862)43-25-96, 8(4862)73-17-79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28617" y="2772029"/>
            <a:ext cx="6297772" cy="3187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РИС: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8-953-614-70-84;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сканированию ЭМ в ППЭ: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Е.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8-953-476-31-06;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Д. Астахов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8-910-300-09-00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88126"/>
            <a:ext cx="886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члена ГЭК до 9.00 часов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773828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773829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810970"/>
            <a:ext cx="6120679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Прибытие в ППЭ и передача ЭМ руководителю ППЭ в штабе ППЭ 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46595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2" y="2144220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780" y="2144221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1099" y="2181362"/>
            <a:ext cx="615980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распечатки форм ППЭ, назначение ответственных организаторов руководителем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6554" y="233573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4" y="1457511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762" y="1457512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9082" y="1482778"/>
            <a:ext cx="583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размещением ЭМ в сейфе в штабе ППЭ,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находящемся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84536" y="1542153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После передачи ЭМ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30" y="2833691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358" y="2833692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8678" y="2882708"/>
            <a:ext cx="5160644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Присутствие при проведении руководителем ППЭ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инструктажа с организаторами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0382" y="3013333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3520400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3520401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65475" y="3569417"/>
            <a:ext cx="6182142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медицинского работника, проверка готовности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медицинской комнаты (наличие у медработника паспорта)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2804" y="366441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4206276"/>
            <a:ext cx="6563869" cy="66752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4206277"/>
            <a:ext cx="1925448" cy="66752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5475" y="4350293"/>
            <a:ext cx="594323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началом видеонаблюдения в аудиториях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09054" y="4362168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9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68" y="4890702"/>
            <a:ext cx="6563869" cy="78174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296" y="4920847"/>
            <a:ext cx="1925448" cy="696182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76616" y="4844719"/>
            <a:ext cx="5932089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готовности всех помещений ППЭ к экзамену (соответствие времени на часах и средствах видеонаблюдения в штабе и аудиториях ППЭ)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08320" y="5070344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488" y="5676126"/>
            <a:ext cx="6563869" cy="4821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216" y="5676127"/>
            <a:ext cx="1925448" cy="48216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28536" y="5710527"/>
            <a:ext cx="5932089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Выполняет </a:t>
            </a:r>
            <a:r>
              <a:rPr lang="ru-RU" sz="1593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качества тестового сканирования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60240" y="576533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2019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883885" y="3592102"/>
            <a:ext cx="1613399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endParaRPr lang="ru-RU" sz="137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7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137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r>
              <a:rPr lang="ru-RU" sz="13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помещений и техническое оснащение ППЭ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  правопорядка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837" y="3126605"/>
              <a:ext cx="867196" cy="106783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/>
            <a:srcRect t="-1" b="45438"/>
            <a:stretch/>
          </p:blipFill>
          <p:spPr>
            <a:xfrm>
              <a:off x="4587765" y="3471825"/>
              <a:ext cx="918484" cy="11395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ГВЭ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3195520" cy="27062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8746" y="881375"/>
            <a:ext cx="1446563" cy="16694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3753" y="2598268"/>
            <a:ext cx="2993532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pic>
        <p:nvPicPr>
          <p:cNvPr id="5122" name="Picture 2" descr="https://murmansk.komodus.ru/upload/iblock/5c1/5c1c494b2bb070ddaa7e024b9386b89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" y="798406"/>
            <a:ext cx="885394" cy="17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48839" y="2024444"/>
            <a:ext cx="724396" cy="277916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ГВЭ, закрываются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85" y="3183868"/>
            <a:ext cx="592618" cy="6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/>
          <a:srcRect t="7132" b="4634"/>
          <a:stretch/>
        </p:blipFill>
        <p:spPr>
          <a:xfrm>
            <a:off x="2081583" y="4922666"/>
            <a:ext cx="934884" cy="65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37826" y="3591774"/>
            <a:ext cx="1483298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</a:endParaRPr>
          </a:p>
        </p:txBody>
      </p:sp>
      <p:pic>
        <p:nvPicPr>
          <p:cNvPr id="41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420344" y="4681283"/>
            <a:ext cx="1319612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766870"/>
            <a:ext cx="535652" cy="17061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46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36" y="3648515"/>
            <a:ext cx="603261" cy="6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Б  О  Р  У  Д  У  Е  Т  С  Я: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" y="2322675"/>
            <a:ext cx="1518157" cy="138878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14" y="2221633"/>
            <a:ext cx="902722" cy="8721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61" y="3798091"/>
            <a:ext cx="1078038" cy="22660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3391" y="1550497"/>
            <a:ext cx="1393671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5522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омпьютером 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1042" y="3163614"/>
            <a:ext cx="1244216" cy="505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8835" y="1681656"/>
            <a:ext cx="823900" cy="458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используют мобильный телефон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связи со служебной необходимостью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714645" y="2925377"/>
            <a:ext cx="3296746" cy="18988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78324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 </a:t>
            </a:r>
            <a:r>
              <a:rPr lang="ru-RU" altLang="ru-RU" sz="1400" u="sng" dirty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использовании технологии сканирования </a:t>
            </a:r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ЭМ в ППЭ: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канирующее устройство;</a:t>
            </a:r>
          </a:p>
          <a:p>
            <a:pPr algn="ctr"/>
            <a:r>
              <a:rPr lang="ru-RU" altLang="ru-RU" sz="14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-накопитель</a:t>
            </a:r>
          </a:p>
        </p:txBody>
      </p:sp>
      <p:pic>
        <p:nvPicPr>
          <p:cNvPr id="1026" name="Picture 2" descr="C:\Users\tihonovskaya\Desktop\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7077" y="3332575"/>
            <a:ext cx="1449023" cy="9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65907" y="1410998"/>
            <a:ext cx="4596128" cy="1045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аудиторий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7562" y="1469271"/>
            <a:ext cx="2156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Убраны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закрыты)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стенды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плакаты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674" y="2417948"/>
            <a:ext cx="4596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Подготовлены</a:t>
            </a:r>
          </a:p>
          <a:p>
            <a:pPr algn="just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расчета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 листа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 каждого участника ГВЭ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3134561"/>
            <a:ext cx="4596128" cy="285425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878" y="823082"/>
            <a:ext cx="4249098" cy="5165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3567672" y="905550"/>
            <a:ext cx="699891" cy="6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3"/>
          <a:stretch/>
        </p:blipFill>
        <p:spPr bwMode="auto">
          <a:xfrm>
            <a:off x="2993149" y="1375174"/>
            <a:ext cx="577850" cy="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7485" y="3076607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Для каждой аудитории подготовлена </a:t>
            </a:r>
          </a:p>
          <a:p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папка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9496" y="3363010"/>
            <a:ext cx="44489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инструкция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организатора в аудитории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инструкция для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зачитываемая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бланков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включая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форм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коды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 продолжительность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каждому общеобразовательному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график официальной публикации результатов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сроки подачи апелляций о несогласии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выставленными баллами</a:t>
            </a:r>
          </a:p>
          <a:p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907" y="823082"/>
            <a:ext cx="4593033" cy="632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5023" y="757659"/>
            <a:ext cx="719830" cy="7198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23395" y="699811"/>
            <a:ext cx="368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Время на часах и средствах видеонаблюдения одинаковое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46" y="1993903"/>
            <a:ext cx="1528181" cy="11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4621056" y="1455953"/>
            <a:ext cx="1440324" cy="10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958822" y="1486086"/>
            <a:ext cx="970025" cy="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6878" y="776637"/>
            <a:ext cx="4272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размещены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предупреждения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 ведении видеонаблюдения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запрете использования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подготовлены рабочие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места для участников,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организаторов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общественных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стол,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находящийся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зоне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видимости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камер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видеонаблюдения, для: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осуществления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раскладки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ЭМ;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завершении экзамена;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функционируют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часы, находящиеся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ГВЭ;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подготовлено средство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цифровой аудиозаписи (при проведении ГВЭ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устной форме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" y="3245619"/>
            <a:ext cx="1246870" cy="13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-30624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Взаимодействие с лицами, имеющими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право находиться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8965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Представителями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СМИ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3327" y="1618213"/>
            <a:ext cx="6428112" cy="765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присутствуют в аудиториях только до момента  вскрытия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доставочных спецпакетов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комплектами бланков и КИМ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549563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Общественными наблюдателями</a:t>
            </a:r>
            <a:endParaRPr lang="ru-RU" sz="20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269354" y="3208681"/>
            <a:ext cx="7683499" cy="1343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могут свободно перемещаться по ППЭ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этом в одной аудитории находится не более одного общественного наблюдателя);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фиксируют все нарушения во время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доводят до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уполномоченного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представителя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24951" y="4622645"/>
            <a:ext cx="5616575" cy="656419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Должностными лицами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Рособрнадзора,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3" y="5385939"/>
            <a:ext cx="6889968" cy="87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Руководителем ППЭ, техническими специалистами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организаторами ППЭ. Оказывают содействие в решении возникающих в процессе экзамена ситуаций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6606708" y="4280619"/>
            <a:ext cx="1572650" cy="1276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7"/>
          <p:cNvSpPr/>
          <p:nvPr/>
        </p:nvSpPr>
        <p:spPr>
          <a:xfrm>
            <a:off x="7453321" y="1447928"/>
            <a:ext cx="1027486" cy="1072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novskaya\Desktop\100-CD-D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9" y="4486529"/>
            <a:ext cx="1340812" cy="13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80655" y="11699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7" y="782730"/>
            <a:ext cx="8873157" cy="45981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По форме ППЭ-14-01-ГВЭ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1" y="2123683"/>
            <a:ext cx="2175645" cy="28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66" y="2746249"/>
            <a:ext cx="1654267" cy="21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5588" y="1321337"/>
            <a:ext cx="2219242" cy="724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Большой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5069" y="1320481"/>
            <a:ext cx="1606240" cy="725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5511" y="1515444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1991" y="1313793"/>
            <a:ext cx="4867928" cy="32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Пакет руководителя ППЭ (с формами ППЭ):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бумажном виде (для ППЭ, организованных на дому, в школах при ИУ);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-диске (для ППЭ, организованных на базе ОО).</a:t>
            </a:r>
          </a:p>
          <a:p>
            <a:pPr>
              <a:defRPr/>
            </a:pP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использовании технологии сканирования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 в ППЭ, </a:t>
            </a: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-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диск содержит 2 файла: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файл (настроечный)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именем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код ППЭ – наименование </a:t>
            </a:r>
            <a:r>
              <a:rPr lang="ru-RU" sz="1600" u="sng" dirty="0" err="1">
                <a:solidFill>
                  <a:srgbClr val="003399"/>
                </a:solidFill>
                <a:latin typeface="Cambria" panose="02040503050406030204" pitchFamily="18" charset="0"/>
              </a:rPr>
              <a:t>ППЭ.rsjson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содержит информацию о количестве аудиторий, задействованных на экзамене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количестве участников экзамена;</a:t>
            </a:r>
          </a:p>
          <a:p>
            <a:pPr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2 файл (рассадка)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содержит формы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tihonovskaya\Desktop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0" y="4609923"/>
            <a:ext cx="1408591" cy="10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91991" y="5648281"/>
            <a:ext cx="4846906" cy="11666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до начала экзамена загружает 1 файл (настроечный) на станцию удаленного сканирования и сверяет код ППЭ, количество аудиторий и количество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данными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файла (рассадка)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228" y="5006018"/>
            <a:ext cx="3944906" cy="821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комплектности 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целостности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ЭМ: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доставочных спецпакетов с комплектами бланков и КИМ, ДБО, ВДП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0436" y="5928785"/>
            <a:ext cx="3930873" cy="708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печать необходимого количества форм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80" y="2113818"/>
            <a:ext cx="3015163" cy="1949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3" y="3288814"/>
            <a:ext cx="1880444" cy="258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4079" r="46684" b="17998"/>
          <a:stretch/>
        </p:blipFill>
        <p:spPr bwMode="auto">
          <a:xfrm>
            <a:off x="5581399" y="4152368"/>
            <a:ext cx="1593180" cy="199585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1051" r="10250" b="7468"/>
          <a:stretch/>
        </p:blipFill>
        <p:spPr bwMode="auto">
          <a:xfrm>
            <a:off x="6820301" y="4881937"/>
            <a:ext cx="2180651" cy="150217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Нашивка 17"/>
          <p:cNvSpPr/>
          <p:nvPr/>
        </p:nvSpPr>
        <p:spPr>
          <a:xfrm>
            <a:off x="1946596" y="5198493"/>
            <a:ext cx="285965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318" y="4975761"/>
            <a:ext cx="1818827" cy="1035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 регистрации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бланк ответов 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предметов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493" y="792735"/>
            <a:ext cx="4902706" cy="9723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первом доставочном спецпакете содержатся комплекты бланков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________ шт., вложенные 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7204" y="792734"/>
            <a:ext cx="3773748" cy="1154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 втором  доставочном спецпакете содержатся КИМ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(справочные материалы при наличии):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54030" y="3875541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29" name="Прямая со стрелкой 28"/>
          <p:cNvCxnSpPr>
            <a:stCxn id="31" idx="1"/>
          </p:cNvCxnSpPr>
          <p:nvPr/>
        </p:nvCxnSpPr>
        <p:spPr>
          <a:xfrm flipH="1" flipV="1">
            <a:off x="4991200" y="2574744"/>
            <a:ext cx="1891966" cy="9748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96806" y="3441843"/>
            <a:ext cx="78039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16461" y="3517697"/>
            <a:ext cx="1138336" cy="2176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5873" y="2309620"/>
            <a:ext cx="1941920" cy="27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Изложение (литера «К»)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068" y="3902427"/>
            <a:ext cx="2000510" cy="95269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комплекте бланков содержится:</a:t>
            </a:r>
            <a:endParaRPr lang="ru-RU" sz="15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0" y="4244482"/>
            <a:ext cx="1881868" cy="258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91351" y="4596634"/>
            <a:ext cx="465019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8120" y="3549232"/>
            <a:ext cx="496766" cy="3741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139335" y="3923384"/>
            <a:ext cx="785551" cy="65926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308568" y="3811176"/>
            <a:ext cx="911988" cy="1511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64779">
            <a:off x="3931928" y="4239546"/>
            <a:ext cx="140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968380"/>
            <a:ext cx="2704524" cy="176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2" y="682371"/>
            <a:ext cx="433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082481"/>
            <a:ext cx="6932592" cy="2203469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участника, экзамена;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роверяет наличие участника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 списке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распределения в ППЭ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1314" y="4346369"/>
            <a:ext cx="3016333" cy="156754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61953" y="3369075"/>
            <a:ext cx="6130109" cy="751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сопровождают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в аудитории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соответствии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657" y="192376"/>
            <a:ext cx="679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8" y="3563754"/>
            <a:ext cx="1854884" cy="19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11" y="4212669"/>
            <a:ext cx="3122749" cy="21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71" y="1489223"/>
            <a:ext cx="1942110" cy="1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25998</TotalTime>
  <Words>1461</Words>
  <Application>Microsoft Office PowerPoint</Application>
  <PresentationFormat>Экран (4:3)</PresentationFormat>
  <Paragraphs>286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3_Тема Office</vt:lpstr>
      <vt:lpstr>4_Тема Office</vt:lpstr>
      <vt:lpstr>6_Тема Office</vt:lpstr>
      <vt:lpstr>11_Тема Office</vt:lpstr>
      <vt:lpstr>15_Тема Office</vt:lpstr>
      <vt:lpstr>16_Тема Office</vt:lpstr>
      <vt:lpstr>19_Тема Office</vt:lpstr>
      <vt:lpstr>21_Тема Office</vt:lpstr>
      <vt:lpstr>22_Тема Office</vt:lpstr>
      <vt:lpstr>8_Тема Office</vt:lpstr>
      <vt:lpstr>18_Тема Office</vt:lpstr>
      <vt:lpstr>24_Тема Office</vt:lpstr>
      <vt:lpstr>9_Тема Office</vt:lpstr>
      <vt:lpstr>25_Тема Office</vt:lpstr>
      <vt:lpstr>10_Тема Office</vt:lpstr>
      <vt:lpstr>14_Тема Office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Сканирование ЭМ в штабе ППЭ  и передача образов бланков и форм ППЭ в ОРЦОКО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1964</cp:revision>
  <cp:lastPrinted>2018-05-18T14:39:14Z</cp:lastPrinted>
  <dcterms:created xsi:type="dcterms:W3CDTF">2014-12-02T07:06:06Z</dcterms:created>
  <dcterms:modified xsi:type="dcterms:W3CDTF">2019-05-16T15:14:53Z</dcterms:modified>
</cp:coreProperties>
</file>