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353" r:id="rId4"/>
    <p:sldMasterId id="2147491366" r:id="rId5"/>
    <p:sldMasterId id="2147491431" r:id="rId6"/>
    <p:sldMasterId id="2147491444" r:id="rId7"/>
    <p:sldMasterId id="2147491457" r:id="rId8"/>
    <p:sldMasterId id="2147491496" r:id="rId9"/>
    <p:sldMasterId id="2147491509" r:id="rId10"/>
    <p:sldMasterId id="2147491522" r:id="rId11"/>
  </p:sldMasterIdLst>
  <p:notesMasterIdLst>
    <p:notesMasterId r:id="rId30"/>
  </p:notesMasterIdLst>
  <p:sldIdLst>
    <p:sldId id="371" r:id="rId12"/>
    <p:sldId id="604" r:id="rId13"/>
    <p:sldId id="561" r:id="rId14"/>
    <p:sldId id="511" r:id="rId15"/>
    <p:sldId id="562" r:id="rId16"/>
    <p:sldId id="594" r:id="rId17"/>
    <p:sldId id="602" r:id="rId18"/>
    <p:sldId id="570" r:id="rId19"/>
    <p:sldId id="605" r:id="rId20"/>
    <p:sldId id="598" r:id="rId21"/>
    <p:sldId id="590" r:id="rId22"/>
    <p:sldId id="592" r:id="rId23"/>
    <p:sldId id="593" r:id="rId24"/>
    <p:sldId id="572" r:id="rId25"/>
    <p:sldId id="603" r:id="rId26"/>
    <p:sldId id="597" r:id="rId27"/>
    <p:sldId id="557" r:id="rId28"/>
    <p:sldId id="558" r:id="rId2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>
        <p:scale>
          <a:sx n="95" d="100"/>
          <a:sy n="95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7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E59B-578C-426F-A3DD-7B77A534658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044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39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37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63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2026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772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09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537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5703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8845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111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449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556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2050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1821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996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543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78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8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814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1271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72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4912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50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486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3606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301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5700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2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7058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7967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90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5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1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3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2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47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8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5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8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67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2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00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92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9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3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63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1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247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2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95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7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55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6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47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62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30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886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19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72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11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29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5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145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69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58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61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803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01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1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69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8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70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227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764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88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1358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43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97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91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73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84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37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679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68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187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26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72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730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00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6070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73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33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0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2705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1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033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7663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64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8427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1372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8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5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10" r:id="rId1"/>
    <p:sldLayoutId id="2147491511" r:id="rId2"/>
    <p:sldLayoutId id="2147491512" r:id="rId3"/>
    <p:sldLayoutId id="2147491513" r:id="rId4"/>
    <p:sldLayoutId id="2147491514" r:id="rId5"/>
    <p:sldLayoutId id="2147491515" r:id="rId6"/>
    <p:sldLayoutId id="2147491516" r:id="rId7"/>
    <p:sldLayoutId id="2147491517" r:id="rId8"/>
    <p:sldLayoutId id="2147491518" r:id="rId9"/>
    <p:sldLayoutId id="2147491519" r:id="rId10"/>
    <p:sldLayoutId id="2147491520" r:id="rId11"/>
    <p:sldLayoutId id="214749152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0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23" r:id="rId1"/>
    <p:sldLayoutId id="2147491524" r:id="rId2"/>
    <p:sldLayoutId id="2147491525" r:id="rId3"/>
    <p:sldLayoutId id="2147491526" r:id="rId4"/>
    <p:sldLayoutId id="2147491527" r:id="rId5"/>
    <p:sldLayoutId id="2147491528" r:id="rId6"/>
    <p:sldLayoutId id="2147491529" r:id="rId7"/>
    <p:sldLayoutId id="2147491530" r:id="rId8"/>
    <p:sldLayoutId id="2147491531" r:id="rId9"/>
    <p:sldLayoutId id="2147491532" r:id="rId10"/>
    <p:sldLayoutId id="2147491533" r:id="rId11"/>
    <p:sldLayoutId id="214749153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  <p:sldLayoutId id="214749136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  <p:sldLayoutId id="2147491372" r:id="rId6"/>
    <p:sldLayoutId id="2147491373" r:id="rId7"/>
    <p:sldLayoutId id="2147491374" r:id="rId8"/>
    <p:sldLayoutId id="2147491375" r:id="rId9"/>
    <p:sldLayoutId id="2147491376" r:id="rId10"/>
    <p:sldLayoutId id="2147491377" r:id="rId11"/>
    <p:sldLayoutId id="214749137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61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32" r:id="rId1"/>
    <p:sldLayoutId id="2147491433" r:id="rId2"/>
    <p:sldLayoutId id="2147491434" r:id="rId3"/>
    <p:sldLayoutId id="2147491435" r:id="rId4"/>
    <p:sldLayoutId id="2147491436" r:id="rId5"/>
    <p:sldLayoutId id="2147491437" r:id="rId6"/>
    <p:sldLayoutId id="2147491438" r:id="rId7"/>
    <p:sldLayoutId id="2147491439" r:id="rId8"/>
    <p:sldLayoutId id="2147491440" r:id="rId9"/>
    <p:sldLayoutId id="2147491441" r:id="rId10"/>
    <p:sldLayoutId id="2147491442" r:id="rId11"/>
    <p:sldLayoutId id="214749144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0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45" r:id="rId1"/>
    <p:sldLayoutId id="2147491446" r:id="rId2"/>
    <p:sldLayoutId id="2147491447" r:id="rId3"/>
    <p:sldLayoutId id="2147491448" r:id="rId4"/>
    <p:sldLayoutId id="2147491449" r:id="rId5"/>
    <p:sldLayoutId id="2147491450" r:id="rId6"/>
    <p:sldLayoutId id="2147491451" r:id="rId7"/>
    <p:sldLayoutId id="2147491452" r:id="rId8"/>
    <p:sldLayoutId id="2147491453" r:id="rId9"/>
    <p:sldLayoutId id="2147491454" r:id="rId10"/>
    <p:sldLayoutId id="2147491455" r:id="rId11"/>
    <p:sldLayoutId id="214749145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8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58" r:id="rId1"/>
    <p:sldLayoutId id="2147491459" r:id="rId2"/>
    <p:sldLayoutId id="2147491460" r:id="rId3"/>
    <p:sldLayoutId id="2147491461" r:id="rId4"/>
    <p:sldLayoutId id="2147491462" r:id="rId5"/>
    <p:sldLayoutId id="2147491463" r:id="rId6"/>
    <p:sldLayoutId id="2147491464" r:id="rId7"/>
    <p:sldLayoutId id="2147491465" r:id="rId8"/>
    <p:sldLayoutId id="2147491466" r:id="rId9"/>
    <p:sldLayoutId id="2147491467" r:id="rId10"/>
    <p:sldLayoutId id="2147491468" r:id="rId11"/>
    <p:sldLayoutId id="214749146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73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97" r:id="rId1"/>
    <p:sldLayoutId id="2147491498" r:id="rId2"/>
    <p:sldLayoutId id="2147491499" r:id="rId3"/>
    <p:sldLayoutId id="2147491500" r:id="rId4"/>
    <p:sldLayoutId id="2147491501" r:id="rId5"/>
    <p:sldLayoutId id="2147491502" r:id="rId6"/>
    <p:sldLayoutId id="2147491503" r:id="rId7"/>
    <p:sldLayoutId id="2147491504" r:id="rId8"/>
    <p:sldLayoutId id="2147491505" r:id="rId9"/>
    <p:sldLayoutId id="2147491506" r:id="rId10"/>
    <p:sldLayoutId id="2147491507" r:id="rId11"/>
    <p:sldLayoutId id="214749150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1.png"/><Relationship Id="rId4" Type="http://schemas.openxmlformats.org/officeDocument/2006/relationships/hyperlink" Target="mailto:gia9@orcoko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5.png"/><Relationship Id="rId5" Type="http://schemas.microsoft.com/office/2007/relationships/hdphoto" Target="../media/hdphoto3.wdp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547841"/>
            <a:ext cx="83693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4800" dirty="0">
                <a:solidFill>
                  <a:schemeClr val="bg1"/>
                </a:solidFill>
                <a:latin typeface="Cambria" panose="02040503050406030204" pitchFamily="18" charset="0"/>
              </a:rPr>
              <a:t>Взаимодействие </a:t>
            </a:r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членов </a:t>
            </a:r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государственной экзаменационной комиссии </a:t>
            </a:r>
            <a:r>
              <a:rPr lang="ru-RU" sz="4800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4800" dirty="0">
                <a:solidFill>
                  <a:schemeClr val="bg1"/>
                </a:solidFill>
                <a:latin typeface="Cambria" panose="02040503050406030204" pitchFamily="18" charset="0"/>
              </a:rPr>
              <a:t>с работниками ППЭ </a:t>
            </a:r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ОГЭ</a:t>
            </a:r>
            <a:endParaRPr lang="ru-RU" sz="4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за мониторингом руководителя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2748" y="860033"/>
            <a:ext cx="7323005" cy="1072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Мониторинг отправляется на адрес электронной почты </a:t>
            </a:r>
            <a:r>
              <a:rPr 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gia</a:t>
            </a: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9@orcoko.ru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день проведения экзамена  до 10.45 часов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2213264"/>
            <a:ext cx="8634845" cy="3730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9" y="2280745"/>
            <a:ext cx="3137677" cy="1924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2751" r="23502" b="32460"/>
          <a:stretch/>
        </p:blipFill>
        <p:spPr bwMode="auto">
          <a:xfrm>
            <a:off x="5476640" y="1560538"/>
            <a:ext cx="3502936" cy="247068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2358748"/>
            <a:ext cx="2289001" cy="323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Содержание </a:t>
            </a: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экзаменационных материалов ОГЭ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Нашивка 17"/>
          <p:cNvSpPr/>
          <p:nvPr/>
        </p:nvSpPr>
        <p:spPr>
          <a:xfrm rot="-5400000">
            <a:off x="7854606" y="3992705"/>
            <a:ext cx="290618" cy="714735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3496" y="4944940"/>
            <a:ext cx="2125682" cy="657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1 </a:t>
            </a:r>
            <a:b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(для каждого учебного предмета)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8454" y="5988587"/>
            <a:ext cx="2000904" cy="6786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2 </a:t>
            </a:r>
            <a:b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всех учебных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предметов) 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Нашивка 17"/>
          <p:cNvSpPr/>
          <p:nvPr/>
        </p:nvSpPr>
        <p:spPr>
          <a:xfrm rot="-5400000">
            <a:off x="5953769" y="5436662"/>
            <a:ext cx="290618" cy="714735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36861" y="4609716"/>
            <a:ext cx="2000904" cy="6150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</a:t>
            </a:r>
          </a:p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каждого учебного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предмета)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493" y="792735"/>
            <a:ext cx="4902706" cy="12616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доставочном спецпакете содержатся индивидуальные комплекты, вложенные в файлы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Нашивка 17"/>
          <p:cNvSpPr/>
          <p:nvPr/>
        </p:nvSpPr>
        <p:spPr>
          <a:xfrm>
            <a:off x="2344967" y="4933161"/>
            <a:ext cx="355249" cy="678909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27204" y="887734"/>
            <a:ext cx="3773748" cy="506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каждом ИК содержится: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173384" y="3916891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119900" y="3573968"/>
            <a:ext cx="314982" cy="3429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449" y="3371899"/>
            <a:ext cx="91587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15 шт.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3175" y="2534272"/>
            <a:ext cx="772330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49078" y="3057492"/>
            <a:ext cx="1530262" cy="103295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495608">
            <a:off x="5081150" y="3542850"/>
            <a:ext cx="162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ИДЕНТИЧНЫЕ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56" y="3533588"/>
            <a:ext cx="228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11330" y="3769617"/>
            <a:ext cx="737748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81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На инструктаже обратить внимание организаторов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739" y="4343165"/>
            <a:ext cx="1491909" cy="4937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За 30 минут </a:t>
            </a:r>
            <a:b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и 5 минут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18157" y="4339679"/>
            <a:ext cx="7323005" cy="495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информируют участников ГИА 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скором окончании экзамена </a:t>
            </a:r>
            <a:endParaRPr lang="ru-RU" alt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необходимости перенести ответы из черновиков и КИМ в бланки ответов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3739" y="4900360"/>
            <a:ext cx="8927423" cy="1353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После объявления на камеру видеонаблюдения об окончании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экзамена,</a:t>
            </a:r>
            <a:r>
              <a:rPr lang="ru-RU" altLang="ru-RU" sz="1600" i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рганизаторы: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собирают со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столов участников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ГИА ЭМ;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проставляют знак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en-US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Z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 на пустых полях бланка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2, включая ДБО № 2 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том числе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 оборотной стороне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онтролируют наличие подписи участника ГИА в форме ППЭ 05-02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AutoShape 4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6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5575" y="821921"/>
            <a:ext cx="3074513" cy="1862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Выдача дополнительных бланков ответов </a:t>
            </a:r>
            <a: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75" y="773556"/>
            <a:ext cx="5645925" cy="34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5575" y="2835408"/>
            <a:ext cx="3074513" cy="137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Копировать ДБО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№ 2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выдавать копии категорически запрещено!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4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Сбор экзаменационных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материалов в аудитории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738" y="4963734"/>
            <a:ext cx="6213764" cy="5509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зачитывает на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камеру видеонаблюдения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данные протокола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05-02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73" y="5563675"/>
            <a:ext cx="6226478" cy="493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члена ГЭК ответственный организатор передает материалы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руководителю ППЭ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0751" y="940629"/>
            <a:ext cx="2270024" cy="9037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бланки ответов № 1  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8644" y="946347"/>
            <a:ext cx="2985009" cy="89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</a:t>
            </a:r>
          </a:p>
          <a:p>
            <a:pPr algn="ctr"/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б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ланки ответов № 2, включая дополнительные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6928894" y="20719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2775647" y="19291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2928047" y="20815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080447" y="22339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232847" y="23863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081294" y="22243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233694" y="23767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386094" y="25291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9" name="Скругленный прямоугольник 88"/>
          <p:cNvSpPr/>
          <p:nvPr/>
        </p:nvSpPr>
        <p:spPr>
          <a:xfrm>
            <a:off x="120751" y="781403"/>
            <a:ext cx="8914957" cy="2754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упаковываются: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738" y="4039610"/>
            <a:ext cx="6213764" cy="882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Использованные КИМ (и справочные материалы, при их наличии) участник вкладывает в файл. Организатор упаковывает все </a:t>
            </a:r>
            <a:r>
              <a:rPr lang="ru-RU" altLang="ru-RU" sz="13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КИМ, вложенные в файлы,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конверт, приготовленный руководителем ППЭ. </a:t>
            </a:r>
          </a:p>
          <a:p>
            <a:pPr algn="ctr"/>
            <a:r>
              <a:rPr lang="ru-RU" altLang="ru-RU" sz="1300" b="1" u="sng" dirty="0" smtClean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Черновики</a:t>
            </a:r>
            <a:r>
              <a:rPr lang="ru-RU" altLang="ru-RU" sz="1300" dirty="0" smtClean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вкладываются в </a:t>
            </a:r>
            <a:r>
              <a:rPr lang="ru-RU" altLang="ru-RU" sz="1300" dirty="0">
                <a:solidFill>
                  <a:srgbClr val="003399"/>
                </a:solidFill>
                <a:latin typeface="Cambria" panose="02040503050406030204" pitchFamily="18" charset="0"/>
              </a:rPr>
              <a:t>конверт, приготовленный руководителем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endParaRPr lang="ru-RU" altLang="ru-RU" sz="13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385247" y="25387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537647" y="26911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538494" y="26815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690894" y="28339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 rot="10107981">
            <a:off x="5857975" y="1755367"/>
            <a:ext cx="1694803" cy="4987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низ стрелка 45"/>
          <p:cNvSpPr/>
          <p:nvPr/>
        </p:nvSpPr>
        <p:spPr>
          <a:xfrm rot="10107981">
            <a:off x="1625265" y="1544871"/>
            <a:ext cx="1694803" cy="4987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8" y="2202866"/>
            <a:ext cx="2118526" cy="153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2399419"/>
            <a:ext cx="2118526" cy="153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52184" y="752475"/>
            <a:ext cx="118640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ВАЖНО!!!</a:t>
            </a:r>
          </a:p>
          <a:p>
            <a:r>
              <a:rPr lang="ru-RU" sz="13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ДБО № 2 участника следует за бланком ответов № 2 этого же участника</a:t>
            </a:r>
            <a:endParaRPr lang="ru-RU" sz="13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64" y="4207732"/>
            <a:ext cx="1631358" cy="1205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55" y="4810698"/>
            <a:ext cx="1631358" cy="1205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130636" y="4374573"/>
            <a:ext cx="1240628" cy="103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25223" y="4613564"/>
            <a:ext cx="1103671" cy="19713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9" y="6122320"/>
            <a:ext cx="702120" cy="69976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Скругленный прямоугольник 33"/>
          <p:cNvSpPr/>
          <p:nvPr/>
        </p:nvSpPr>
        <p:spPr>
          <a:xfrm>
            <a:off x="1606854" y="6180695"/>
            <a:ext cx="738503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Из аудитории проведения экзамена все ЭМ выносятся </a:t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запечатанном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4773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2" y="769338"/>
            <a:ext cx="7439087" cy="1498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809349"/>
            <a:ext cx="1787309" cy="1388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677" y="795734"/>
            <a:ext cx="7327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ответов № 1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члена ГЭК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3" y="2234531"/>
            <a:ext cx="7422078" cy="12969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2234530"/>
            <a:ext cx="1787310" cy="12140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0333" y="2279046"/>
            <a:ext cx="1514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681" y="2278423"/>
            <a:ext cx="7160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ответов № 1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), журнала медицинского работника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4141890"/>
            <a:ext cx="7439086" cy="1376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4153765"/>
            <a:ext cx="1770301" cy="12800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6058" y="4213429"/>
            <a:ext cx="12645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9300" y="4101412"/>
            <a:ext cx="6774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вне аудитории приглашает 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лен ГЭК 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оформляются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формы ППЭ-02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рассмотрению факта, изложенного участником ГИА в 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апелляции, приглашаются необходимые работники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5478721"/>
            <a:ext cx="7439086" cy="1138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5490596"/>
            <a:ext cx="1770301" cy="10850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5958" y="5501260"/>
            <a:ext cx="1758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Отключение </a:t>
            </a:r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дения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5448093"/>
            <a:ext cx="64779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ставят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известность руководителя 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приглашают технического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специалиста;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если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течение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20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минут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удается восстановить работоспособность оборудования,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член ГЭК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согласованию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председателем ГЭК останавливает экзамен в ППЭ или отдельной аудитории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118" y="3545921"/>
            <a:ext cx="869318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12F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ВАЖНО!!!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Организатор в аудитории на камеру видеонаблюдения проговаривает факт удаления участника с экзамена или досрочного завершения участником экзамена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685" y="-148881"/>
            <a:ext cx="9034819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Сканирование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ЭМ в штабе ППЭ </a:t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передача образов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бланков и форм ППЭ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ОРЦОКО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677" y="1536542"/>
            <a:ext cx="8733439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ППЭ ВДП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бланками участников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ОГЭ вскрывается, бланки пересчитываются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передаются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руководителем ППЭ техническому специалисту для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сканирования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присутствии члена ГЭК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197678" y="2600381"/>
            <a:ext cx="4941881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обеспечивает качественное сканирование  сначала бланков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ГЭ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 потом форм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и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возвращает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их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руководителю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(</a:t>
            </a:r>
            <a:r>
              <a:rPr lang="ru-RU" sz="15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ехнический </a:t>
            </a:r>
            <a:r>
              <a:rPr lang="ru-RU" sz="15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5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несут полную ответственность </a:t>
            </a:r>
            <a: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экспортируемые </a:t>
            </a:r>
            <a: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6625" y="4207775"/>
            <a:ext cx="7554492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того, как член ГЭК убедился в корректности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всех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данных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в полноте сканирования,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специалист экспортирует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образы бланков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члена ГЭК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677" y="5281508"/>
            <a:ext cx="8735281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доставляет </a:t>
            </a:r>
            <a:r>
              <a:rPr lang="ru-RU" sz="15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в место, откуда будет производиться передача электронных образов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бланков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ППЭ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защищенным каналам связи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 err="1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VipNeT</a:t>
            </a:r>
            <a:r>
              <a:rPr lang="en-US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«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Деловая почта»)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81403" y="2378540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487597" y="4003818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487597" y="5056540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" y="4207776"/>
            <a:ext cx="948999" cy="83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9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5426110" y="2428358"/>
            <a:ext cx="3505006" cy="1645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97676" y="885066"/>
            <a:ext cx="873343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 приема ЭМ руководителем 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организаторов в аудитории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2489787" y="1284516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729044"/>
            <a:ext cx="1795853" cy="248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728134" y="1729044"/>
            <a:ext cx="3319131" cy="248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Запечатанные конверты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черновиками упаковываются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пакет, приготовленный руководителем ППЭ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(на пакет приклеивается сопроводительный бланк со следующей информацией: код ППЭ, наименование ППЭ, дата экзамена, код и название предмета, количество черновиков)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2" y="3034606"/>
            <a:ext cx="1346562" cy="98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76447" y="844892"/>
            <a:ext cx="8770818" cy="76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совместно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упаковывают ЭМ в тот же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сейф-пакет. 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карман сейф-пакета вкладывается опись возвратного сейф-пакета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6447" y="4355004"/>
            <a:ext cx="8770818" cy="5329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приёмки-передачи экзаменационных материалов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форма 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14-01)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447" y="4981124"/>
            <a:ext cx="8770818" cy="10202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После упаковки ЭМ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ППЭ дает указание техническому специалисту остановить видеонаблюдение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штабе ППЭ и осуществить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копирование всех файлов видеозаписи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отчужденный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носитель (</a:t>
            </a:r>
            <a:r>
              <a:rPr lang="en-US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DVD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-диски упаковываются в отдельный конверт со следующей информацией: код ППЭ, сокращенное наименование ППЭ, дата экзамена, название предмета)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79" y="1733936"/>
            <a:ext cx="3081791" cy="2480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-72290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работников ППЭ при возникновении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нештатных ситуаций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798473"/>
            <a:ext cx="8931016" cy="1019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члену ГЭК или руководителю ППЭ необходимо обратиться по телефонам «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горячей линии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9407" y="1914954"/>
            <a:ext cx="7587649" cy="744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региональной «горячей линии»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8(4862)43-25-96, 8(4862)73-17-79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6" y="2293859"/>
            <a:ext cx="2793200" cy="37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28617" y="2772029"/>
            <a:ext cx="6297772" cy="31873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методическим вопросам: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Н. Тихоновская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8-910-269-05-95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РИС: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8-953-614-70-84;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сканированию ЭМ в ППЭ: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Е.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8-953-476-31-06;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видеонаблюдению: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А. Д. Астахов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8-910-300-09-00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ОРЦОКО, 2019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88126"/>
            <a:ext cx="8867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члена ГЭК до 9.00 часов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4" y="773828"/>
            <a:ext cx="6563869" cy="6675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2" y="773829"/>
            <a:ext cx="1925448" cy="66752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23552" y="810970"/>
            <a:ext cx="6120679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Прибытие в ППЭ и передача ЭМ руководителю ППЭ в штабе ППЭ 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3381" y="846595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52" y="2144220"/>
            <a:ext cx="6563869" cy="6675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1780" y="2144221"/>
            <a:ext cx="1925448" cy="66752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01099" y="2181362"/>
            <a:ext cx="6159803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распечатки форм ППЭ, назначение ответственных организаторов руководителем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6554" y="2335737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 – 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34" y="1457511"/>
            <a:ext cx="6563869" cy="66752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9762" y="1457512"/>
            <a:ext cx="1925448" cy="66752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29082" y="1482778"/>
            <a:ext cx="5838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размещением ЭМ в сейфе в штабе ППЭ,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находящемся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84536" y="1542153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После передачи ЭМ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630" y="2833691"/>
            <a:ext cx="6563869" cy="6675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9358" y="2833692"/>
            <a:ext cx="1925448" cy="66752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8678" y="2882708"/>
            <a:ext cx="5160644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Присутствие при проведении руководителем ППЭ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инструктажа с организаторами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10382" y="3013333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3520400"/>
            <a:ext cx="6563869" cy="66752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3520401"/>
            <a:ext cx="1925448" cy="667526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765475" y="3569417"/>
            <a:ext cx="6182142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 медицинского работника, проверка готовности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медицинской комнаты (наличие у медработника паспорта)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32804" y="3664417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4206276"/>
            <a:ext cx="6563869" cy="63844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4206277"/>
            <a:ext cx="1925448" cy="638442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765475" y="4350293"/>
            <a:ext cx="5943230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началом видеонаблюдения в аудиториях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09054" y="4362168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9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568" y="4850510"/>
            <a:ext cx="6563869" cy="78174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7296" y="4900751"/>
            <a:ext cx="1925448" cy="696182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776616" y="4804527"/>
            <a:ext cx="5932089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готовности всех помещений ППЭ к экзамену (соответствие времени на часах и средствах видеонаблюдения в штабе и аудиториях ППЭ)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08320" y="5060296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 – 9.00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488" y="5635934"/>
            <a:ext cx="6563869" cy="4821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9216" y="5635935"/>
            <a:ext cx="1925448" cy="48216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28536" y="5670335"/>
            <a:ext cx="5932089" cy="33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</a:t>
            </a:r>
            <a:r>
              <a:rPr lang="ru-RU" sz="1593" b="1" dirty="0">
                <a:solidFill>
                  <a:srgbClr val="003399"/>
                </a:solidFill>
                <a:latin typeface="Cambria" panose="02040503050406030204" pitchFamily="18" charset="0"/>
              </a:rPr>
              <a:t>качества тестового сканирования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60240" y="5725144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 – 9.00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помещений и техническое оснащение ППЭ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52624" y="773245"/>
            <a:ext cx="3492100" cy="2706225"/>
            <a:chOff x="3762178" y="3036477"/>
            <a:chExt cx="3492100" cy="28848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62178" y="3036477"/>
              <a:ext cx="1828186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Пункт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охраны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правопорядка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0435" y="3509510"/>
              <a:ext cx="867196" cy="106783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672671" y="3036477"/>
              <a:ext cx="1581607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Помещение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для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руководителя </a:t>
              </a: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ППЭ 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(штаб ППЭ) 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1150" y="3394503"/>
              <a:ext cx="1304648" cy="1182837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5663118" y="3576318"/>
            <a:ext cx="158160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медицинских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работников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6838" y="3648925"/>
            <a:ext cx="885584" cy="1154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92080" y="773245"/>
            <a:ext cx="1572408" cy="27062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ОГЭ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/>
          <a:srcRect t="1" b="53177"/>
          <a:stretch/>
        </p:blipFill>
        <p:spPr>
          <a:xfrm>
            <a:off x="7524328" y="1481316"/>
            <a:ext cx="1256248" cy="828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52624" y="3576318"/>
            <a:ext cx="182818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общественных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и иных лиц, имеющих право присутствовать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 ППЭ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 день экзамена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380312" y="3576318"/>
            <a:ext cx="1584176" cy="2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Рабочие места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для организаторов вне аудитории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250" y="773244"/>
            <a:ext cx="2912936" cy="21801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0343" y="928484"/>
            <a:ext cx="1587670" cy="18323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99792" y="888862"/>
            <a:ext cx="1174326" cy="1345200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Специально выделенное 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место 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личных вещей участников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51536" y="5729073"/>
            <a:ext cx="5212951" cy="759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87394" y="5682656"/>
            <a:ext cx="412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задействованные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проведения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ОГЭ, закрываются </a:t>
            </a:r>
            <a:b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опечатываются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5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718962" y="5776575"/>
            <a:ext cx="1212748" cy="6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5" y="864140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80" y="833875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883886" y="3592102"/>
            <a:ext cx="1378300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t"/>
          <a:lstStyle/>
          <a:p>
            <a:pPr algn="ctr"/>
            <a:endParaRPr lang="ru-RU" sz="137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7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Помещение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представителей </a:t>
            </a:r>
            <a:r>
              <a:rPr lang="ru-RU" sz="137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r>
              <a:rPr lang="ru-RU" sz="13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1" cstate="print"/>
          <a:srcRect t="7132" b="4634"/>
          <a:stretch/>
        </p:blipFill>
        <p:spPr>
          <a:xfrm>
            <a:off x="2081583" y="4922666"/>
            <a:ext cx="934884" cy="65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337826" y="3591774"/>
            <a:ext cx="1483298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7352" y="3707763"/>
            <a:ext cx="1616042" cy="893281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366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Помещение </a:t>
            </a: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66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сопровождающих </a:t>
            </a: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366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</p:txBody>
      </p:sp>
      <p:pic>
        <p:nvPicPr>
          <p:cNvPr id="42" name="Picture 4" descr="http://vetupr.org.ru/Content/img/555_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/>
        </p:blipFill>
        <p:spPr bwMode="auto">
          <a:xfrm>
            <a:off x="420344" y="4681283"/>
            <a:ext cx="1319612" cy="9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949" y="2543500"/>
            <a:ext cx="535652" cy="12000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</a:p>
        </p:txBody>
      </p:sp>
      <p:pic>
        <p:nvPicPr>
          <p:cNvPr id="44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6" y="3743515"/>
            <a:ext cx="603261" cy="6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921875" y="2218696"/>
            <a:ext cx="1052613" cy="184206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t"/>
          <a:lstStyle/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</a:p>
          <a:p>
            <a:pPr algn="ctr"/>
            <a:endParaRPr lang="ru-RU" sz="137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ihonovskaya\Desktop\orig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1" b="12084"/>
          <a:stretch/>
        </p:blipFill>
        <p:spPr bwMode="auto">
          <a:xfrm rot="20140875">
            <a:off x="3295664" y="3522797"/>
            <a:ext cx="616331" cy="3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honovskaya\Desktop\283755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r="32845"/>
          <a:stretch/>
        </p:blipFill>
        <p:spPr bwMode="auto">
          <a:xfrm>
            <a:off x="2963915" y="2689296"/>
            <a:ext cx="505286" cy="10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" y="3848163"/>
            <a:ext cx="1390465" cy="10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304059" y="42270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руководителя ППЭ (штаб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О  Б  О  Р  У  Д  У  Е  Т  С  Я: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" y="2322675"/>
            <a:ext cx="1518157" cy="138878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14" y="2221633"/>
            <a:ext cx="902722" cy="8721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61" y="3798091"/>
            <a:ext cx="1078038" cy="226604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7607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3391" y="1550497"/>
            <a:ext cx="1393671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5522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омпьютером и принтером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ля распечатки необходимого количества форм ППЭ 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1042" y="3163614"/>
            <a:ext cx="1244216" cy="5058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08835" y="1681656"/>
            <a:ext cx="823900" cy="458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65503" y="796282"/>
            <a:ext cx="18942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1361" y="4931112"/>
            <a:ext cx="6479464" cy="1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члены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надзора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используют мобильный телефон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и 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связи со служебной необходимостью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" descr="http://ege.orcoko.ru/i/uploads/19.02.2016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b="27671"/>
          <a:stretch/>
        </p:blipFill>
        <p:spPr bwMode="auto">
          <a:xfrm>
            <a:off x="2714645" y="2925377"/>
            <a:ext cx="3296746" cy="18988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78324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 </a:t>
            </a:r>
            <a:r>
              <a:rPr lang="ru-RU" altLang="ru-RU" sz="1400" u="sng" dirty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использовании технологии сканирования </a:t>
            </a:r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ЭМ в ППЭ: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канирующее устройство;</a:t>
            </a:r>
          </a:p>
          <a:p>
            <a:pPr algn="ctr"/>
            <a:r>
              <a:rPr lang="ru-RU" altLang="ru-RU" sz="14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-накопитель</a:t>
            </a:r>
          </a:p>
        </p:txBody>
      </p:sp>
      <p:pic>
        <p:nvPicPr>
          <p:cNvPr id="1026" name="Picture 2" descr="C:\Users\tihonovskaya\Desktop\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7077" y="3332575"/>
            <a:ext cx="1449023" cy="9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65907" y="1410998"/>
            <a:ext cx="4596128" cy="1045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Проверка готовности аудиторий ППЭ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57562" y="1469271"/>
            <a:ext cx="2156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Убраны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закрыты)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стенды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, плакаты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65674" y="2417948"/>
            <a:ext cx="4596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Подготовлены</a:t>
            </a:r>
          </a:p>
          <a:p>
            <a:pPr algn="just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расчета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 листа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 каждого участника ОГЭ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65674" y="3134561"/>
            <a:ext cx="4596128" cy="285425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878" y="823082"/>
            <a:ext cx="4249098" cy="5165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878" y="779378"/>
            <a:ext cx="4272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размещены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предупреждения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 ведении видеонаблюдения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запрете использования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средств связи;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подготовлены рабочие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места для участников,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организаторов и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общественных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подготовлен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стол,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находящийся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зоне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видимости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камер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видеонаблюдения, для: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осуществления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раскладки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ЭМ;</a:t>
            </a:r>
          </a:p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существления упаковки  ЭМ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завершении экзамена;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оформления соответствующих форм ППЭ;</a:t>
            </a:r>
          </a:p>
          <a:p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функционируют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часы, находящиеся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поле зрения участников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ОГЭ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0"/>
          <a:stretch/>
        </p:blipFill>
        <p:spPr bwMode="auto">
          <a:xfrm>
            <a:off x="3567672" y="905550"/>
            <a:ext cx="699891" cy="6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3"/>
          <a:stretch/>
        </p:blipFill>
        <p:spPr bwMode="auto">
          <a:xfrm>
            <a:off x="2993149" y="1375174"/>
            <a:ext cx="577850" cy="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7485" y="3076607"/>
            <a:ext cx="3930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Для каждой аудитории подготовлена </a:t>
            </a:r>
          </a:p>
          <a:p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папка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организатора: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9496" y="3363010"/>
            <a:ext cx="44489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инструкция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для организатора в аудитории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инструкция для участников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зачитываемая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бланков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включая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дополнительный бланк ответов №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форм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коды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 продолжительность экзамена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каждому общеобразовательному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график официальной публикации результатов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сроки подачи апелляций о несогласии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выставленными баллами</a:t>
            </a:r>
          </a:p>
          <a:p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5907" y="823082"/>
            <a:ext cx="4593033" cy="632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5023" y="757659"/>
            <a:ext cx="719830" cy="7198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23395" y="699811"/>
            <a:ext cx="368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Время на часах и средствах видеонаблюдения одинаковое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Picture 2" descr="https://im0-tub-ru.yandex.net/i?id=e268013ea1acca3443a4b6efe4764de3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46" y="2219528"/>
            <a:ext cx="1528181" cy="11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4621056" y="1455953"/>
            <a:ext cx="1440324" cy="10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958822" y="1486086"/>
            <a:ext cx="970025" cy="9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honovskaya\Desktop\100-CD-D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9" y="3503645"/>
            <a:ext cx="1564552" cy="15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80655" y="11699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Передача ЭМ членом ГЭК руководителю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187" y="773596"/>
            <a:ext cx="8946731" cy="45981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По форме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ППЭ-14-01 «Акт приёмки-передачи экзаменационных материалов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1" y="2126425"/>
            <a:ext cx="2175645" cy="276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16" y="2748990"/>
            <a:ext cx="1654267" cy="214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5588" y="1312203"/>
            <a:ext cx="2219242" cy="724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Большой сейф-пакет с ЭМ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8819" y="1311347"/>
            <a:ext cx="1606240" cy="725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Стандартный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сейф-пакет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ЭМ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7386" y="1506310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7103" y="1314913"/>
            <a:ext cx="4382815" cy="23358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(DVD)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-диск, содержащий 2 файла: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1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файл (настроечный)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именем </a:t>
            </a: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код ППЭ – наименование </a:t>
            </a:r>
            <a:r>
              <a:rPr lang="ru-RU" sz="1600" u="sng" dirty="0" err="1">
                <a:solidFill>
                  <a:srgbClr val="003399"/>
                </a:solidFill>
                <a:latin typeface="Cambria" panose="02040503050406030204" pitchFamily="18" charset="0"/>
              </a:rPr>
              <a:t>ППЭ.rsjson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»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содержит информацию о количестве аудиторий, задействованных на экзамене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количестве участников экзамена;</a:t>
            </a:r>
          </a:p>
          <a:p>
            <a:pPr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2 файл (рассадка)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содержит формы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tihonovskaya\Desktop\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10" y="3660837"/>
            <a:ext cx="1650123" cy="12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56081" y="4891022"/>
            <a:ext cx="4382815" cy="11666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до начала экзамена загружает 1 файл (настроечный) на станцию удаленного сканирования и сверяет код ППЭ, количество аудиторий и количество участников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данными 2 файла (рассадка)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227" y="4956692"/>
            <a:ext cx="4382815" cy="9301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комплектности 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целостности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ЭМ: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доставочных спецпакетов 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ИК, ДБО №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2, ВДП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2" y="682371"/>
            <a:ext cx="433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9:00 часов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в день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082481"/>
            <a:ext cx="6932592" cy="1931843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участника, экзамена;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роверяет наличие участника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 списке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распределения в ППЭ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238" y="3150137"/>
            <a:ext cx="4123128" cy="1065604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41370" y="3150137"/>
            <a:ext cx="4550691" cy="1065604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Организаторы сопровождают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участников в аудитории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соответствии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0657" y="192376"/>
            <a:ext cx="679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входа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9" y="4350590"/>
            <a:ext cx="2959346" cy="21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78" y="1109025"/>
            <a:ext cx="1854884" cy="19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5" y="4351554"/>
            <a:ext cx="3122749" cy="21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769338"/>
            <a:ext cx="6085296" cy="12668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781214"/>
            <a:ext cx="2939215" cy="120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851047"/>
            <a:ext cx="216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Отсутствие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списках автоматизированного распределения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9526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2042860"/>
            <a:ext cx="6085296" cy="13880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2054736"/>
            <a:ext cx="2939215" cy="130991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11493" y="2148319"/>
            <a:ext cx="229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8212" y="2166789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(форма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члена 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5193" y="3429940"/>
            <a:ext cx="6085296" cy="13084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854" y="3465567"/>
            <a:ext cx="2939215" cy="11914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97856" y="3523524"/>
            <a:ext cx="2084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Отказ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от сдачи 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63950" y="3506369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членом ГЭК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5080" y="4703806"/>
            <a:ext cx="6085296" cy="14001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41" y="4739432"/>
            <a:ext cx="2939215" cy="126728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11493" y="4904265"/>
            <a:ext cx="208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53837" y="4967270"/>
            <a:ext cx="564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акта об опоздании участника 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" y="3245619"/>
            <a:ext cx="1246870" cy="13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-30624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Взаимодействие с лицами, имеющими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право находиться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ППЭ в день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13" y="89653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Представителями </a:t>
            </a: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СМИ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79777" y="1618213"/>
            <a:ext cx="5472113" cy="765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присутствуют в аудиториях только до момента  вскрытия доставочного спецпакета 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54313" y="2549563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Общественными наблюдателями</a:t>
            </a:r>
            <a:endParaRPr lang="ru-RU" sz="20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269354" y="3208681"/>
            <a:ext cx="7683499" cy="1343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имеют удостоверение об аккредитации;</a:t>
            </a: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могут свободно перемещаться по ППЭ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(при этом в одной аудитории находится не более одного общественного наблюдателя);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фиксируют все нарушения во время проведения экзамена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доводят до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сведения уполномоченного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представителя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24951" y="4622645"/>
            <a:ext cx="5616575" cy="656419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Должностными лицами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Рособрнадзора,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Департамента образования Орловской области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3" y="5385939"/>
            <a:ext cx="6889968" cy="878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Руководителем ППЭ, техническими специалистами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организаторами ППЭ. Оказывают содействие в решении возникающих в процессе экзамена ситуаций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object 8"/>
          <p:cNvSpPr/>
          <p:nvPr/>
        </p:nvSpPr>
        <p:spPr>
          <a:xfrm>
            <a:off x="6606708" y="4280619"/>
            <a:ext cx="1572650" cy="1276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7"/>
          <p:cNvSpPr/>
          <p:nvPr/>
        </p:nvSpPr>
        <p:spPr>
          <a:xfrm>
            <a:off x="7453321" y="1447928"/>
            <a:ext cx="1027486" cy="1072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26710</TotalTime>
  <Words>1313</Words>
  <Application>Microsoft Office PowerPoint</Application>
  <PresentationFormat>Экран (4:3)</PresentationFormat>
  <Paragraphs>249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3_Тема Office</vt:lpstr>
      <vt:lpstr>4_Тема Office</vt:lpstr>
      <vt:lpstr>6_Тема Office</vt:lpstr>
      <vt:lpstr>8_Тема Office</vt:lpstr>
      <vt:lpstr>9_Тема Office</vt:lpstr>
      <vt:lpstr>11_Тема Office</vt:lpstr>
      <vt:lpstr>13_Тема Office</vt:lpstr>
      <vt:lpstr>14_Тема Office</vt:lpstr>
      <vt:lpstr>7_Тема Office</vt:lpstr>
      <vt:lpstr>17_Тема Office</vt:lpstr>
      <vt:lpstr>12_Тема Office</vt:lpstr>
      <vt:lpstr>Презентация PowerPoint</vt:lpstr>
      <vt:lpstr>Презентация PowerPoint</vt:lpstr>
      <vt:lpstr>Презентация PowerPoint</vt:lpstr>
      <vt:lpstr>Помещение для руководителя ППЭ (штаб 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Сканирование ЭМ в штабе ППЭ  и передача образов бланков и форм ППЭ в ОРЦОКО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1977</cp:revision>
  <cp:lastPrinted>2018-05-20T13:57:26Z</cp:lastPrinted>
  <dcterms:created xsi:type="dcterms:W3CDTF">2014-12-02T07:06:06Z</dcterms:created>
  <dcterms:modified xsi:type="dcterms:W3CDTF">2019-05-16T15:12:26Z</dcterms:modified>
</cp:coreProperties>
</file>