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78" r:id="rId2"/>
    <p:sldId id="577" r:id="rId3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4FA"/>
    <a:srgbClr val="B9D08C"/>
    <a:srgbClr val="00CC66"/>
    <a:srgbClr val="ECF1F8"/>
    <a:srgbClr val="8FCE4A"/>
    <a:srgbClr val="ADDB7B"/>
    <a:srgbClr val="6D8838"/>
    <a:srgbClr val="E99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3" autoAdjust="0"/>
    <p:restoredTop sz="97266" autoAdjust="0"/>
  </p:normalViewPr>
  <p:slideViewPr>
    <p:cSldViewPr>
      <p:cViewPr>
        <p:scale>
          <a:sx n="90" d="100"/>
          <a:sy n="90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3A1796-A42B-48E5-8E72-4DF4A34E49F9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524671FD-0F2C-4C45-8905-701F119564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89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6125"/>
            <a:ext cx="4962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91392F6-26EE-4BBF-87E7-24C8A5255891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38D5A451-0D7D-49F1-A4B8-26E77F162C2C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3F2AD-0729-4FAF-80C0-7BCA4D83353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EBD78-065A-4B81-8513-903EB71047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336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18820-2D61-4B8D-AA82-C9F6BB60039D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7114E-C114-4F60-A24E-EF3A5B9CD2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388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5ECE0-2EB4-4C8C-87E0-2659A03EC65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9F80C-74E1-4AF7-8E5D-E13EB832C1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902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73543-D813-4032-A9FA-FE3B031A3B7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E7D0-76F9-4781-9DE0-7EBFD95F97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234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5FE8D-4C2D-4447-82BB-C85455F2218B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6C30A-BA57-4D5D-97B8-4AA842315B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761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00D99-3E97-4D6D-8D23-BF948BBD5DE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67688-0CE2-45C6-9812-CF92017496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4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89E-0378-4C8F-9D96-D714D15A980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8D702-C1A0-4669-8C63-6135020E5F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924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65B50-509F-4CD8-999E-4E49E4E58253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E2348-06EF-4AF6-9EE7-7987A21DCC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733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90C46-FE6C-4E8A-9454-ABB108D8B0CC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F41F-C475-421D-8A7D-743DC34F19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489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E6EF8-F795-4A15-AFBD-4ABE0CD2CC7C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0548D-BCFC-41F7-8E1D-59F990F83F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686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EE147-336B-4CD7-B303-F2AFF6F9E3DE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F8154-D4BB-46FF-BDB8-73ECE5302F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897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9F37FD-6BA9-43F8-A96E-6F9326A10367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E2F21B00-EE7D-4722-8B37-D450CB2050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/>
          <p:cNvSpPr txBox="1">
            <a:spLocks/>
          </p:cNvSpPr>
          <p:nvPr/>
        </p:nvSpPr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31825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6318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631825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631825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631825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6318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6318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6318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63182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Результаты ГИА-11</a:t>
            </a:r>
          </a:p>
        </p:txBody>
      </p:sp>
      <p:graphicFrame>
        <p:nvGraphicFramePr>
          <p:cNvPr id="4100" name="Диаграмма 11"/>
          <p:cNvGraphicFramePr>
            <a:graphicFrameLocks/>
          </p:cNvGraphicFramePr>
          <p:nvPr/>
        </p:nvGraphicFramePr>
        <p:xfrm>
          <a:off x="-950913" y="1463675"/>
          <a:ext cx="6402388" cy="431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r:id="rId6" imgW="6401355" imgH="4310246" progId="Excel.Chart.8">
                  <p:embed/>
                </p:oleObj>
              </mc:Choice>
              <mc:Fallback>
                <p:oleObj r:id="rId6" imgW="6401355" imgH="4310246" progId="Excel.Chart.8">
                  <p:embed/>
                  <p:pic>
                    <p:nvPicPr>
                      <p:cNvPr id="0" name="Диаграмма 1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950913" y="1463675"/>
                        <a:ext cx="6402388" cy="431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Блок-схема: узел 12"/>
          <p:cNvSpPr/>
          <p:nvPr/>
        </p:nvSpPr>
        <p:spPr bwMode="auto">
          <a:xfrm>
            <a:off x="1187450" y="2852738"/>
            <a:ext cx="1824038" cy="1728787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2678862"/>
              <a:satOff val="16139"/>
              <a:lumOff val="1294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3143</a:t>
            </a:r>
          </a:p>
          <a:p>
            <a:pPr algn="ctr">
              <a:defRPr/>
            </a:pP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участника</a:t>
            </a: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2000250" y="5214938"/>
            <a:ext cx="1768475" cy="59055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2678862"/>
              <a:satOff val="16139"/>
              <a:lumOff val="1294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>
                <a:solidFill>
                  <a:schemeClr val="bg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ЕГЭ - 3107</a:t>
            </a: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44450" y="2489200"/>
            <a:ext cx="1214438" cy="57943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2678862"/>
              <a:satOff val="16139"/>
              <a:lumOff val="1294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>
                <a:solidFill>
                  <a:schemeClr val="bg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ГВЭ - 36</a:t>
            </a: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 rot="16200000">
            <a:off x="1846263" y="3575050"/>
            <a:ext cx="4954587" cy="512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2678862"/>
              <a:satOff val="16139"/>
              <a:lumOff val="1294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Эффективная работа  педагогов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16016" y="1353541"/>
            <a:ext cx="4427984" cy="792088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сдали русский язык (более 80    </a:t>
            </a:r>
          </a:p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баллов  получил каждый </a:t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третий выпускник)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643438" y="1457325"/>
            <a:ext cx="1657350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100 %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16016" y="3850050"/>
            <a:ext cx="4445104" cy="731078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</a:t>
            </a:r>
            <a:r>
              <a:rPr lang="ru-RU" sz="1400" dirty="0" err="1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стобалльных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результатов </a:t>
            </a:r>
          </a:p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     у 47 одиннадцатиклассников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572000" y="3924300"/>
            <a:ext cx="1655763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50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716016" y="4593901"/>
            <a:ext cx="4464496" cy="766541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</a:t>
            </a:r>
            <a:r>
              <a:rPr lang="ru-RU" sz="1400" dirty="0" err="1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мультистобалльника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по двум</a:t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учебным предметам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572000" y="4652963"/>
            <a:ext cx="1655763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3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716016" y="2132856"/>
            <a:ext cx="4427984" cy="783305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раза уменьшение количества</a:t>
            </a:r>
          </a:p>
          <a:p>
            <a:pPr algn="ctr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не сдавших  математику </a:t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профильного уровня   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2205038"/>
            <a:ext cx="1655763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716016" y="2996952"/>
            <a:ext cx="4464496" cy="792088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учебным предметам </a:t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увеличение среднего балла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572000" y="3132138"/>
            <a:ext cx="1655763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10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716016" y="5393542"/>
            <a:ext cx="4427984" cy="915778"/>
          </a:xfrm>
          <a:prstGeom prst="rect">
            <a:avLst/>
          </a:prstGeom>
          <a:solidFill>
            <a:srgbClr val="F0F4FA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4787900" y="5580063"/>
            <a:ext cx="1655763" cy="5857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8000">
                  <a:noFill/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25 %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76788" y="2146300"/>
            <a:ext cx="309562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16463" y="3068638"/>
            <a:ext cx="43180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По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0425" y="5445125"/>
            <a:ext cx="3025775" cy="738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выпускников средней школы</a:t>
            </a:r>
            <a:b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имеют  </a:t>
            </a:r>
            <a:r>
              <a:rPr lang="ru-RU" sz="1400" dirty="0" err="1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высокобалльный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</a:p>
          <a:p>
            <a:pPr algn="just">
              <a:defRPr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результат </a:t>
            </a:r>
          </a:p>
        </p:txBody>
      </p:sp>
      <p:pic>
        <p:nvPicPr>
          <p:cNvPr id="4132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ctrTitle"/>
          </p:nvPr>
        </p:nvSpPr>
        <p:spPr>
          <a:xfrm>
            <a:off x="-14288" y="-26988"/>
            <a:ext cx="9124951" cy="1055688"/>
          </a:xfrm>
        </p:spPr>
        <p:txBody>
          <a:bodyPr/>
          <a:lstStyle/>
          <a:p>
            <a:r>
              <a:rPr lang="ru-RU" altLang="ru-RU" sz="2800" b="1" smtClean="0">
                <a:solidFill>
                  <a:srgbClr val="FFFFFF"/>
                </a:solidFill>
                <a:latin typeface="Cambria" pitchFamily="18" charset="0"/>
              </a:rPr>
              <a:t>Доля обучающихся, набравших по сумме трех учебных предметов на ЕГЭ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4464050" y="1585913"/>
            <a:ext cx="7938" cy="4872037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39750" y="6350000"/>
            <a:ext cx="82804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9275" y="5805488"/>
            <a:ext cx="2174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368800" y="5157788"/>
            <a:ext cx="2174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516688" y="6221413"/>
            <a:ext cx="0" cy="296862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процесс 13"/>
          <p:cNvSpPr/>
          <p:nvPr/>
        </p:nvSpPr>
        <p:spPr>
          <a:xfrm>
            <a:off x="6946900" y="4724400"/>
            <a:ext cx="1060450" cy="1589088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5056188" y="4868863"/>
            <a:ext cx="1057275" cy="1444625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1" name="Прямоугольник 16"/>
          <p:cNvSpPr>
            <a:spLocks noChangeArrowheads="1"/>
          </p:cNvSpPr>
          <p:nvPr/>
        </p:nvSpPr>
        <p:spPr bwMode="auto">
          <a:xfrm>
            <a:off x="5076825" y="4808538"/>
            <a:ext cx="10112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chemeClr val="bg1"/>
                </a:solidFill>
                <a:latin typeface="Cambria" pitchFamily="18" charset="0"/>
              </a:rPr>
              <a:t>24%</a:t>
            </a:r>
            <a:endParaRPr lang="ru-RU" altLang="ru-RU" sz="2600" b="1" i="1">
              <a:solidFill>
                <a:schemeClr val="bg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356100" y="4437063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362450" y="3789363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356100" y="3141663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356100" y="2492375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Блок-схема: процесс 21"/>
          <p:cNvSpPr/>
          <p:nvPr/>
        </p:nvSpPr>
        <p:spPr>
          <a:xfrm>
            <a:off x="1063625" y="2133600"/>
            <a:ext cx="1058863" cy="417988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7" name="Прямоугольник 16"/>
          <p:cNvSpPr>
            <a:spLocks noChangeArrowheads="1"/>
          </p:cNvSpPr>
          <p:nvPr/>
        </p:nvSpPr>
        <p:spPr bwMode="auto">
          <a:xfrm>
            <a:off x="992188" y="2133600"/>
            <a:ext cx="11557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chemeClr val="bg1"/>
                </a:solidFill>
                <a:latin typeface="Cambria" pitchFamily="18" charset="0"/>
              </a:rPr>
              <a:t>66,9%</a:t>
            </a:r>
            <a:endParaRPr lang="ru-RU" altLang="ru-RU" sz="2600" b="1" i="1">
              <a:solidFill>
                <a:schemeClr val="bg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555875" y="6165850"/>
            <a:ext cx="0" cy="296863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Прямоугольник 25"/>
          <p:cNvSpPr>
            <a:spLocks noChangeArrowheads="1"/>
          </p:cNvSpPr>
          <p:nvPr/>
        </p:nvSpPr>
        <p:spPr bwMode="auto">
          <a:xfrm>
            <a:off x="134938" y="1341438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002060"/>
                </a:solidFill>
                <a:latin typeface="Cambria" pitchFamily="18" charset="0"/>
              </a:rPr>
              <a:t>160 баллов</a:t>
            </a:r>
            <a:endParaRPr lang="ru-RU" altLang="ru-RU">
              <a:solidFill>
                <a:srgbClr val="002060"/>
              </a:solidFill>
            </a:endParaRPr>
          </a:p>
        </p:txBody>
      </p:sp>
      <p:sp>
        <p:nvSpPr>
          <p:cNvPr id="5140" name="Прямоугольник 26"/>
          <p:cNvSpPr>
            <a:spLocks noChangeArrowheads="1"/>
          </p:cNvSpPr>
          <p:nvPr/>
        </p:nvSpPr>
        <p:spPr bwMode="auto">
          <a:xfrm>
            <a:off x="6642100" y="1341438"/>
            <a:ext cx="2420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002060"/>
                </a:solidFill>
                <a:latin typeface="Cambria" pitchFamily="18" charset="0"/>
              </a:rPr>
              <a:t>220 баллов</a:t>
            </a:r>
            <a:endParaRPr lang="ru-RU" altLang="ru-RU">
              <a:solidFill>
                <a:srgbClr val="002060"/>
              </a:solidFill>
            </a:endParaRPr>
          </a:p>
        </p:txBody>
      </p:sp>
      <p:sp>
        <p:nvSpPr>
          <p:cNvPr id="5141" name="Прямоугольник 27"/>
          <p:cNvSpPr>
            <a:spLocks noChangeArrowheads="1"/>
          </p:cNvSpPr>
          <p:nvPr/>
        </p:nvSpPr>
        <p:spPr bwMode="auto">
          <a:xfrm>
            <a:off x="2987675" y="6370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2019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5142" name="Прямоугольник 28"/>
          <p:cNvSpPr>
            <a:spLocks noChangeArrowheads="1"/>
          </p:cNvSpPr>
          <p:nvPr/>
        </p:nvSpPr>
        <p:spPr bwMode="auto">
          <a:xfrm>
            <a:off x="5076825" y="6384925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2018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5143" name="Прямоугольник 29"/>
          <p:cNvSpPr>
            <a:spLocks noChangeArrowheads="1"/>
          </p:cNvSpPr>
          <p:nvPr/>
        </p:nvSpPr>
        <p:spPr bwMode="auto">
          <a:xfrm>
            <a:off x="1135063" y="6396038"/>
            <a:ext cx="915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2018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5144" name="Прямоугольник 30"/>
          <p:cNvSpPr>
            <a:spLocks noChangeArrowheads="1"/>
          </p:cNvSpPr>
          <p:nvPr/>
        </p:nvSpPr>
        <p:spPr bwMode="auto">
          <a:xfrm>
            <a:off x="7091363" y="6384925"/>
            <a:ext cx="91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2019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5145" name="Прямоугольник 16"/>
          <p:cNvSpPr>
            <a:spLocks noChangeArrowheads="1"/>
          </p:cNvSpPr>
          <p:nvPr/>
        </p:nvSpPr>
        <p:spPr bwMode="auto">
          <a:xfrm>
            <a:off x="6899275" y="4727575"/>
            <a:ext cx="11557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rgbClr val="002060"/>
                </a:solidFill>
                <a:latin typeface="Cambria" pitchFamily="18" charset="0"/>
              </a:rPr>
              <a:t>26,1%</a:t>
            </a:r>
            <a:endParaRPr lang="ru-RU" altLang="ru-RU" sz="2600" b="1" i="1">
              <a:solidFill>
                <a:srgbClr val="00206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359275" y="1844675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процесс 34"/>
          <p:cNvSpPr/>
          <p:nvPr/>
        </p:nvSpPr>
        <p:spPr>
          <a:xfrm>
            <a:off x="2914650" y="2205038"/>
            <a:ext cx="1060450" cy="410845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48" name="Прямоугольник 16"/>
          <p:cNvSpPr>
            <a:spLocks noChangeArrowheads="1"/>
          </p:cNvSpPr>
          <p:nvPr/>
        </p:nvSpPr>
        <p:spPr bwMode="auto">
          <a:xfrm>
            <a:off x="2890838" y="2216150"/>
            <a:ext cx="11557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rgbClr val="002060"/>
                </a:solidFill>
                <a:latin typeface="Cambria" pitchFamily="18" charset="0"/>
              </a:rPr>
              <a:t>66,7%</a:t>
            </a:r>
            <a:endParaRPr lang="ru-RU" altLang="ru-RU" sz="26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11655</TotalTime>
  <Words>90</Words>
  <Application>Microsoft Office PowerPoint</Application>
  <PresentationFormat>Экран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Диаграмма Microsoft Excel</vt:lpstr>
      <vt:lpstr>Презентация PowerPoint</vt:lpstr>
      <vt:lpstr>Доля обучающихся, набравших по сумме трех учебных предметов на ЕГЭ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user</cp:lastModifiedBy>
  <cp:revision>705</cp:revision>
  <cp:lastPrinted>2016-11-09T12:12:40Z</cp:lastPrinted>
  <dcterms:created xsi:type="dcterms:W3CDTF">2011-08-25T06:09:31Z</dcterms:created>
  <dcterms:modified xsi:type="dcterms:W3CDTF">2019-07-04T11:58:45Z</dcterms:modified>
</cp:coreProperties>
</file>