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88" r:id="rId2"/>
    <p:sldId id="599" r:id="rId3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4FA"/>
    <a:srgbClr val="B9D08C"/>
    <a:srgbClr val="00CC66"/>
    <a:srgbClr val="ECF1F8"/>
    <a:srgbClr val="8FCE4A"/>
    <a:srgbClr val="ADDB7B"/>
    <a:srgbClr val="6D8838"/>
    <a:srgbClr val="E99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3" autoAdjust="0"/>
    <p:restoredTop sz="97266" autoAdjust="0"/>
  </p:normalViewPr>
  <p:slideViewPr>
    <p:cSldViewPr>
      <p:cViewPr>
        <p:scale>
          <a:sx n="90" d="100"/>
          <a:sy n="90" d="100"/>
        </p:scale>
        <p:origin x="-13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73A1796-A42B-48E5-8E72-4DF4A34E49F9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524671FD-0F2C-4C45-8905-701F1195642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989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70699E50-2679-4B4D-9544-CD827DD224FE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93E1E3B1-CE11-477E-8800-2E59E60706AF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3F2AD-0729-4FAF-80C0-7BCA4D83353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EBD78-065A-4B81-8513-903EB71047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23367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18820-2D61-4B8D-AA82-C9F6BB60039D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7114E-C114-4F60-A24E-EF3A5B9CD2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3881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5ECE0-2EB4-4C8C-87E0-2659A03EC65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9F80C-74E1-4AF7-8E5D-E13EB832C15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902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73543-D813-4032-A9FA-FE3B031A3B7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DE7D0-76F9-4781-9DE0-7EBFD95F97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52345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5FE8D-4C2D-4447-82BB-C85455F2218B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6C30A-BA57-4D5D-97B8-4AA842315B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7610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00D99-3E97-4D6D-8D23-BF948BBD5DE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67688-0CE2-45C6-9812-CF92017496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4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489E-0378-4C8F-9D96-D714D15A9806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8D702-C1A0-4669-8C63-6135020E5F6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9248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65B50-509F-4CD8-999E-4E49E4E58253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E2348-06EF-4AF6-9EE7-7987A21DCCF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4733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90C46-FE6C-4E8A-9454-ABB108D8B0CC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FF41F-C475-421D-8A7D-743DC34F19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489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E6EF8-F795-4A15-AFBD-4ABE0CD2CC7C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0548D-BCFC-41F7-8E1D-59F990F83F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686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4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EE147-336B-4CD7-B303-F2AFF6F9E3DE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F8154-D4BB-46FF-BDB8-73ECE5302FC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8976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9F37FD-6BA9-43F8-A96E-6F9326A10367}" type="datetimeFigureOut">
              <a:rPr lang="ru-RU"/>
              <a:pPr>
                <a:defRPr/>
              </a:pPr>
              <a:t>04.07.2019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67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67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E2F21B00-EE7D-4722-8B37-D450CB2050C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E:\rtc_prezent_png\rtc_shapk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6480175"/>
            <a:ext cx="9396413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Прямоугольник 31"/>
          <p:cNvSpPr>
            <a:spLocks noChangeArrowheads="1"/>
          </p:cNvSpPr>
          <p:nvPr/>
        </p:nvSpPr>
        <p:spPr bwMode="auto">
          <a:xfrm>
            <a:off x="4676775" y="4625975"/>
            <a:ext cx="169545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>
                <a:solidFill>
                  <a:srgbClr val="FFFFFF"/>
                </a:solidFill>
                <a:latin typeface="Cambria" pitchFamily="18" charset="0"/>
              </a:rPr>
              <a:t>Перевод бланков ответов участников и форм ППЭ </a:t>
            </a:r>
          </a:p>
        </p:txBody>
      </p:sp>
      <p:graphicFrame>
        <p:nvGraphicFramePr>
          <p:cNvPr id="2053" name="Диаграмма 56"/>
          <p:cNvGraphicFramePr>
            <a:graphicFrameLocks/>
          </p:cNvGraphicFramePr>
          <p:nvPr/>
        </p:nvGraphicFramePr>
        <p:xfrm>
          <a:off x="-973138" y="1350963"/>
          <a:ext cx="6510338" cy="431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r:id="rId7" imgW="6511092" imgH="4310246" progId="Excel.Chart.8">
                  <p:embed/>
                </p:oleObj>
              </mc:Choice>
              <mc:Fallback>
                <p:oleObj r:id="rId7" imgW="6511092" imgH="4310246" progId="Excel.Chart.8">
                  <p:embed/>
                  <p:pic>
                    <p:nvPicPr>
                      <p:cNvPr id="0" name="Диаграмма 56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973138" y="1350963"/>
                        <a:ext cx="6510338" cy="431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Прямоугольник 24"/>
          <p:cNvSpPr>
            <a:spLocks noChangeArrowheads="1"/>
          </p:cNvSpPr>
          <p:nvPr/>
        </p:nvSpPr>
        <p:spPr bwMode="auto">
          <a:xfrm>
            <a:off x="684213" y="304800"/>
            <a:ext cx="77755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3600" b="1">
                <a:solidFill>
                  <a:schemeClr val="bg1"/>
                </a:solidFill>
                <a:latin typeface="Cambria" pitchFamily="18" charset="0"/>
                <a:cs typeface="Times New Roman" pitchFamily="18" charset="0"/>
              </a:rPr>
              <a:t>Результаты ГИА-9 в 2019 году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4356100" y="2902155"/>
            <a:ext cx="4717354" cy="10309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         % </a:t>
            </a:r>
            <a: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участников получили оценку</a:t>
            </a:r>
            <a:b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</a:br>
            <a: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               «5» по всем сдаваемым предметам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4141788" y="2843213"/>
            <a:ext cx="1655762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8000">
                  <a:noFill/>
                  <a:prstDash val="solid"/>
                  <a:miter lim="800000"/>
                </a:ln>
                <a:solidFill>
                  <a:srgbClr val="0F6FC6">
                    <a:lumMod val="75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  <a:cs typeface="+mn-cs"/>
              </a:rPr>
              <a:t>6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4429126" y="1772692"/>
            <a:ext cx="4714874" cy="10802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                   </a:t>
            </a:r>
            <a: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учебным предметам</a:t>
            </a:r>
            <a:b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</a:br>
            <a: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                      увеличение среднего балла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4572000" y="1700213"/>
            <a:ext cx="10795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8000">
                  <a:noFill/>
                  <a:prstDash val="solid"/>
                  <a:miter lim="800000"/>
                </a:ln>
                <a:solidFill>
                  <a:srgbClr val="0F6FC6">
                    <a:lumMod val="75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  <a:cs typeface="+mn-cs"/>
              </a:rPr>
              <a:t>9  </a:t>
            </a:r>
          </a:p>
        </p:txBody>
      </p:sp>
      <p:sp>
        <p:nvSpPr>
          <p:cNvPr id="68" name="Скругленный прямоугольник 67"/>
          <p:cNvSpPr/>
          <p:nvPr/>
        </p:nvSpPr>
        <p:spPr bwMode="auto">
          <a:xfrm>
            <a:off x="1908175" y="5043488"/>
            <a:ext cx="1768475" cy="590550"/>
          </a:xfrm>
          <a:prstGeom prst="roundRect">
            <a:avLst/>
          </a:prstGeom>
          <a:solidFill>
            <a:schemeClr val="accent1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>
                <a:solidFill>
                  <a:prstClr val="white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ОГЭ - 6715</a:t>
            </a:r>
          </a:p>
        </p:txBody>
      </p:sp>
      <p:sp>
        <p:nvSpPr>
          <p:cNvPr id="69" name="Скругленный прямоугольник 68"/>
          <p:cNvSpPr/>
          <p:nvPr/>
        </p:nvSpPr>
        <p:spPr bwMode="auto">
          <a:xfrm>
            <a:off x="468313" y="1601788"/>
            <a:ext cx="1214437" cy="579437"/>
          </a:xfrm>
          <a:prstGeom prst="roundRect">
            <a:avLst/>
          </a:prstGeom>
          <a:solidFill>
            <a:schemeClr val="accent1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>
                <a:solidFill>
                  <a:prstClr val="white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ГВЭ - 466</a:t>
            </a:r>
          </a:p>
        </p:txBody>
      </p:sp>
      <p:sp>
        <p:nvSpPr>
          <p:cNvPr id="70" name="Блок-схема: узел 69"/>
          <p:cNvSpPr/>
          <p:nvPr/>
        </p:nvSpPr>
        <p:spPr bwMode="auto">
          <a:xfrm>
            <a:off x="1042988" y="2736850"/>
            <a:ext cx="2016125" cy="1771650"/>
          </a:xfrm>
          <a:prstGeom prst="flowChartConnector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kern="0" dirty="0">
                <a:solidFill>
                  <a:srgbClr val="0F6FC6">
                    <a:lumMod val="75000"/>
                  </a:srgb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7188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>
                <a:solidFill>
                  <a:srgbClr val="0F6FC6">
                    <a:lumMod val="75000"/>
                  </a:srgb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участников</a:t>
            </a:r>
            <a:endParaRPr lang="ru-RU" sz="1400" b="1" kern="0" dirty="0">
              <a:solidFill>
                <a:srgbClr val="0F6FC6">
                  <a:lumMod val="75000"/>
                </a:srgbClr>
              </a:solidFill>
              <a:latin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Скругленный прямоугольник 70"/>
          <p:cNvSpPr/>
          <p:nvPr/>
        </p:nvSpPr>
        <p:spPr bwMode="auto">
          <a:xfrm>
            <a:off x="2124075" y="1325563"/>
            <a:ext cx="1466850" cy="590550"/>
          </a:xfrm>
          <a:prstGeom prst="roundRect">
            <a:avLst/>
          </a:prstGeom>
          <a:solidFill>
            <a:schemeClr val="accent1"/>
          </a:solidFill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kern="0" dirty="0">
                <a:solidFill>
                  <a:prstClr val="white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Смешанная форма - 7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4429126" y="4149080"/>
            <a:ext cx="4714874" cy="14849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                    </a:t>
            </a:r>
            <a: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школах выпускники получили</a:t>
            </a:r>
            <a:b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</a:br>
            <a: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                       аттестаты без пересдачи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                       экзаменов в резервные дни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kern="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                      основного периода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4356100" y="4868863"/>
            <a:ext cx="1582738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8000">
                  <a:noFill/>
                  <a:prstDash val="solid"/>
                  <a:miter lim="800000"/>
                </a:ln>
                <a:solidFill>
                  <a:srgbClr val="0F6FC6">
                    <a:lumMod val="75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  <a:cs typeface="+mn-cs"/>
              </a:rPr>
              <a:t> 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518025" y="4249738"/>
            <a:ext cx="285750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В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4487863" y="1873250"/>
            <a:ext cx="433387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rgbClr val="0F6FC6">
                    <a:lumMod val="50000"/>
                  </a:srgbClr>
                </a:solidFill>
                <a:latin typeface="Cambria" pitchFamily="18" charset="0"/>
                <a:cs typeface="+mn-cs"/>
              </a:rPr>
              <a:t>По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4510088" y="4416425"/>
            <a:ext cx="1087437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8000">
                  <a:noFill/>
                  <a:prstDash val="solid"/>
                  <a:miter lim="800000"/>
                </a:ln>
                <a:solidFill>
                  <a:srgbClr val="0F6FC6">
                    <a:lumMod val="75000"/>
                  </a:srgb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mbria" pitchFamily="18" charset="0"/>
                <a:cs typeface="+mn-cs"/>
              </a:rPr>
              <a:t>96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E:\rtc_prezent_png\rtc_shap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-26988"/>
            <a:ext cx="9158288" cy="1247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1"/>
          <p:cNvSpPr>
            <a:spLocks noGrp="1"/>
          </p:cNvSpPr>
          <p:nvPr>
            <p:ph type="ctrTitle"/>
          </p:nvPr>
        </p:nvSpPr>
        <p:spPr>
          <a:xfrm>
            <a:off x="-14288" y="-26988"/>
            <a:ext cx="9124951" cy="1055688"/>
          </a:xfrm>
        </p:spPr>
        <p:txBody>
          <a:bodyPr/>
          <a:lstStyle/>
          <a:p>
            <a:r>
              <a:rPr lang="ru-RU" altLang="ru-RU" sz="2800" b="1" smtClean="0">
                <a:solidFill>
                  <a:srgbClr val="FFFFFF"/>
                </a:solidFill>
                <a:latin typeface="Cambria" pitchFamily="18" charset="0"/>
              </a:rPr>
              <a:t>Уровень подготовки выпускников основной школы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 flipV="1">
            <a:off x="4521200" y="1628775"/>
            <a:ext cx="7938" cy="4872038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39750" y="6350000"/>
            <a:ext cx="82804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416425" y="5949950"/>
            <a:ext cx="2174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425950" y="5445125"/>
            <a:ext cx="217488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516688" y="6221413"/>
            <a:ext cx="0" cy="296862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Блок-схема: процесс 13"/>
          <p:cNvSpPr/>
          <p:nvPr/>
        </p:nvSpPr>
        <p:spPr>
          <a:xfrm>
            <a:off x="6946900" y="5300663"/>
            <a:ext cx="1060450" cy="1012825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5056188" y="5519738"/>
            <a:ext cx="1057275" cy="793750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83" name="Прямоугольник 16"/>
          <p:cNvSpPr>
            <a:spLocks noChangeArrowheads="1"/>
          </p:cNvSpPr>
          <p:nvPr/>
        </p:nvSpPr>
        <p:spPr bwMode="auto">
          <a:xfrm>
            <a:off x="5076825" y="5516563"/>
            <a:ext cx="10112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600" b="1" i="1">
                <a:solidFill>
                  <a:schemeClr val="bg1"/>
                </a:solidFill>
                <a:latin typeface="Cambria" pitchFamily="18" charset="0"/>
              </a:rPr>
              <a:t>19 %</a:t>
            </a:r>
            <a:endParaRPr lang="ru-RU" altLang="ru-RU" sz="2600" b="1" i="1">
              <a:solidFill>
                <a:schemeClr val="bg1"/>
              </a:solidFill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427538" y="5013325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419600" y="4508500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413250" y="4005263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413250" y="3500438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Блок-схема: процесс 21"/>
          <p:cNvSpPr/>
          <p:nvPr/>
        </p:nvSpPr>
        <p:spPr>
          <a:xfrm>
            <a:off x="1063625" y="2349500"/>
            <a:ext cx="1058863" cy="3963988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89" name="Прямоугольник 16"/>
          <p:cNvSpPr>
            <a:spLocks noChangeArrowheads="1"/>
          </p:cNvSpPr>
          <p:nvPr/>
        </p:nvSpPr>
        <p:spPr bwMode="auto">
          <a:xfrm>
            <a:off x="1162050" y="2349500"/>
            <a:ext cx="8890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600" b="1" i="1">
                <a:solidFill>
                  <a:schemeClr val="bg1"/>
                </a:solidFill>
                <a:latin typeface="Cambria" pitchFamily="18" charset="0"/>
              </a:rPr>
              <a:t>81%</a:t>
            </a:r>
            <a:endParaRPr lang="ru-RU" altLang="ru-RU" sz="2600" b="1" i="1">
              <a:solidFill>
                <a:schemeClr val="bg1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2555875" y="6165850"/>
            <a:ext cx="0" cy="296863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1" name="Прямоугольник 25"/>
          <p:cNvSpPr>
            <a:spLocks noChangeArrowheads="1"/>
          </p:cNvSpPr>
          <p:nvPr/>
        </p:nvSpPr>
        <p:spPr bwMode="auto">
          <a:xfrm>
            <a:off x="12700" y="1196975"/>
            <a:ext cx="44513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13 и более баллов по сумме четырех предметов</a:t>
            </a:r>
            <a:endParaRPr lang="ru-RU" altLang="ru-RU" sz="2400">
              <a:solidFill>
                <a:srgbClr val="002060"/>
              </a:solidFill>
            </a:endParaRPr>
          </a:p>
        </p:txBody>
      </p:sp>
      <p:sp>
        <p:nvSpPr>
          <p:cNvPr id="3092" name="Прямоугольник 27"/>
          <p:cNvSpPr>
            <a:spLocks noChangeArrowheads="1"/>
          </p:cNvSpPr>
          <p:nvPr/>
        </p:nvSpPr>
        <p:spPr bwMode="auto">
          <a:xfrm>
            <a:off x="2987675" y="637063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2019</a:t>
            </a:r>
            <a:endParaRPr lang="ru-RU" altLang="ru-RU" sz="2400">
              <a:solidFill>
                <a:srgbClr val="002060"/>
              </a:solidFill>
            </a:endParaRPr>
          </a:p>
        </p:txBody>
      </p:sp>
      <p:sp>
        <p:nvSpPr>
          <p:cNvPr id="3093" name="Прямоугольник 28"/>
          <p:cNvSpPr>
            <a:spLocks noChangeArrowheads="1"/>
          </p:cNvSpPr>
          <p:nvPr/>
        </p:nvSpPr>
        <p:spPr bwMode="auto">
          <a:xfrm>
            <a:off x="5076825" y="6384925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2018</a:t>
            </a:r>
            <a:endParaRPr lang="ru-RU" altLang="ru-RU" sz="2400">
              <a:solidFill>
                <a:srgbClr val="002060"/>
              </a:solidFill>
            </a:endParaRPr>
          </a:p>
        </p:txBody>
      </p:sp>
      <p:sp>
        <p:nvSpPr>
          <p:cNvPr id="3094" name="Прямоугольник 29"/>
          <p:cNvSpPr>
            <a:spLocks noChangeArrowheads="1"/>
          </p:cNvSpPr>
          <p:nvPr/>
        </p:nvSpPr>
        <p:spPr bwMode="auto">
          <a:xfrm>
            <a:off x="1135063" y="6396038"/>
            <a:ext cx="9159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2018</a:t>
            </a:r>
            <a:endParaRPr lang="ru-RU" altLang="ru-RU" sz="2400">
              <a:solidFill>
                <a:srgbClr val="002060"/>
              </a:solidFill>
            </a:endParaRPr>
          </a:p>
        </p:txBody>
      </p:sp>
      <p:sp>
        <p:nvSpPr>
          <p:cNvPr id="3095" name="Прямоугольник 30"/>
          <p:cNvSpPr>
            <a:spLocks noChangeArrowheads="1"/>
          </p:cNvSpPr>
          <p:nvPr/>
        </p:nvSpPr>
        <p:spPr bwMode="auto">
          <a:xfrm>
            <a:off x="7091363" y="6384925"/>
            <a:ext cx="915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2019</a:t>
            </a:r>
            <a:endParaRPr lang="ru-RU" altLang="ru-RU" sz="2400">
              <a:solidFill>
                <a:srgbClr val="002060"/>
              </a:solidFill>
            </a:endParaRPr>
          </a:p>
        </p:txBody>
      </p:sp>
      <p:sp>
        <p:nvSpPr>
          <p:cNvPr id="3096" name="Прямоугольник 16"/>
          <p:cNvSpPr>
            <a:spLocks noChangeArrowheads="1"/>
          </p:cNvSpPr>
          <p:nvPr/>
        </p:nvSpPr>
        <p:spPr bwMode="auto">
          <a:xfrm>
            <a:off x="6902450" y="5311775"/>
            <a:ext cx="11525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600" b="1" i="1">
                <a:solidFill>
                  <a:srgbClr val="002060"/>
                </a:solidFill>
                <a:latin typeface="Cambria" pitchFamily="18" charset="0"/>
              </a:rPr>
              <a:t>20,5%</a:t>
            </a:r>
            <a:endParaRPr lang="ru-RU" altLang="ru-RU" sz="2600" b="1" i="1">
              <a:solidFill>
                <a:srgbClr val="002060"/>
              </a:solidFill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4416425" y="2997200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Блок-схема: процесс 34"/>
          <p:cNvSpPr/>
          <p:nvPr/>
        </p:nvSpPr>
        <p:spPr>
          <a:xfrm>
            <a:off x="2914650" y="2205038"/>
            <a:ext cx="1060450" cy="410845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99" name="Прямоугольник 16"/>
          <p:cNvSpPr>
            <a:spLocks noChangeArrowheads="1"/>
          </p:cNvSpPr>
          <p:nvPr/>
        </p:nvSpPr>
        <p:spPr bwMode="auto">
          <a:xfrm>
            <a:off x="2843213" y="2205038"/>
            <a:ext cx="115411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600" b="1" i="1">
                <a:solidFill>
                  <a:srgbClr val="002060"/>
                </a:solidFill>
                <a:latin typeface="Cambria" pitchFamily="18" charset="0"/>
              </a:rPr>
              <a:t>84,2%</a:t>
            </a:r>
            <a:endParaRPr lang="ru-RU" altLang="ru-RU" sz="2600" b="1" i="1">
              <a:solidFill>
                <a:srgbClr val="002060"/>
              </a:solidFill>
            </a:endParaRPr>
          </a:p>
        </p:txBody>
      </p:sp>
      <p:sp>
        <p:nvSpPr>
          <p:cNvPr id="3100" name="Прямоугольник 25"/>
          <p:cNvSpPr>
            <a:spLocks noChangeArrowheads="1"/>
          </p:cNvSpPr>
          <p:nvPr/>
        </p:nvSpPr>
        <p:spPr bwMode="auto">
          <a:xfrm>
            <a:off x="4657725" y="1196975"/>
            <a:ext cx="44513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ru-RU" altLang="ru-RU" sz="2400" b="1">
                <a:solidFill>
                  <a:srgbClr val="002060"/>
                </a:solidFill>
                <a:latin typeface="Cambria" pitchFamily="18" charset="0"/>
              </a:rPr>
              <a:t>14 и более баллов по сумме трех предметов</a:t>
            </a:r>
            <a:endParaRPr lang="ru-RU" altLang="ru-RU" sz="2400">
              <a:solidFill>
                <a:srgbClr val="002060"/>
              </a:solidFill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4413250" y="2492375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411663" y="1989138"/>
            <a:ext cx="215900" cy="0"/>
          </a:xfrm>
          <a:prstGeom prst="line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11655</TotalTime>
  <Words>77</Words>
  <Application>Microsoft Office PowerPoint</Application>
  <PresentationFormat>Экран (4:3)</PresentationFormat>
  <Paragraphs>31</Paragraphs>
  <Slides>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Тема Office</vt:lpstr>
      <vt:lpstr>Диаграмма Microsoft Excel</vt:lpstr>
      <vt:lpstr>Презентация PowerPoint</vt:lpstr>
      <vt:lpstr>Уровень подготовки выпускников основной школы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PR</dc:creator>
  <cp:lastModifiedBy>user</cp:lastModifiedBy>
  <cp:revision>705</cp:revision>
  <cp:lastPrinted>2016-11-09T12:12:40Z</cp:lastPrinted>
  <dcterms:created xsi:type="dcterms:W3CDTF">2011-08-25T06:09:31Z</dcterms:created>
  <dcterms:modified xsi:type="dcterms:W3CDTF">2019-07-04T11:58:35Z</dcterms:modified>
</cp:coreProperties>
</file>