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608" r:id="rId2"/>
    <p:sldId id="610" r:id="rId3"/>
    <p:sldId id="600" r:id="rId4"/>
    <p:sldId id="602" r:id="rId5"/>
    <p:sldId id="603" r:id="rId6"/>
    <p:sldId id="604" r:id="rId7"/>
    <p:sldId id="605" r:id="rId8"/>
    <p:sldId id="606" r:id="rId9"/>
    <p:sldId id="609" r:id="rId10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A4"/>
    <a:srgbClr val="003B68"/>
    <a:srgbClr val="004F8A"/>
    <a:srgbClr val="D0D8E8"/>
    <a:srgbClr val="E9EDF4"/>
    <a:srgbClr val="B9D08C"/>
    <a:srgbClr val="8FCE4A"/>
    <a:srgbClr val="ADD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3" autoAdjust="0"/>
    <p:restoredTop sz="97266" autoAdjust="0"/>
  </p:normalViewPr>
  <p:slideViewPr>
    <p:cSldViewPr>
      <p:cViewPr>
        <p:scale>
          <a:sx n="90" d="100"/>
          <a:sy n="90" d="100"/>
        </p:scale>
        <p:origin x="-13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9D7BCE-D490-4579-A9CF-E80F994E44DA}" type="datetimeFigureOut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E67042A-E7EA-4F4C-9245-6E75285E67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15001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6789363C-98C6-4F1C-9443-AE4A9C51F336}" type="slidenum">
              <a:rPr lang="ru-RU" altLang="ru-RU" smtClean="0">
                <a:solidFill>
                  <a:srgbClr val="000000"/>
                </a:solidFill>
              </a:rPr>
              <a:pPr/>
              <a:t>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16EA10C0-18DB-4A56-98E7-CCD38D5927C7}" type="slidenum">
              <a:rPr lang="ru-RU" altLang="ru-RU" smtClean="0">
                <a:solidFill>
                  <a:srgbClr val="000000"/>
                </a:solidFill>
              </a:rPr>
              <a:pPr/>
              <a:t>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7F3E923C-E2A1-4B0F-A6FD-4CB213C65CD7}" type="slidenum">
              <a:rPr lang="ru-RU" altLang="ru-RU" smtClean="0">
                <a:solidFill>
                  <a:srgbClr val="000000"/>
                </a:solidFill>
              </a:rPr>
              <a:pPr/>
              <a:t>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9251213-40B4-4610-B94A-3C9F887C80CA}" type="slidenum">
              <a:rPr lang="ru-RU" altLang="ru-RU" smtClean="0">
                <a:solidFill>
                  <a:srgbClr val="000000"/>
                </a:solidFill>
              </a:rPr>
              <a:pPr/>
              <a:t>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D8EC27A2-0C7E-4205-8A6F-0B02B344BBBF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9AAF008A-BDF1-427E-9625-CD17E0077500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53128F0-E5BD-41D2-9612-C48CBBE87420}" type="datetimeFigureOut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C28B718-C734-47FF-BB48-F5FF378C94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9144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3C151F3-E78D-4DB4-B524-A4B357198434}" type="datetimeFigureOut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BF02227-6CCB-4A06-A009-2E09397DA7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6747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A00C232-DBA2-4C1E-BD78-A67035B1BF53}" type="datetimeFigureOut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B792362-BC41-491D-8442-5FB2F44012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0131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491E21F-D082-4783-92BC-4F35DE73D1D8}" type="datetimeFigureOut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A63C426-DCDE-4BEB-A682-59F4642361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4199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B3AD13B-3D24-48F5-83AC-0F8484F7E739}" type="datetimeFigureOut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1DC86AD-2842-4845-957E-3D8823AA10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816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3B88B54-6C1E-4967-B098-5F8EFFC58F84}" type="datetimeFigureOut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DFE517E-3373-4C05-A2F4-F13DA0EC26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4808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10904C1-C802-46BD-B393-37376CC5919B}" type="datetimeFigureOut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A123109-E56A-47E6-A92C-6F47E16425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9999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5CEFF80-5855-44A4-A3AB-EA6A451DC8AC}" type="datetimeFigureOut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7E4E247-9650-4A97-8428-4E0E404832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6270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0C7980A-489E-449D-B41B-20E7E8C489ED}" type="datetimeFigureOut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0ED7094-5C71-4376-BC4C-53F031CD9A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366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AEBCA44-F7AD-406C-AC14-25EF4E5BC3B1}" type="datetimeFigureOut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6CB6EF3-E493-468F-A737-E9D272E325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5583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F7BD134-7ABE-4B84-BA42-2419A30CD22D}" type="datetimeFigureOut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09AFBF0-CBE6-47E3-99F3-6EF0FD386D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781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587FF3-68B5-480B-8C80-BB3BDE1A2D2E}" type="datetimeFigureOut">
              <a:rPr lang="ru-RU"/>
              <a:pPr>
                <a:defRPr/>
              </a:pPr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009033C-1487-444D-AABA-4BD27A741B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8" r:id="rId1"/>
    <p:sldLayoutId id="2147484619" r:id="rId2"/>
    <p:sldLayoutId id="2147484620" r:id="rId3"/>
    <p:sldLayoutId id="2147484621" r:id="rId4"/>
    <p:sldLayoutId id="2147484622" r:id="rId5"/>
    <p:sldLayoutId id="2147484623" r:id="rId6"/>
    <p:sldLayoutId id="2147484624" r:id="rId7"/>
    <p:sldLayoutId id="2147484625" r:id="rId8"/>
    <p:sldLayoutId id="2147484626" r:id="rId9"/>
    <p:sldLayoutId id="2147484627" r:id="rId10"/>
    <p:sldLayoutId id="21474846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://skiv.instrao.ru/support/demonstratsionnye-materialya/index.ph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3462338" y="5494338"/>
            <a:ext cx="5449887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002060"/>
                </a:solidFill>
                <a:latin typeface="Cambria" pitchFamily="18" charset="0"/>
              </a:rPr>
              <a:t>А. И. Карлов,</a:t>
            </a:r>
          </a:p>
          <a:p>
            <a:pPr algn="r">
              <a:spcBef>
                <a:spcPts val="600"/>
              </a:spcBef>
              <a:buFontTx/>
              <a:buNone/>
            </a:pPr>
            <a:r>
              <a:rPr lang="ru-RU" altLang="ru-RU" sz="1800" b="1" i="1">
                <a:solidFill>
                  <a:srgbClr val="002060"/>
                </a:solidFill>
                <a:latin typeface="Cambria" pitchFamily="18" charset="0"/>
              </a:rPr>
              <a:t>директор Регионального центра </a:t>
            </a:r>
            <a:br>
              <a:rPr lang="ru-RU" altLang="ru-RU" sz="1800" b="1" i="1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1800" b="1" i="1">
                <a:solidFill>
                  <a:srgbClr val="002060"/>
                </a:solidFill>
                <a:latin typeface="Cambria" pitchFamily="18" charset="0"/>
              </a:rPr>
              <a:t>оценки качества образования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06838" y="0"/>
            <a:ext cx="5237162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2644401" cy="6858000"/>
          </a:xfrm>
          <a:prstGeom prst="rect">
            <a:avLst/>
          </a:prstGeom>
          <a:gradFill>
            <a:gsLst>
              <a:gs pos="5000">
                <a:schemeClr val="accent1">
                  <a:tint val="66000"/>
                  <a:satMod val="160000"/>
                </a:schemeClr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19" name="Прямоугольник 4"/>
          <p:cNvSpPr>
            <a:spLocks noChangeArrowheads="1"/>
          </p:cNvSpPr>
          <p:nvPr/>
        </p:nvSpPr>
        <p:spPr bwMode="auto">
          <a:xfrm>
            <a:off x="519113" y="2395538"/>
            <a:ext cx="830103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002060"/>
                </a:solidFill>
                <a:latin typeface="Cambria" pitchFamily="18" charset="0"/>
              </a:rPr>
              <a:t>Совершенствование  инструментов оценки качества образования </a:t>
            </a:r>
            <a:br>
              <a:rPr lang="ru-RU" altLang="ru-RU" sz="3600" b="1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3600" b="1">
                <a:solidFill>
                  <a:srgbClr val="002060"/>
                </a:solidFill>
                <a:latin typeface="Cambria" pitchFamily="18" charset="0"/>
              </a:rPr>
              <a:t>в 2019 – 2020 учебном году </a:t>
            </a:r>
          </a:p>
        </p:txBody>
      </p:sp>
      <p:pic>
        <p:nvPicPr>
          <p:cNvPr id="133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b="5464"/>
          <a:stretch>
            <a:fillRect/>
          </a:stretch>
        </p:blipFill>
        <p:spPr bwMode="auto">
          <a:xfrm>
            <a:off x="7459663" y="527050"/>
            <a:ext cx="1360487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" b="4839"/>
          <a:stretch>
            <a:fillRect/>
          </a:stretch>
        </p:blipFill>
        <p:spPr bwMode="auto">
          <a:xfrm>
            <a:off x="5707063" y="404813"/>
            <a:ext cx="160178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0800"/>
            <a:ext cx="1328737" cy="17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458788"/>
            <a:ext cx="1338262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4" name="Picture 2" descr="C:\Users\user\Desktop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46075"/>
            <a:ext cx="1439862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Прямоугольник 11"/>
          <p:cNvSpPr>
            <a:spLocks noChangeArrowheads="1"/>
          </p:cNvSpPr>
          <p:nvPr/>
        </p:nvSpPr>
        <p:spPr bwMode="auto">
          <a:xfrm>
            <a:off x="284163" y="6330950"/>
            <a:ext cx="2076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i="1">
                <a:solidFill>
                  <a:srgbClr val="002060"/>
                </a:solidFill>
                <a:latin typeface="Cambria" pitchFamily="18" charset="0"/>
              </a:rPr>
              <a:t>25 сентября 2019 г.</a:t>
            </a:r>
            <a:endParaRPr lang="ru-RU" altLang="ru-RU" sz="1200" i="1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Итоги ГИА-2019 в Орловской области</a:t>
            </a: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Прямоугольник 31"/>
          <p:cNvSpPr>
            <a:spLocks noChangeArrowheads="1"/>
          </p:cNvSpPr>
          <p:nvPr/>
        </p:nvSpPr>
        <p:spPr bwMode="auto">
          <a:xfrm>
            <a:off x="852488" y="6156325"/>
            <a:ext cx="2162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002060"/>
                </a:solidFill>
                <a:latin typeface="Cambria" pitchFamily="18" charset="0"/>
              </a:rPr>
              <a:t>– участники</a:t>
            </a:r>
          </a:p>
        </p:txBody>
      </p:sp>
      <p:sp>
        <p:nvSpPr>
          <p:cNvPr id="14342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3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4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5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6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7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8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4349" name="Picture 26" descr="C:\Users\user\Desktop\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2800" y="1747838"/>
            <a:ext cx="2190750" cy="31273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12800" y="2317750"/>
            <a:ext cx="2160588" cy="28892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352" name="Прямоугольник 13330"/>
          <p:cNvSpPr>
            <a:spLocks noChangeArrowheads="1"/>
          </p:cNvSpPr>
          <p:nvPr/>
        </p:nvSpPr>
        <p:spPr bwMode="auto">
          <a:xfrm>
            <a:off x="3635375" y="1292225"/>
            <a:ext cx="14065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200" b="1" i="1">
                <a:solidFill>
                  <a:srgbClr val="002060"/>
                </a:solidFill>
                <a:latin typeface="Cambria" pitchFamily="18" charset="0"/>
              </a:rPr>
              <a:t>ГИА-11</a:t>
            </a:r>
            <a:endParaRPr lang="ru-RU" altLang="ru-RU" sz="2200">
              <a:solidFill>
                <a:srgbClr val="00206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12800" y="2882900"/>
            <a:ext cx="2198688" cy="28892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354" name="Прямоугольник 31"/>
          <p:cNvSpPr>
            <a:spLocks noChangeArrowheads="1"/>
          </p:cNvSpPr>
          <p:nvPr/>
        </p:nvSpPr>
        <p:spPr bwMode="auto">
          <a:xfrm>
            <a:off x="107950" y="1731963"/>
            <a:ext cx="704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002060"/>
                </a:solidFill>
                <a:latin typeface="Cambria" pitchFamily="18" charset="0"/>
              </a:rPr>
              <a:t>2019</a:t>
            </a:r>
            <a:endParaRPr lang="ru-RU" altLang="ru-RU" sz="400" b="1" i="1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4355" name="Прямоугольник 31"/>
          <p:cNvSpPr>
            <a:spLocks noChangeArrowheads="1"/>
          </p:cNvSpPr>
          <p:nvPr/>
        </p:nvSpPr>
        <p:spPr bwMode="auto">
          <a:xfrm>
            <a:off x="107950" y="2276475"/>
            <a:ext cx="704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002060"/>
                </a:solidFill>
                <a:latin typeface="Cambria" pitchFamily="18" charset="0"/>
              </a:rPr>
              <a:t>2018</a:t>
            </a:r>
            <a:endParaRPr lang="ru-RU" altLang="ru-RU" sz="400" b="1" i="1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4356" name="Прямоугольник 31"/>
          <p:cNvSpPr>
            <a:spLocks noChangeArrowheads="1"/>
          </p:cNvSpPr>
          <p:nvPr/>
        </p:nvSpPr>
        <p:spPr bwMode="auto">
          <a:xfrm>
            <a:off x="90488" y="2843213"/>
            <a:ext cx="704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002060"/>
                </a:solidFill>
                <a:latin typeface="Cambria" pitchFamily="18" charset="0"/>
              </a:rPr>
              <a:t>2017</a:t>
            </a:r>
            <a:endParaRPr lang="ru-RU" altLang="ru-RU" sz="400" b="1" i="1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4357" name="Прямоугольник 31"/>
          <p:cNvSpPr>
            <a:spLocks noChangeArrowheads="1"/>
          </p:cNvSpPr>
          <p:nvPr/>
        </p:nvSpPr>
        <p:spPr bwMode="auto">
          <a:xfrm>
            <a:off x="1547813" y="1700213"/>
            <a:ext cx="9731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200" b="1" i="1">
                <a:solidFill>
                  <a:srgbClr val="FFFFFF"/>
                </a:solidFill>
                <a:latin typeface="Cambria" pitchFamily="18" charset="0"/>
              </a:rPr>
              <a:t>3143</a:t>
            </a:r>
          </a:p>
        </p:txBody>
      </p:sp>
      <p:sp>
        <p:nvSpPr>
          <p:cNvPr id="14358" name="Прямоугольник 31"/>
          <p:cNvSpPr>
            <a:spLocks noChangeArrowheads="1"/>
          </p:cNvSpPr>
          <p:nvPr/>
        </p:nvSpPr>
        <p:spPr bwMode="auto">
          <a:xfrm>
            <a:off x="1547813" y="2276475"/>
            <a:ext cx="9731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200" b="1" i="1">
                <a:solidFill>
                  <a:srgbClr val="FFFFFF"/>
                </a:solidFill>
                <a:latin typeface="Cambria" pitchFamily="18" charset="0"/>
              </a:rPr>
              <a:t>3003</a:t>
            </a:r>
          </a:p>
        </p:txBody>
      </p:sp>
      <p:sp>
        <p:nvSpPr>
          <p:cNvPr id="14359" name="Прямоугольник 31"/>
          <p:cNvSpPr>
            <a:spLocks noChangeArrowheads="1"/>
          </p:cNvSpPr>
          <p:nvPr/>
        </p:nvSpPr>
        <p:spPr bwMode="auto">
          <a:xfrm>
            <a:off x="1547813" y="2811463"/>
            <a:ext cx="9715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200" b="1" i="1">
                <a:solidFill>
                  <a:srgbClr val="FFFFFF"/>
                </a:solidFill>
                <a:latin typeface="Cambria" pitchFamily="18" charset="0"/>
              </a:rPr>
              <a:t>2929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011488" y="1738313"/>
            <a:ext cx="1120775" cy="33496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132263" y="1747838"/>
            <a:ext cx="685800" cy="32861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987675" y="2311400"/>
            <a:ext cx="1077913" cy="3254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065588" y="2311400"/>
            <a:ext cx="609600" cy="32543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003550" y="2874963"/>
            <a:ext cx="904875" cy="3190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911600" y="2867025"/>
            <a:ext cx="601663" cy="3190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12800" y="3860800"/>
            <a:ext cx="4889500" cy="32861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12800" y="4422775"/>
            <a:ext cx="5199063" cy="28733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812800" y="4989513"/>
            <a:ext cx="5127625" cy="28733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369" name="Прямоугольник 31"/>
          <p:cNvSpPr>
            <a:spLocks noChangeArrowheads="1"/>
          </p:cNvSpPr>
          <p:nvPr/>
        </p:nvSpPr>
        <p:spPr bwMode="auto">
          <a:xfrm>
            <a:off x="125413" y="3821113"/>
            <a:ext cx="704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002060"/>
                </a:solidFill>
                <a:latin typeface="Cambria" pitchFamily="18" charset="0"/>
              </a:rPr>
              <a:t>2019</a:t>
            </a:r>
            <a:endParaRPr lang="ru-RU" altLang="ru-RU" sz="400" b="1" i="1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4370" name="Прямоугольник 31"/>
          <p:cNvSpPr>
            <a:spLocks noChangeArrowheads="1"/>
          </p:cNvSpPr>
          <p:nvPr/>
        </p:nvSpPr>
        <p:spPr bwMode="auto">
          <a:xfrm>
            <a:off x="125413" y="4365625"/>
            <a:ext cx="704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002060"/>
                </a:solidFill>
                <a:latin typeface="Cambria" pitchFamily="18" charset="0"/>
              </a:rPr>
              <a:t>2018</a:t>
            </a:r>
            <a:endParaRPr lang="ru-RU" altLang="ru-RU" sz="400" b="1" i="1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4371" name="Прямоугольник 31"/>
          <p:cNvSpPr>
            <a:spLocks noChangeArrowheads="1"/>
          </p:cNvSpPr>
          <p:nvPr/>
        </p:nvSpPr>
        <p:spPr bwMode="auto">
          <a:xfrm>
            <a:off x="107950" y="4932363"/>
            <a:ext cx="704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002060"/>
                </a:solidFill>
                <a:latin typeface="Cambria" pitchFamily="18" charset="0"/>
              </a:rPr>
              <a:t>2017</a:t>
            </a:r>
            <a:endParaRPr lang="ru-RU" altLang="ru-RU" sz="400" b="1" i="1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4372" name="Прямоугольник 31"/>
          <p:cNvSpPr>
            <a:spLocks noChangeArrowheads="1"/>
          </p:cNvSpPr>
          <p:nvPr/>
        </p:nvSpPr>
        <p:spPr bwMode="auto">
          <a:xfrm>
            <a:off x="3563938" y="3789363"/>
            <a:ext cx="9731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200" b="1" i="1">
                <a:solidFill>
                  <a:srgbClr val="FFFFFF"/>
                </a:solidFill>
                <a:latin typeface="Cambria" pitchFamily="18" charset="0"/>
              </a:rPr>
              <a:t>7186</a:t>
            </a:r>
          </a:p>
        </p:txBody>
      </p:sp>
      <p:sp>
        <p:nvSpPr>
          <p:cNvPr id="14373" name="Прямоугольник 31"/>
          <p:cNvSpPr>
            <a:spLocks noChangeArrowheads="1"/>
          </p:cNvSpPr>
          <p:nvPr/>
        </p:nvSpPr>
        <p:spPr bwMode="auto">
          <a:xfrm>
            <a:off x="3563938" y="4325938"/>
            <a:ext cx="9731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200" b="1" i="1">
                <a:solidFill>
                  <a:srgbClr val="FFFFFF"/>
                </a:solidFill>
                <a:latin typeface="Cambria" pitchFamily="18" charset="0"/>
              </a:rPr>
              <a:t>7001</a:t>
            </a:r>
          </a:p>
        </p:txBody>
      </p:sp>
      <p:sp>
        <p:nvSpPr>
          <p:cNvPr id="14374" name="Прямоугольник 31"/>
          <p:cNvSpPr>
            <a:spLocks noChangeArrowheads="1"/>
          </p:cNvSpPr>
          <p:nvPr/>
        </p:nvSpPr>
        <p:spPr bwMode="auto">
          <a:xfrm>
            <a:off x="3635375" y="4918075"/>
            <a:ext cx="9731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200" b="1" i="1">
                <a:solidFill>
                  <a:srgbClr val="FFFFFF"/>
                </a:solidFill>
                <a:latin typeface="Cambria" pitchFamily="18" charset="0"/>
              </a:rPr>
              <a:t>6703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5702300" y="3860800"/>
            <a:ext cx="1443038" cy="338138"/>
          </a:xfrm>
          <a:prstGeom prst="rect">
            <a:avLst/>
          </a:prstGeom>
          <a:solidFill>
            <a:srgbClr val="00CC99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145338" y="3860800"/>
            <a:ext cx="1692275" cy="328613"/>
          </a:xfrm>
          <a:prstGeom prst="rect">
            <a:avLst/>
          </a:prstGeom>
          <a:solidFill>
            <a:srgbClr val="009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011863" y="4400550"/>
            <a:ext cx="960437" cy="307975"/>
          </a:xfrm>
          <a:prstGeom prst="rect">
            <a:avLst/>
          </a:prstGeom>
          <a:solidFill>
            <a:srgbClr val="00CC99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972300" y="4400550"/>
            <a:ext cx="1144588" cy="298450"/>
          </a:xfrm>
          <a:prstGeom prst="rect">
            <a:avLst/>
          </a:prstGeom>
          <a:solidFill>
            <a:srgbClr val="009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940425" y="4989513"/>
            <a:ext cx="598488" cy="311150"/>
          </a:xfrm>
          <a:prstGeom prst="rect">
            <a:avLst/>
          </a:prstGeom>
          <a:solidFill>
            <a:srgbClr val="00CC99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538913" y="4989513"/>
            <a:ext cx="806450" cy="311150"/>
          </a:xfrm>
          <a:prstGeom prst="rect">
            <a:avLst/>
          </a:prstGeom>
          <a:solidFill>
            <a:srgbClr val="009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381" name="Прямоугольник 13330"/>
          <p:cNvSpPr>
            <a:spLocks noChangeArrowheads="1"/>
          </p:cNvSpPr>
          <p:nvPr/>
        </p:nvSpPr>
        <p:spPr bwMode="auto">
          <a:xfrm>
            <a:off x="7288213" y="3357563"/>
            <a:ext cx="14065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200" b="1" i="1">
                <a:solidFill>
                  <a:srgbClr val="002060"/>
                </a:solidFill>
                <a:latin typeface="Cambria" pitchFamily="18" charset="0"/>
              </a:rPr>
              <a:t>ГИА-9</a:t>
            </a:r>
            <a:endParaRPr lang="ru-RU" altLang="ru-RU" sz="2200">
              <a:solidFill>
                <a:srgbClr val="002060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395288" y="6162675"/>
            <a:ext cx="371475" cy="28733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2555875" y="6297613"/>
            <a:ext cx="371475" cy="2921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2555875" y="5943600"/>
            <a:ext cx="371475" cy="2984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385" name="Прямоугольник 31"/>
          <p:cNvSpPr>
            <a:spLocks noChangeArrowheads="1"/>
          </p:cNvSpPr>
          <p:nvPr/>
        </p:nvSpPr>
        <p:spPr bwMode="auto">
          <a:xfrm>
            <a:off x="2927350" y="5951538"/>
            <a:ext cx="2087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002060"/>
                </a:solidFill>
                <a:latin typeface="Cambria" pitchFamily="18" charset="0"/>
              </a:rPr>
              <a:t>– 220-249 баллов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ru-RU" altLang="ru-RU" sz="1800" b="1" i="1">
                <a:solidFill>
                  <a:srgbClr val="002060"/>
                </a:solidFill>
                <a:latin typeface="Cambria" pitchFamily="18" charset="0"/>
              </a:rPr>
              <a:t>– ≥</a:t>
            </a:r>
            <a:r>
              <a:rPr lang="en-US" altLang="ru-RU" sz="1800" b="1" i="1">
                <a:solidFill>
                  <a:srgbClr val="002060"/>
                </a:solidFill>
                <a:latin typeface="Cambria" pitchFamily="18" charset="0"/>
              </a:rPr>
              <a:t>250 </a:t>
            </a:r>
            <a:r>
              <a:rPr lang="ru-RU" altLang="ru-RU" sz="1800" b="1" i="1">
                <a:solidFill>
                  <a:srgbClr val="002060"/>
                </a:solidFill>
                <a:latin typeface="Cambria" pitchFamily="18" charset="0"/>
              </a:rPr>
              <a:t>баллов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5084763" y="5943600"/>
            <a:ext cx="371475" cy="288925"/>
          </a:xfrm>
          <a:prstGeom prst="rect">
            <a:avLst/>
          </a:prstGeom>
          <a:solidFill>
            <a:srgbClr val="00CC99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387" name="Прямоугольник 31"/>
          <p:cNvSpPr>
            <a:spLocks noChangeArrowheads="1"/>
          </p:cNvSpPr>
          <p:nvPr/>
        </p:nvSpPr>
        <p:spPr bwMode="auto">
          <a:xfrm>
            <a:off x="5432425" y="5951538"/>
            <a:ext cx="33877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002060"/>
                </a:solidFill>
                <a:latin typeface="Cambria" pitchFamily="18" charset="0"/>
              </a:rPr>
              <a:t>– 14-15 баллов (3 предмета)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ru-RU" altLang="ru-RU" sz="1800" b="1" i="1">
                <a:solidFill>
                  <a:srgbClr val="002060"/>
                </a:solidFill>
                <a:latin typeface="Cambria" pitchFamily="18" charset="0"/>
              </a:rPr>
              <a:t>– ≥18  баллов (4 предмета)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b="1" i="1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4388" name="Прямоугольник 31"/>
          <p:cNvSpPr>
            <a:spLocks noChangeArrowheads="1"/>
          </p:cNvSpPr>
          <p:nvPr/>
        </p:nvSpPr>
        <p:spPr bwMode="auto">
          <a:xfrm>
            <a:off x="7918450" y="3786188"/>
            <a:ext cx="8651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200" b="1" i="1">
                <a:solidFill>
                  <a:srgbClr val="FFFFFF"/>
                </a:solidFill>
                <a:latin typeface="Cambria" pitchFamily="18" charset="0"/>
              </a:rPr>
              <a:t>1541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5084763" y="6280150"/>
            <a:ext cx="371475" cy="292100"/>
          </a:xfrm>
          <a:prstGeom prst="rect">
            <a:avLst/>
          </a:prstGeom>
          <a:solidFill>
            <a:srgbClr val="009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390" name="Прямоугольник 31"/>
          <p:cNvSpPr>
            <a:spLocks noChangeArrowheads="1"/>
          </p:cNvSpPr>
          <p:nvPr/>
        </p:nvSpPr>
        <p:spPr bwMode="auto">
          <a:xfrm>
            <a:off x="7288213" y="4333875"/>
            <a:ext cx="863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200" b="1" i="1">
                <a:solidFill>
                  <a:srgbClr val="FFFFFF"/>
                </a:solidFill>
                <a:latin typeface="Cambria" pitchFamily="18" charset="0"/>
              </a:rPr>
              <a:t>1147</a:t>
            </a:r>
          </a:p>
        </p:txBody>
      </p:sp>
      <p:sp>
        <p:nvSpPr>
          <p:cNvPr id="14391" name="Прямоугольник 31"/>
          <p:cNvSpPr>
            <a:spLocks noChangeArrowheads="1"/>
          </p:cNvSpPr>
          <p:nvPr/>
        </p:nvSpPr>
        <p:spPr bwMode="auto">
          <a:xfrm>
            <a:off x="6538913" y="4914900"/>
            <a:ext cx="8651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200" b="1" i="1">
                <a:solidFill>
                  <a:srgbClr val="FFFFFF"/>
                </a:solidFill>
                <a:latin typeface="Cambria" pitchFamily="18" charset="0"/>
              </a:rPr>
              <a:t>1045</a:t>
            </a:r>
          </a:p>
        </p:txBody>
      </p:sp>
      <p:sp>
        <p:nvSpPr>
          <p:cNvPr id="14392" name="Прямоугольник 31"/>
          <p:cNvSpPr>
            <a:spLocks noChangeArrowheads="1"/>
          </p:cNvSpPr>
          <p:nvPr/>
        </p:nvSpPr>
        <p:spPr bwMode="auto">
          <a:xfrm>
            <a:off x="6011863" y="3789363"/>
            <a:ext cx="9556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200" b="1" i="1">
                <a:solidFill>
                  <a:srgbClr val="FFFFFF"/>
                </a:solidFill>
                <a:latin typeface="Cambria" pitchFamily="18" charset="0"/>
              </a:rPr>
              <a:t>1377</a:t>
            </a:r>
          </a:p>
        </p:txBody>
      </p:sp>
      <p:sp>
        <p:nvSpPr>
          <p:cNvPr id="14393" name="Прямоугольник 31"/>
          <p:cNvSpPr>
            <a:spLocks noChangeArrowheads="1"/>
          </p:cNvSpPr>
          <p:nvPr/>
        </p:nvSpPr>
        <p:spPr bwMode="auto">
          <a:xfrm>
            <a:off x="6156325" y="4325938"/>
            <a:ext cx="939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200" b="1" i="1">
                <a:solidFill>
                  <a:srgbClr val="FFFFFF"/>
                </a:solidFill>
                <a:latin typeface="Cambria" pitchFamily="18" charset="0"/>
              </a:rPr>
              <a:t>1017</a:t>
            </a:r>
          </a:p>
        </p:txBody>
      </p:sp>
      <p:sp>
        <p:nvSpPr>
          <p:cNvPr id="14394" name="Прямоугольник 31"/>
          <p:cNvSpPr>
            <a:spLocks noChangeArrowheads="1"/>
          </p:cNvSpPr>
          <p:nvPr/>
        </p:nvSpPr>
        <p:spPr bwMode="auto">
          <a:xfrm>
            <a:off x="5940425" y="4918075"/>
            <a:ext cx="6937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200" b="1" i="1">
                <a:solidFill>
                  <a:srgbClr val="FFFFFF"/>
                </a:solidFill>
                <a:latin typeface="Cambria" pitchFamily="18" charset="0"/>
              </a:rPr>
              <a:t>853</a:t>
            </a:r>
          </a:p>
        </p:txBody>
      </p:sp>
      <p:sp>
        <p:nvSpPr>
          <p:cNvPr id="14395" name="Прямоугольник 31"/>
          <p:cNvSpPr>
            <a:spLocks noChangeArrowheads="1"/>
          </p:cNvSpPr>
          <p:nvPr/>
        </p:nvSpPr>
        <p:spPr bwMode="auto">
          <a:xfrm>
            <a:off x="4081463" y="1697038"/>
            <a:ext cx="863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200" b="1" i="1">
                <a:solidFill>
                  <a:srgbClr val="FFFFFF"/>
                </a:solidFill>
                <a:latin typeface="Cambria" pitchFamily="18" charset="0"/>
              </a:rPr>
              <a:t>321</a:t>
            </a:r>
          </a:p>
        </p:txBody>
      </p:sp>
      <p:sp>
        <p:nvSpPr>
          <p:cNvPr id="14396" name="Прямоугольник 31"/>
          <p:cNvSpPr>
            <a:spLocks noChangeArrowheads="1"/>
          </p:cNvSpPr>
          <p:nvPr/>
        </p:nvSpPr>
        <p:spPr bwMode="auto">
          <a:xfrm>
            <a:off x="3073400" y="1700213"/>
            <a:ext cx="7445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200" b="1" i="1">
                <a:solidFill>
                  <a:srgbClr val="FFFFFF"/>
                </a:solidFill>
                <a:latin typeface="Cambria" pitchFamily="18" charset="0"/>
              </a:rPr>
              <a:t>555</a:t>
            </a:r>
          </a:p>
        </p:txBody>
      </p:sp>
      <p:sp>
        <p:nvSpPr>
          <p:cNvPr id="14397" name="Прямоугольник 31"/>
          <p:cNvSpPr>
            <a:spLocks noChangeArrowheads="1"/>
          </p:cNvSpPr>
          <p:nvPr/>
        </p:nvSpPr>
        <p:spPr bwMode="auto">
          <a:xfrm>
            <a:off x="4065588" y="2259013"/>
            <a:ext cx="8636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200" b="1" i="1">
                <a:solidFill>
                  <a:srgbClr val="FFFFFF"/>
                </a:solidFill>
                <a:latin typeface="Cambria" pitchFamily="18" charset="0"/>
              </a:rPr>
              <a:t>249</a:t>
            </a:r>
          </a:p>
        </p:txBody>
      </p:sp>
      <p:sp>
        <p:nvSpPr>
          <p:cNvPr id="14398" name="Прямоугольник 31"/>
          <p:cNvSpPr>
            <a:spLocks noChangeArrowheads="1"/>
          </p:cNvSpPr>
          <p:nvPr/>
        </p:nvSpPr>
        <p:spPr bwMode="auto">
          <a:xfrm>
            <a:off x="3109913" y="2278063"/>
            <a:ext cx="8636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200" b="1" i="1">
                <a:solidFill>
                  <a:srgbClr val="FFFFFF"/>
                </a:solidFill>
                <a:latin typeface="Cambria" pitchFamily="18" charset="0"/>
              </a:rPr>
              <a:t>513</a:t>
            </a:r>
          </a:p>
        </p:txBody>
      </p:sp>
      <p:sp>
        <p:nvSpPr>
          <p:cNvPr id="14399" name="Прямоугольник 31"/>
          <p:cNvSpPr>
            <a:spLocks noChangeArrowheads="1"/>
          </p:cNvSpPr>
          <p:nvPr/>
        </p:nvSpPr>
        <p:spPr bwMode="auto">
          <a:xfrm>
            <a:off x="3851275" y="2781300"/>
            <a:ext cx="8651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200" b="1" i="1">
                <a:solidFill>
                  <a:srgbClr val="FFFFFF"/>
                </a:solidFill>
                <a:latin typeface="Cambria" pitchFamily="18" charset="0"/>
              </a:rPr>
              <a:t>253</a:t>
            </a:r>
          </a:p>
        </p:txBody>
      </p:sp>
      <p:sp>
        <p:nvSpPr>
          <p:cNvPr id="14400" name="Прямоугольник 31"/>
          <p:cNvSpPr>
            <a:spLocks noChangeArrowheads="1"/>
          </p:cNvSpPr>
          <p:nvPr/>
        </p:nvSpPr>
        <p:spPr bwMode="auto">
          <a:xfrm>
            <a:off x="3021013" y="2828925"/>
            <a:ext cx="863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200" b="1" i="1">
                <a:solidFill>
                  <a:srgbClr val="FFFFFF"/>
                </a:solidFill>
                <a:latin typeface="Cambria" pitchFamily="18" charset="0"/>
              </a:rPr>
              <a:t>419</a:t>
            </a:r>
          </a:p>
        </p:txBody>
      </p:sp>
      <p:sp>
        <p:nvSpPr>
          <p:cNvPr id="14401" name="Прямоугольник 2"/>
          <p:cNvSpPr>
            <a:spLocks noChangeArrowheads="1"/>
          </p:cNvSpPr>
          <p:nvPr/>
        </p:nvSpPr>
        <p:spPr bwMode="auto">
          <a:xfrm>
            <a:off x="1619250" y="3213100"/>
            <a:ext cx="2347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i="1">
                <a:solidFill>
                  <a:srgbClr val="002060"/>
                </a:solidFill>
                <a:latin typeface="Cambria" pitchFamily="18" charset="0"/>
              </a:rPr>
              <a:t>Количество участников </a:t>
            </a:r>
          </a:p>
        </p:txBody>
      </p:sp>
      <p:sp>
        <p:nvSpPr>
          <p:cNvPr id="14402" name="Прямоугольник 78"/>
          <p:cNvSpPr>
            <a:spLocks noChangeArrowheads="1"/>
          </p:cNvSpPr>
          <p:nvPr/>
        </p:nvSpPr>
        <p:spPr bwMode="auto">
          <a:xfrm>
            <a:off x="2987675" y="5311775"/>
            <a:ext cx="2347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i="1">
                <a:solidFill>
                  <a:srgbClr val="002060"/>
                </a:solidFill>
                <a:latin typeface="Cambria" pitchFamily="18" charset="0"/>
              </a:rPr>
              <a:t>Количество участников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80513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-71438" y="44450"/>
            <a:ext cx="9251951" cy="1055688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Вебинары «Актуальные вопросы </a:t>
            </a:r>
            <a:b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содержания КИМ ГИА 2020 года» 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26" descr="C:\Users\user\Desktop\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1449388"/>
            <a:ext cx="399732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850" y="2420938"/>
          <a:ext cx="4752975" cy="41576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4749"/>
                <a:gridCol w="1232482"/>
                <a:gridCol w="1495744"/>
              </a:tblGrid>
              <a:tr h="7857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</a:rPr>
                        <a:t>Учебный предмет, по которому проводится </a:t>
                      </a:r>
                      <a:r>
                        <a:rPr lang="ru-RU" sz="1400" dirty="0" err="1">
                          <a:effectLst/>
                          <a:latin typeface="Cambria" panose="02040503050406030204" pitchFamily="18" charset="0"/>
                        </a:rPr>
                        <a:t>вебинар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</a:rPr>
                        <a:t>Дата проведения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</a:rPr>
                        <a:t>Время проведения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19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</a:rPr>
                        <a:t>Русский язык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3B68"/>
                          </a:solidFill>
                          <a:effectLst/>
                          <a:latin typeface="Cambria" panose="02040503050406030204" pitchFamily="18" charset="0"/>
                        </a:rPr>
                        <a:t>17.09.2019</a:t>
                      </a:r>
                      <a:endParaRPr lang="ru-RU" sz="1400" dirty="0">
                        <a:solidFill>
                          <a:srgbClr val="003B68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3B68"/>
                          </a:solidFill>
                          <a:effectLst/>
                          <a:latin typeface="Cambria" panose="02040503050406030204" pitchFamily="18" charset="0"/>
                        </a:rPr>
                        <a:t>16.00</a:t>
                      </a:r>
                      <a:endParaRPr lang="ru-RU" sz="1400" dirty="0">
                        <a:solidFill>
                          <a:srgbClr val="003B68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19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</a:rPr>
                        <a:t>Химия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3B68"/>
                          </a:solidFill>
                          <a:effectLst/>
                          <a:latin typeface="Cambria" panose="02040503050406030204" pitchFamily="18" charset="0"/>
                        </a:rPr>
                        <a:t>20.09.2019</a:t>
                      </a:r>
                      <a:endParaRPr lang="ru-RU" sz="1400">
                        <a:solidFill>
                          <a:srgbClr val="003B68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3B68"/>
                          </a:solidFill>
                          <a:effectLst/>
                          <a:latin typeface="Cambria" panose="02040503050406030204" pitchFamily="18" charset="0"/>
                        </a:rPr>
                        <a:t>16.00</a:t>
                      </a:r>
                      <a:endParaRPr lang="ru-RU" sz="1400" dirty="0">
                        <a:solidFill>
                          <a:srgbClr val="003B68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19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</a:rPr>
                        <a:t>Биология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3B68"/>
                          </a:solidFill>
                          <a:effectLst/>
                          <a:latin typeface="Cambria" panose="02040503050406030204" pitchFamily="18" charset="0"/>
                        </a:rPr>
                        <a:t>23.09.2019</a:t>
                      </a:r>
                      <a:endParaRPr lang="ru-RU" sz="1400">
                        <a:solidFill>
                          <a:srgbClr val="003B68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3B68"/>
                          </a:solidFill>
                          <a:effectLst/>
                          <a:latin typeface="Cambria" panose="02040503050406030204" pitchFamily="18" charset="0"/>
                        </a:rPr>
                        <a:t>16.00</a:t>
                      </a:r>
                      <a:endParaRPr lang="ru-RU" sz="1400" dirty="0">
                        <a:solidFill>
                          <a:srgbClr val="003B68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19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</a:rPr>
                        <a:t>Математика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3B68"/>
                          </a:solidFill>
                          <a:effectLst/>
                          <a:latin typeface="Cambria" panose="02040503050406030204" pitchFamily="18" charset="0"/>
                        </a:rPr>
                        <a:t>24.09.2019</a:t>
                      </a:r>
                      <a:endParaRPr lang="ru-RU" sz="1400">
                        <a:solidFill>
                          <a:srgbClr val="003B68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3B68"/>
                          </a:solidFill>
                          <a:effectLst/>
                          <a:latin typeface="Cambria" panose="02040503050406030204" pitchFamily="18" charset="0"/>
                        </a:rPr>
                        <a:t>16.00</a:t>
                      </a:r>
                      <a:endParaRPr lang="ru-RU" sz="1400" dirty="0">
                        <a:solidFill>
                          <a:srgbClr val="003B68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19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</a:rPr>
                        <a:t>История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3B68"/>
                          </a:solidFill>
                          <a:effectLst/>
                          <a:latin typeface="Cambria" panose="02040503050406030204" pitchFamily="18" charset="0"/>
                        </a:rPr>
                        <a:t>25.09.2019 </a:t>
                      </a:r>
                      <a:endParaRPr lang="ru-RU" sz="1400">
                        <a:solidFill>
                          <a:srgbClr val="003B68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3B68"/>
                          </a:solidFill>
                          <a:effectLst/>
                          <a:latin typeface="Cambria" panose="02040503050406030204" pitchFamily="18" charset="0"/>
                        </a:rPr>
                        <a:t>16.00</a:t>
                      </a:r>
                      <a:endParaRPr lang="ru-RU" sz="1400" dirty="0">
                        <a:solidFill>
                          <a:srgbClr val="003B68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19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</a:rPr>
                        <a:t>Обществознание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3B68"/>
                          </a:solidFill>
                          <a:effectLst/>
                          <a:latin typeface="Cambria" panose="02040503050406030204" pitchFamily="18" charset="0"/>
                        </a:rPr>
                        <a:t>27.09.2019</a:t>
                      </a:r>
                      <a:endParaRPr lang="ru-RU" sz="1400">
                        <a:solidFill>
                          <a:srgbClr val="003B68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3B68"/>
                          </a:solidFill>
                          <a:effectLst/>
                          <a:latin typeface="Cambria" panose="02040503050406030204" pitchFamily="18" charset="0"/>
                        </a:rPr>
                        <a:t>16.00</a:t>
                      </a:r>
                      <a:endParaRPr lang="ru-RU" sz="1400" dirty="0">
                        <a:solidFill>
                          <a:srgbClr val="003B68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19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</a:rPr>
                        <a:t>Иностранные языки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3B68"/>
                          </a:solidFill>
                          <a:effectLst/>
                          <a:latin typeface="Cambria" panose="02040503050406030204" pitchFamily="18" charset="0"/>
                        </a:rPr>
                        <a:t>30.09.2019</a:t>
                      </a:r>
                      <a:endParaRPr lang="ru-RU" sz="1400">
                        <a:solidFill>
                          <a:srgbClr val="003B68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3B68"/>
                          </a:solidFill>
                          <a:effectLst/>
                          <a:latin typeface="Cambria" panose="02040503050406030204" pitchFamily="18" charset="0"/>
                        </a:rPr>
                        <a:t>10.00</a:t>
                      </a:r>
                      <a:endParaRPr lang="ru-RU" sz="1400" dirty="0">
                        <a:solidFill>
                          <a:srgbClr val="003B68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19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</a:rPr>
                        <a:t>Физика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3B68"/>
                          </a:solidFill>
                          <a:effectLst/>
                          <a:latin typeface="Cambria" panose="02040503050406030204" pitchFamily="18" charset="0"/>
                        </a:rPr>
                        <a:t>01.10.2019</a:t>
                      </a:r>
                      <a:endParaRPr lang="ru-RU" sz="1400">
                        <a:solidFill>
                          <a:srgbClr val="003B68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3B68"/>
                          </a:solidFill>
                          <a:effectLst/>
                          <a:latin typeface="Cambria" panose="02040503050406030204" pitchFamily="18" charset="0"/>
                        </a:rPr>
                        <a:t>16.00</a:t>
                      </a:r>
                      <a:endParaRPr lang="ru-RU" sz="1400" dirty="0">
                        <a:solidFill>
                          <a:srgbClr val="003B68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19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</a:rPr>
                        <a:t>Литература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3B68"/>
                          </a:solidFill>
                          <a:effectLst/>
                          <a:latin typeface="Cambria" panose="02040503050406030204" pitchFamily="18" charset="0"/>
                        </a:rPr>
                        <a:t>02.10.2019</a:t>
                      </a:r>
                      <a:endParaRPr lang="ru-RU" sz="1400">
                        <a:solidFill>
                          <a:srgbClr val="003B68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3B68"/>
                          </a:solidFill>
                          <a:effectLst/>
                          <a:latin typeface="Cambria" panose="02040503050406030204" pitchFamily="18" charset="0"/>
                        </a:rPr>
                        <a:t>10.00</a:t>
                      </a:r>
                      <a:endParaRPr lang="ru-RU" sz="1400" dirty="0">
                        <a:solidFill>
                          <a:srgbClr val="003B68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19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</a:rPr>
                        <a:t>Информатика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3B68"/>
                          </a:solidFill>
                          <a:effectLst/>
                          <a:latin typeface="Cambria" panose="02040503050406030204" pitchFamily="18" charset="0"/>
                        </a:rPr>
                        <a:t>03.10.2019</a:t>
                      </a:r>
                      <a:endParaRPr lang="ru-RU" sz="1400">
                        <a:solidFill>
                          <a:srgbClr val="003B68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3B68"/>
                          </a:solidFill>
                          <a:effectLst/>
                          <a:latin typeface="Cambria" panose="02040503050406030204" pitchFamily="18" charset="0"/>
                        </a:rPr>
                        <a:t>10.00</a:t>
                      </a:r>
                      <a:endParaRPr lang="ru-RU" sz="1400" dirty="0">
                        <a:solidFill>
                          <a:srgbClr val="003B68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19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mbria" panose="02040503050406030204" pitchFamily="18" charset="0"/>
                        </a:rPr>
                        <a:t>География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3B68"/>
                          </a:solidFill>
                          <a:effectLst/>
                          <a:latin typeface="Cambria" panose="02040503050406030204" pitchFamily="18" charset="0"/>
                        </a:rPr>
                        <a:t>08.10.2019</a:t>
                      </a:r>
                      <a:endParaRPr lang="ru-RU" sz="1400">
                        <a:solidFill>
                          <a:srgbClr val="003B68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3B68"/>
                          </a:solidFill>
                          <a:effectLst/>
                          <a:latin typeface="Cambria" panose="02040503050406030204" pitchFamily="18" charset="0"/>
                        </a:rPr>
                        <a:t>10.00</a:t>
                      </a:r>
                      <a:endParaRPr lang="ru-RU" sz="1400" dirty="0">
                        <a:solidFill>
                          <a:srgbClr val="003B68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07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</a:rPr>
                        <a:t>Китайский язык (ЕГЭ)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3B68"/>
                          </a:solidFill>
                          <a:effectLst/>
                          <a:latin typeface="Cambria" panose="02040503050406030204" pitchFamily="18" charset="0"/>
                        </a:rPr>
                        <a:t>04.10.2019</a:t>
                      </a:r>
                      <a:endParaRPr lang="ru-RU" sz="1400">
                        <a:solidFill>
                          <a:srgbClr val="003B68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3B68"/>
                          </a:solidFill>
                          <a:effectLst/>
                          <a:latin typeface="Cambria" panose="02040503050406030204" pitchFamily="18" charset="0"/>
                        </a:rPr>
                        <a:t>10.00</a:t>
                      </a:r>
                      <a:endParaRPr lang="ru-RU" sz="1400" dirty="0">
                        <a:solidFill>
                          <a:srgbClr val="003B68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5424" name="Прямоугольник 13"/>
          <p:cNvSpPr>
            <a:spLocks noChangeArrowheads="1"/>
          </p:cNvSpPr>
          <p:nvPr/>
        </p:nvSpPr>
        <p:spPr bwMode="auto">
          <a:xfrm>
            <a:off x="107950" y="1196975"/>
            <a:ext cx="54721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Научно-методическая поддержка и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информирование педагогических работников об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актуальной структуре и содержании КИМ основного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и единого государственных экзаменов 2020 года</a:t>
            </a:r>
          </a:p>
        </p:txBody>
      </p:sp>
      <p:sp>
        <p:nvSpPr>
          <p:cNvPr id="15425" name="Прямоугольник 2"/>
          <p:cNvSpPr>
            <a:spLocks noChangeArrowheads="1"/>
          </p:cNvSpPr>
          <p:nvPr/>
        </p:nvSpPr>
        <p:spPr bwMode="auto">
          <a:xfrm>
            <a:off x="5054600" y="3187700"/>
            <a:ext cx="3954463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i="1">
                <a:solidFill>
                  <a:srgbClr val="002060"/>
                </a:solidFill>
                <a:latin typeface="Cambria" pitchFamily="18" charset="0"/>
              </a:rPr>
              <a:t>Муниципалитеты, педагогические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i="1">
                <a:solidFill>
                  <a:srgbClr val="002060"/>
                </a:solidFill>
                <a:latin typeface="Cambria" pitchFamily="18" charset="0"/>
              </a:rPr>
              <a:t>работники которых не приняли участие  в вебинарах, </a:t>
            </a:r>
            <a:br>
              <a:rPr lang="ru-RU" altLang="ru-RU" sz="1600" b="1" i="1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1600" b="1" i="1">
                <a:solidFill>
                  <a:srgbClr val="002060"/>
                </a:solidFill>
                <a:latin typeface="Cambria" pitchFamily="18" charset="0"/>
              </a:rPr>
              <a:t>проводимых ФИПИ </a:t>
            </a:r>
            <a:br>
              <a:rPr lang="ru-RU" altLang="ru-RU" sz="1600" b="1" i="1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1600" b="1" i="1">
                <a:solidFill>
                  <a:srgbClr val="002060"/>
                </a:solidFill>
                <a:latin typeface="Cambria" pitchFamily="18" charset="0"/>
              </a:rPr>
              <a:t>по химии: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i="1">
                <a:solidFill>
                  <a:srgbClr val="FF0000"/>
                </a:solidFill>
                <a:latin typeface="Cambria" pitchFamily="18" charset="0"/>
              </a:rPr>
              <a:t>Должанский район;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i="1">
                <a:solidFill>
                  <a:srgbClr val="FF0000"/>
                </a:solidFill>
                <a:latin typeface="Cambria" pitchFamily="18" charset="0"/>
              </a:rPr>
              <a:t>Залегощенский район;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i="1">
                <a:solidFill>
                  <a:srgbClr val="FF0000"/>
                </a:solidFill>
                <a:latin typeface="Cambria" pitchFamily="18" charset="0"/>
              </a:rPr>
              <a:t>Новосильский район;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i="1">
                <a:solidFill>
                  <a:srgbClr val="FF0000"/>
                </a:solidFill>
                <a:latin typeface="Cambria" pitchFamily="18" charset="0"/>
              </a:rPr>
              <a:t>Свердловский район;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i="1">
                <a:solidFill>
                  <a:srgbClr val="FF0000"/>
                </a:solidFill>
                <a:latin typeface="Cambria" pitchFamily="18" charset="0"/>
              </a:rPr>
              <a:t>Сосковский район;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i="1">
                <a:solidFill>
                  <a:srgbClr val="002060"/>
                </a:solidFill>
                <a:latin typeface="Cambria" pitchFamily="18" charset="0"/>
              </a:rPr>
              <a:t>по биологии: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i="1">
                <a:solidFill>
                  <a:srgbClr val="FF0000"/>
                </a:solidFill>
                <a:latin typeface="Cambria" pitchFamily="18" charset="0"/>
              </a:rPr>
              <a:t>Новосильский район;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i="1">
                <a:solidFill>
                  <a:srgbClr val="FF0000"/>
                </a:solidFill>
                <a:latin typeface="Cambria" pitchFamily="18" charset="0"/>
              </a:rPr>
              <a:t>Сосковский район;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i="1">
                <a:solidFill>
                  <a:srgbClr val="002060"/>
                </a:solidFill>
                <a:latin typeface="Cambria" pitchFamily="18" charset="0"/>
              </a:rPr>
              <a:t>по математике: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i="1">
                <a:solidFill>
                  <a:srgbClr val="FF0000"/>
                </a:solidFill>
                <a:latin typeface="Cambria" pitchFamily="18" charset="0"/>
              </a:rPr>
              <a:t>Мценский район</a:t>
            </a:r>
            <a:endParaRPr lang="ru-RU" altLang="ru-RU" sz="1400" i="1">
              <a:solidFill>
                <a:srgbClr val="FF0000"/>
              </a:solidFill>
            </a:endParaRPr>
          </a:p>
        </p:txBody>
      </p:sp>
      <p:pic>
        <p:nvPicPr>
          <p:cNvPr id="15426" name="Picture 6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255713"/>
            <a:ext cx="3573463" cy="188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6" descr="C:\Users\user\Desktop\фо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E:\rtc_prezent_png\rtc_shap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Тренировочные мероприятия и апробации</a:t>
            </a:r>
            <a:b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в 2019 – 2020 учебном году (ГИА-9)</a:t>
            </a:r>
          </a:p>
        </p:txBody>
      </p:sp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0" name="Прямоугольник 13330"/>
          <p:cNvSpPr>
            <a:spLocks noChangeArrowheads="1"/>
          </p:cNvSpPr>
          <p:nvPr/>
        </p:nvSpPr>
        <p:spPr bwMode="auto">
          <a:xfrm>
            <a:off x="0" y="1436688"/>
            <a:ext cx="3608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000" b="1" i="1">
                <a:solidFill>
                  <a:srgbClr val="002060"/>
                </a:solidFill>
                <a:latin typeface="Cambria" pitchFamily="18" charset="0"/>
              </a:rPr>
              <a:t>1. Апробация ОГЭ</a:t>
            </a:r>
            <a:endParaRPr lang="ru-RU" altLang="ru-RU" sz="2000">
              <a:solidFill>
                <a:srgbClr val="002060"/>
              </a:solidFill>
            </a:endParaRPr>
          </a:p>
        </p:txBody>
      </p:sp>
      <p:sp>
        <p:nvSpPr>
          <p:cNvPr id="16391" name="Прямоугольник 13336"/>
          <p:cNvSpPr>
            <a:spLocks noChangeArrowheads="1"/>
          </p:cNvSpPr>
          <p:nvPr/>
        </p:nvSpPr>
        <p:spPr bwMode="auto">
          <a:xfrm>
            <a:off x="3717925" y="1385888"/>
            <a:ext cx="524668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002060"/>
                </a:solidFill>
                <a:latin typeface="Cambria" pitchFamily="18" charset="0"/>
              </a:rPr>
              <a:t>В компьютерной форме: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FF0000"/>
                </a:solidFill>
                <a:latin typeface="Cambria" pitchFamily="18" charset="0"/>
              </a:rPr>
              <a:t>__.10.2019 г. </a:t>
            </a:r>
            <a:r>
              <a:rPr lang="ru-RU" altLang="ru-RU" sz="1800" b="1" i="1">
                <a:solidFill>
                  <a:srgbClr val="002060"/>
                </a:solidFill>
                <a:latin typeface="Cambria" pitchFamily="18" charset="0"/>
              </a:rPr>
              <a:t>– английский язык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500" b="1" i="1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6392" name="Прямоугольник 13342"/>
          <p:cNvSpPr>
            <a:spLocks noChangeArrowheads="1"/>
          </p:cNvSpPr>
          <p:nvPr/>
        </p:nvSpPr>
        <p:spPr bwMode="auto">
          <a:xfrm>
            <a:off x="3779838" y="2417763"/>
            <a:ext cx="51466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ru-RU" altLang="ru-RU" sz="1800" b="1" i="1">
                <a:solidFill>
                  <a:srgbClr val="FF0000"/>
                </a:solidFill>
                <a:latin typeface="Cambria" pitchFamily="18" charset="0"/>
              </a:rPr>
              <a:t>22.11.2019 г.</a:t>
            </a:r>
            <a:r>
              <a:rPr lang="ru-RU" altLang="ru-RU" sz="1800" b="1" i="1">
                <a:solidFill>
                  <a:srgbClr val="002060"/>
                </a:solidFill>
                <a:latin typeface="Cambria" pitchFamily="18" charset="0"/>
              </a:rPr>
              <a:t> – математика (ОГЭ, ГВЭ);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ru-RU" altLang="ru-RU" sz="400" b="1" i="1">
              <a:solidFill>
                <a:srgbClr val="002060"/>
              </a:solidFill>
              <a:latin typeface="Cambria" pitchFamily="18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ru-RU" altLang="ru-RU" sz="1800" b="1" i="1">
                <a:solidFill>
                  <a:srgbClr val="FF0000"/>
                </a:solidFill>
                <a:latin typeface="Cambria" pitchFamily="18" charset="0"/>
              </a:rPr>
              <a:t>09.04.2020 г. </a:t>
            </a:r>
            <a:r>
              <a:rPr lang="ru-RU" altLang="ru-RU" sz="1800" b="1" i="1">
                <a:solidFill>
                  <a:srgbClr val="002060"/>
                </a:solidFill>
                <a:latin typeface="Cambria" pitchFamily="18" charset="0"/>
              </a:rPr>
              <a:t>– география (ОГЭ);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ru-RU" altLang="ru-RU" sz="400" b="1" i="1">
              <a:solidFill>
                <a:srgbClr val="002060"/>
              </a:solidFill>
              <a:latin typeface="Cambria" pitchFamily="18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ru-RU" altLang="ru-RU" sz="1800" b="1" i="1">
                <a:solidFill>
                  <a:srgbClr val="FF0000"/>
                </a:solidFill>
                <a:latin typeface="Cambria" pitchFamily="18" charset="0"/>
              </a:rPr>
              <a:t>10.04.2020 г. </a:t>
            </a:r>
            <a:r>
              <a:rPr lang="ru-RU" altLang="ru-RU" sz="1800" b="1" i="1">
                <a:solidFill>
                  <a:srgbClr val="002060"/>
                </a:solidFill>
                <a:latin typeface="Cambria" pitchFamily="18" charset="0"/>
              </a:rPr>
              <a:t>– обществознание (ОГЭ);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ru-RU" altLang="ru-RU" sz="400" b="1" i="1">
              <a:solidFill>
                <a:srgbClr val="002060"/>
              </a:solidFill>
              <a:latin typeface="Cambria" pitchFamily="18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ru-RU" altLang="ru-RU" sz="1800" b="1" i="1">
                <a:solidFill>
                  <a:srgbClr val="FF0000"/>
                </a:solidFill>
                <a:latin typeface="Cambria" pitchFamily="18" charset="0"/>
              </a:rPr>
              <a:t>__.04.2020 г. </a:t>
            </a:r>
            <a:r>
              <a:rPr lang="ru-RU" altLang="ru-RU" sz="1800" b="1" i="1">
                <a:solidFill>
                  <a:srgbClr val="002060"/>
                </a:solidFill>
                <a:latin typeface="Cambria" pitchFamily="18" charset="0"/>
              </a:rPr>
              <a:t>– предметы по выбору </a:t>
            </a:r>
            <a:r>
              <a:rPr lang="ru-RU" altLang="ru-RU" sz="1800" b="1" i="1">
                <a:solidFill>
                  <a:srgbClr val="005EA4"/>
                </a:solidFill>
                <a:latin typeface="Cambria" pitchFamily="18" charset="0"/>
              </a:rPr>
              <a:t>(МОУО)</a:t>
            </a:r>
            <a:endParaRPr lang="ru-RU" altLang="ru-RU" sz="1800" b="1" i="1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6393" name="Прямоугольник 54"/>
          <p:cNvSpPr>
            <a:spLocks noChangeArrowheads="1"/>
          </p:cNvSpPr>
          <p:nvPr/>
        </p:nvSpPr>
        <p:spPr bwMode="auto">
          <a:xfrm>
            <a:off x="-14288" y="2492375"/>
            <a:ext cx="36496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002060"/>
                </a:solidFill>
                <a:latin typeface="Cambria" pitchFamily="18" charset="0"/>
              </a:rPr>
              <a:t>2. Региональные </a:t>
            </a:r>
            <a:br>
              <a:rPr lang="ru-RU" altLang="ru-RU" sz="2000" b="1" i="1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2000" b="1" i="1">
                <a:solidFill>
                  <a:srgbClr val="002060"/>
                </a:solidFill>
                <a:latin typeface="Cambria" pitchFamily="18" charset="0"/>
              </a:rPr>
              <a:t>тренировочные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002060"/>
                </a:solidFill>
                <a:latin typeface="Cambria" pitchFamily="18" charset="0"/>
              </a:rPr>
              <a:t>экзамены </a:t>
            </a:r>
          </a:p>
        </p:txBody>
      </p:sp>
      <p:sp>
        <p:nvSpPr>
          <p:cNvPr id="16394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395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396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397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398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399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40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401" name="Прямоугольник 13"/>
          <p:cNvSpPr>
            <a:spLocks noChangeArrowheads="1"/>
          </p:cNvSpPr>
          <p:nvPr/>
        </p:nvSpPr>
        <p:spPr bwMode="auto">
          <a:xfrm>
            <a:off x="39688" y="4021138"/>
            <a:ext cx="36687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002060"/>
                </a:solidFill>
                <a:latin typeface="Cambria" pitchFamily="18" charset="0"/>
              </a:rPr>
              <a:t>3. Региональное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002060"/>
                </a:solidFill>
                <a:latin typeface="Cambria" pitchFamily="18" charset="0"/>
              </a:rPr>
              <a:t>тренировочное итоговое собеседование </a:t>
            </a:r>
          </a:p>
        </p:txBody>
      </p:sp>
      <p:sp>
        <p:nvSpPr>
          <p:cNvPr id="16402" name="Прямоугольник 57"/>
          <p:cNvSpPr>
            <a:spLocks noChangeArrowheads="1"/>
          </p:cNvSpPr>
          <p:nvPr/>
        </p:nvSpPr>
        <p:spPr bwMode="auto">
          <a:xfrm>
            <a:off x="3817938" y="4121150"/>
            <a:ext cx="5246687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FF0000"/>
                </a:solidFill>
                <a:latin typeface="Cambria" pitchFamily="18" charset="0"/>
              </a:rPr>
              <a:t>18.12.2019 г.</a:t>
            </a:r>
            <a:r>
              <a:rPr lang="ru-RU" altLang="ru-RU" sz="1800" b="1" i="1">
                <a:solidFill>
                  <a:srgbClr val="005EA4"/>
                </a:solidFill>
                <a:latin typeface="Cambria" pitchFamily="18" charset="0"/>
              </a:rPr>
              <a:t> </a:t>
            </a:r>
            <a:r>
              <a:rPr lang="ru-RU" altLang="ru-RU" sz="1800" b="1" i="1">
                <a:solidFill>
                  <a:srgbClr val="002060"/>
                </a:solidFill>
                <a:latin typeface="Cambria" pitchFamily="18" charset="0"/>
              </a:rPr>
              <a:t>– русский язык.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400" b="1" i="1">
              <a:solidFill>
                <a:srgbClr val="002060"/>
              </a:solidFill>
              <a:latin typeface="Cambria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005EA4"/>
                </a:solidFill>
                <a:latin typeface="Cambria" pitchFamily="18" charset="0"/>
              </a:rPr>
              <a:t>Изменение во 2 задании: выпускникам будет необходимо выполнить подробный пересказ прочитанного текста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500" b="1" i="1">
              <a:solidFill>
                <a:srgbClr val="005EA4"/>
              </a:solidFill>
              <a:latin typeface="Cambria" pitchFamily="18" charset="0"/>
            </a:endParaRPr>
          </a:p>
        </p:txBody>
      </p:sp>
      <p:sp>
        <p:nvSpPr>
          <p:cNvPr id="16403" name="Прямоугольник 13330"/>
          <p:cNvSpPr>
            <a:spLocks noChangeArrowheads="1"/>
          </p:cNvSpPr>
          <p:nvPr/>
        </p:nvSpPr>
        <p:spPr bwMode="auto">
          <a:xfrm>
            <a:off x="-36513" y="5365750"/>
            <a:ext cx="37449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000" b="1" i="1">
                <a:solidFill>
                  <a:srgbClr val="002060"/>
                </a:solidFill>
                <a:latin typeface="Cambria" pitchFamily="18" charset="0"/>
              </a:rPr>
              <a:t>4. Семинары 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000" b="1" i="1">
                <a:solidFill>
                  <a:srgbClr val="002060"/>
                </a:solidFill>
                <a:latin typeface="Cambria" pitchFamily="18" charset="0"/>
              </a:rPr>
              <a:t>с муниципальными координаторами ГИА</a:t>
            </a:r>
            <a:endParaRPr lang="ru-RU" altLang="ru-RU" sz="2000">
              <a:solidFill>
                <a:srgbClr val="002060"/>
              </a:solidFill>
            </a:endParaRPr>
          </a:p>
        </p:txBody>
      </p:sp>
      <p:cxnSp>
        <p:nvCxnSpPr>
          <p:cNvPr id="61" name="Соединительная линия уступом 60"/>
          <p:cNvCxnSpPr/>
          <p:nvPr/>
        </p:nvCxnSpPr>
        <p:spPr>
          <a:xfrm flipV="1">
            <a:off x="3708400" y="5518150"/>
            <a:ext cx="4895850" cy="684213"/>
          </a:xfrm>
          <a:prstGeom prst="bentConnector3">
            <a:avLst>
              <a:gd name="adj1" fmla="val -21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5" name="Прямоугольник 61"/>
          <p:cNvSpPr>
            <a:spLocks noChangeArrowheads="1"/>
          </p:cNvSpPr>
          <p:nvPr/>
        </p:nvSpPr>
        <p:spPr bwMode="auto">
          <a:xfrm>
            <a:off x="3817938" y="5562600"/>
            <a:ext cx="5246687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FF0000"/>
                </a:solidFill>
                <a:latin typeface="Cambria" pitchFamily="18" charset="0"/>
              </a:rPr>
              <a:t>08.11.2019 г. </a:t>
            </a:r>
            <a:r>
              <a:rPr lang="ru-RU" altLang="ru-RU" sz="1800" b="1" i="1">
                <a:solidFill>
                  <a:srgbClr val="002060"/>
                </a:solidFill>
                <a:latin typeface="Cambria" pitchFamily="18" charset="0"/>
              </a:rPr>
              <a:t>– ГИА-11 </a:t>
            </a:r>
            <a:r>
              <a:rPr lang="ru-RU" altLang="ru-RU" sz="1800" b="1" i="1">
                <a:solidFill>
                  <a:srgbClr val="005EA4"/>
                </a:solidFill>
                <a:latin typeface="Cambria" pitchFamily="18" charset="0"/>
              </a:rPr>
              <a:t>(г. Орел);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400" b="1" i="1">
              <a:solidFill>
                <a:srgbClr val="002060"/>
              </a:solidFill>
              <a:latin typeface="Cambria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FF0000"/>
                </a:solidFill>
                <a:latin typeface="Cambria" pitchFamily="18" charset="0"/>
              </a:rPr>
              <a:t>12.11.2019 г. </a:t>
            </a:r>
            <a:r>
              <a:rPr lang="ru-RU" altLang="ru-RU" sz="1800" b="1" i="1">
                <a:solidFill>
                  <a:srgbClr val="002060"/>
                </a:solidFill>
                <a:latin typeface="Cambria" pitchFamily="18" charset="0"/>
              </a:rPr>
              <a:t>– ГИА-9 </a:t>
            </a:r>
            <a:r>
              <a:rPr lang="ru-RU" altLang="ru-RU" sz="1800" b="1" i="1">
                <a:solidFill>
                  <a:srgbClr val="005EA4"/>
                </a:solidFill>
                <a:latin typeface="Cambria" pitchFamily="18" charset="0"/>
              </a:rPr>
              <a:t>(г. Болхов)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500" b="1" i="1">
              <a:solidFill>
                <a:srgbClr val="002060"/>
              </a:solidFill>
              <a:latin typeface="Cambria" pitchFamily="18" charset="0"/>
            </a:endParaRPr>
          </a:p>
        </p:txBody>
      </p:sp>
      <p:cxnSp>
        <p:nvCxnSpPr>
          <p:cNvPr id="66" name="Соединительная линия уступом 65"/>
          <p:cNvCxnSpPr/>
          <p:nvPr/>
        </p:nvCxnSpPr>
        <p:spPr>
          <a:xfrm flipV="1">
            <a:off x="3608388" y="1311275"/>
            <a:ext cx="4895850" cy="682625"/>
          </a:xfrm>
          <a:prstGeom prst="bentConnector3">
            <a:avLst>
              <a:gd name="adj1" fmla="val -21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/>
          <p:nvPr/>
        </p:nvCxnSpPr>
        <p:spPr>
          <a:xfrm flipV="1">
            <a:off x="3635375" y="2276475"/>
            <a:ext cx="4897438" cy="684213"/>
          </a:xfrm>
          <a:prstGeom prst="bentConnector3">
            <a:avLst>
              <a:gd name="adj1" fmla="val -21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Соединительная линия уступом 67"/>
          <p:cNvCxnSpPr/>
          <p:nvPr/>
        </p:nvCxnSpPr>
        <p:spPr>
          <a:xfrm flipV="1">
            <a:off x="3708400" y="4005263"/>
            <a:ext cx="4895850" cy="682625"/>
          </a:xfrm>
          <a:prstGeom prst="bentConnector3">
            <a:avLst>
              <a:gd name="adj1" fmla="val -21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Тренировочные мероприятия и апробации</a:t>
            </a:r>
            <a:b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в 2019 – 2020 учебном году (ГИА-11)</a:t>
            </a:r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Прямоугольник 13330"/>
          <p:cNvSpPr>
            <a:spLocks noChangeArrowheads="1"/>
          </p:cNvSpPr>
          <p:nvPr/>
        </p:nvSpPr>
        <p:spPr bwMode="auto">
          <a:xfrm>
            <a:off x="-39688" y="1436688"/>
            <a:ext cx="39639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200" b="1" i="1">
                <a:solidFill>
                  <a:srgbClr val="002060"/>
                </a:solidFill>
                <a:latin typeface="Cambria" pitchFamily="18" charset="0"/>
              </a:rPr>
              <a:t>1. Апробация технологий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200" b="1" i="1">
                <a:solidFill>
                  <a:srgbClr val="002060"/>
                </a:solidFill>
                <a:latin typeface="Cambria" pitchFamily="18" charset="0"/>
              </a:rPr>
              <a:t>проведения ЕГЭ</a:t>
            </a:r>
            <a:endParaRPr lang="ru-RU" altLang="ru-RU" sz="2200">
              <a:solidFill>
                <a:srgbClr val="002060"/>
              </a:solidFill>
            </a:endParaRPr>
          </a:p>
        </p:txBody>
      </p:sp>
      <p:cxnSp>
        <p:nvCxnSpPr>
          <p:cNvPr id="13333" name="Соединительная линия уступом 13332"/>
          <p:cNvCxnSpPr/>
          <p:nvPr/>
        </p:nvCxnSpPr>
        <p:spPr>
          <a:xfrm flipV="1">
            <a:off x="3924300" y="1341438"/>
            <a:ext cx="4732338" cy="682625"/>
          </a:xfrm>
          <a:prstGeom prst="bentConnector3">
            <a:avLst>
              <a:gd name="adj1" fmla="val 142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5" name="Прямоугольник 13336"/>
          <p:cNvSpPr>
            <a:spLocks noChangeArrowheads="1"/>
          </p:cNvSpPr>
          <p:nvPr/>
        </p:nvSpPr>
        <p:spPr bwMode="auto">
          <a:xfrm>
            <a:off x="4067175" y="1385888"/>
            <a:ext cx="4132263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002060"/>
                </a:solidFill>
                <a:latin typeface="Cambria" pitchFamily="18" charset="0"/>
              </a:rPr>
              <a:t>1) в компьютерной форме: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FF0000"/>
                </a:solidFill>
                <a:latin typeface="Cambria" pitchFamily="18" charset="0"/>
              </a:rPr>
              <a:t>30.10.2019 г. </a:t>
            </a:r>
            <a:r>
              <a:rPr lang="ru-RU" altLang="ru-RU" sz="1800" b="1" i="1">
                <a:solidFill>
                  <a:srgbClr val="002060"/>
                </a:solidFill>
                <a:latin typeface="Cambria" pitchFamily="18" charset="0"/>
              </a:rPr>
              <a:t>– информатика и ИКТ;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500" b="1" i="1">
              <a:solidFill>
                <a:srgbClr val="002060"/>
              </a:solidFill>
              <a:latin typeface="Cambria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002060"/>
                </a:solidFill>
                <a:latin typeface="Cambria" pitchFamily="18" charset="0"/>
              </a:rPr>
              <a:t>2) передача ЭМ по сети «Интернет»: </a:t>
            </a:r>
            <a:r>
              <a:rPr lang="ru-RU" altLang="ru-RU" sz="1800" b="1" i="1">
                <a:solidFill>
                  <a:srgbClr val="FF0000"/>
                </a:solidFill>
                <a:latin typeface="Cambria" pitchFamily="18" charset="0"/>
              </a:rPr>
              <a:t>__.11.2019 г.;</a:t>
            </a:r>
          </a:p>
        </p:txBody>
      </p:sp>
      <p:sp>
        <p:nvSpPr>
          <p:cNvPr id="17416" name="Прямоугольник 31"/>
          <p:cNvSpPr>
            <a:spLocks noChangeArrowheads="1"/>
          </p:cNvSpPr>
          <p:nvPr/>
        </p:nvSpPr>
        <p:spPr bwMode="auto">
          <a:xfrm>
            <a:off x="179388" y="2708275"/>
            <a:ext cx="7632700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002060"/>
                </a:solidFill>
                <a:latin typeface="Cambria" pitchFamily="18" charset="0"/>
              </a:rPr>
              <a:t>3) передача ЭМ по сети «Интернет», печать полного комплекта ЭМ и сканирование в аудиториях ППЭ: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600" b="1" i="1">
              <a:solidFill>
                <a:srgbClr val="002060"/>
              </a:solidFill>
              <a:latin typeface="Cambria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400" b="1" i="1">
              <a:solidFill>
                <a:srgbClr val="002060"/>
              </a:solidFill>
              <a:latin typeface="Cambria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FF0000"/>
                </a:solidFill>
                <a:latin typeface="Cambria" pitchFamily="18" charset="0"/>
              </a:rPr>
              <a:t>20.02.2020 г. </a:t>
            </a:r>
            <a:r>
              <a:rPr lang="ru-RU" altLang="ru-RU" sz="1800" b="1" i="1">
                <a:solidFill>
                  <a:srgbClr val="002060"/>
                </a:solidFill>
                <a:latin typeface="Cambria" pitchFamily="18" charset="0"/>
              </a:rPr>
              <a:t>– биология, английский язык (письменная часть);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400" b="1" i="1">
              <a:solidFill>
                <a:srgbClr val="002060"/>
              </a:solidFill>
              <a:latin typeface="Cambria" pitchFamily="18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ru-RU" altLang="ru-RU" sz="1800" b="1" i="1">
                <a:solidFill>
                  <a:srgbClr val="FF0000"/>
                </a:solidFill>
                <a:latin typeface="Cambria" pitchFamily="18" charset="0"/>
              </a:rPr>
              <a:t>13.03.2020 г. </a:t>
            </a:r>
            <a:r>
              <a:rPr lang="ru-RU" altLang="ru-RU" sz="1800" b="1" i="1">
                <a:solidFill>
                  <a:srgbClr val="002060"/>
                </a:solidFill>
                <a:latin typeface="Cambria" pitchFamily="18" charset="0"/>
              </a:rPr>
              <a:t>– математика профильного уровня;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ru-RU" altLang="ru-RU" sz="400" b="1" i="1">
              <a:solidFill>
                <a:srgbClr val="002060"/>
              </a:solidFill>
              <a:latin typeface="Cambria" pitchFamily="18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ru-RU" altLang="ru-RU" sz="1800" b="1" i="1">
                <a:solidFill>
                  <a:srgbClr val="FF0000"/>
                </a:solidFill>
                <a:latin typeface="Cambria" pitchFamily="18" charset="0"/>
              </a:rPr>
              <a:t>13.05.2020 г.</a:t>
            </a:r>
            <a:r>
              <a:rPr lang="ru-RU" altLang="ru-RU" sz="1800" b="1" i="1">
                <a:solidFill>
                  <a:srgbClr val="002060"/>
                </a:solidFill>
                <a:latin typeface="Cambria" pitchFamily="18" charset="0"/>
              </a:rPr>
              <a:t> – русский язык;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ru-RU" altLang="ru-RU" sz="400" b="1" i="1">
              <a:solidFill>
                <a:srgbClr val="002060"/>
              </a:solidFill>
              <a:latin typeface="Cambria" pitchFamily="18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ru-RU" altLang="ru-RU" sz="1800" b="1" i="1">
                <a:solidFill>
                  <a:srgbClr val="FF0000"/>
                </a:solidFill>
                <a:latin typeface="Cambria" pitchFamily="18" charset="0"/>
              </a:rPr>
              <a:t>14.05.2020 г.</a:t>
            </a:r>
            <a:r>
              <a:rPr lang="ru-RU" altLang="ru-RU" sz="1800" b="1" i="1">
                <a:solidFill>
                  <a:srgbClr val="002060"/>
                </a:solidFill>
                <a:latin typeface="Cambria" pitchFamily="18" charset="0"/>
              </a:rPr>
              <a:t> – английский язык («Говорение»)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i="1">
              <a:solidFill>
                <a:srgbClr val="002060"/>
              </a:solidFill>
            </a:endParaRPr>
          </a:p>
        </p:txBody>
      </p:sp>
      <p:sp>
        <p:nvSpPr>
          <p:cNvPr id="17417" name="Прямоугольник 54"/>
          <p:cNvSpPr>
            <a:spLocks noChangeArrowheads="1"/>
          </p:cNvSpPr>
          <p:nvPr/>
        </p:nvSpPr>
        <p:spPr bwMode="auto">
          <a:xfrm>
            <a:off x="0" y="5132388"/>
            <a:ext cx="39243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i="1">
                <a:solidFill>
                  <a:srgbClr val="002060"/>
                </a:solidFill>
                <a:latin typeface="Cambria" pitchFamily="18" charset="0"/>
              </a:rPr>
              <a:t>2. Региональный тренировочный ЕГЭ </a:t>
            </a:r>
          </a:p>
        </p:txBody>
      </p:sp>
      <p:sp>
        <p:nvSpPr>
          <p:cNvPr id="17418" name="Прямоугольник 91"/>
          <p:cNvSpPr>
            <a:spLocks noChangeArrowheads="1"/>
          </p:cNvSpPr>
          <p:nvPr/>
        </p:nvSpPr>
        <p:spPr bwMode="auto">
          <a:xfrm>
            <a:off x="4067175" y="4919663"/>
            <a:ext cx="331311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FF0000"/>
                </a:solidFill>
                <a:latin typeface="Cambria" pitchFamily="18" charset="0"/>
              </a:rPr>
              <a:t>14.11.2019 г. </a:t>
            </a:r>
            <a:r>
              <a:rPr lang="ru-RU" altLang="ru-RU" sz="1800" b="1" i="1">
                <a:solidFill>
                  <a:srgbClr val="002060"/>
                </a:solidFill>
                <a:latin typeface="Cambria" pitchFamily="18" charset="0"/>
              </a:rPr>
              <a:t>– математика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002060"/>
                </a:solidFill>
                <a:latin typeface="Cambria" pitchFamily="18" charset="0"/>
              </a:rPr>
              <a:t>базового уровня;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FF0000"/>
                </a:solidFill>
                <a:latin typeface="Cambria" pitchFamily="18" charset="0"/>
              </a:rPr>
              <a:t>15.11.2019 г. </a:t>
            </a:r>
            <a:r>
              <a:rPr lang="ru-RU" altLang="ru-RU" sz="1800" b="1" i="1">
                <a:solidFill>
                  <a:srgbClr val="002060"/>
                </a:solidFill>
                <a:latin typeface="Cambria" pitchFamily="18" charset="0"/>
              </a:rPr>
              <a:t>– математика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002060"/>
                </a:solidFill>
                <a:latin typeface="Cambria" pitchFamily="18" charset="0"/>
              </a:rPr>
              <a:t>профильного уровня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b="1" i="1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7419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7420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7421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7422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7423" name="Picture 24" descr="http://kogalym.startjunior.ru/templates/default/images/pr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973638"/>
            <a:ext cx="6858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7425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7426" name="Picture 7" descr="https://luganet.ru/wp-content/uploads/2019/07/computer-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8" y="2349500"/>
            <a:ext cx="10033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Picture 8" descr="C:\Users\user\Desktop\vector-printer-icon-1457427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3865563"/>
            <a:ext cx="8509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Picture 11" descr="C:\Users\user\Desktop\сканер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8" y="3524250"/>
            <a:ext cx="108267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9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7430" name="Picture 30" descr="C:\Users\user\Desktop\мат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657850"/>
            <a:ext cx="931862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Соединительная линия уступом 31"/>
          <p:cNvCxnSpPr>
            <a:stCxn id="17417" idx="3"/>
          </p:cNvCxnSpPr>
          <p:nvPr/>
        </p:nvCxnSpPr>
        <p:spPr>
          <a:xfrm flipV="1">
            <a:off x="3924300" y="4870450"/>
            <a:ext cx="4243388" cy="646113"/>
          </a:xfrm>
          <a:prstGeom prst="bentConnector3">
            <a:avLst>
              <a:gd name="adj1" fmla="val -26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оединительная линия уступом 8"/>
          <p:cNvCxnSpPr/>
          <p:nvPr/>
        </p:nvCxnSpPr>
        <p:spPr>
          <a:xfrm rot="16200000" flipH="1">
            <a:off x="8235157" y="1762919"/>
            <a:ext cx="1058862" cy="21590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/>
        </p:nvCxnSpPr>
        <p:spPr>
          <a:xfrm rot="16200000" flipH="1">
            <a:off x="8390731" y="3726657"/>
            <a:ext cx="868363" cy="12065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36" name="Соединительная линия уступом 14335"/>
          <p:cNvCxnSpPr/>
          <p:nvPr/>
        </p:nvCxnSpPr>
        <p:spPr>
          <a:xfrm rot="5400000" flipH="1" flipV="1">
            <a:off x="7204869" y="3544094"/>
            <a:ext cx="923925" cy="430213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35" name="Picture 26" descr="C:\Users\user\Desktop\фон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C:\Users\user\Desktop\фо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843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Заголовок 1"/>
          <p:cNvSpPr txBox="1">
            <a:spLocks/>
          </p:cNvSpPr>
          <p:nvPr/>
        </p:nvSpPr>
        <p:spPr bwMode="auto">
          <a:xfrm>
            <a:off x="354013" y="44450"/>
            <a:ext cx="889793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3182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318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31825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31825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31825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318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318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318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318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           Проект расписания ВПР на 2020 год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38113" y="1220788"/>
          <a:ext cx="8916989" cy="3503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1594"/>
                <a:gridCol w="720128"/>
                <a:gridCol w="720128"/>
                <a:gridCol w="720128"/>
                <a:gridCol w="621737"/>
                <a:gridCol w="116843"/>
                <a:gridCol w="615155"/>
                <a:gridCol w="713546"/>
                <a:gridCol w="713546"/>
                <a:gridCol w="713546"/>
                <a:gridCol w="713546"/>
                <a:gridCol w="713546"/>
                <a:gridCol w="713546"/>
              </a:tblGrid>
              <a:tr h="4678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Дата проведения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2-6 марта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10-13 марта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16-20 марта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30 марта -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 апреля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6-10 апреля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13-17 апреля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20-4 апреля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7947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День</a:t>
                      </a:r>
                      <a:r>
                        <a:rPr lang="ru-RU" sz="1200" baseline="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недели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ЧТ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ЧТ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ЧТ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ЧТ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947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 класс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РУ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МА, ОМ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37947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5 класс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ИС, БИ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МА, РУ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37947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6 класс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/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ГГ, ИС, БИ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ОБ, РУ, МА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37947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7 класс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/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ИЯ, ОБ, РУ, БИ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ГГ, МА, ФИ, ИС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37947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класс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/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ОБ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БИ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ФИ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ГГ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МА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РУ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ИС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ХИ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>
                    <a:solidFill>
                      <a:srgbClr val="FFC000"/>
                    </a:solidFill>
                  </a:tcPr>
                </a:tc>
              </a:tr>
              <a:tr h="37947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10 класс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ГГ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947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11 класс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ИЯ, ГГ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ИС, ХИ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ФИ, БИ</a:t>
                      </a:r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38113" y="4795838"/>
          <a:ext cx="8897937" cy="1774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7937"/>
              </a:tblGrid>
              <a:tr h="43285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Перспективы ВПР на 2020 год</a:t>
                      </a:r>
                      <a:endParaRPr lang="ru-RU" sz="1600" dirty="0">
                        <a:latin typeface="Cambria" panose="02040503050406030204" pitchFamily="18" charset="0"/>
                      </a:endParaRPr>
                    </a:p>
                  </a:txBody>
                  <a:tcPr marL="91435" marR="91435" marT="45758" marB="45758"/>
                </a:tc>
              </a:tr>
              <a:tr h="447143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ru-RU" sz="600" i="1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Формирование работ </a:t>
                      </a:r>
                      <a:r>
                        <a:rPr lang="ru-RU" sz="1400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из банка заданий ВПР</a:t>
                      </a:r>
                      <a:r>
                        <a:rPr lang="ru-RU" sz="1400" i="1" dirty="0" smtClean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для 4 – 7, 11 классов, проведение </a:t>
                      </a:r>
                      <a:r>
                        <a:rPr lang="ru-RU" sz="1400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в любой день</a:t>
                      </a:r>
                      <a:endParaRPr lang="ru-RU" sz="1400" i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1435" marR="91435" marT="45758" marB="45758"/>
                </a:tc>
              </a:tr>
              <a:tr h="360215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400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+ 8 класс:</a:t>
                      </a:r>
                      <a:r>
                        <a:rPr lang="ru-RU" sz="1400" i="1" dirty="0" smtClean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математика, русский язык, биология, история, обществознание, география, физика, химия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1435" marR="91435" marT="45758" marB="45758"/>
                </a:tc>
              </a:tr>
              <a:tr h="534613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400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Использование банка заданий ВПР </a:t>
                      </a:r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при проведении процедур </a:t>
                      </a:r>
                      <a:r>
                        <a:rPr lang="ru-RU" sz="1400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государственного контроля качества </a:t>
                      </a:r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образования на региональном уровне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1435" marR="91435" marT="45758" marB="45758"/>
                </a:tc>
              </a:tr>
            </a:tbl>
          </a:graphicData>
        </a:graphic>
      </p:graphicFrame>
      <p:pic>
        <p:nvPicPr>
          <p:cNvPr id="1856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6" descr="C:\Users\user\Desktop\фо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E:\rtc_prezent_png\rtc_shap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58288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Заголовок 1"/>
          <p:cNvSpPr>
            <a:spLocks noGrp="1"/>
          </p:cNvSpPr>
          <p:nvPr>
            <p:ph type="ctrTitle"/>
          </p:nvPr>
        </p:nvSpPr>
        <p:spPr>
          <a:xfrm>
            <a:off x="-1588" y="33338"/>
            <a:ext cx="9124951" cy="1247775"/>
          </a:xfrm>
        </p:spPr>
        <p:txBody>
          <a:bodyPr/>
          <a:lstStyle/>
          <a:p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Оценка качества образования на основе практики международных исследований</a:t>
            </a:r>
          </a:p>
        </p:txBody>
      </p:sp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19997" y="1280953"/>
            <a:ext cx="8771205" cy="6149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0F6FC6">
                    <a:lumMod val="50000"/>
                  </a:srgbClr>
                </a:solidFill>
                <a:latin typeface="Cambria" pitchFamily="18" charset="0"/>
                <a:cs typeface="+mn-cs"/>
              </a:rPr>
              <a:t>                                               </a:t>
            </a:r>
            <a:r>
              <a:rPr lang="ru-RU" sz="2000" b="1" kern="0" dirty="0">
                <a:solidFill>
                  <a:srgbClr val="0F6FC6">
                    <a:lumMod val="50000"/>
                  </a:srgbClr>
                </a:solidFill>
                <a:latin typeface="Cambria" pitchFamily="18" charset="0"/>
                <a:cs typeface="+mn-cs"/>
              </a:rPr>
              <a:t>участие Орловской области в Исследовании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55588" y="1235075"/>
            <a:ext cx="3379787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noFill/>
                  <a:prstDash val="solid"/>
                  <a:miter lim="800000"/>
                </a:ln>
                <a:solidFill>
                  <a:srgbClr val="0F6FC6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cs typeface="+mn-cs"/>
              </a:rPr>
              <a:t>2021 год</a:t>
            </a:r>
          </a:p>
        </p:txBody>
      </p:sp>
      <p:cxnSp>
        <p:nvCxnSpPr>
          <p:cNvPr id="19466" name="Прямая соединительная линия 20"/>
          <p:cNvCxnSpPr>
            <a:cxnSpLocks noChangeShapeType="1"/>
          </p:cNvCxnSpPr>
          <p:nvPr/>
        </p:nvCxnSpPr>
        <p:spPr bwMode="auto">
          <a:xfrm>
            <a:off x="255588" y="1989138"/>
            <a:ext cx="4176712" cy="0"/>
          </a:xfrm>
          <a:prstGeom prst="line">
            <a:avLst/>
          </a:prstGeom>
          <a:noFill/>
          <a:ln w="38100" algn="ctr">
            <a:solidFill>
              <a:srgbClr val="065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7" name="Прямая соединительная линия 22"/>
          <p:cNvCxnSpPr>
            <a:cxnSpLocks noChangeShapeType="1"/>
          </p:cNvCxnSpPr>
          <p:nvPr/>
        </p:nvCxnSpPr>
        <p:spPr bwMode="auto">
          <a:xfrm>
            <a:off x="4640263" y="2459038"/>
            <a:ext cx="4197350" cy="0"/>
          </a:xfrm>
          <a:prstGeom prst="line">
            <a:avLst/>
          </a:prstGeom>
          <a:noFill/>
          <a:ln w="9525" algn="ctr">
            <a:solidFill>
              <a:srgbClr val="065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158750" y="2019300"/>
            <a:ext cx="44577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F6FC6">
                    <a:lumMod val="50000"/>
                  </a:srgbClr>
                </a:solidFill>
                <a:latin typeface="Cambria" panose="02040503050406030204" pitchFamily="18" charset="0"/>
                <a:cs typeface="+mn-cs"/>
              </a:rPr>
              <a:t>Репрезентативная выборка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F6FC6">
                    <a:lumMod val="50000"/>
                  </a:srgbClr>
                </a:solidFill>
                <a:latin typeface="Cambria" panose="02040503050406030204" pitchFamily="18" charset="0"/>
                <a:cs typeface="+mn-cs"/>
              </a:rPr>
              <a:t>от 75 до 150 ОО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49775" y="2060575"/>
            <a:ext cx="45180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F6FC6">
                    <a:lumMod val="50000"/>
                  </a:srgbClr>
                </a:solidFill>
                <a:latin typeface="Cambria" panose="02040503050406030204" pitchFamily="18" charset="0"/>
                <a:cs typeface="+mn-cs"/>
              </a:rPr>
              <a:t>Срок проведения: сентябрь – октябрь </a:t>
            </a:r>
            <a:endParaRPr lang="ru-RU" b="1" dirty="0">
              <a:solidFill>
                <a:srgbClr val="0F6FC6">
                  <a:lumMod val="50000"/>
                </a:srgbClr>
              </a:solidFill>
              <a:latin typeface="Cambria" panose="02040503050406030204" pitchFamily="18" charset="0"/>
              <a:cs typeface="+mn-cs"/>
            </a:endParaRPr>
          </a:p>
        </p:txBody>
      </p:sp>
      <p:cxnSp>
        <p:nvCxnSpPr>
          <p:cNvPr id="19470" name="Прямая соединительная линия 22"/>
          <p:cNvCxnSpPr>
            <a:cxnSpLocks noChangeShapeType="1"/>
          </p:cNvCxnSpPr>
          <p:nvPr/>
        </p:nvCxnSpPr>
        <p:spPr bwMode="auto">
          <a:xfrm>
            <a:off x="4605338" y="3171825"/>
            <a:ext cx="4143375" cy="0"/>
          </a:xfrm>
          <a:prstGeom prst="line">
            <a:avLst/>
          </a:prstGeom>
          <a:noFill/>
          <a:ln w="9525" algn="ctr">
            <a:solidFill>
              <a:srgbClr val="065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71" name="Прямоугольник 1"/>
          <p:cNvSpPr>
            <a:spLocks noChangeArrowheads="1"/>
          </p:cNvSpPr>
          <p:nvPr/>
        </p:nvSpPr>
        <p:spPr bwMode="auto">
          <a:xfrm>
            <a:off x="4549775" y="3271838"/>
            <a:ext cx="44418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Оценка проводится на компьютерах</a:t>
            </a:r>
          </a:p>
        </p:txBody>
      </p:sp>
      <p:sp>
        <p:nvSpPr>
          <p:cNvPr id="19472" name="Прямоугольник 2"/>
          <p:cNvSpPr>
            <a:spLocks noChangeArrowheads="1"/>
          </p:cNvSpPr>
          <p:nvPr/>
        </p:nvSpPr>
        <p:spPr bwMode="auto">
          <a:xfrm>
            <a:off x="4549775" y="3644900"/>
            <a:ext cx="4287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В аудитории присутствуют не менее </a:t>
            </a:r>
            <a:b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2 организаторов</a:t>
            </a:r>
          </a:p>
        </p:txBody>
      </p:sp>
      <p:cxnSp>
        <p:nvCxnSpPr>
          <p:cNvPr id="19473" name="Прямая соединительная линия 22"/>
          <p:cNvCxnSpPr>
            <a:cxnSpLocks noChangeShapeType="1"/>
          </p:cNvCxnSpPr>
          <p:nvPr/>
        </p:nvCxnSpPr>
        <p:spPr bwMode="auto">
          <a:xfrm>
            <a:off x="4564063" y="3609975"/>
            <a:ext cx="4273550" cy="0"/>
          </a:xfrm>
          <a:prstGeom prst="line">
            <a:avLst/>
          </a:prstGeom>
          <a:noFill/>
          <a:ln w="9525" algn="ctr">
            <a:solidFill>
              <a:srgbClr val="065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9474" name="Picture 6" descr="https://fs01.infourok.ru/images/doc/54/67529/img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667000"/>
            <a:ext cx="4079875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5" name="Прямоугольник 1"/>
          <p:cNvSpPr>
            <a:spLocks noChangeArrowheads="1"/>
          </p:cNvSpPr>
          <p:nvPr/>
        </p:nvSpPr>
        <p:spPr bwMode="auto">
          <a:xfrm>
            <a:off x="4549775" y="2586038"/>
            <a:ext cx="46069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Школьники в возрасте от 15 лет и 3 месяцев до 16 лет и 2 месяцев</a:t>
            </a:r>
          </a:p>
        </p:txBody>
      </p:sp>
      <p:cxnSp>
        <p:nvCxnSpPr>
          <p:cNvPr id="19476" name="Прямая соединительная линия 22"/>
          <p:cNvCxnSpPr>
            <a:cxnSpLocks noChangeShapeType="1"/>
          </p:cNvCxnSpPr>
          <p:nvPr/>
        </p:nvCxnSpPr>
        <p:spPr bwMode="auto">
          <a:xfrm>
            <a:off x="4605338" y="4221163"/>
            <a:ext cx="4143375" cy="0"/>
          </a:xfrm>
          <a:prstGeom prst="line">
            <a:avLst/>
          </a:prstGeom>
          <a:noFill/>
          <a:ln w="9525" algn="ctr">
            <a:solidFill>
              <a:srgbClr val="065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77" name="Прямоугольник 2"/>
          <p:cNvSpPr>
            <a:spLocks noChangeArrowheads="1"/>
          </p:cNvSpPr>
          <p:nvPr/>
        </p:nvSpPr>
        <p:spPr bwMode="auto">
          <a:xfrm>
            <a:off x="4549775" y="4292600"/>
            <a:ext cx="42878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Демонстрационные материалы </a:t>
            </a:r>
            <a:b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по функциональной грамотности </a:t>
            </a:r>
            <a:r>
              <a:rPr lang="en-US" altLang="ru-RU" sz="1600" b="1">
                <a:solidFill>
                  <a:srgbClr val="002060"/>
                </a:solidFill>
                <a:latin typeface="Cambria" pitchFamily="18" charset="0"/>
                <a:hlinkClick r:id="rId7"/>
              </a:rPr>
              <a:t>http://skiv.instrao.ru/support/demonstratsionnye-materialya/index.php</a:t>
            </a:r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Сайт ФГБНУ Институт стратегии развития образования РАО</a:t>
            </a:r>
            <a:endParaRPr lang="ru-RU" altLang="ru-RU" sz="1800" b="1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55588" y="5863134"/>
            <a:ext cx="8735614" cy="7342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kern="0" dirty="0">
                <a:solidFill>
                  <a:srgbClr val="0F6FC6">
                    <a:lumMod val="50000"/>
                  </a:srgbClr>
                </a:solidFill>
                <a:latin typeface="Cambria" pitchFamily="18" charset="0"/>
                <a:cs typeface="+mn-cs"/>
              </a:rPr>
              <a:t>Региональное исследование по читательской грамотности в 7 класс </a:t>
            </a:r>
            <a:r>
              <a:rPr lang="ru-RU" b="1" i="1" kern="0" dirty="0">
                <a:solidFill>
                  <a:srgbClr val="0F6FC6">
                    <a:lumMod val="50000"/>
                  </a:srgbClr>
                </a:solidFill>
                <a:latin typeface="Cambria" pitchFamily="18" charset="0"/>
                <a:cs typeface="+mn-cs"/>
              </a:rPr>
              <a:t>–   </a:t>
            </a:r>
            <a:endParaRPr lang="ru-RU" b="1" i="1" kern="0" dirty="0">
              <a:solidFill>
                <a:srgbClr val="0F6FC6">
                  <a:lumMod val="50000"/>
                </a:srgbClr>
              </a:solidFill>
              <a:latin typeface="Cambria" pitchFamily="18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kern="0" dirty="0">
                <a:solidFill>
                  <a:srgbClr val="0F6FC6">
                    <a:lumMod val="50000"/>
                  </a:srgbClr>
                </a:solidFill>
                <a:latin typeface="Cambria" pitchFamily="18" charset="0"/>
                <a:cs typeface="+mn-cs"/>
              </a:rPr>
              <a:t>  </a:t>
            </a:r>
            <a:r>
              <a:rPr lang="ru-RU" b="1" i="1" kern="0" dirty="0">
                <a:solidFill>
                  <a:srgbClr val="FF0000"/>
                </a:solidFill>
                <a:latin typeface="Cambria" pitchFamily="18" charset="0"/>
                <a:cs typeface="+mn-cs"/>
              </a:rPr>
              <a:t>январь </a:t>
            </a:r>
            <a:r>
              <a:rPr lang="ru-RU" b="1" i="1" kern="0" dirty="0">
                <a:solidFill>
                  <a:srgbClr val="FF0000"/>
                </a:solidFill>
                <a:latin typeface="Cambria" pitchFamily="18" charset="0"/>
                <a:cs typeface="+mn-cs"/>
              </a:rPr>
              <a:t>– февраль </a:t>
            </a:r>
            <a:r>
              <a:rPr lang="ru-RU" b="1" i="1" kern="0" dirty="0">
                <a:solidFill>
                  <a:srgbClr val="FF0000"/>
                </a:solidFill>
                <a:latin typeface="Cambria" pitchFamily="18" charset="0"/>
                <a:cs typeface="+mn-cs"/>
              </a:rPr>
              <a:t>2020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6" descr="C:\Users\user\Desktop\фо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E:\rtc_prezent_png\rtc_shap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Заголовок 1"/>
          <p:cNvSpPr>
            <a:spLocks noGrp="1"/>
          </p:cNvSpPr>
          <p:nvPr>
            <p:ph type="ctrTitle"/>
          </p:nvPr>
        </p:nvSpPr>
        <p:spPr>
          <a:xfrm>
            <a:off x="-14288" y="-26988"/>
            <a:ext cx="9123363" cy="1247776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Оценка  качества образования </a:t>
            </a:r>
            <a:b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в ИСОУ «Виртуальная школа»</a:t>
            </a:r>
          </a:p>
        </p:txBody>
      </p:sp>
      <p:sp>
        <p:nvSpPr>
          <p:cNvPr id="11" name="Содержимое 2"/>
          <p:cNvSpPr>
            <a:spLocks noGrp="1"/>
          </p:cNvSpPr>
          <p:nvPr/>
        </p:nvSpPr>
        <p:spPr>
          <a:xfrm>
            <a:off x="152400" y="2035175"/>
            <a:ext cx="8659813" cy="4456113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0"/>
              </a:spcBef>
              <a:buSzPct val="45000"/>
              <a:buFont typeface="Wingdings" charset="0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buSzPct val="45000"/>
              <a:buFont typeface="Georgia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ru-RU" sz="55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buSzPct val="45000"/>
              <a:buFont typeface="Wingdings" charset="0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ru-RU" sz="4200" b="1" dirty="0" smtClean="0">
              <a:cs typeface="Times New Roman" pitchFamily="18" charset="0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buSzPct val="45000"/>
              <a:buFont typeface="Wingdings" charset="0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ru-RU" sz="4200" b="1" dirty="0" smtClean="0">
              <a:cs typeface="Times New Roman" pitchFamily="18" charset="0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buSzPct val="45000"/>
              <a:buFont typeface="Wingdings" charset="0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ru-RU" sz="18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20486" name="Рисунок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3175000"/>
            <a:ext cx="3771900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Рисунок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57650"/>
            <a:ext cx="2881312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Рисунок 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852988"/>
            <a:ext cx="2822575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Прямая соединительная линия 42"/>
          <p:cNvCxnSpPr/>
          <p:nvPr/>
        </p:nvCxnSpPr>
        <p:spPr>
          <a:xfrm>
            <a:off x="5003800" y="4722813"/>
            <a:ext cx="3929063" cy="15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0" name="TextBox 36"/>
          <p:cNvSpPr txBox="1">
            <a:spLocks noChangeArrowheads="1"/>
          </p:cNvSpPr>
          <p:nvPr/>
        </p:nvSpPr>
        <p:spPr bwMode="auto">
          <a:xfrm>
            <a:off x="3995738" y="4868863"/>
            <a:ext cx="500856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8572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>
                <a:solidFill>
                  <a:srgbClr val="002060"/>
                </a:solidFill>
                <a:latin typeface="Cambria" pitchFamily="18" charset="0"/>
              </a:rPr>
              <a:t>Распределение первичного балла по вариантам;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>
                <a:solidFill>
                  <a:srgbClr val="002060"/>
                </a:solidFill>
                <a:latin typeface="Cambria" pitchFamily="18" charset="0"/>
              </a:rPr>
              <a:t>Распределение оценок по вариантам;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>
                <a:solidFill>
                  <a:srgbClr val="002060"/>
                </a:solidFill>
                <a:latin typeface="Cambria" pitchFamily="18" charset="0"/>
              </a:rPr>
              <a:t>Статистика по оценкам;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>
                <a:solidFill>
                  <a:srgbClr val="002060"/>
                </a:solidFill>
                <a:latin typeface="Cambria" pitchFamily="18" charset="0"/>
              </a:rPr>
              <a:t>Решаемость заданий в разрезе уровней сложности;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>
                <a:solidFill>
                  <a:srgbClr val="002060"/>
                </a:solidFill>
                <a:latin typeface="Cambria" pitchFamily="18" charset="0"/>
              </a:rPr>
              <a:t>Итоговый протокол проверочной работы по ученику;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>
                <a:solidFill>
                  <a:srgbClr val="002060"/>
                </a:solidFill>
                <a:latin typeface="Cambria" pitchFamily="18" charset="0"/>
              </a:rPr>
              <a:t>Отчет по учителю-предметнику с результатами 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>
                <a:solidFill>
                  <a:srgbClr val="002060"/>
                </a:solidFill>
                <a:latin typeface="Cambria" pitchFamily="18" charset="0"/>
              </a:rPr>
              <a:t>проверочной работы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0825" y="1268413"/>
            <a:ext cx="4313238" cy="19986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2" name="TextBox 22"/>
          <p:cNvSpPr txBox="1">
            <a:spLocks noChangeArrowheads="1"/>
          </p:cNvSpPr>
          <p:nvPr/>
        </p:nvSpPr>
        <p:spPr bwMode="auto">
          <a:xfrm>
            <a:off x="2051050" y="1341438"/>
            <a:ext cx="251301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2E75B6"/>
                </a:solidFill>
                <a:latin typeface="Cambria" pitchFamily="18" charset="0"/>
                <a:cs typeface="Times New Roman" pitchFamily="18" charset="0"/>
              </a:rPr>
              <a:t>Реализация подпрограммы 4 «Организация оценки качества образования» государственной программы Орловской области «Образование в Орловской области» предполагает 100 % участие образовательных организаций региона во внешних процедурах оценки качества образования</a:t>
            </a:r>
          </a:p>
        </p:txBody>
      </p:sp>
      <p:pic>
        <p:nvPicPr>
          <p:cNvPr id="20493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1341438"/>
            <a:ext cx="917575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1808163"/>
            <a:ext cx="954088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5" name="Прямоугольник 1"/>
          <p:cNvSpPr>
            <a:spLocks noChangeArrowheads="1"/>
          </p:cNvSpPr>
          <p:nvPr/>
        </p:nvSpPr>
        <p:spPr bwMode="auto">
          <a:xfrm>
            <a:off x="5292725" y="1354138"/>
            <a:ext cx="3267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520825" indent="-14351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Cambria" pitchFamily="18" charset="0"/>
              </a:rPr>
              <a:t>Независимая диагностика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Cambria" pitchFamily="18" charset="0"/>
              </a:rPr>
              <a:t>(уровни)</a:t>
            </a:r>
          </a:p>
        </p:txBody>
      </p:sp>
      <p:sp>
        <p:nvSpPr>
          <p:cNvPr id="20496" name="Прямоугольник 30"/>
          <p:cNvSpPr>
            <a:spLocks noChangeArrowheads="1"/>
          </p:cNvSpPr>
          <p:nvPr/>
        </p:nvSpPr>
        <p:spPr bwMode="auto">
          <a:xfrm>
            <a:off x="6732588" y="2270125"/>
            <a:ext cx="23526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520825" indent="-14351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b="1">
                <a:solidFill>
                  <a:srgbClr val="002060"/>
                </a:solidFill>
                <a:latin typeface="Cambria" pitchFamily="18" charset="0"/>
              </a:rPr>
              <a:t>Протоколы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b="1">
                <a:solidFill>
                  <a:srgbClr val="002060"/>
                </a:solidFill>
                <a:latin typeface="Cambria" pitchFamily="18" charset="0"/>
              </a:rPr>
              <a:t>проверочных работ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800" b="1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0497" name="Прямоугольник 48"/>
          <p:cNvSpPr>
            <a:spLocks noChangeArrowheads="1"/>
          </p:cNvSpPr>
          <p:nvPr/>
        </p:nvSpPr>
        <p:spPr bwMode="auto">
          <a:xfrm>
            <a:off x="4641850" y="2151063"/>
            <a:ext cx="2143125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8572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700" b="1" i="1">
                <a:solidFill>
                  <a:srgbClr val="005EA4"/>
                </a:solidFill>
                <a:latin typeface="Cambria" pitchFamily="18" charset="0"/>
              </a:rPr>
              <a:t>Региональный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ru-RU" altLang="ru-RU" sz="800" b="1" i="1">
              <a:solidFill>
                <a:srgbClr val="005EA4"/>
              </a:solidFill>
              <a:latin typeface="Cambria" pitchFamily="18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700" b="1" i="1">
                <a:solidFill>
                  <a:srgbClr val="005EA4"/>
                </a:solidFill>
                <a:latin typeface="Cambria" pitchFamily="18" charset="0"/>
              </a:rPr>
              <a:t>Муниципальный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ru-RU" altLang="ru-RU" sz="800" b="1" i="1">
              <a:solidFill>
                <a:srgbClr val="005EA4"/>
              </a:solidFill>
              <a:latin typeface="Cambria" pitchFamily="18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700" b="1" i="1">
                <a:solidFill>
                  <a:srgbClr val="005EA4"/>
                </a:solidFill>
                <a:latin typeface="Cambria" pitchFamily="18" charset="0"/>
              </a:rPr>
              <a:t>Школьный</a:t>
            </a:r>
          </a:p>
        </p:txBody>
      </p:sp>
      <p:cxnSp>
        <p:nvCxnSpPr>
          <p:cNvPr id="70" name="Соединительная линия уступом 69"/>
          <p:cNvCxnSpPr/>
          <p:nvPr/>
        </p:nvCxnSpPr>
        <p:spPr>
          <a:xfrm rot="5400000" flipH="1" flipV="1">
            <a:off x="4797425" y="2430463"/>
            <a:ext cx="2212975" cy="1800225"/>
          </a:xfrm>
          <a:prstGeom prst="bentConnector3">
            <a:avLst>
              <a:gd name="adj1" fmla="val 5000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9" name="Прямоугольник 75"/>
          <p:cNvSpPr>
            <a:spLocks noChangeArrowheads="1"/>
          </p:cNvSpPr>
          <p:nvPr/>
        </p:nvSpPr>
        <p:spPr bwMode="auto">
          <a:xfrm>
            <a:off x="5003800" y="3467100"/>
            <a:ext cx="4081463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520825" indent="-14351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700" b="1" i="1">
                <a:solidFill>
                  <a:srgbClr val="FF0000"/>
                </a:solidFill>
                <a:latin typeface="Cambria" pitchFamily="18" charset="0"/>
              </a:rPr>
              <a:t>Мониторинг заполнения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700" b="1" i="1">
                <a:solidFill>
                  <a:srgbClr val="FF0000"/>
                </a:solidFill>
                <a:latin typeface="Cambria" pitchFamily="18" charset="0"/>
              </a:rPr>
              <a:t>протоколов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600" b="1" i="1">
              <a:solidFill>
                <a:srgbClr val="FF0000"/>
              </a:solidFill>
              <a:latin typeface="Cambria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700" b="1" i="1">
                <a:solidFill>
                  <a:srgbClr val="FF0000"/>
                </a:solidFill>
                <a:latin typeface="Cambria" pitchFamily="18" charset="0"/>
              </a:rPr>
              <a:t>Результаты проверочных работ</a:t>
            </a:r>
          </a:p>
        </p:txBody>
      </p:sp>
      <p:pic>
        <p:nvPicPr>
          <p:cNvPr id="2050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6" descr="C:\Users\user\Desktop\фо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7383062" cy="5185399"/>
          </a:xfrm>
          <a:prstGeom prst="snip2SameRect">
            <a:avLst>
              <a:gd name="adj1" fmla="val 35890"/>
              <a:gd name="adj2" fmla="val 1713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3" descr="E:\rtc_prezent_png\rtc_shap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217026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Заголовок 1"/>
          <p:cNvSpPr txBox="1">
            <a:spLocks/>
          </p:cNvSpPr>
          <p:nvPr/>
        </p:nvSpPr>
        <p:spPr bwMode="auto">
          <a:xfrm>
            <a:off x="-36513" y="-26988"/>
            <a:ext cx="9123363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Мониторинг заполнения показателей</a:t>
            </a:r>
            <a:br>
              <a:rPr lang="ru-RU" altLang="ru-RU" sz="2800" b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2800" b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для обучающихся 2 класса в ИСОУ ВШ</a:t>
            </a:r>
          </a:p>
        </p:txBody>
      </p:sp>
      <p:sp>
        <p:nvSpPr>
          <p:cNvPr id="21510" name="AutoShape 2" descr="https://apf.mail.ru/cgi-bin/readmsg/%D0%A0%D0%B8%D1%81%D1%83%D0%BD%D0%BE%D0%BA1.jpg?id=15374533150000000343%3B0%3B1&amp;x-email=logun96orel%40mail.ru&amp;exif=1"/>
          <p:cNvSpPr>
            <a:spLocks noChangeAspect="1" noChangeArrowheads="1"/>
          </p:cNvSpPr>
          <p:nvPr/>
        </p:nvSpPr>
        <p:spPr bwMode="auto">
          <a:xfrm>
            <a:off x="155575" y="404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1511" name="AutoShape 4" descr="https://apf.mail.ru/cgi-bin/readmsg/%D0%A0%D0%B8%D1%81%D1%83%D0%BD%D0%BE%D0%BA1.jpg?id=15374533150000000343%3B0%3B1&amp;x-email=logun96orel%40mail.ru&amp;exif=1"/>
          <p:cNvSpPr>
            <a:spLocks noChangeAspect="1" noChangeArrowheads="1"/>
          </p:cNvSpPr>
          <p:nvPr/>
        </p:nvSpPr>
        <p:spPr bwMode="auto">
          <a:xfrm>
            <a:off x="155575" y="404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1512" name="AutoShape 6" descr="https://apf.mail.ru/cgi-bin/readmsg/%D0%A0%D0%B8%D1%81%D1%83%D0%BD%D0%BE%D0%BA1.jpg?id=15374533150000000343%3B0%3B1&amp;x-email=logun96orel%40mail.ru&amp;exif=1"/>
          <p:cNvSpPr>
            <a:spLocks noChangeAspect="1" noChangeArrowheads="1"/>
          </p:cNvSpPr>
          <p:nvPr/>
        </p:nvSpPr>
        <p:spPr bwMode="auto">
          <a:xfrm>
            <a:off x="155575" y="404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1513" name="AutoShape 8" descr="https://apf.mail.ru/cgi-bin/readmsg/%D0%A0%D0%B8%D1%81%D1%83%D0%BD%D0%BE%D0%BA1.jpg?id=15374533150000000343%3B0%3B1&amp;x-email=logun96orel%40mail.ru&amp;exif=1"/>
          <p:cNvSpPr>
            <a:spLocks noChangeAspect="1" noChangeArrowheads="1"/>
          </p:cNvSpPr>
          <p:nvPr/>
        </p:nvSpPr>
        <p:spPr bwMode="auto">
          <a:xfrm>
            <a:off x="155575" y="404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1514" name="AutoShape 10" descr="https://apf.mail.ru/cgi-bin/readmsg/%D0%A0%D0%B8%D1%81%D1%83%D0%BD%D0%BE%D0%BA1.jpg?id=15374533150000000343%3B0%3B1&amp;x-email=logun96orel%40mail.ru&amp;exif=1"/>
          <p:cNvSpPr>
            <a:spLocks noChangeAspect="1" noChangeArrowheads="1"/>
          </p:cNvSpPr>
          <p:nvPr/>
        </p:nvSpPr>
        <p:spPr bwMode="auto">
          <a:xfrm>
            <a:off x="155575" y="404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1515" name="AutoShape 12" descr="https://apf.mail.ru/cgi-bin/readmsg/%D0%A0%D0%B8%D1%81%D1%83%D0%BD%D0%BE%D0%BA1.jpg?id=15374533150000000343%3B0%3B1&amp;x-email=logun96orel%40mail.ru&amp;exif=1"/>
          <p:cNvSpPr>
            <a:spLocks noChangeAspect="1" noChangeArrowheads="1"/>
          </p:cNvSpPr>
          <p:nvPr/>
        </p:nvSpPr>
        <p:spPr bwMode="auto">
          <a:xfrm>
            <a:off x="155575" y="404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1516" name="TextBox 13"/>
          <p:cNvSpPr txBox="1">
            <a:spLocks noChangeArrowheads="1"/>
          </p:cNvSpPr>
          <p:nvPr/>
        </p:nvSpPr>
        <p:spPr bwMode="auto">
          <a:xfrm>
            <a:off x="53975" y="5210175"/>
            <a:ext cx="28622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2060"/>
                </a:solidFill>
                <a:latin typeface="Cambria" pitchFamily="18" charset="0"/>
              </a:rPr>
              <a:t>Заполнение итоговых оценок</a:t>
            </a:r>
          </a:p>
        </p:txBody>
      </p:sp>
      <p:sp>
        <p:nvSpPr>
          <p:cNvPr id="21517" name="TextBox 14"/>
          <p:cNvSpPr txBox="1">
            <a:spLocks noChangeArrowheads="1"/>
          </p:cNvSpPr>
          <p:nvPr/>
        </p:nvSpPr>
        <p:spPr bwMode="auto">
          <a:xfrm>
            <a:off x="2273300" y="1296988"/>
            <a:ext cx="4984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2060"/>
                </a:solidFill>
                <a:latin typeface="Cambria" pitchFamily="18" charset="0"/>
              </a:rPr>
              <a:t>97</a:t>
            </a:r>
            <a:r>
              <a:rPr lang="ru-RU" altLang="ru-RU" sz="1600">
                <a:solidFill>
                  <a:srgbClr val="002060"/>
                </a:solidFill>
                <a:latin typeface="Cambria" pitchFamily="18" charset="0"/>
              </a:rPr>
              <a:t> 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584950" y="2227263"/>
            <a:ext cx="2482850" cy="1587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919413" y="2228850"/>
            <a:ext cx="3630612" cy="830263"/>
          </a:xfrm>
          <a:prstGeom prst="straightConnector1">
            <a:avLst/>
          </a:prstGeom>
          <a:ln w="28575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567488" y="2835275"/>
            <a:ext cx="2500312" cy="1905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550025" y="2854325"/>
            <a:ext cx="34925" cy="1774825"/>
          </a:xfrm>
          <a:prstGeom prst="straightConnector1">
            <a:avLst/>
          </a:prstGeom>
          <a:ln w="28575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Равнобедренный треугольник 19"/>
          <p:cNvSpPr/>
          <p:nvPr/>
        </p:nvSpPr>
        <p:spPr>
          <a:xfrm>
            <a:off x="1116013" y="2305050"/>
            <a:ext cx="142875" cy="214313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4222750" y="3124200"/>
            <a:ext cx="142875" cy="214313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1979613" y="2954338"/>
            <a:ext cx="142875" cy="214312"/>
          </a:xfrm>
          <a:prstGeom prst="triangle">
            <a:avLst/>
          </a:prstGeom>
          <a:solidFill>
            <a:srgbClr val="D2C3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2098675" y="4481513"/>
            <a:ext cx="142875" cy="214312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827088" y="4176713"/>
            <a:ext cx="142875" cy="214312"/>
          </a:xfrm>
          <a:prstGeom prst="triangle">
            <a:avLst/>
          </a:prstGeom>
          <a:solidFill>
            <a:srgbClr val="D2C3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5005388" y="2665413"/>
            <a:ext cx="142875" cy="214312"/>
          </a:xfrm>
          <a:prstGeom prst="triangle">
            <a:avLst/>
          </a:prstGeom>
          <a:solidFill>
            <a:srgbClr val="D2C3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5942013" y="2952750"/>
            <a:ext cx="142875" cy="214313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3519488" y="3790950"/>
            <a:ext cx="142875" cy="214313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4875213" y="4367213"/>
            <a:ext cx="142875" cy="214312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9" name="Равнобедренный треугольник 28"/>
          <p:cNvSpPr/>
          <p:nvPr/>
        </p:nvSpPr>
        <p:spPr>
          <a:xfrm>
            <a:off x="5597525" y="3902075"/>
            <a:ext cx="142875" cy="214313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1532" name="TextBox 29"/>
          <p:cNvSpPr txBox="1">
            <a:spLocks noChangeArrowheads="1"/>
          </p:cNvSpPr>
          <p:nvPr/>
        </p:nvSpPr>
        <p:spPr bwMode="auto">
          <a:xfrm>
            <a:off x="4900613" y="5065713"/>
            <a:ext cx="4619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2060"/>
                </a:solidFill>
                <a:latin typeface="Cambria" pitchFamily="18" charset="0"/>
              </a:rPr>
              <a:t>94 </a:t>
            </a:r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3995738" y="4608513"/>
            <a:ext cx="142875" cy="214312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Равнобедренный треугольник 31"/>
          <p:cNvSpPr/>
          <p:nvPr/>
        </p:nvSpPr>
        <p:spPr>
          <a:xfrm>
            <a:off x="3132138" y="4392613"/>
            <a:ext cx="142875" cy="21431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3" name="Равнобедренный треугольник 32"/>
          <p:cNvSpPr/>
          <p:nvPr/>
        </p:nvSpPr>
        <p:spPr>
          <a:xfrm>
            <a:off x="6013450" y="5329238"/>
            <a:ext cx="142875" cy="214312"/>
          </a:xfrm>
          <a:prstGeom prst="triangle">
            <a:avLst/>
          </a:prstGeom>
          <a:solidFill>
            <a:srgbClr val="D2C3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1536" name="TextBox 33"/>
          <p:cNvSpPr txBox="1">
            <a:spLocks noChangeArrowheads="1"/>
          </p:cNvSpPr>
          <p:nvPr/>
        </p:nvSpPr>
        <p:spPr bwMode="auto">
          <a:xfrm>
            <a:off x="6850063" y="2447925"/>
            <a:ext cx="1970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2060"/>
                </a:solidFill>
                <a:latin typeface="Cambria" pitchFamily="18" charset="0"/>
              </a:rPr>
              <a:t>Орловский район – </a:t>
            </a:r>
            <a:r>
              <a:rPr lang="ru-RU" altLang="ru-RU" sz="1200" b="1">
                <a:solidFill>
                  <a:srgbClr val="002060"/>
                </a:solidFill>
                <a:latin typeface="Cambria" pitchFamily="18" charset="0"/>
              </a:rPr>
              <a:t>44</a:t>
            </a:r>
            <a:r>
              <a:rPr lang="ru-RU" altLang="ru-RU" sz="1200">
                <a:solidFill>
                  <a:srgbClr val="002060"/>
                </a:solidFill>
                <a:latin typeface="Cambria" pitchFamily="18" charset="0"/>
              </a:rPr>
              <a:t>        </a:t>
            </a:r>
          </a:p>
        </p:txBody>
      </p:sp>
      <p:sp>
        <p:nvSpPr>
          <p:cNvPr id="35" name="Равнобедренный треугольник 34"/>
          <p:cNvSpPr/>
          <p:nvPr/>
        </p:nvSpPr>
        <p:spPr>
          <a:xfrm>
            <a:off x="8532813" y="2232025"/>
            <a:ext cx="142875" cy="214313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1538" name="TextBox 35"/>
          <p:cNvSpPr txBox="1">
            <a:spLocks noChangeArrowheads="1"/>
          </p:cNvSpPr>
          <p:nvPr/>
        </p:nvSpPr>
        <p:spPr bwMode="auto">
          <a:xfrm>
            <a:off x="7596188" y="2228850"/>
            <a:ext cx="1152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2060"/>
                </a:solidFill>
                <a:latin typeface="Cambria" pitchFamily="18" charset="0"/>
              </a:rPr>
              <a:t>г. Орёл – </a:t>
            </a:r>
            <a:r>
              <a:rPr lang="ru-RU" altLang="ru-RU" sz="1200" b="1">
                <a:solidFill>
                  <a:srgbClr val="002060"/>
                </a:solidFill>
                <a:latin typeface="Cambria" pitchFamily="18" charset="0"/>
              </a:rPr>
              <a:t>94</a:t>
            </a:r>
            <a:r>
              <a:rPr lang="ru-RU" altLang="ru-RU" sz="1200">
                <a:solidFill>
                  <a:srgbClr val="002060"/>
                </a:solidFill>
                <a:latin typeface="Cambria" pitchFamily="18" charset="0"/>
              </a:rPr>
              <a:t>        </a:t>
            </a:r>
          </a:p>
        </p:txBody>
      </p:sp>
      <p:sp>
        <p:nvSpPr>
          <p:cNvPr id="37" name="Равнобедренный треугольник 36"/>
          <p:cNvSpPr/>
          <p:nvPr/>
        </p:nvSpPr>
        <p:spPr>
          <a:xfrm>
            <a:off x="8532813" y="2447925"/>
            <a:ext cx="142875" cy="214313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pSp>
        <p:nvGrpSpPr>
          <p:cNvPr id="21540" name="Группа 37"/>
          <p:cNvGrpSpPr>
            <a:grpSpLocks/>
          </p:cNvGrpSpPr>
          <p:nvPr/>
        </p:nvGrpSpPr>
        <p:grpSpPr bwMode="auto">
          <a:xfrm>
            <a:off x="6907213" y="2867025"/>
            <a:ext cx="1912937" cy="506413"/>
            <a:chOff x="7266870" y="3007985"/>
            <a:chExt cx="1913642" cy="506574"/>
          </a:xfrm>
        </p:grpSpPr>
        <p:sp>
          <p:nvSpPr>
            <p:cNvPr id="21673" name="TextBox 38"/>
            <p:cNvSpPr txBox="1">
              <a:spLocks noChangeArrowheads="1"/>
            </p:cNvSpPr>
            <p:nvPr/>
          </p:nvSpPr>
          <p:spPr bwMode="auto">
            <a:xfrm>
              <a:off x="7913702" y="3007985"/>
              <a:ext cx="12668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solidFill>
                    <a:srgbClr val="002060"/>
                  </a:solidFill>
                  <a:latin typeface="Cambria" pitchFamily="18" charset="0"/>
                </a:rPr>
                <a:t>г. Ливны –</a:t>
              </a:r>
              <a:r>
                <a:rPr lang="ru-RU" altLang="ru-RU" sz="1200" b="1">
                  <a:solidFill>
                    <a:srgbClr val="002060"/>
                  </a:solidFill>
                  <a:latin typeface="Cambria" pitchFamily="18" charset="0"/>
                </a:rPr>
                <a:t>92</a:t>
              </a:r>
              <a:r>
                <a:rPr lang="ru-RU" altLang="ru-RU" sz="1200">
                  <a:solidFill>
                    <a:srgbClr val="002060"/>
                  </a:solidFill>
                  <a:latin typeface="Cambria" pitchFamily="18" charset="0"/>
                </a:rPr>
                <a:t>         </a:t>
              </a:r>
            </a:p>
          </p:txBody>
        </p:sp>
        <p:sp>
          <p:nvSpPr>
            <p:cNvPr id="21674" name="TextBox 39"/>
            <p:cNvSpPr txBox="1">
              <a:spLocks noChangeArrowheads="1"/>
            </p:cNvSpPr>
            <p:nvPr/>
          </p:nvSpPr>
          <p:spPr bwMode="auto">
            <a:xfrm>
              <a:off x="7266870" y="3237560"/>
              <a:ext cx="184163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solidFill>
                    <a:srgbClr val="002060"/>
                  </a:solidFill>
                  <a:latin typeface="Cambria" pitchFamily="18" charset="0"/>
                </a:rPr>
                <a:t>Ливенский район – </a:t>
              </a:r>
              <a:r>
                <a:rPr lang="ru-RU" altLang="ru-RU" sz="1200" b="1">
                  <a:solidFill>
                    <a:srgbClr val="002060"/>
                  </a:solidFill>
                  <a:latin typeface="Cambria" pitchFamily="18" charset="0"/>
                </a:rPr>
                <a:t>94</a:t>
              </a:r>
              <a:r>
                <a:rPr lang="ru-RU" altLang="ru-RU" sz="1200">
                  <a:solidFill>
                    <a:srgbClr val="002060"/>
                  </a:solidFill>
                  <a:latin typeface="Cambria" pitchFamily="18" charset="0"/>
                </a:rPr>
                <a:t>           </a:t>
              </a:r>
            </a:p>
          </p:txBody>
        </p:sp>
        <p:sp>
          <p:nvSpPr>
            <p:cNvPr id="41" name="Равнобедренный треугольник 40"/>
            <p:cNvSpPr/>
            <p:nvPr/>
          </p:nvSpPr>
          <p:spPr>
            <a:xfrm>
              <a:off x="8894657" y="3015926"/>
              <a:ext cx="142928" cy="214380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>
                <a:solidFill>
                  <a:srgbClr val="00206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2" name="Равнобедренный треугольник 41"/>
            <p:cNvSpPr/>
            <p:nvPr/>
          </p:nvSpPr>
          <p:spPr>
            <a:xfrm>
              <a:off x="8894657" y="3238246"/>
              <a:ext cx="142928" cy="214380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>
                <a:solidFill>
                  <a:srgbClr val="002060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43" name="Равнобедренный треугольник 42"/>
          <p:cNvSpPr/>
          <p:nvPr/>
        </p:nvSpPr>
        <p:spPr>
          <a:xfrm>
            <a:off x="109538" y="5473700"/>
            <a:ext cx="142875" cy="214313"/>
          </a:xfrm>
          <a:prstGeom prst="triangle">
            <a:avLst/>
          </a:prstGeom>
          <a:solidFill>
            <a:srgbClr val="8FC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173413" y="6048375"/>
            <a:ext cx="141287" cy="14446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171825" y="6477000"/>
            <a:ext cx="139700" cy="14446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6" name="Равнобедренный треугольник 45"/>
          <p:cNvSpPr/>
          <p:nvPr/>
        </p:nvSpPr>
        <p:spPr>
          <a:xfrm>
            <a:off x="107950" y="5689600"/>
            <a:ext cx="142875" cy="214313"/>
          </a:xfrm>
          <a:prstGeom prst="triangle">
            <a:avLst/>
          </a:prstGeom>
          <a:solidFill>
            <a:srgbClr val="D2C3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68263" y="5480050"/>
            <a:ext cx="3279775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46" name="TextBox 47"/>
          <p:cNvSpPr txBox="1">
            <a:spLocks noChangeArrowheads="1"/>
          </p:cNvSpPr>
          <p:nvPr/>
        </p:nvSpPr>
        <p:spPr bwMode="auto">
          <a:xfrm>
            <a:off x="192088" y="5473700"/>
            <a:ext cx="2862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2060"/>
                </a:solidFill>
                <a:latin typeface="Cambria" pitchFamily="18" charset="0"/>
              </a:rPr>
              <a:t>Высокий уровень (свыше 90%)</a:t>
            </a:r>
          </a:p>
        </p:txBody>
      </p:sp>
      <p:sp>
        <p:nvSpPr>
          <p:cNvPr id="21547" name="TextBox 48"/>
          <p:cNvSpPr txBox="1">
            <a:spLocks noChangeArrowheads="1"/>
          </p:cNvSpPr>
          <p:nvPr/>
        </p:nvSpPr>
        <p:spPr bwMode="auto">
          <a:xfrm>
            <a:off x="198438" y="5700713"/>
            <a:ext cx="3282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2060"/>
                </a:solidFill>
                <a:latin typeface="Cambria" pitchFamily="18" charset="0"/>
              </a:rPr>
              <a:t>Недостаточный уровень (от 70% до 90%)</a:t>
            </a:r>
          </a:p>
        </p:txBody>
      </p:sp>
      <p:sp>
        <p:nvSpPr>
          <p:cNvPr id="50" name="Равнобедренный треугольник 49"/>
          <p:cNvSpPr/>
          <p:nvPr/>
        </p:nvSpPr>
        <p:spPr>
          <a:xfrm>
            <a:off x="109538" y="5907088"/>
            <a:ext cx="142875" cy="21431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1549" name="TextBox 50"/>
          <p:cNvSpPr txBox="1">
            <a:spLocks noChangeArrowheads="1"/>
          </p:cNvSpPr>
          <p:nvPr/>
        </p:nvSpPr>
        <p:spPr bwMode="auto">
          <a:xfrm>
            <a:off x="207963" y="5905500"/>
            <a:ext cx="32845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2060"/>
                </a:solidFill>
                <a:latin typeface="Cambria" pitchFamily="18" charset="0"/>
              </a:rPr>
              <a:t>Низкий уровень (ниже 70%)</a:t>
            </a:r>
          </a:p>
        </p:txBody>
      </p:sp>
      <p:grpSp>
        <p:nvGrpSpPr>
          <p:cNvPr id="21550" name="Группа 51"/>
          <p:cNvGrpSpPr>
            <a:grpSpLocks/>
          </p:cNvGrpSpPr>
          <p:nvPr/>
        </p:nvGrpSpPr>
        <p:grpSpPr bwMode="auto">
          <a:xfrm>
            <a:off x="3133725" y="5689600"/>
            <a:ext cx="3495675" cy="996950"/>
            <a:chOff x="220737" y="5525616"/>
            <a:chExt cx="3495551" cy="997079"/>
          </a:xfrm>
        </p:grpSpPr>
        <p:sp>
          <p:nvSpPr>
            <p:cNvPr id="21668" name="TextBox 52"/>
            <p:cNvSpPr txBox="1">
              <a:spLocks noChangeArrowheads="1"/>
            </p:cNvSpPr>
            <p:nvPr/>
          </p:nvSpPr>
          <p:spPr bwMode="auto">
            <a:xfrm>
              <a:off x="290858" y="5525616"/>
              <a:ext cx="28626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400" b="1">
                  <a:solidFill>
                    <a:srgbClr val="002060"/>
                  </a:solidFill>
                  <a:latin typeface="Cambria" pitchFamily="18" charset="0"/>
                </a:rPr>
                <a:t>Педагогические кадры</a:t>
              </a:r>
            </a:p>
          </p:txBody>
        </p:sp>
        <p:cxnSp>
          <p:nvCxnSpPr>
            <p:cNvPr id="54" name="Прямая соединительная линия 53"/>
            <p:cNvCxnSpPr/>
            <p:nvPr/>
          </p:nvCxnSpPr>
          <p:spPr>
            <a:xfrm>
              <a:off x="220737" y="5812991"/>
              <a:ext cx="2446251" cy="0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70" name="TextBox 54"/>
            <p:cNvSpPr txBox="1">
              <a:spLocks noChangeArrowheads="1"/>
            </p:cNvSpPr>
            <p:nvPr/>
          </p:nvSpPr>
          <p:spPr bwMode="auto">
            <a:xfrm>
              <a:off x="415347" y="5813648"/>
              <a:ext cx="28626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solidFill>
                    <a:srgbClr val="002060"/>
                  </a:solidFill>
                  <a:latin typeface="Cambria" pitchFamily="18" charset="0"/>
                </a:rPr>
                <a:t>Высокий уровень (свыше 90%)</a:t>
              </a:r>
            </a:p>
          </p:txBody>
        </p:sp>
        <p:sp>
          <p:nvSpPr>
            <p:cNvPr id="21671" name="TextBox 55"/>
            <p:cNvSpPr txBox="1">
              <a:spLocks noChangeArrowheads="1"/>
            </p:cNvSpPr>
            <p:nvPr/>
          </p:nvSpPr>
          <p:spPr bwMode="auto">
            <a:xfrm>
              <a:off x="421617" y="6040705"/>
              <a:ext cx="32841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solidFill>
                    <a:srgbClr val="002060"/>
                  </a:solidFill>
                  <a:latin typeface="Cambria" pitchFamily="18" charset="0"/>
                </a:rPr>
                <a:t>Недостаточный уровень (от 70% до 90%)</a:t>
              </a:r>
            </a:p>
          </p:txBody>
        </p:sp>
        <p:sp>
          <p:nvSpPr>
            <p:cNvPr id="21672" name="TextBox 56"/>
            <p:cNvSpPr txBox="1">
              <a:spLocks noChangeArrowheads="1"/>
            </p:cNvSpPr>
            <p:nvPr/>
          </p:nvSpPr>
          <p:spPr bwMode="auto">
            <a:xfrm>
              <a:off x="432168" y="6245696"/>
              <a:ext cx="32841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solidFill>
                    <a:srgbClr val="002060"/>
                  </a:solidFill>
                  <a:latin typeface="Cambria" pitchFamily="18" charset="0"/>
                </a:rPr>
                <a:t>Низкий уровень (ниже 70%)</a:t>
              </a:r>
            </a:p>
          </p:txBody>
        </p:sp>
      </p:grpSp>
      <p:sp>
        <p:nvSpPr>
          <p:cNvPr id="58" name="Прямоугольник 57"/>
          <p:cNvSpPr/>
          <p:nvPr/>
        </p:nvSpPr>
        <p:spPr>
          <a:xfrm>
            <a:off x="3171825" y="6270625"/>
            <a:ext cx="139700" cy="144463"/>
          </a:xfrm>
          <a:prstGeom prst="rect">
            <a:avLst/>
          </a:prstGeom>
          <a:solidFill>
            <a:srgbClr val="D2C304"/>
          </a:solidFill>
          <a:ln>
            <a:solidFill>
              <a:srgbClr val="D2C3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59" name="Равнобедренный треугольник 58"/>
          <p:cNvSpPr/>
          <p:nvPr/>
        </p:nvSpPr>
        <p:spPr>
          <a:xfrm>
            <a:off x="2557463" y="1370013"/>
            <a:ext cx="142875" cy="214312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60" name="Равнобедренный треугольник 59"/>
          <p:cNvSpPr/>
          <p:nvPr/>
        </p:nvSpPr>
        <p:spPr>
          <a:xfrm>
            <a:off x="5151438" y="5080000"/>
            <a:ext cx="142875" cy="214313"/>
          </a:xfrm>
          <a:prstGeom prst="triangle">
            <a:avLst/>
          </a:prstGeom>
          <a:solidFill>
            <a:srgbClr val="8FC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61" name="Равнобедренный треугольник 60"/>
          <p:cNvSpPr/>
          <p:nvPr/>
        </p:nvSpPr>
        <p:spPr>
          <a:xfrm>
            <a:off x="5724525" y="2376488"/>
            <a:ext cx="142875" cy="214312"/>
          </a:xfrm>
          <a:prstGeom prst="triangle">
            <a:avLst/>
          </a:prstGeom>
          <a:solidFill>
            <a:srgbClr val="8FC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1555" name="TextBox 61"/>
          <p:cNvSpPr txBox="1">
            <a:spLocks noChangeArrowheads="1"/>
          </p:cNvSpPr>
          <p:nvPr/>
        </p:nvSpPr>
        <p:spPr bwMode="auto">
          <a:xfrm>
            <a:off x="5335588" y="2376488"/>
            <a:ext cx="460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2060"/>
                </a:solidFill>
                <a:latin typeface="Cambria" pitchFamily="18" charset="0"/>
              </a:rPr>
              <a:t>100</a:t>
            </a:r>
          </a:p>
        </p:txBody>
      </p:sp>
      <p:sp>
        <p:nvSpPr>
          <p:cNvPr id="63" name="Равнобедренный треугольник 62"/>
          <p:cNvSpPr/>
          <p:nvPr/>
        </p:nvSpPr>
        <p:spPr>
          <a:xfrm>
            <a:off x="2073275" y="3775075"/>
            <a:ext cx="142875" cy="214313"/>
          </a:xfrm>
          <a:prstGeom prst="triangle">
            <a:avLst/>
          </a:prstGeom>
          <a:solidFill>
            <a:srgbClr val="8FC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1557" name="TextBox 63"/>
          <p:cNvSpPr txBox="1">
            <a:spLocks noChangeArrowheads="1"/>
          </p:cNvSpPr>
          <p:nvPr/>
        </p:nvSpPr>
        <p:spPr bwMode="auto">
          <a:xfrm>
            <a:off x="1812925" y="3768725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2060"/>
                </a:solidFill>
                <a:latin typeface="Cambria" pitchFamily="18" charset="0"/>
              </a:rPr>
              <a:t>90 </a:t>
            </a:r>
          </a:p>
        </p:txBody>
      </p:sp>
      <p:sp>
        <p:nvSpPr>
          <p:cNvPr id="21558" name="TextBox 64"/>
          <p:cNvSpPr txBox="1">
            <a:spLocks noChangeArrowheads="1"/>
          </p:cNvSpPr>
          <p:nvPr/>
        </p:nvSpPr>
        <p:spPr bwMode="auto">
          <a:xfrm>
            <a:off x="3708400" y="4619625"/>
            <a:ext cx="4603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2060"/>
                </a:solidFill>
                <a:latin typeface="Cambria" pitchFamily="18" charset="0"/>
              </a:rPr>
              <a:t>97</a:t>
            </a:r>
          </a:p>
        </p:txBody>
      </p:sp>
      <p:sp>
        <p:nvSpPr>
          <p:cNvPr id="21559" name="TextBox 65"/>
          <p:cNvSpPr txBox="1">
            <a:spLocks noChangeArrowheads="1"/>
          </p:cNvSpPr>
          <p:nvPr/>
        </p:nvSpPr>
        <p:spPr bwMode="auto">
          <a:xfrm>
            <a:off x="5651500" y="2963863"/>
            <a:ext cx="406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2060"/>
                </a:solidFill>
                <a:latin typeface="Cambria" pitchFamily="18" charset="0"/>
              </a:rPr>
              <a:t>99</a:t>
            </a:r>
          </a:p>
        </p:txBody>
      </p:sp>
      <p:sp>
        <p:nvSpPr>
          <p:cNvPr id="21560" name="TextBox 66"/>
          <p:cNvSpPr txBox="1">
            <a:spLocks noChangeArrowheads="1"/>
          </p:cNvSpPr>
          <p:nvPr/>
        </p:nvSpPr>
        <p:spPr bwMode="auto">
          <a:xfrm>
            <a:off x="4522788" y="4343400"/>
            <a:ext cx="481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2060"/>
                </a:solidFill>
                <a:latin typeface="Cambria" pitchFamily="18" charset="0"/>
              </a:rPr>
              <a:t>100 </a:t>
            </a:r>
          </a:p>
        </p:txBody>
      </p:sp>
      <p:sp>
        <p:nvSpPr>
          <p:cNvPr id="21561" name="TextBox 67"/>
          <p:cNvSpPr txBox="1">
            <a:spLocks noChangeArrowheads="1"/>
          </p:cNvSpPr>
          <p:nvPr/>
        </p:nvSpPr>
        <p:spPr bwMode="auto">
          <a:xfrm>
            <a:off x="3246438" y="3790950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2060"/>
                </a:solidFill>
                <a:latin typeface="Cambria" pitchFamily="18" charset="0"/>
              </a:rPr>
              <a:t>90 </a:t>
            </a:r>
          </a:p>
        </p:txBody>
      </p:sp>
      <p:sp>
        <p:nvSpPr>
          <p:cNvPr id="21562" name="TextBox 68"/>
          <p:cNvSpPr txBox="1">
            <a:spLocks noChangeArrowheads="1"/>
          </p:cNvSpPr>
          <p:nvPr/>
        </p:nvSpPr>
        <p:spPr bwMode="auto">
          <a:xfrm>
            <a:off x="1812925" y="4503738"/>
            <a:ext cx="460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2060"/>
                </a:solidFill>
                <a:latin typeface="Cambria" pitchFamily="18" charset="0"/>
              </a:rPr>
              <a:t>99 </a:t>
            </a:r>
          </a:p>
        </p:txBody>
      </p:sp>
      <p:sp>
        <p:nvSpPr>
          <p:cNvPr id="21563" name="TextBox 69"/>
          <p:cNvSpPr txBox="1">
            <a:spLocks noChangeArrowheads="1"/>
          </p:cNvSpPr>
          <p:nvPr/>
        </p:nvSpPr>
        <p:spPr bwMode="auto">
          <a:xfrm>
            <a:off x="827088" y="2305050"/>
            <a:ext cx="4619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2060"/>
                </a:solidFill>
                <a:latin typeface="Cambria" pitchFamily="18" charset="0"/>
              </a:rPr>
              <a:t>99 </a:t>
            </a:r>
          </a:p>
        </p:txBody>
      </p:sp>
      <p:sp>
        <p:nvSpPr>
          <p:cNvPr id="71" name="Равнобедренный треугольник 70"/>
          <p:cNvSpPr/>
          <p:nvPr/>
        </p:nvSpPr>
        <p:spPr>
          <a:xfrm>
            <a:off x="611188" y="3260725"/>
            <a:ext cx="142875" cy="214313"/>
          </a:xfrm>
          <a:prstGeom prst="triangle">
            <a:avLst/>
          </a:prstGeom>
          <a:solidFill>
            <a:srgbClr val="8FC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1565" name="TextBox 71"/>
          <p:cNvSpPr txBox="1">
            <a:spLocks noChangeArrowheads="1"/>
          </p:cNvSpPr>
          <p:nvPr/>
        </p:nvSpPr>
        <p:spPr bwMode="auto">
          <a:xfrm>
            <a:off x="5335588" y="3878263"/>
            <a:ext cx="460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2060"/>
                </a:solidFill>
                <a:latin typeface="Cambria" pitchFamily="18" charset="0"/>
              </a:rPr>
              <a:t>54 </a:t>
            </a:r>
          </a:p>
        </p:txBody>
      </p:sp>
      <p:sp>
        <p:nvSpPr>
          <p:cNvPr id="21566" name="TextBox 72"/>
          <p:cNvSpPr txBox="1">
            <a:spLocks noChangeArrowheads="1"/>
          </p:cNvSpPr>
          <p:nvPr/>
        </p:nvSpPr>
        <p:spPr bwMode="auto">
          <a:xfrm>
            <a:off x="323850" y="3246438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2060"/>
                </a:solidFill>
                <a:latin typeface="Cambria" pitchFamily="18" charset="0"/>
              </a:rPr>
              <a:t>98 </a:t>
            </a:r>
          </a:p>
        </p:txBody>
      </p:sp>
      <p:sp>
        <p:nvSpPr>
          <p:cNvPr id="21567" name="TextBox 73"/>
          <p:cNvSpPr txBox="1">
            <a:spLocks noChangeArrowheads="1"/>
          </p:cNvSpPr>
          <p:nvPr/>
        </p:nvSpPr>
        <p:spPr bwMode="auto">
          <a:xfrm>
            <a:off x="2887663" y="4403725"/>
            <a:ext cx="4603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2060"/>
                </a:solidFill>
                <a:latin typeface="Cambria" pitchFamily="18" charset="0"/>
              </a:rPr>
              <a:t>63</a:t>
            </a:r>
          </a:p>
        </p:txBody>
      </p:sp>
      <p:sp>
        <p:nvSpPr>
          <p:cNvPr id="21568" name="TextBox 74"/>
          <p:cNvSpPr txBox="1">
            <a:spLocks noChangeArrowheads="1"/>
          </p:cNvSpPr>
          <p:nvPr/>
        </p:nvSpPr>
        <p:spPr bwMode="auto">
          <a:xfrm>
            <a:off x="539750" y="4176713"/>
            <a:ext cx="460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2060"/>
                </a:solidFill>
                <a:latin typeface="Cambria" pitchFamily="18" charset="0"/>
              </a:rPr>
              <a:t>70 </a:t>
            </a:r>
          </a:p>
        </p:txBody>
      </p:sp>
      <p:sp>
        <p:nvSpPr>
          <p:cNvPr id="21569" name="TextBox 75"/>
          <p:cNvSpPr txBox="1">
            <a:spLocks noChangeArrowheads="1"/>
          </p:cNvSpPr>
          <p:nvPr/>
        </p:nvSpPr>
        <p:spPr bwMode="auto">
          <a:xfrm>
            <a:off x="5724525" y="5329238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2060"/>
                </a:solidFill>
                <a:latin typeface="Cambria" pitchFamily="18" charset="0"/>
              </a:rPr>
              <a:t>84 </a:t>
            </a:r>
          </a:p>
        </p:txBody>
      </p:sp>
      <p:sp>
        <p:nvSpPr>
          <p:cNvPr id="21570" name="TextBox 76"/>
          <p:cNvSpPr txBox="1">
            <a:spLocks noChangeArrowheads="1"/>
          </p:cNvSpPr>
          <p:nvPr/>
        </p:nvSpPr>
        <p:spPr bwMode="auto">
          <a:xfrm>
            <a:off x="3908425" y="3100388"/>
            <a:ext cx="4619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2060"/>
                </a:solidFill>
                <a:latin typeface="Cambria" pitchFamily="18" charset="0"/>
              </a:rPr>
              <a:t>54 </a:t>
            </a:r>
          </a:p>
        </p:txBody>
      </p:sp>
      <p:sp>
        <p:nvSpPr>
          <p:cNvPr id="21571" name="TextBox 77"/>
          <p:cNvSpPr txBox="1">
            <a:spLocks noChangeArrowheads="1"/>
          </p:cNvSpPr>
          <p:nvPr/>
        </p:nvSpPr>
        <p:spPr bwMode="auto">
          <a:xfrm>
            <a:off x="1503363" y="1743075"/>
            <a:ext cx="4603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2060"/>
                </a:solidFill>
                <a:latin typeface="Cambria" pitchFamily="18" charset="0"/>
              </a:rPr>
              <a:t>51</a:t>
            </a:r>
            <a:r>
              <a:rPr lang="ru-RU" altLang="ru-RU" sz="1200">
                <a:solidFill>
                  <a:srgbClr val="002060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79" name="Равнобедренный треугольник 78"/>
          <p:cNvSpPr/>
          <p:nvPr/>
        </p:nvSpPr>
        <p:spPr>
          <a:xfrm>
            <a:off x="1762125" y="1738313"/>
            <a:ext cx="142875" cy="21431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80" name="Равнобедренный треугольник 79"/>
          <p:cNvSpPr/>
          <p:nvPr/>
        </p:nvSpPr>
        <p:spPr>
          <a:xfrm>
            <a:off x="6445250" y="3455988"/>
            <a:ext cx="142875" cy="214312"/>
          </a:xfrm>
          <a:prstGeom prst="triangle">
            <a:avLst/>
          </a:prstGeom>
          <a:solidFill>
            <a:srgbClr val="D2C3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1574" name="TextBox 80"/>
          <p:cNvSpPr txBox="1">
            <a:spLocks noChangeArrowheads="1"/>
          </p:cNvSpPr>
          <p:nvPr/>
        </p:nvSpPr>
        <p:spPr bwMode="auto">
          <a:xfrm>
            <a:off x="6199188" y="3455988"/>
            <a:ext cx="460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2060"/>
                </a:solidFill>
                <a:latin typeface="Cambria" pitchFamily="18" charset="0"/>
              </a:rPr>
              <a:t>76 </a:t>
            </a:r>
          </a:p>
        </p:txBody>
      </p:sp>
      <p:cxnSp>
        <p:nvCxnSpPr>
          <p:cNvPr id="82" name="Прямая со стрелкой 81"/>
          <p:cNvCxnSpPr/>
          <p:nvPr/>
        </p:nvCxnSpPr>
        <p:spPr>
          <a:xfrm flipH="1">
            <a:off x="3951288" y="1573213"/>
            <a:ext cx="2636837" cy="614362"/>
          </a:xfrm>
          <a:prstGeom prst="straightConnector1">
            <a:avLst/>
          </a:prstGeom>
          <a:ln w="28575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6611938" y="1573213"/>
            <a:ext cx="2481262" cy="1587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Равнобедренный треугольник 83"/>
          <p:cNvSpPr/>
          <p:nvPr/>
        </p:nvSpPr>
        <p:spPr>
          <a:xfrm>
            <a:off x="1403350" y="3586163"/>
            <a:ext cx="142875" cy="214312"/>
          </a:xfrm>
          <a:prstGeom prst="triangle">
            <a:avLst/>
          </a:prstGeom>
          <a:solidFill>
            <a:srgbClr val="D2C3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1578" name="TextBox 84"/>
          <p:cNvSpPr txBox="1">
            <a:spLocks noChangeArrowheads="1"/>
          </p:cNvSpPr>
          <p:nvPr/>
        </p:nvSpPr>
        <p:spPr bwMode="auto">
          <a:xfrm>
            <a:off x="1116013" y="3602038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2060"/>
                </a:solidFill>
                <a:latin typeface="Cambria" pitchFamily="18" charset="0"/>
              </a:rPr>
              <a:t>84 </a:t>
            </a:r>
          </a:p>
        </p:txBody>
      </p:sp>
      <p:sp>
        <p:nvSpPr>
          <p:cNvPr id="21579" name="TextBox 85"/>
          <p:cNvSpPr txBox="1">
            <a:spLocks noChangeArrowheads="1"/>
          </p:cNvSpPr>
          <p:nvPr/>
        </p:nvSpPr>
        <p:spPr bwMode="auto">
          <a:xfrm>
            <a:off x="4687888" y="2665413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2060"/>
                </a:solidFill>
                <a:latin typeface="Cambria" pitchFamily="18" charset="0"/>
              </a:rPr>
              <a:t>76 </a:t>
            </a:r>
          </a:p>
        </p:txBody>
      </p:sp>
      <p:sp>
        <p:nvSpPr>
          <p:cNvPr id="21580" name="TextBox 86"/>
          <p:cNvSpPr txBox="1">
            <a:spLocks noChangeArrowheads="1"/>
          </p:cNvSpPr>
          <p:nvPr/>
        </p:nvSpPr>
        <p:spPr bwMode="auto">
          <a:xfrm>
            <a:off x="1692275" y="2952750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2060"/>
                </a:solidFill>
                <a:latin typeface="Cambria" pitchFamily="18" charset="0"/>
              </a:rPr>
              <a:t>79</a:t>
            </a:r>
          </a:p>
        </p:txBody>
      </p:sp>
      <p:grpSp>
        <p:nvGrpSpPr>
          <p:cNvPr id="21581" name="Группа 87"/>
          <p:cNvGrpSpPr>
            <a:grpSpLocks/>
          </p:cNvGrpSpPr>
          <p:nvPr/>
        </p:nvGrpSpPr>
        <p:grpSpPr bwMode="auto">
          <a:xfrm>
            <a:off x="7451725" y="1584325"/>
            <a:ext cx="1584325" cy="288925"/>
            <a:chOff x="7452320" y="1772816"/>
            <a:chExt cx="1584176" cy="288032"/>
          </a:xfrm>
        </p:grpSpPr>
        <p:sp>
          <p:nvSpPr>
            <p:cNvPr id="89" name="Равнобедренный треугольник 88"/>
            <p:cNvSpPr/>
            <p:nvPr/>
          </p:nvSpPr>
          <p:spPr>
            <a:xfrm>
              <a:off x="8533306" y="1772816"/>
              <a:ext cx="142862" cy="213651"/>
            </a:xfrm>
            <a:prstGeom prst="triangle">
              <a:avLst/>
            </a:prstGeom>
            <a:solidFill>
              <a:srgbClr val="D2C3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>
                <a:solidFill>
                  <a:srgbClr val="00206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1665" name="TextBox 89"/>
            <p:cNvSpPr txBox="1">
              <a:spLocks noChangeArrowheads="1"/>
            </p:cNvSpPr>
            <p:nvPr/>
          </p:nvSpPr>
          <p:spPr bwMode="auto">
            <a:xfrm>
              <a:off x="7452320" y="1783849"/>
              <a:ext cx="13854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solidFill>
                    <a:srgbClr val="002060"/>
                  </a:solidFill>
                  <a:latin typeface="Cambria" pitchFamily="18" charset="0"/>
                </a:rPr>
                <a:t>г. Мценск – </a:t>
              </a:r>
              <a:r>
                <a:rPr lang="ru-RU" altLang="ru-RU" sz="1200" b="1">
                  <a:solidFill>
                    <a:srgbClr val="002060"/>
                  </a:solidFill>
                  <a:latin typeface="Cambria" pitchFamily="18" charset="0"/>
                </a:rPr>
                <a:t>82</a:t>
              </a:r>
              <a:r>
                <a:rPr lang="ru-RU" altLang="ru-RU" sz="1200">
                  <a:solidFill>
                    <a:srgbClr val="002060"/>
                  </a:solidFill>
                  <a:latin typeface="Cambria" pitchFamily="18" charset="0"/>
                </a:rPr>
                <a:t>        </a:t>
              </a:r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8895222" y="1845615"/>
              <a:ext cx="141274" cy="144016"/>
            </a:xfrm>
            <a:prstGeom prst="rect">
              <a:avLst/>
            </a:prstGeom>
            <a:solidFill>
              <a:srgbClr val="D2C304"/>
            </a:solidFill>
            <a:ln>
              <a:solidFill>
                <a:srgbClr val="D2C3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00206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1667" name="TextBox 91"/>
            <p:cNvSpPr txBox="1">
              <a:spLocks noChangeArrowheads="1"/>
            </p:cNvSpPr>
            <p:nvPr/>
          </p:nvSpPr>
          <p:spPr bwMode="auto">
            <a:xfrm>
              <a:off x="8604448" y="1783849"/>
              <a:ext cx="40543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2060"/>
                  </a:solidFill>
                  <a:latin typeface="Cambria" pitchFamily="18" charset="0"/>
                </a:rPr>
                <a:t>74</a:t>
              </a:r>
            </a:p>
          </p:txBody>
        </p:sp>
      </p:grpSp>
      <p:grpSp>
        <p:nvGrpSpPr>
          <p:cNvPr id="21582" name="Группа 92"/>
          <p:cNvGrpSpPr>
            <a:grpSpLocks/>
          </p:cNvGrpSpPr>
          <p:nvPr/>
        </p:nvGrpSpPr>
        <p:grpSpPr bwMode="auto">
          <a:xfrm>
            <a:off x="6948488" y="1792288"/>
            <a:ext cx="2062162" cy="296862"/>
            <a:chOff x="6948264" y="2041103"/>
            <a:chExt cx="2061618" cy="296744"/>
          </a:xfrm>
        </p:grpSpPr>
        <p:sp>
          <p:nvSpPr>
            <p:cNvPr id="21661" name="TextBox 93"/>
            <p:cNvSpPr txBox="1">
              <a:spLocks noChangeArrowheads="1"/>
            </p:cNvSpPr>
            <p:nvPr/>
          </p:nvSpPr>
          <p:spPr bwMode="auto">
            <a:xfrm>
              <a:off x="6948264" y="2041103"/>
              <a:ext cx="197045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solidFill>
                    <a:srgbClr val="002060"/>
                  </a:solidFill>
                  <a:latin typeface="Cambria" pitchFamily="18" charset="0"/>
                </a:rPr>
                <a:t>Мценский район – </a:t>
              </a:r>
              <a:r>
                <a:rPr lang="ru-RU" altLang="ru-RU" sz="1200" b="1">
                  <a:solidFill>
                    <a:srgbClr val="002060"/>
                  </a:solidFill>
                  <a:latin typeface="Cambria" pitchFamily="18" charset="0"/>
                </a:rPr>
                <a:t>84</a:t>
              </a:r>
              <a:r>
                <a:rPr lang="ru-RU" altLang="ru-RU" sz="1200">
                  <a:solidFill>
                    <a:srgbClr val="002060"/>
                  </a:solidFill>
                  <a:latin typeface="Cambria" pitchFamily="18" charset="0"/>
                </a:rPr>
                <a:t>        </a:t>
              </a:r>
            </a:p>
          </p:txBody>
        </p:sp>
        <p:sp>
          <p:nvSpPr>
            <p:cNvPr id="95" name="Равнобедренный треугольник 94"/>
            <p:cNvSpPr/>
            <p:nvPr/>
          </p:nvSpPr>
          <p:spPr>
            <a:xfrm>
              <a:off x="8533758" y="2060145"/>
              <a:ext cx="142837" cy="214227"/>
            </a:xfrm>
            <a:prstGeom prst="triangle">
              <a:avLst/>
            </a:prstGeom>
            <a:solidFill>
              <a:srgbClr val="D2C3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>
                <a:solidFill>
                  <a:srgbClr val="00206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1663" name="TextBox 95"/>
            <p:cNvSpPr txBox="1">
              <a:spLocks noChangeArrowheads="1"/>
            </p:cNvSpPr>
            <p:nvPr/>
          </p:nvSpPr>
          <p:spPr bwMode="auto">
            <a:xfrm>
              <a:off x="8604448" y="2060848"/>
              <a:ext cx="40543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2060"/>
                  </a:solidFill>
                  <a:latin typeface="Cambria" pitchFamily="18" charset="0"/>
                </a:rPr>
                <a:t>77</a:t>
              </a:r>
            </a:p>
          </p:txBody>
        </p:sp>
      </p:grpSp>
      <p:sp>
        <p:nvSpPr>
          <p:cNvPr id="97" name="Прямоугольник 96"/>
          <p:cNvSpPr/>
          <p:nvPr/>
        </p:nvSpPr>
        <p:spPr>
          <a:xfrm>
            <a:off x="8893175" y="1873250"/>
            <a:ext cx="139700" cy="142875"/>
          </a:xfrm>
          <a:prstGeom prst="rect">
            <a:avLst/>
          </a:prstGeom>
          <a:solidFill>
            <a:srgbClr val="D2C304"/>
          </a:solidFill>
          <a:ln>
            <a:solidFill>
              <a:srgbClr val="D2C3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pSp>
        <p:nvGrpSpPr>
          <p:cNvPr id="21584" name="Группа 97"/>
          <p:cNvGrpSpPr>
            <a:grpSpLocks/>
          </p:cNvGrpSpPr>
          <p:nvPr/>
        </p:nvGrpSpPr>
        <p:grpSpPr bwMode="auto">
          <a:xfrm>
            <a:off x="8604250" y="2459038"/>
            <a:ext cx="428625" cy="277812"/>
            <a:chOff x="8604448" y="2647945"/>
            <a:chExt cx="428871" cy="276999"/>
          </a:xfrm>
        </p:grpSpPr>
        <p:sp>
          <p:nvSpPr>
            <p:cNvPr id="21659" name="TextBox 100"/>
            <p:cNvSpPr txBox="1">
              <a:spLocks noChangeArrowheads="1"/>
            </p:cNvSpPr>
            <p:nvPr/>
          </p:nvSpPr>
          <p:spPr bwMode="auto">
            <a:xfrm>
              <a:off x="8604448" y="2647945"/>
              <a:ext cx="40543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2060"/>
                  </a:solidFill>
                  <a:latin typeface="Cambria" pitchFamily="18" charset="0"/>
                </a:rPr>
                <a:t>77</a:t>
              </a:r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8891951" y="2709676"/>
              <a:ext cx="141368" cy="144040"/>
            </a:xfrm>
            <a:prstGeom prst="rect">
              <a:avLst/>
            </a:prstGeom>
            <a:solidFill>
              <a:srgbClr val="D2C304"/>
            </a:solidFill>
            <a:ln>
              <a:solidFill>
                <a:srgbClr val="D2C3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00206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1585" name="Группа 102"/>
          <p:cNvGrpSpPr>
            <a:grpSpLocks/>
          </p:cNvGrpSpPr>
          <p:nvPr/>
        </p:nvGrpSpPr>
        <p:grpSpPr bwMode="auto">
          <a:xfrm>
            <a:off x="8604250" y="2881313"/>
            <a:ext cx="431800" cy="276225"/>
            <a:chOff x="8604448" y="3068960"/>
            <a:chExt cx="432048" cy="276999"/>
          </a:xfrm>
        </p:grpSpPr>
        <p:sp>
          <p:nvSpPr>
            <p:cNvPr id="21657" name="TextBox 103"/>
            <p:cNvSpPr txBox="1">
              <a:spLocks noChangeArrowheads="1"/>
            </p:cNvSpPr>
            <p:nvPr/>
          </p:nvSpPr>
          <p:spPr bwMode="auto">
            <a:xfrm>
              <a:off x="8604448" y="3068960"/>
              <a:ext cx="40543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2060"/>
                  </a:solidFill>
                  <a:latin typeface="Cambria" pitchFamily="18" charset="0"/>
                </a:rPr>
                <a:t>94</a:t>
              </a: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8896716" y="3129454"/>
              <a:ext cx="139780" cy="144867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002060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21586" name="TextBox 105"/>
          <p:cNvSpPr txBox="1">
            <a:spLocks noChangeArrowheads="1"/>
          </p:cNvSpPr>
          <p:nvPr/>
        </p:nvSpPr>
        <p:spPr bwMode="auto">
          <a:xfrm>
            <a:off x="8604250" y="3086100"/>
            <a:ext cx="406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2060"/>
                </a:solidFill>
                <a:latin typeface="Cambria" pitchFamily="18" charset="0"/>
              </a:rPr>
              <a:t>94</a:t>
            </a:r>
          </a:p>
        </p:txBody>
      </p:sp>
      <p:sp>
        <p:nvSpPr>
          <p:cNvPr id="107" name="Прямоугольник 106"/>
          <p:cNvSpPr/>
          <p:nvPr/>
        </p:nvSpPr>
        <p:spPr>
          <a:xfrm>
            <a:off x="8893175" y="3146425"/>
            <a:ext cx="139700" cy="14446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pSp>
        <p:nvGrpSpPr>
          <p:cNvPr id="21588" name="Группа 107"/>
          <p:cNvGrpSpPr>
            <a:grpSpLocks/>
          </p:cNvGrpSpPr>
          <p:nvPr/>
        </p:nvGrpSpPr>
        <p:grpSpPr bwMode="auto">
          <a:xfrm>
            <a:off x="2628900" y="1368425"/>
            <a:ext cx="431800" cy="277813"/>
            <a:chOff x="8604448" y="3068960"/>
            <a:chExt cx="432048" cy="276999"/>
          </a:xfrm>
        </p:grpSpPr>
        <p:sp>
          <p:nvSpPr>
            <p:cNvPr id="21655" name="TextBox 108"/>
            <p:cNvSpPr txBox="1">
              <a:spLocks noChangeArrowheads="1"/>
            </p:cNvSpPr>
            <p:nvPr/>
          </p:nvSpPr>
          <p:spPr bwMode="auto">
            <a:xfrm>
              <a:off x="8604448" y="3068960"/>
              <a:ext cx="40543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2060"/>
                  </a:solidFill>
                  <a:latin typeface="Cambria" pitchFamily="18" charset="0"/>
                </a:rPr>
                <a:t>91</a:t>
              </a:r>
            </a:p>
          </p:txBody>
        </p:sp>
        <p:sp>
          <p:nvSpPr>
            <p:cNvPr id="110" name="Прямоугольник 109"/>
            <p:cNvSpPr/>
            <p:nvPr/>
          </p:nvSpPr>
          <p:spPr>
            <a:xfrm>
              <a:off x="8896716" y="3130692"/>
              <a:ext cx="139780" cy="144039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00206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1589" name="Группа 110"/>
          <p:cNvGrpSpPr>
            <a:grpSpLocks/>
          </p:cNvGrpSpPr>
          <p:nvPr/>
        </p:nvGrpSpPr>
        <p:grpSpPr bwMode="auto">
          <a:xfrm>
            <a:off x="5638800" y="3875088"/>
            <a:ext cx="431800" cy="277812"/>
            <a:chOff x="8604448" y="3068960"/>
            <a:chExt cx="432048" cy="276999"/>
          </a:xfrm>
        </p:grpSpPr>
        <p:sp>
          <p:nvSpPr>
            <p:cNvPr id="21653" name="TextBox 111"/>
            <p:cNvSpPr txBox="1">
              <a:spLocks noChangeArrowheads="1"/>
            </p:cNvSpPr>
            <p:nvPr/>
          </p:nvSpPr>
          <p:spPr bwMode="auto">
            <a:xfrm>
              <a:off x="8604448" y="3068960"/>
              <a:ext cx="40543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2060"/>
                  </a:solidFill>
                  <a:latin typeface="Cambria" pitchFamily="18" charset="0"/>
                </a:rPr>
                <a:t>90</a:t>
              </a:r>
            </a:p>
          </p:txBody>
        </p:sp>
        <p:sp>
          <p:nvSpPr>
            <p:cNvPr id="113" name="Прямоугольник 112"/>
            <p:cNvSpPr/>
            <p:nvPr/>
          </p:nvSpPr>
          <p:spPr>
            <a:xfrm>
              <a:off x="8896716" y="3130691"/>
              <a:ext cx="139780" cy="14404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00206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1590" name="Группа 113"/>
          <p:cNvGrpSpPr>
            <a:grpSpLocks/>
          </p:cNvGrpSpPr>
          <p:nvPr/>
        </p:nvGrpSpPr>
        <p:grpSpPr bwMode="auto">
          <a:xfrm>
            <a:off x="6086475" y="5340350"/>
            <a:ext cx="431800" cy="276225"/>
            <a:chOff x="8604448" y="3068960"/>
            <a:chExt cx="432048" cy="276999"/>
          </a:xfrm>
        </p:grpSpPr>
        <p:sp>
          <p:nvSpPr>
            <p:cNvPr id="21651" name="TextBox 114"/>
            <p:cNvSpPr txBox="1">
              <a:spLocks noChangeArrowheads="1"/>
            </p:cNvSpPr>
            <p:nvPr/>
          </p:nvSpPr>
          <p:spPr bwMode="auto">
            <a:xfrm>
              <a:off x="8604448" y="3068960"/>
              <a:ext cx="40543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2060"/>
                  </a:solidFill>
                  <a:latin typeface="Cambria" pitchFamily="18" charset="0"/>
                </a:rPr>
                <a:t>97</a:t>
              </a:r>
            </a:p>
          </p:txBody>
        </p:sp>
        <p:sp>
          <p:nvSpPr>
            <p:cNvPr id="116" name="Прямоугольник 115"/>
            <p:cNvSpPr/>
            <p:nvPr/>
          </p:nvSpPr>
          <p:spPr>
            <a:xfrm>
              <a:off x="8896716" y="3129454"/>
              <a:ext cx="139780" cy="14486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00206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1591" name="Группа 116"/>
          <p:cNvGrpSpPr>
            <a:grpSpLocks/>
          </p:cNvGrpSpPr>
          <p:nvPr/>
        </p:nvGrpSpPr>
        <p:grpSpPr bwMode="auto">
          <a:xfrm>
            <a:off x="4067175" y="4619625"/>
            <a:ext cx="433388" cy="277813"/>
            <a:chOff x="8604448" y="3068960"/>
            <a:chExt cx="432048" cy="276999"/>
          </a:xfrm>
        </p:grpSpPr>
        <p:sp>
          <p:nvSpPr>
            <p:cNvPr id="21649" name="TextBox 117"/>
            <p:cNvSpPr txBox="1">
              <a:spLocks noChangeArrowheads="1"/>
            </p:cNvSpPr>
            <p:nvPr/>
          </p:nvSpPr>
          <p:spPr bwMode="auto">
            <a:xfrm>
              <a:off x="8604448" y="3068960"/>
              <a:ext cx="40543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2060"/>
                  </a:solidFill>
                  <a:latin typeface="Cambria" pitchFamily="18" charset="0"/>
                </a:rPr>
                <a:t>90</a:t>
              </a:r>
            </a:p>
          </p:txBody>
        </p:sp>
        <p:sp>
          <p:nvSpPr>
            <p:cNvPr id="119" name="Прямоугольник 118"/>
            <p:cNvSpPr/>
            <p:nvPr/>
          </p:nvSpPr>
          <p:spPr>
            <a:xfrm>
              <a:off x="8895645" y="3130692"/>
              <a:ext cx="140851" cy="144039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00206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1592" name="Группа 119"/>
          <p:cNvGrpSpPr>
            <a:grpSpLocks/>
          </p:cNvGrpSpPr>
          <p:nvPr/>
        </p:nvGrpSpPr>
        <p:grpSpPr bwMode="auto">
          <a:xfrm>
            <a:off x="6011863" y="2963863"/>
            <a:ext cx="431800" cy="276225"/>
            <a:chOff x="8604448" y="3068960"/>
            <a:chExt cx="432048" cy="276999"/>
          </a:xfrm>
        </p:grpSpPr>
        <p:sp>
          <p:nvSpPr>
            <p:cNvPr id="21647" name="TextBox 120"/>
            <p:cNvSpPr txBox="1">
              <a:spLocks noChangeArrowheads="1"/>
            </p:cNvSpPr>
            <p:nvPr/>
          </p:nvSpPr>
          <p:spPr bwMode="auto">
            <a:xfrm>
              <a:off x="8604448" y="3068960"/>
              <a:ext cx="40543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2060"/>
                  </a:solidFill>
                  <a:latin typeface="Cambria" pitchFamily="18" charset="0"/>
                </a:rPr>
                <a:t>91</a:t>
              </a:r>
            </a:p>
          </p:txBody>
        </p:sp>
        <p:sp>
          <p:nvSpPr>
            <p:cNvPr id="122" name="Прямоугольник 121"/>
            <p:cNvSpPr/>
            <p:nvPr/>
          </p:nvSpPr>
          <p:spPr>
            <a:xfrm>
              <a:off x="8896716" y="3129454"/>
              <a:ext cx="139780" cy="144867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00206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1593" name="Группа 122"/>
          <p:cNvGrpSpPr>
            <a:grpSpLocks/>
          </p:cNvGrpSpPr>
          <p:nvPr/>
        </p:nvGrpSpPr>
        <p:grpSpPr bwMode="auto">
          <a:xfrm>
            <a:off x="4932363" y="4332288"/>
            <a:ext cx="431800" cy="276225"/>
            <a:chOff x="8604448" y="3068960"/>
            <a:chExt cx="432048" cy="276999"/>
          </a:xfrm>
        </p:grpSpPr>
        <p:sp>
          <p:nvSpPr>
            <p:cNvPr id="21645" name="TextBox 123"/>
            <p:cNvSpPr txBox="1">
              <a:spLocks noChangeArrowheads="1"/>
            </p:cNvSpPr>
            <p:nvPr/>
          </p:nvSpPr>
          <p:spPr bwMode="auto">
            <a:xfrm>
              <a:off x="8604448" y="3068960"/>
              <a:ext cx="40543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2060"/>
                  </a:solidFill>
                  <a:latin typeface="Cambria" pitchFamily="18" charset="0"/>
                </a:rPr>
                <a:t>90</a:t>
              </a:r>
            </a:p>
          </p:txBody>
        </p:sp>
        <p:sp>
          <p:nvSpPr>
            <p:cNvPr id="125" name="Прямоугольник 124"/>
            <p:cNvSpPr/>
            <p:nvPr/>
          </p:nvSpPr>
          <p:spPr>
            <a:xfrm>
              <a:off x="8896716" y="3129454"/>
              <a:ext cx="139780" cy="144867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00206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1594" name="Группа 125"/>
          <p:cNvGrpSpPr>
            <a:grpSpLocks/>
          </p:cNvGrpSpPr>
          <p:nvPr/>
        </p:nvGrpSpPr>
        <p:grpSpPr bwMode="auto">
          <a:xfrm>
            <a:off x="1168400" y="2300288"/>
            <a:ext cx="431800" cy="276225"/>
            <a:chOff x="8604448" y="3068960"/>
            <a:chExt cx="432048" cy="276999"/>
          </a:xfrm>
        </p:grpSpPr>
        <p:sp>
          <p:nvSpPr>
            <p:cNvPr id="21643" name="TextBox 126"/>
            <p:cNvSpPr txBox="1">
              <a:spLocks noChangeArrowheads="1"/>
            </p:cNvSpPr>
            <p:nvPr/>
          </p:nvSpPr>
          <p:spPr bwMode="auto">
            <a:xfrm>
              <a:off x="8604448" y="3068960"/>
              <a:ext cx="40543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2060"/>
                  </a:solidFill>
                  <a:latin typeface="Cambria" pitchFamily="18" charset="0"/>
                </a:rPr>
                <a:t>90</a:t>
              </a:r>
            </a:p>
          </p:txBody>
        </p:sp>
        <p:sp>
          <p:nvSpPr>
            <p:cNvPr id="128" name="Прямоугольник 127"/>
            <p:cNvSpPr/>
            <p:nvPr/>
          </p:nvSpPr>
          <p:spPr>
            <a:xfrm>
              <a:off x="8896716" y="3129454"/>
              <a:ext cx="139780" cy="144867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00206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1595" name="Группа 128"/>
          <p:cNvGrpSpPr>
            <a:grpSpLocks/>
          </p:cNvGrpSpPr>
          <p:nvPr/>
        </p:nvGrpSpPr>
        <p:grpSpPr bwMode="auto">
          <a:xfrm>
            <a:off x="6494463" y="3446463"/>
            <a:ext cx="433387" cy="277812"/>
            <a:chOff x="8604448" y="3068960"/>
            <a:chExt cx="432048" cy="276999"/>
          </a:xfrm>
        </p:grpSpPr>
        <p:sp>
          <p:nvSpPr>
            <p:cNvPr id="21641" name="TextBox 129"/>
            <p:cNvSpPr txBox="1">
              <a:spLocks noChangeArrowheads="1"/>
            </p:cNvSpPr>
            <p:nvPr/>
          </p:nvSpPr>
          <p:spPr bwMode="auto">
            <a:xfrm>
              <a:off x="8604448" y="3068960"/>
              <a:ext cx="40543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2060"/>
                  </a:solidFill>
                  <a:latin typeface="Cambria" pitchFamily="18" charset="0"/>
                </a:rPr>
                <a:t>90</a:t>
              </a:r>
            </a:p>
          </p:txBody>
        </p:sp>
        <p:sp>
          <p:nvSpPr>
            <p:cNvPr id="131" name="Прямоугольник 130"/>
            <p:cNvSpPr/>
            <p:nvPr/>
          </p:nvSpPr>
          <p:spPr>
            <a:xfrm>
              <a:off x="8895646" y="3130691"/>
              <a:ext cx="140850" cy="14404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00206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1596" name="Группа 131"/>
          <p:cNvGrpSpPr>
            <a:grpSpLocks/>
          </p:cNvGrpSpPr>
          <p:nvPr/>
        </p:nvGrpSpPr>
        <p:grpSpPr bwMode="auto">
          <a:xfrm>
            <a:off x="5184775" y="5065713"/>
            <a:ext cx="431800" cy="277812"/>
            <a:chOff x="8604448" y="3068960"/>
            <a:chExt cx="432048" cy="276999"/>
          </a:xfrm>
        </p:grpSpPr>
        <p:sp>
          <p:nvSpPr>
            <p:cNvPr id="21639" name="TextBox 132"/>
            <p:cNvSpPr txBox="1">
              <a:spLocks noChangeArrowheads="1"/>
            </p:cNvSpPr>
            <p:nvPr/>
          </p:nvSpPr>
          <p:spPr bwMode="auto">
            <a:xfrm>
              <a:off x="8604448" y="3068960"/>
              <a:ext cx="40543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2060"/>
                  </a:solidFill>
                  <a:latin typeface="Cambria" pitchFamily="18" charset="0"/>
                </a:rPr>
                <a:t>94</a:t>
              </a:r>
            </a:p>
          </p:txBody>
        </p:sp>
        <p:sp>
          <p:nvSpPr>
            <p:cNvPr id="134" name="Прямоугольник 133"/>
            <p:cNvSpPr/>
            <p:nvPr/>
          </p:nvSpPr>
          <p:spPr>
            <a:xfrm>
              <a:off x="8896716" y="3130691"/>
              <a:ext cx="139780" cy="14404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00206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1597" name="Группа 134"/>
          <p:cNvGrpSpPr>
            <a:grpSpLocks/>
          </p:cNvGrpSpPr>
          <p:nvPr/>
        </p:nvGrpSpPr>
        <p:grpSpPr bwMode="auto">
          <a:xfrm>
            <a:off x="5795963" y="2376488"/>
            <a:ext cx="431800" cy="277812"/>
            <a:chOff x="8604448" y="3068960"/>
            <a:chExt cx="432048" cy="276999"/>
          </a:xfrm>
        </p:grpSpPr>
        <p:sp>
          <p:nvSpPr>
            <p:cNvPr id="21637" name="TextBox 135"/>
            <p:cNvSpPr txBox="1">
              <a:spLocks noChangeArrowheads="1"/>
            </p:cNvSpPr>
            <p:nvPr/>
          </p:nvSpPr>
          <p:spPr bwMode="auto">
            <a:xfrm>
              <a:off x="8604448" y="3068960"/>
              <a:ext cx="40543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2060"/>
                  </a:solidFill>
                  <a:latin typeface="Cambria" pitchFamily="18" charset="0"/>
                </a:rPr>
                <a:t>96</a:t>
              </a:r>
            </a:p>
          </p:txBody>
        </p:sp>
        <p:sp>
          <p:nvSpPr>
            <p:cNvPr id="137" name="Прямоугольник 136"/>
            <p:cNvSpPr/>
            <p:nvPr/>
          </p:nvSpPr>
          <p:spPr>
            <a:xfrm>
              <a:off x="8896716" y="3130691"/>
              <a:ext cx="139780" cy="14404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00206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1598" name="Группа 137"/>
          <p:cNvGrpSpPr>
            <a:grpSpLocks/>
          </p:cNvGrpSpPr>
          <p:nvPr/>
        </p:nvGrpSpPr>
        <p:grpSpPr bwMode="auto">
          <a:xfrm>
            <a:off x="2124075" y="3768725"/>
            <a:ext cx="431800" cy="277813"/>
            <a:chOff x="8604448" y="3068960"/>
            <a:chExt cx="432048" cy="276999"/>
          </a:xfrm>
        </p:grpSpPr>
        <p:sp>
          <p:nvSpPr>
            <p:cNvPr id="21635" name="TextBox 138"/>
            <p:cNvSpPr txBox="1">
              <a:spLocks noChangeArrowheads="1"/>
            </p:cNvSpPr>
            <p:nvPr/>
          </p:nvSpPr>
          <p:spPr bwMode="auto">
            <a:xfrm>
              <a:off x="8604448" y="3068960"/>
              <a:ext cx="40543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2060"/>
                  </a:solidFill>
                  <a:latin typeface="Cambria" pitchFamily="18" charset="0"/>
                </a:rPr>
                <a:t>90</a:t>
              </a:r>
            </a:p>
          </p:txBody>
        </p:sp>
        <p:sp>
          <p:nvSpPr>
            <p:cNvPr id="140" name="Прямоугольник 139"/>
            <p:cNvSpPr/>
            <p:nvPr/>
          </p:nvSpPr>
          <p:spPr>
            <a:xfrm>
              <a:off x="8896716" y="3130692"/>
              <a:ext cx="139780" cy="144039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00206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1599" name="Группа 140"/>
          <p:cNvGrpSpPr>
            <a:grpSpLocks/>
          </p:cNvGrpSpPr>
          <p:nvPr/>
        </p:nvGrpSpPr>
        <p:grpSpPr bwMode="auto">
          <a:xfrm>
            <a:off x="3203575" y="4403725"/>
            <a:ext cx="431800" cy="277813"/>
            <a:chOff x="8604448" y="3068960"/>
            <a:chExt cx="432048" cy="276999"/>
          </a:xfrm>
        </p:grpSpPr>
        <p:sp>
          <p:nvSpPr>
            <p:cNvPr id="21633" name="TextBox 141"/>
            <p:cNvSpPr txBox="1">
              <a:spLocks noChangeArrowheads="1"/>
            </p:cNvSpPr>
            <p:nvPr/>
          </p:nvSpPr>
          <p:spPr bwMode="auto">
            <a:xfrm>
              <a:off x="8604448" y="3068960"/>
              <a:ext cx="40543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2060"/>
                  </a:solidFill>
                  <a:latin typeface="Cambria" pitchFamily="18" charset="0"/>
                </a:rPr>
                <a:t>58</a:t>
              </a:r>
            </a:p>
          </p:txBody>
        </p:sp>
        <p:sp>
          <p:nvSpPr>
            <p:cNvPr id="143" name="Прямоугольник 142"/>
            <p:cNvSpPr/>
            <p:nvPr/>
          </p:nvSpPr>
          <p:spPr>
            <a:xfrm>
              <a:off x="8896716" y="3102200"/>
              <a:ext cx="139780" cy="144039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00206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1600" name="Группа 143"/>
          <p:cNvGrpSpPr>
            <a:grpSpLocks/>
          </p:cNvGrpSpPr>
          <p:nvPr/>
        </p:nvGrpSpPr>
        <p:grpSpPr bwMode="auto">
          <a:xfrm>
            <a:off x="900113" y="4176713"/>
            <a:ext cx="431800" cy="277812"/>
            <a:chOff x="8604448" y="3068960"/>
            <a:chExt cx="432048" cy="276999"/>
          </a:xfrm>
        </p:grpSpPr>
        <p:sp>
          <p:nvSpPr>
            <p:cNvPr id="21631" name="TextBox 144"/>
            <p:cNvSpPr txBox="1">
              <a:spLocks noChangeArrowheads="1"/>
            </p:cNvSpPr>
            <p:nvPr/>
          </p:nvSpPr>
          <p:spPr bwMode="auto">
            <a:xfrm>
              <a:off x="8604448" y="3068960"/>
              <a:ext cx="40543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2060"/>
                  </a:solidFill>
                  <a:latin typeface="Cambria" pitchFamily="18" charset="0"/>
                </a:rPr>
                <a:t>58</a:t>
              </a:r>
            </a:p>
          </p:txBody>
        </p:sp>
        <p:sp>
          <p:nvSpPr>
            <p:cNvPr id="146" name="Прямоугольник 145"/>
            <p:cNvSpPr/>
            <p:nvPr/>
          </p:nvSpPr>
          <p:spPr>
            <a:xfrm>
              <a:off x="8896716" y="3130691"/>
              <a:ext cx="139780" cy="14404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00206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1601" name="Группа 146"/>
          <p:cNvGrpSpPr>
            <a:grpSpLocks/>
          </p:cNvGrpSpPr>
          <p:nvPr/>
        </p:nvGrpSpPr>
        <p:grpSpPr bwMode="auto">
          <a:xfrm>
            <a:off x="4284663" y="3108325"/>
            <a:ext cx="431800" cy="276225"/>
            <a:chOff x="0" y="0"/>
            <a:chExt cx="432048" cy="276999"/>
          </a:xfrm>
        </p:grpSpPr>
        <p:sp>
          <p:nvSpPr>
            <p:cNvPr id="21629" name="TextBox 228"/>
            <p:cNvSpPr txBox="1">
              <a:spLocks noChangeArrowheads="1"/>
            </p:cNvSpPr>
            <p:nvPr/>
          </p:nvSpPr>
          <p:spPr bwMode="auto">
            <a:xfrm>
              <a:off x="0" y="0"/>
              <a:ext cx="40543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2060"/>
                  </a:solidFill>
                  <a:latin typeface="Cambria" pitchFamily="18" charset="0"/>
                </a:rPr>
                <a:t>86</a:t>
              </a:r>
            </a:p>
          </p:txBody>
        </p:sp>
        <p:sp>
          <p:nvSpPr>
            <p:cNvPr id="149" name="Прямоугольник 148"/>
            <p:cNvSpPr/>
            <p:nvPr/>
          </p:nvSpPr>
          <p:spPr>
            <a:xfrm>
              <a:off x="292268" y="60494"/>
              <a:ext cx="139780" cy="144868"/>
            </a:xfrm>
            <a:prstGeom prst="rect">
              <a:avLst/>
            </a:prstGeom>
            <a:solidFill>
              <a:srgbClr val="D2C304"/>
            </a:solidFill>
            <a:ln>
              <a:solidFill>
                <a:srgbClr val="D2C3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solidFill>
                  <a:srgbClr val="00206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1602" name="Группа 149"/>
          <p:cNvGrpSpPr>
            <a:grpSpLocks/>
          </p:cNvGrpSpPr>
          <p:nvPr/>
        </p:nvGrpSpPr>
        <p:grpSpPr bwMode="auto">
          <a:xfrm>
            <a:off x="1835150" y="1739900"/>
            <a:ext cx="433388" cy="276225"/>
            <a:chOff x="0" y="0"/>
            <a:chExt cx="432048" cy="276999"/>
          </a:xfrm>
        </p:grpSpPr>
        <p:sp>
          <p:nvSpPr>
            <p:cNvPr id="21627" name="TextBox 228"/>
            <p:cNvSpPr txBox="1">
              <a:spLocks noChangeArrowheads="1"/>
            </p:cNvSpPr>
            <p:nvPr/>
          </p:nvSpPr>
          <p:spPr bwMode="auto">
            <a:xfrm>
              <a:off x="0" y="0"/>
              <a:ext cx="40543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2060"/>
                  </a:solidFill>
                  <a:latin typeface="Cambria" pitchFamily="18" charset="0"/>
                </a:rPr>
                <a:t>71</a:t>
              </a:r>
            </a:p>
          </p:txBody>
        </p:sp>
        <p:sp>
          <p:nvSpPr>
            <p:cNvPr id="152" name="Прямоугольник 151"/>
            <p:cNvSpPr/>
            <p:nvPr/>
          </p:nvSpPr>
          <p:spPr>
            <a:xfrm>
              <a:off x="291197" y="60494"/>
              <a:ext cx="140851" cy="144868"/>
            </a:xfrm>
            <a:prstGeom prst="rect">
              <a:avLst/>
            </a:prstGeom>
            <a:solidFill>
              <a:srgbClr val="D2C304"/>
            </a:solidFill>
            <a:ln>
              <a:solidFill>
                <a:srgbClr val="D2C3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solidFill>
                  <a:srgbClr val="00206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1603" name="Группа 152"/>
          <p:cNvGrpSpPr>
            <a:grpSpLocks/>
          </p:cNvGrpSpPr>
          <p:nvPr/>
        </p:nvGrpSpPr>
        <p:grpSpPr bwMode="auto">
          <a:xfrm>
            <a:off x="5083175" y="2652713"/>
            <a:ext cx="431800" cy="276225"/>
            <a:chOff x="0" y="0"/>
            <a:chExt cx="432048" cy="276999"/>
          </a:xfrm>
        </p:grpSpPr>
        <p:sp>
          <p:nvSpPr>
            <p:cNvPr id="21625" name="TextBox 228"/>
            <p:cNvSpPr txBox="1">
              <a:spLocks noChangeArrowheads="1"/>
            </p:cNvSpPr>
            <p:nvPr/>
          </p:nvSpPr>
          <p:spPr bwMode="auto">
            <a:xfrm>
              <a:off x="0" y="0"/>
              <a:ext cx="40543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2060"/>
                  </a:solidFill>
                  <a:latin typeface="Cambria" pitchFamily="18" charset="0"/>
                </a:rPr>
                <a:t>87</a:t>
              </a:r>
            </a:p>
          </p:txBody>
        </p:sp>
        <p:sp>
          <p:nvSpPr>
            <p:cNvPr id="155" name="Прямоугольник 154"/>
            <p:cNvSpPr/>
            <p:nvPr/>
          </p:nvSpPr>
          <p:spPr>
            <a:xfrm>
              <a:off x="292268" y="60494"/>
              <a:ext cx="139780" cy="144867"/>
            </a:xfrm>
            <a:prstGeom prst="rect">
              <a:avLst/>
            </a:prstGeom>
            <a:solidFill>
              <a:srgbClr val="D2C304"/>
            </a:solidFill>
            <a:ln>
              <a:solidFill>
                <a:srgbClr val="D2C3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solidFill>
                  <a:srgbClr val="00206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1604" name="Группа 155"/>
          <p:cNvGrpSpPr>
            <a:grpSpLocks/>
          </p:cNvGrpSpPr>
          <p:nvPr/>
        </p:nvGrpSpPr>
        <p:grpSpPr bwMode="auto">
          <a:xfrm>
            <a:off x="3563938" y="3816350"/>
            <a:ext cx="431800" cy="277813"/>
            <a:chOff x="0" y="0"/>
            <a:chExt cx="432048" cy="276999"/>
          </a:xfrm>
        </p:grpSpPr>
        <p:sp>
          <p:nvSpPr>
            <p:cNvPr id="21623" name="TextBox 228"/>
            <p:cNvSpPr txBox="1">
              <a:spLocks noChangeArrowheads="1"/>
            </p:cNvSpPr>
            <p:nvPr/>
          </p:nvSpPr>
          <p:spPr bwMode="auto">
            <a:xfrm>
              <a:off x="0" y="0"/>
              <a:ext cx="40543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2060"/>
                  </a:solidFill>
                  <a:latin typeface="Cambria" pitchFamily="18" charset="0"/>
                </a:rPr>
                <a:t>85</a:t>
              </a:r>
            </a:p>
          </p:txBody>
        </p:sp>
        <p:sp>
          <p:nvSpPr>
            <p:cNvPr id="158" name="Прямоугольник 157"/>
            <p:cNvSpPr/>
            <p:nvPr/>
          </p:nvSpPr>
          <p:spPr>
            <a:xfrm>
              <a:off x="292268" y="61732"/>
              <a:ext cx="139780" cy="144039"/>
            </a:xfrm>
            <a:prstGeom prst="rect">
              <a:avLst/>
            </a:prstGeom>
            <a:solidFill>
              <a:srgbClr val="D2C304"/>
            </a:solidFill>
            <a:ln>
              <a:solidFill>
                <a:srgbClr val="D2C3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solidFill>
                  <a:srgbClr val="00206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1605" name="Группа 158"/>
          <p:cNvGrpSpPr>
            <a:grpSpLocks/>
          </p:cNvGrpSpPr>
          <p:nvPr/>
        </p:nvGrpSpPr>
        <p:grpSpPr bwMode="auto">
          <a:xfrm>
            <a:off x="1401763" y="3592513"/>
            <a:ext cx="431800" cy="277812"/>
            <a:chOff x="0" y="0"/>
            <a:chExt cx="432048" cy="276999"/>
          </a:xfrm>
        </p:grpSpPr>
        <p:sp>
          <p:nvSpPr>
            <p:cNvPr id="21621" name="TextBox 228"/>
            <p:cNvSpPr txBox="1">
              <a:spLocks noChangeArrowheads="1"/>
            </p:cNvSpPr>
            <p:nvPr/>
          </p:nvSpPr>
          <p:spPr bwMode="auto">
            <a:xfrm>
              <a:off x="0" y="0"/>
              <a:ext cx="40543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2060"/>
                  </a:solidFill>
                  <a:latin typeface="Cambria" pitchFamily="18" charset="0"/>
                </a:rPr>
                <a:t>87</a:t>
              </a:r>
            </a:p>
          </p:txBody>
        </p:sp>
        <p:sp>
          <p:nvSpPr>
            <p:cNvPr id="161" name="Прямоугольник 160"/>
            <p:cNvSpPr/>
            <p:nvPr/>
          </p:nvSpPr>
          <p:spPr>
            <a:xfrm>
              <a:off x="292268" y="61731"/>
              <a:ext cx="139780" cy="144040"/>
            </a:xfrm>
            <a:prstGeom prst="rect">
              <a:avLst/>
            </a:prstGeom>
            <a:solidFill>
              <a:srgbClr val="D2C304"/>
            </a:solidFill>
            <a:ln>
              <a:solidFill>
                <a:srgbClr val="D2C3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solidFill>
                  <a:srgbClr val="00206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1606" name="Группа 161"/>
          <p:cNvGrpSpPr>
            <a:grpSpLocks/>
          </p:cNvGrpSpPr>
          <p:nvPr/>
        </p:nvGrpSpPr>
        <p:grpSpPr bwMode="auto">
          <a:xfrm>
            <a:off x="2176463" y="4481513"/>
            <a:ext cx="431800" cy="276225"/>
            <a:chOff x="0" y="0"/>
            <a:chExt cx="432048" cy="276999"/>
          </a:xfrm>
        </p:grpSpPr>
        <p:sp>
          <p:nvSpPr>
            <p:cNvPr id="21619" name="TextBox 228"/>
            <p:cNvSpPr txBox="1">
              <a:spLocks noChangeArrowheads="1"/>
            </p:cNvSpPr>
            <p:nvPr/>
          </p:nvSpPr>
          <p:spPr bwMode="auto">
            <a:xfrm>
              <a:off x="0" y="0"/>
              <a:ext cx="40543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2060"/>
                  </a:solidFill>
                  <a:latin typeface="Cambria" pitchFamily="18" charset="0"/>
                </a:rPr>
                <a:t>81</a:t>
              </a:r>
            </a:p>
          </p:txBody>
        </p:sp>
        <p:sp>
          <p:nvSpPr>
            <p:cNvPr id="164" name="Прямоугольник 163"/>
            <p:cNvSpPr/>
            <p:nvPr/>
          </p:nvSpPr>
          <p:spPr>
            <a:xfrm>
              <a:off x="292268" y="60494"/>
              <a:ext cx="139780" cy="144867"/>
            </a:xfrm>
            <a:prstGeom prst="rect">
              <a:avLst/>
            </a:prstGeom>
            <a:solidFill>
              <a:srgbClr val="D2C304"/>
            </a:solidFill>
            <a:ln>
              <a:solidFill>
                <a:srgbClr val="D2C3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solidFill>
                  <a:srgbClr val="00206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1607" name="Группа 164"/>
          <p:cNvGrpSpPr>
            <a:grpSpLocks/>
          </p:cNvGrpSpPr>
          <p:nvPr/>
        </p:nvGrpSpPr>
        <p:grpSpPr bwMode="auto">
          <a:xfrm>
            <a:off x="2070100" y="2952750"/>
            <a:ext cx="431800" cy="276225"/>
            <a:chOff x="0" y="0"/>
            <a:chExt cx="432048" cy="276999"/>
          </a:xfrm>
        </p:grpSpPr>
        <p:sp>
          <p:nvSpPr>
            <p:cNvPr id="21617" name="TextBox 228"/>
            <p:cNvSpPr txBox="1">
              <a:spLocks noChangeArrowheads="1"/>
            </p:cNvSpPr>
            <p:nvPr/>
          </p:nvSpPr>
          <p:spPr bwMode="auto">
            <a:xfrm>
              <a:off x="0" y="0"/>
              <a:ext cx="40543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2060"/>
                  </a:solidFill>
                  <a:latin typeface="Cambria" pitchFamily="18" charset="0"/>
                </a:rPr>
                <a:t>88</a:t>
              </a:r>
            </a:p>
          </p:txBody>
        </p:sp>
        <p:sp>
          <p:nvSpPr>
            <p:cNvPr id="167" name="Прямоугольник 166"/>
            <p:cNvSpPr/>
            <p:nvPr/>
          </p:nvSpPr>
          <p:spPr>
            <a:xfrm>
              <a:off x="292268" y="60494"/>
              <a:ext cx="139780" cy="144868"/>
            </a:xfrm>
            <a:prstGeom prst="rect">
              <a:avLst/>
            </a:prstGeom>
            <a:solidFill>
              <a:srgbClr val="D2C304"/>
            </a:solidFill>
            <a:ln>
              <a:solidFill>
                <a:srgbClr val="D2C3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solidFill>
                  <a:srgbClr val="00206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1608" name="Группа 167"/>
          <p:cNvGrpSpPr>
            <a:grpSpLocks/>
          </p:cNvGrpSpPr>
          <p:nvPr/>
        </p:nvGrpSpPr>
        <p:grpSpPr bwMode="auto">
          <a:xfrm>
            <a:off x="684213" y="3254375"/>
            <a:ext cx="431800" cy="277813"/>
            <a:chOff x="0" y="0"/>
            <a:chExt cx="432048" cy="276999"/>
          </a:xfrm>
        </p:grpSpPr>
        <p:sp>
          <p:nvSpPr>
            <p:cNvPr id="21615" name="TextBox 228"/>
            <p:cNvSpPr txBox="1">
              <a:spLocks noChangeArrowheads="1"/>
            </p:cNvSpPr>
            <p:nvPr/>
          </p:nvSpPr>
          <p:spPr bwMode="auto">
            <a:xfrm>
              <a:off x="0" y="0"/>
              <a:ext cx="40543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2060"/>
                  </a:solidFill>
                  <a:latin typeface="Cambria" pitchFamily="18" charset="0"/>
                </a:rPr>
                <a:t>85</a:t>
              </a:r>
            </a:p>
          </p:txBody>
        </p:sp>
        <p:sp>
          <p:nvSpPr>
            <p:cNvPr id="170" name="Прямоугольник 169"/>
            <p:cNvSpPr/>
            <p:nvPr/>
          </p:nvSpPr>
          <p:spPr>
            <a:xfrm>
              <a:off x="292268" y="61732"/>
              <a:ext cx="139780" cy="144039"/>
            </a:xfrm>
            <a:prstGeom prst="rect">
              <a:avLst/>
            </a:prstGeom>
            <a:solidFill>
              <a:srgbClr val="D2C304"/>
            </a:solidFill>
            <a:ln>
              <a:solidFill>
                <a:srgbClr val="D2C3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solidFill>
                  <a:srgbClr val="002060"/>
                </a:solidFill>
                <a:latin typeface="Cambria" panose="02040503050406030204" pitchFamily="18" charset="0"/>
              </a:endParaRPr>
            </a:p>
          </p:txBody>
        </p:sp>
      </p:grpSp>
      <p:pic>
        <p:nvPicPr>
          <p:cNvPr id="2160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648176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1" name="Прямоугольник 170"/>
          <p:cNvSpPr/>
          <p:nvPr/>
        </p:nvSpPr>
        <p:spPr bwMode="auto">
          <a:xfrm>
            <a:off x="8893175" y="2293938"/>
            <a:ext cx="139700" cy="14446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1611" name="TextBox 120"/>
          <p:cNvSpPr txBox="1">
            <a:spLocks noChangeArrowheads="1"/>
          </p:cNvSpPr>
          <p:nvPr/>
        </p:nvSpPr>
        <p:spPr bwMode="auto">
          <a:xfrm>
            <a:off x="8597900" y="2244725"/>
            <a:ext cx="404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2060"/>
                </a:solidFill>
                <a:latin typeface="Cambria" pitchFamily="18" charset="0"/>
              </a:rPr>
              <a:t>91</a:t>
            </a:r>
          </a:p>
        </p:txBody>
      </p:sp>
      <p:sp>
        <p:nvSpPr>
          <p:cNvPr id="21612" name="Прямоугольник 1"/>
          <p:cNvSpPr>
            <a:spLocks noChangeArrowheads="1"/>
          </p:cNvSpPr>
          <p:nvPr/>
        </p:nvSpPr>
        <p:spPr bwMode="auto">
          <a:xfrm>
            <a:off x="7235825" y="4298950"/>
            <a:ext cx="1946275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2060"/>
                </a:solidFill>
                <a:latin typeface="Cambria" pitchFamily="18" charset="0"/>
              </a:rPr>
              <a:t>г. Орел;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2060"/>
                </a:solidFill>
                <a:latin typeface="Cambria" pitchFamily="18" charset="0"/>
              </a:rPr>
              <a:t>г. Ливны;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2060"/>
                </a:solidFill>
                <a:latin typeface="Cambria" pitchFamily="18" charset="0"/>
              </a:rPr>
              <a:t>Болховский р-н;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2060"/>
                </a:solidFill>
                <a:latin typeface="Cambria" pitchFamily="18" charset="0"/>
              </a:rPr>
              <a:t>Колпнянский р-н;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2060"/>
                </a:solidFill>
                <a:latin typeface="Cambria" pitchFamily="18" charset="0"/>
              </a:rPr>
              <a:t>Корсаковский р-н;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2060"/>
                </a:solidFill>
                <a:latin typeface="Cambria" pitchFamily="18" charset="0"/>
              </a:rPr>
              <a:t>Кромской р-н;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2060"/>
                </a:solidFill>
                <a:latin typeface="Cambria" pitchFamily="18" charset="0"/>
              </a:rPr>
              <a:t>Ливенский р-н;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2060"/>
                </a:solidFill>
                <a:latin typeface="Cambria" pitchFamily="18" charset="0"/>
              </a:rPr>
              <a:t>Малоархангельский р.;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2060"/>
                </a:solidFill>
                <a:latin typeface="Cambria" pitchFamily="18" charset="0"/>
              </a:rPr>
              <a:t>Новодеревеньковский р.;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2060"/>
                </a:solidFill>
                <a:latin typeface="Cambria" pitchFamily="18" charset="0"/>
              </a:rPr>
              <a:t>Покровский р-н;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2060"/>
                </a:solidFill>
                <a:latin typeface="Cambria" pitchFamily="18" charset="0"/>
              </a:rPr>
              <a:t>Хотынецкий р-н  </a:t>
            </a:r>
            <a:endParaRPr lang="ru-RU" altLang="ru-RU" sz="1200"/>
          </a:p>
        </p:txBody>
      </p:sp>
      <p:pic>
        <p:nvPicPr>
          <p:cNvPr id="21613" name="Picture 171" descr="https://www.komus.ru/medias/sys_master/root/h57/ha1/981310606543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5" y="3860800"/>
            <a:ext cx="7381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14" name="Прямоугольник 2"/>
          <p:cNvSpPr>
            <a:spLocks noChangeArrowheads="1"/>
          </p:cNvSpPr>
          <p:nvPr/>
        </p:nvSpPr>
        <p:spPr bwMode="auto">
          <a:xfrm>
            <a:off x="7235825" y="4087813"/>
            <a:ext cx="8239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2060"/>
                </a:solidFill>
                <a:latin typeface="Cambria" pitchFamily="18" charset="0"/>
              </a:rPr>
              <a:t>Лидеры:</a:t>
            </a:r>
            <a:endParaRPr lang="ru-RU" altLang="ru-RU" sz="1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12572</TotalTime>
  <Words>874</Words>
  <Application>Microsoft Office PowerPoint</Application>
  <PresentationFormat>Экран (4:3)</PresentationFormat>
  <Paragraphs>310</Paragraphs>
  <Slides>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Calibri</vt:lpstr>
      <vt:lpstr>Arial</vt:lpstr>
      <vt:lpstr>Cambria</vt:lpstr>
      <vt:lpstr>Times New Roman</vt:lpstr>
      <vt:lpstr>Wingdings</vt:lpstr>
      <vt:lpstr>Georgia</vt:lpstr>
      <vt:lpstr>1_Тема Office</vt:lpstr>
      <vt:lpstr>Презентация PowerPoint</vt:lpstr>
      <vt:lpstr>Итоги ГИА-2019 в Орловской области</vt:lpstr>
      <vt:lpstr>Вебинары «Актуальные вопросы  содержания КИМ ГИА 2020 года» </vt:lpstr>
      <vt:lpstr>Тренировочные мероприятия и апробации в 2019 – 2020 учебном году (ГИА-9)</vt:lpstr>
      <vt:lpstr>Тренировочные мероприятия и апробации в 2019 – 2020 учебном году (ГИА-11)</vt:lpstr>
      <vt:lpstr>Презентация PowerPoint</vt:lpstr>
      <vt:lpstr>Оценка качества образования на основе практики международных исследований</vt:lpstr>
      <vt:lpstr>Оценка  качества образования  в ИСОУ «Виртуальная школа»</vt:lpstr>
      <vt:lpstr>Презентация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user</cp:lastModifiedBy>
  <cp:revision>785</cp:revision>
  <cp:lastPrinted>2019-09-25T05:09:52Z</cp:lastPrinted>
  <dcterms:created xsi:type="dcterms:W3CDTF">2011-08-25T06:09:31Z</dcterms:created>
  <dcterms:modified xsi:type="dcterms:W3CDTF">2019-09-30T11:42:45Z</dcterms:modified>
</cp:coreProperties>
</file>