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608" r:id="rId2"/>
    <p:sldId id="612" r:id="rId3"/>
    <p:sldId id="614" r:id="rId4"/>
    <p:sldId id="616" r:id="rId5"/>
    <p:sldId id="622" r:id="rId6"/>
    <p:sldId id="603" r:id="rId7"/>
    <p:sldId id="611" r:id="rId8"/>
    <p:sldId id="617" r:id="rId9"/>
    <p:sldId id="618" r:id="rId10"/>
    <p:sldId id="621" r:id="rId11"/>
    <p:sldId id="620" r:id="rId12"/>
  </p:sldIdLst>
  <p:sldSz cx="9144000" cy="6858000" type="screen4x3"/>
  <p:notesSz cx="6797675" cy="992663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B68"/>
    <a:srgbClr val="E9EDF4"/>
    <a:srgbClr val="004F8A"/>
    <a:srgbClr val="005EA4"/>
    <a:srgbClr val="D0D8E8"/>
    <a:srgbClr val="B9D08C"/>
    <a:srgbClr val="8FCE4A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3" autoAdjust="0"/>
    <p:restoredTop sz="97266" autoAdjust="0"/>
  </p:normalViewPr>
  <p:slideViewPr>
    <p:cSldViewPr>
      <p:cViewPr>
        <p:scale>
          <a:sx n="90" d="100"/>
          <a:sy n="90" d="100"/>
        </p:scale>
        <p:origin x="-139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5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EC84C64-F83D-44B9-8070-E67C92B65B7D}" type="datetimeFigureOut">
              <a:rPr lang="ru-RU"/>
              <a:pPr>
                <a:defRPr/>
              </a:pPr>
              <a:t>28.10.2019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56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fld id="{3E71949A-3D31-4F02-BA54-7CDA4CE9BE0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206927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FB9E2FF5-A527-4EC1-952C-40C248FB2BCA}" type="slidenum">
              <a:rPr lang="ru-RU" altLang="ru-RU" smtClean="0">
                <a:solidFill>
                  <a:srgbClr val="000000"/>
                </a:solidFill>
              </a:rPr>
              <a:pPr/>
              <a:t>2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48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8E3F3B58-B8B8-45DA-8662-4F989C4A8AE0}" type="slidenum">
              <a:rPr lang="ru-RU" altLang="ru-RU" smtClean="0"/>
              <a:pPr/>
              <a:t>11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B63DD9CF-332C-46D3-A946-387E3084E24C}" type="slidenum">
              <a:rPr lang="ru-RU" altLang="ru-RU" smtClean="0">
                <a:solidFill>
                  <a:srgbClr val="000000"/>
                </a:solidFill>
              </a:rPr>
              <a:pPr/>
              <a:t>3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EC7B4023-25E7-4D74-BFD0-AD75B2F69BBB}" type="slidenum">
              <a:rPr lang="ru-RU" altLang="ru-RU" smtClean="0">
                <a:solidFill>
                  <a:srgbClr val="000000"/>
                </a:solidFill>
              </a:rPr>
              <a:pPr/>
              <a:t>4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34897D00-6F9D-4120-87FC-F76359E77CA1}" type="slidenum">
              <a:rPr lang="ru-RU" altLang="ru-RU" smtClean="0">
                <a:solidFill>
                  <a:srgbClr val="000000"/>
                </a:solidFill>
              </a:rPr>
              <a:pPr/>
              <a:t>5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2CC916CE-4F4B-4B56-9873-2BE818FCBC43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F269028C-0089-401C-85E2-65DD85D340C1}" type="slidenum">
              <a:rPr lang="ru-RU" altLang="ru-RU" smtClean="0">
                <a:solidFill>
                  <a:srgbClr val="000000"/>
                </a:solidFill>
              </a:rPr>
              <a:pPr/>
              <a:t>7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3B84505D-F899-4D8D-9A8E-6109BCF93E7C}" type="slidenum">
              <a:rPr lang="ru-RU" altLang="ru-RU" smtClean="0">
                <a:solidFill>
                  <a:srgbClr val="000000"/>
                </a:solidFill>
              </a:rPr>
              <a:pPr/>
              <a:t>8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6612234C-963C-4379-BEC5-438196111B4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6F51379E-A96C-4237-AA7C-84E7D9639D06}" type="slidenum">
              <a:rPr lang="ru-RU" altLang="ru-RU" smtClean="0">
                <a:solidFill>
                  <a:srgbClr val="000000"/>
                </a:solidFill>
              </a:rPr>
              <a:pPr/>
              <a:t>10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E5754D6-D425-46EB-A650-49D2CE5E3784}" type="datetimeFigureOut">
              <a:rPr lang="ru-RU"/>
              <a:pPr>
                <a:defRPr/>
              </a:pPr>
              <a:t>28.10.2019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B854476-89FE-4F0A-A378-4129FEDCC68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71105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80A405D2-9828-4FC7-A141-DC1287F272A3}" type="datetimeFigureOut">
              <a:rPr lang="ru-RU"/>
              <a:pPr>
                <a:defRPr/>
              </a:pPr>
              <a:t>28.10.2019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570B46A-AE08-45D5-BA21-B6CDA56194D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15185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069752F-6CF5-45B8-B4CD-BC529DB9563E}" type="datetimeFigureOut">
              <a:rPr lang="ru-RU"/>
              <a:pPr>
                <a:defRPr/>
              </a:pPr>
              <a:t>28.10.2019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EA5F43E-B14E-40F8-AE50-48D0CFEDE05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41592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D7D9E0E-5EC7-40B6-9FAD-690A7D245C22}" type="datetimeFigureOut">
              <a:rPr lang="ru-RU"/>
              <a:pPr>
                <a:defRPr/>
              </a:pPr>
              <a:t>28.10.2019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A7DC7E1-FCAC-45BC-86FF-18D6749B4EA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99570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600AF14-1D09-4E7A-B692-88BB5DBD6FE9}" type="datetimeFigureOut">
              <a:rPr lang="ru-RU"/>
              <a:pPr>
                <a:defRPr/>
              </a:pPr>
              <a:t>28.10.2019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435369F9-1FDC-49E4-9510-FEE46A6D020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37670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E812629-74E5-4326-B3BA-8095302B97BA}" type="datetimeFigureOut">
              <a:rPr lang="ru-RU"/>
              <a:pPr>
                <a:defRPr/>
              </a:pPr>
              <a:t>28.10.2019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7CF20C0-C02A-4A79-8A3B-01E6858629A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00805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06D408E-7DD5-435A-8FC5-754D225E7C16}" type="datetimeFigureOut">
              <a:rPr lang="ru-RU"/>
              <a:pPr>
                <a:defRPr/>
              </a:pPr>
              <a:t>28.10.2019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9101334-F358-48DA-8C56-142D960BE1E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25138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7BAD4FB-36F2-46F8-A37A-056BD9CDFA64}" type="datetimeFigureOut">
              <a:rPr lang="ru-RU"/>
              <a:pPr>
                <a:defRPr/>
              </a:pPr>
              <a:t>28.10.2019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42795EC9-C6BA-46A7-B3B6-AD0398B5793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4516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1506169-2689-49DF-9422-5986BCEFBA81}" type="datetimeFigureOut">
              <a:rPr lang="ru-RU"/>
              <a:pPr>
                <a:defRPr/>
              </a:pPr>
              <a:t>28.10.2019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8AB6A8D-E20F-49F8-9211-012202C12BA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8027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44A5C79-201F-4514-AA77-38CE659B193F}" type="datetimeFigureOut">
              <a:rPr lang="ru-RU"/>
              <a:pPr>
                <a:defRPr/>
              </a:pPr>
              <a:t>28.10.2019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6DD9402-688B-4A83-81DD-5374B09675B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41812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018C568-8D61-4B21-88EE-F422E1DCD375}" type="datetimeFigureOut">
              <a:rPr lang="ru-RU"/>
              <a:pPr>
                <a:defRPr/>
              </a:pPr>
              <a:t>28.10.2019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8772830-FCBB-4E57-9064-748788DEB19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11163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67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64229CC-8E23-438D-B817-09D5D062CBAE}" type="datetimeFigureOut">
              <a:rPr lang="ru-RU"/>
              <a:pPr>
                <a:defRPr/>
              </a:pPr>
              <a:t>28.10.2019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67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67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9941C359-354E-4FD4-A7A9-BD390170959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50" r:id="rId1"/>
    <p:sldLayoutId id="2147484751" r:id="rId2"/>
    <p:sldLayoutId id="2147484752" r:id="rId3"/>
    <p:sldLayoutId id="2147484753" r:id="rId4"/>
    <p:sldLayoutId id="2147484754" r:id="rId5"/>
    <p:sldLayoutId id="2147484755" r:id="rId6"/>
    <p:sldLayoutId id="2147484756" r:id="rId7"/>
    <p:sldLayoutId id="2147484757" r:id="rId8"/>
    <p:sldLayoutId id="2147484758" r:id="rId9"/>
    <p:sldLayoutId id="2147484759" r:id="rId10"/>
    <p:sldLayoutId id="21474847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8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jpe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8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7.png"/><Relationship Id="rId10" Type="http://schemas.openxmlformats.org/officeDocument/2006/relationships/image" Target="../media/image13.png"/><Relationship Id="rId4" Type="http://schemas.openxmlformats.org/officeDocument/2006/relationships/image" Target="../media/image6.png"/><Relationship Id="rId9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рямоугольник 2"/>
          <p:cNvSpPr>
            <a:spLocks noChangeArrowheads="1"/>
          </p:cNvSpPr>
          <p:nvPr/>
        </p:nvSpPr>
        <p:spPr bwMode="auto">
          <a:xfrm>
            <a:off x="3462338" y="5494338"/>
            <a:ext cx="5449887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ru-RU" altLang="ru-RU" sz="2000" b="1" i="1">
                <a:solidFill>
                  <a:srgbClr val="002060"/>
                </a:solidFill>
                <a:latin typeface="Cambria" pitchFamily="18" charset="0"/>
              </a:rPr>
              <a:t>А. И. Карлов,</a:t>
            </a:r>
          </a:p>
          <a:p>
            <a:pPr algn="r">
              <a:spcBef>
                <a:spcPts val="600"/>
              </a:spcBef>
              <a:buFontTx/>
              <a:buNone/>
            </a:pP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директор Регионального центра </a:t>
            </a:r>
            <a:b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</a:b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оценки качества образования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906838" y="0"/>
            <a:ext cx="5237162" cy="10525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2644401" cy="6858000"/>
          </a:xfrm>
          <a:prstGeom prst="rect">
            <a:avLst/>
          </a:prstGeom>
          <a:gradFill>
            <a:gsLst>
              <a:gs pos="5000">
                <a:schemeClr val="accent1">
                  <a:tint val="66000"/>
                  <a:satMod val="160000"/>
                </a:schemeClr>
              </a:gs>
              <a:gs pos="7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319" name="Прямоугольник 4"/>
          <p:cNvSpPr>
            <a:spLocks noChangeArrowheads="1"/>
          </p:cNvSpPr>
          <p:nvPr/>
        </p:nvSpPr>
        <p:spPr bwMode="auto">
          <a:xfrm>
            <a:off x="519113" y="2395538"/>
            <a:ext cx="8301037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002060"/>
                </a:solidFill>
                <a:latin typeface="Cambria" pitchFamily="18" charset="0"/>
              </a:rPr>
              <a:t>Перспективы развития процедуры проведения государственной итоговой аттестации по образовательным программам среднего общего образования</a:t>
            </a:r>
          </a:p>
        </p:txBody>
      </p:sp>
      <p:pic>
        <p:nvPicPr>
          <p:cNvPr id="1332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43" b="5464"/>
          <a:stretch>
            <a:fillRect/>
          </a:stretch>
        </p:blipFill>
        <p:spPr bwMode="auto">
          <a:xfrm>
            <a:off x="7459663" y="527050"/>
            <a:ext cx="1360487" cy="124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55" b="4839"/>
          <a:stretch>
            <a:fillRect/>
          </a:stretch>
        </p:blipFill>
        <p:spPr bwMode="auto">
          <a:xfrm>
            <a:off x="5707063" y="404813"/>
            <a:ext cx="1601787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50800"/>
            <a:ext cx="1328737" cy="172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3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2413" y="458788"/>
            <a:ext cx="1338262" cy="1241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4" name="Picture 2" descr="C:\Users\user\Desktop\logo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346075"/>
            <a:ext cx="1439862" cy="142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5" name="Прямоугольник 11"/>
          <p:cNvSpPr>
            <a:spLocks noChangeArrowheads="1"/>
          </p:cNvSpPr>
          <p:nvPr/>
        </p:nvSpPr>
        <p:spPr bwMode="auto">
          <a:xfrm>
            <a:off x="284163" y="6330950"/>
            <a:ext cx="2076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 i="1">
                <a:solidFill>
                  <a:srgbClr val="002060"/>
                </a:solidFill>
                <a:latin typeface="Cambria" pitchFamily="18" charset="0"/>
              </a:rPr>
              <a:t>25 октября 2019 г.</a:t>
            </a:r>
            <a:endParaRPr lang="ru-RU" altLang="ru-RU" sz="1200" i="1">
              <a:solidFill>
                <a:srgbClr val="002060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6" descr="C:\Users\user\Desktop\фон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850" y="1574800"/>
            <a:ext cx="3998913" cy="395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3" descr="E:\rtc_prezent_png\rtc_shapk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Заголовок 1"/>
          <p:cNvSpPr>
            <a:spLocks noGrp="1"/>
          </p:cNvSpPr>
          <p:nvPr>
            <p:ph type="ctrTitle"/>
          </p:nvPr>
        </p:nvSpPr>
        <p:spPr>
          <a:xfrm>
            <a:off x="144463" y="44450"/>
            <a:ext cx="8964612" cy="1055688"/>
          </a:xfrm>
        </p:spPr>
        <p:txBody>
          <a:bodyPr/>
          <a:lstStyle/>
          <a:p>
            <a:r>
              <a:rPr lang="ru-RU" altLang="ru-RU" sz="2400" b="1" smtClean="0">
                <a:solidFill>
                  <a:schemeClr val="bg1"/>
                </a:solidFill>
                <a:latin typeface="Cambria" pitchFamily="18" charset="0"/>
                <a:cs typeface="Arial" charset="0"/>
              </a:rPr>
              <a:t>Информация о педагогических кадрах и итоговых отметках во  2-4 классах в ИСОУ «Виртуальная школа» </a:t>
            </a:r>
          </a:p>
        </p:txBody>
      </p:sp>
      <p:pic>
        <p:nvPicPr>
          <p:cNvPr id="22533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480175"/>
            <a:ext cx="93964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4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2535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2536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2537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2538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2539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2540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1058863" y="769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pic>
        <p:nvPicPr>
          <p:cNvPr id="22541" name="Рисунок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1358900"/>
            <a:ext cx="75057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42" name="Прямоугольник 3"/>
          <p:cNvSpPr>
            <a:spLocks noChangeArrowheads="1"/>
          </p:cNvSpPr>
          <p:nvPr/>
        </p:nvSpPr>
        <p:spPr bwMode="auto">
          <a:xfrm>
            <a:off x="2930525" y="3446463"/>
            <a:ext cx="777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/>
              <a:t>ОРЕЛ</a:t>
            </a:r>
          </a:p>
        </p:txBody>
      </p:sp>
      <p:sp>
        <p:nvSpPr>
          <p:cNvPr id="22543" name="Прямоугольник 5"/>
          <p:cNvSpPr>
            <a:spLocks noChangeArrowheads="1"/>
          </p:cNvSpPr>
          <p:nvPr/>
        </p:nvSpPr>
        <p:spPr bwMode="auto">
          <a:xfrm>
            <a:off x="6408738" y="4989513"/>
            <a:ext cx="6889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/>
              <a:t>ЛИВНЫ</a:t>
            </a:r>
          </a:p>
        </p:txBody>
      </p:sp>
      <p:sp>
        <p:nvSpPr>
          <p:cNvPr id="22544" name="Прямоугольник 6"/>
          <p:cNvSpPr>
            <a:spLocks noChangeArrowheads="1"/>
          </p:cNvSpPr>
          <p:nvPr/>
        </p:nvSpPr>
        <p:spPr bwMode="auto">
          <a:xfrm>
            <a:off x="3952875" y="2533650"/>
            <a:ext cx="762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/>
              <a:t>МЦЕНСК</a:t>
            </a:r>
            <a:endParaRPr lang="ru-RU" altLang="ru-RU" sz="1200"/>
          </a:p>
        </p:txBody>
      </p:sp>
      <p:sp>
        <p:nvSpPr>
          <p:cNvPr id="22545" name="Прямоугольник 8"/>
          <p:cNvSpPr>
            <a:spLocks noChangeArrowheads="1"/>
          </p:cNvSpPr>
          <p:nvPr/>
        </p:nvSpPr>
        <p:spPr bwMode="auto">
          <a:xfrm>
            <a:off x="293688" y="3600450"/>
            <a:ext cx="9525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000" b="1"/>
              <a:t>ШАБЛЫКИНО</a:t>
            </a:r>
            <a:endParaRPr lang="ru-RU" altLang="ru-RU" sz="1000"/>
          </a:p>
        </p:txBody>
      </p:sp>
      <p:sp>
        <p:nvSpPr>
          <p:cNvPr id="22546" name="Прямоугольник 9"/>
          <p:cNvSpPr>
            <a:spLocks noChangeArrowheads="1"/>
          </p:cNvSpPr>
          <p:nvPr/>
        </p:nvSpPr>
        <p:spPr bwMode="auto">
          <a:xfrm>
            <a:off x="900113" y="2697163"/>
            <a:ext cx="73501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000" b="1"/>
              <a:t>ХОТЫНЕЦ</a:t>
            </a:r>
            <a:endParaRPr lang="ru-RU" altLang="ru-RU" sz="1000"/>
          </a:p>
        </p:txBody>
      </p:sp>
      <p:sp>
        <p:nvSpPr>
          <p:cNvPr id="22547" name="Прямоугольник 11"/>
          <p:cNvSpPr>
            <a:spLocks noChangeArrowheads="1"/>
          </p:cNvSpPr>
          <p:nvPr/>
        </p:nvSpPr>
        <p:spPr bwMode="auto">
          <a:xfrm>
            <a:off x="2519363" y="1905000"/>
            <a:ext cx="6508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000" b="1"/>
              <a:t>БОЛХОВ</a:t>
            </a:r>
            <a:endParaRPr lang="ru-RU" altLang="ru-RU" sz="1000"/>
          </a:p>
        </p:txBody>
      </p:sp>
      <p:sp>
        <p:nvSpPr>
          <p:cNvPr id="22548" name="Прямоугольник 12"/>
          <p:cNvSpPr>
            <a:spLocks noChangeArrowheads="1"/>
          </p:cNvSpPr>
          <p:nvPr/>
        </p:nvSpPr>
        <p:spPr bwMode="auto">
          <a:xfrm>
            <a:off x="5189538" y="3990975"/>
            <a:ext cx="750887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000" b="1"/>
              <a:t>ВЕРХОВЬЕ</a:t>
            </a:r>
            <a:endParaRPr lang="ru-RU" altLang="ru-RU" sz="1000"/>
          </a:p>
        </p:txBody>
      </p:sp>
      <p:sp>
        <p:nvSpPr>
          <p:cNvPr id="22549" name="Прямоугольник 13"/>
          <p:cNvSpPr>
            <a:spLocks noChangeArrowheads="1"/>
          </p:cNvSpPr>
          <p:nvPr/>
        </p:nvSpPr>
        <p:spPr bwMode="auto">
          <a:xfrm>
            <a:off x="2843213" y="4784725"/>
            <a:ext cx="9175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000" b="1"/>
              <a:t>ГЛАЗУНОВКА</a:t>
            </a:r>
            <a:endParaRPr lang="ru-RU" altLang="ru-RU" sz="1000"/>
          </a:p>
        </p:txBody>
      </p:sp>
      <p:sp>
        <p:nvSpPr>
          <p:cNvPr id="22550" name="Прямоугольник 14"/>
          <p:cNvSpPr>
            <a:spLocks noChangeArrowheads="1"/>
          </p:cNvSpPr>
          <p:nvPr/>
        </p:nvSpPr>
        <p:spPr bwMode="auto">
          <a:xfrm>
            <a:off x="496888" y="4743450"/>
            <a:ext cx="896937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000" b="1"/>
              <a:t>ДМИТРОВСК</a:t>
            </a:r>
            <a:endParaRPr lang="ru-RU" altLang="ru-RU" sz="1000"/>
          </a:p>
        </p:txBody>
      </p:sp>
      <p:sp>
        <p:nvSpPr>
          <p:cNvPr id="22551" name="Прямоугольник 15"/>
          <p:cNvSpPr>
            <a:spLocks noChangeArrowheads="1"/>
          </p:cNvSpPr>
          <p:nvPr/>
        </p:nvSpPr>
        <p:spPr bwMode="auto">
          <a:xfrm>
            <a:off x="5756275" y="5954713"/>
            <a:ext cx="642938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000" b="1"/>
              <a:t>ДОЛГОЕ</a:t>
            </a:r>
            <a:endParaRPr lang="ru-RU" altLang="ru-RU" sz="1000"/>
          </a:p>
        </p:txBody>
      </p:sp>
      <p:sp>
        <p:nvSpPr>
          <p:cNvPr id="22552" name="Прямоугольник 16"/>
          <p:cNvSpPr>
            <a:spLocks noChangeArrowheads="1"/>
          </p:cNvSpPr>
          <p:nvPr/>
        </p:nvSpPr>
        <p:spPr bwMode="auto">
          <a:xfrm>
            <a:off x="3995738" y="3552825"/>
            <a:ext cx="8001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000" b="1"/>
              <a:t>ЗАЛЕГОЩЬ</a:t>
            </a:r>
            <a:endParaRPr lang="ru-RU" altLang="ru-RU" sz="1000"/>
          </a:p>
        </p:txBody>
      </p:sp>
      <p:sp>
        <p:nvSpPr>
          <p:cNvPr id="22553" name="Прямоугольник 17"/>
          <p:cNvSpPr>
            <a:spLocks noChangeArrowheads="1"/>
          </p:cNvSpPr>
          <p:nvPr/>
        </p:nvSpPr>
        <p:spPr bwMode="auto">
          <a:xfrm>
            <a:off x="1435100" y="2144713"/>
            <a:ext cx="947738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000" b="1"/>
              <a:t>ЗНАМЕНСКОЕ</a:t>
            </a:r>
            <a:endParaRPr lang="ru-RU" altLang="ru-RU" sz="1000"/>
          </a:p>
        </p:txBody>
      </p:sp>
      <p:sp>
        <p:nvSpPr>
          <p:cNvPr id="22554" name="Прямоугольник 18"/>
          <p:cNvSpPr>
            <a:spLocks noChangeArrowheads="1"/>
          </p:cNvSpPr>
          <p:nvPr/>
        </p:nvSpPr>
        <p:spPr bwMode="auto">
          <a:xfrm>
            <a:off x="4716463" y="5360988"/>
            <a:ext cx="6619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000" b="1"/>
              <a:t>КОЛПНА</a:t>
            </a:r>
            <a:endParaRPr lang="ru-RU" altLang="ru-RU" sz="1000"/>
          </a:p>
        </p:txBody>
      </p:sp>
      <p:sp>
        <p:nvSpPr>
          <p:cNvPr id="22555" name="Прямоугольник 19"/>
          <p:cNvSpPr>
            <a:spLocks noChangeArrowheads="1"/>
          </p:cNvSpPr>
          <p:nvPr/>
        </p:nvSpPr>
        <p:spPr bwMode="auto">
          <a:xfrm>
            <a:off x="5283200" y="2624138"/>
            <a:ext cx="8731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000" b="1"/>
              <a:t>КОРСАКОВО</a:t>
            </a:r>
            <a:endParaRPr lang="ru-RU" altLang="ru-RU" sz="1000"/>
          </a:p>
        </p:txBody>
      </p:sp>
      <p:sp>
        <p:nvSpPr>
          <p:cNvPr id="22556" name="Прямоугольник 20"/>
          <p:cNvSpPr>
            <a:spLocks noChangeArrowheads="1"/>
          </p:cNvSpPr>
          <p:nvPr/>
        </p:nvSpPr>
        <p:spPr bwMode="auto">
          <a:xfrm>
            <a:off x="6010275" y="3919538"/>
            <a:ext cx="10096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000" b="1"/>
              <a:t>КРАСНАЯ ЗАРЯ</a:t>
            </a:r>
            <a:endParaRPr lang="ru-RU" altLang="ru-RU" sz="1000"/>
          </a:p>
        </p:txBody>
      </p:sp>
      <p:sp>
        <p:nvSpPr>
          <p:cNvPr id="22557" name="Прямоугольник 21"/>
          <p:cNvSpPr>
            <a:spLocks noChangeArrowheads="1"/>
          </p:cNvSpPr>
          <p:nvPr/>
        </p:nvSpPr>
        <p:spPr bwMode="auto">
          <a:xfrm>
            <a:off x="1908175" y="4254500"/>
            <a:ext cx="627063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000" b="1"/>
              <a:t>КРОМЫ</a:t>
            </a:r>
            <a:endParaRPr lang="ru-RU" altLang="ru-RU" sz="1000"/>
          </a:p>
        </p:txBody>
      </p:sp>
      <p:sp>
        <p:nvSpPr>
          <p:cNvPr id="22558" name="Прямоугольник 22"/>
          <p:cNvSpPr>
            <a:spLocks noChangeArrowheads="1"/>
          </p:cNvSpPr>
          <p:nvPr/>
        </p:nvSpPr>
        <p:spPr bwMode="auto">
          <a:xfrm>
            <a:off x="3394075" y="5029200"/>
            <a:ext cx="13223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000" b="1"/>
              <a:t>МАЛОАРХАНГЕЛЬСК</a:t>
            </a:r>
            <a:endParaRPr lang="ru-RU" altLang="ru-RU" sz="1000"/>
          </a:p>
        </p:txBody>
      </p:sp>
      <p:sp>
        <p:nvSpPr>
          <p:cNvPr id="22559" name="Прямоугольник 23"/>
          <p:cNvSpPr>
            <a:spLocks noChangeArrowheads="1"/>
          </p:cNvSpPr>
          <p:nvPr/>
        </p:nvSpPr>
        <p:spPr bwMode="auto">
          <a:xfrm>
            <a:off x="1584325" y="3303588"/>
            <a:ext cx="950913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000" b="1"/>
              <a:t>НАРЫШКИНО</a:t>
            </a:r>
            <a:endParaRPr lang="ru-RU" altLang="ru-RU" sz="1000"/>
          </a:p>
        </p:txBody>
      </p:sp>
      <p:sp>
        <p:nvSpPr>
          <p:cNvPr id="22560" name="Прямоугольник 24"/>
          <p:cNvSpPr>
            <a:spLocks noChangeArrowheads="1"/>
          </p:cNvSpPr>
          <p:nvPr/>
        </p:nvSpPr>
        <p:spPr bwMode="auto">
          <a:xfrm>
            <a:off x="4624388" y="3030538"/>
            <a:ext cx="81121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000" b="1"/>
              <a:t>НОВОСИЛЬ</a:t>
            </a:r>
            <a:endParaRPr lang="ru-RU" altLang="ru-RU" sz="1000"/>
          </a:p>
        </p:txBody>
      </p:sp>
      <p:sp>
        <p:nvSpPr>
          <p:cNvPr id="22561" name="Прямоугольник 25"/>
          <p:cNvSpPr>
            <a:spLocks noChangeArrowheads="1"/>
          </p:cNvSpPr>
          <p:nvPr/>
        </p:nvSpPr>
        <p:spPr bwMode="auto">
          <a:xfrm>
            <a:off x="4424363" y="4424363"/>
            <a:ext cx="9398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000" b="1"/>
              <a:t>ПОКРОВСКОЕ</a:t>
            </a:r>
            <a:endParaRPr lang="ru-RU" altLang="ru-RU" sz="1000"/>
          </a:p>
        </p:txBody>
      </p:sp>
      <p:sp>
        <p:nvSpPr>
          <p:cNvPr id="22562" name="Прямоугольник 26"/>
          <p:cNvSpPr>
            <a:spLocks noChangeArrowheads="1"/>
          </p:cNvSpPr>
          <p:nvPr/>
        </p:nvSpPr>
        <p:spPr bwMode="auto">
          <a:xfrm>
            <a:off x="1023938" y="4083050"/>
            <a:ext cx="722312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000" b="1"/>
              <a:t>СОСКОВО</a:t>
            </a:r>
            <a:endParaRPr lang="ru-RU" altLang="ru-RU" sz="1000"/>
          </a:p>
        </p:txBody>
      </p:sp>
      <p:sp>
        <p:nvSpPr>
          <p:cNvPr id="22563" name="Прямоугольник 28"/>
          <p:cNvSpPr>
            <a:spLocks noChangeArrowheads="1"/>
          </p:cNvSpPr>
          <p:nvPr/>
        </p:nvSpPr>
        <p:spPr bwMode="auto">
          <a:xfrm>
            <a:off x="2112963" y="5072063"/>
            <a:ext cx="65881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000" b="1"/>
              <a:t>ТРОСНА </a:t>
            </a:r>
            <a:endParaRPr lang="ru-RU" altLang="ru-RU" sz="1000"/>
          </a:p>
        </p:txBody>
      </p:sp>
      <p:sp>
        <p:nvSpPr>
          <p:cNvPr id="22564" name="Прямоугольник 30"/>
          <p:cNvSpPr>
            <a:spLocks noChangeArrowheads="1"/>
          </p:cNvSpPr>
          <p:nvPr/>
        </p:nvSpPr>
        <p:spPr bwMode="auto">
          <a:xfrm>
            <a:off x="5826125" y="3344863"/>
            <a:ext cx="833438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000" b="1"/>
              <a:t>ХОМУТОВО</a:t>
            </a:r>
            <a:endParaRPr lang="ru-RU" altLang="ru-RU" sz="1000"/>
          </a:p>
        </p:txBody>
      </p:sp>
      <p:sp>
        <p:nvSpPr>
          <p:cNvPr id="22565" name="Прямоугольник 31"/>
          <p:cNvSpPr>
            <a:spLocks noChangeArrowheads="1"/>
          </p:cNvSpPr>
          <p:nvPr/>
        </p:nvSpPr>
        <p:spPr bwMode="auto">
          <a:xfrm>
            <a:off x="3063875" y="4243388"/>
            <a:ext cx="725488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000" b="1"/>
              <a:t>ЗМИЁВКА</a:t>
            </a:r>
            <a:endParaRPr lang="ru-RU" altLang="ru-RU" sz="1000"/>
          </a:p>
        </p:txBody>
      </p:sp>
      <p:sp>
        <p:nvSpPr>
          <p:cNvPr id="40" name="Прямоугольник 197"/>
          <p:cNvSpPr>
            <a:spLocks noChangeArrowheads="1"/>
          </p:cNvSpPr>
          <p:nvPr/>
        </p:nvSpPr>
        <p:spPr bwMode="auto">
          <a:xfrm>
            <a:off x="3024188" y="2865438"/>
            <a:ext cx="341312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50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567" name="Прямоугольник 200"/>
          <p:cNvSpPr>
            <a:spLocks noChangeArrowheads="1"/>
          </p:cNvSpPr>
          <p:nvPr/>
        </p:nvSpPr>
        <p:spPr bwMode="auto">
          <a:xfrm>
            <a:off x="2589213" y="2871788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82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568" name="Прямоугольник 203"/>
          <p:cNvSpPr>
            <a:spLocks noChangeArrowheads="1"/>
          </p:cNvSpPr>
          <p:nvPr/>
        </p:nvSpPr>
        <p:spPr bwMode="auto">
          <a:xfrm>
            <a:off x="3448050" y="2195513"/>
            <a:ext cx="328613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100" b="1">
                <a:solidFill>
                  <a:srgbClr val="000066"/>
                </a:solidFill>
              </a:rPr>
              <a:t>77</a:t>
            </a:r>
            <a:endParaRPr lang="ru-RU" altLang="ru-RU" sz="1100">
              <a:solidFill>
                <a:srgbClr val="000066"/>
              </a:solidFill>
            </a:endParaRPr>
          </a:p>
        </p:txBody>
      </p:sp>
      <p:sp>
        <p:nvSpPr>
          <p:cNvPr id="22569" name="Прямоугольник 206"/>
          <p:cNvSpPr>
            <a:spLocks noChangeArrowheads="1"/>
          </p:cNvSpPr>
          <p:nvPr/>
        </p:nvSpPr>
        <p:spPr bwMode="auto">
          <a:xfrm>
            <a:off x="2382838" y="1714500"/>
            <a:ext cx="3413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90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570" name="Прямоугольник 209"/>
          <p:cNvSpPr>
            <a:spLocks noChangeArrowheads="1"/>
          </p:cNvSpPr>
          <p:nvPr/>
        </p:nvSpPr>
        <p:spPr bwMode="auto">
          <a:xfrm>
            <a:off x="1884363" y="2293938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78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571" name="Прямоугольник 212"/>
          <p:cNvSpPr>
            <a:spLocks noChangeArrowheads="1"/>
          </p:cNvSpPr>
          <p:nvPr/>
        </p:nvSpPr>
        <p:spPr bwMode="auto">
          <a:xfrm>
            <a:off x="1116013" y="2832100"/>
            <a:ext cx="3413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99</a:t>
            </a:r>
          </a:p>
        </p:txBody>
      </p:sp>
      <p:sp>
        <p:nvSpPr>
          <p:cNvPr id="22572" name="Прямоугольник 215"/>
          <p:cNvSpPr>
            <a:spLocks noChangeArrowheads="1"/>
          </p:cNvSpPr>
          <p:nvPr/>
        </p:nvSpPr>
        <p:spPr bwMode="auto">
          <a:xfrm>
            <a:off x="512763" y="3784600"/>
            <a:ext cx="341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96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47" name="Прямоугольник 218"/>
          <p:cNvSpPr>
            <a:spLocks noChangeArrowheads="1"/>
          </p:cNvSpPr>
          <p:nvPr/>
        </p:nvSpPr>
        <p:spPr bwMode="auto">
          <a:xfrm>
            <a:off x="1463675" y="4178300"/>
            <a:ext cx="3413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66</a:t>
            </a:r>
          </a:p>
        </p:txBody>
      </p:sp>
      <p:sp>
        <p:nvSpPr>
          <p:cNvPr id="22574" name="Прямоугольник 221"/>
          <p:cNvSpPr>
            <a:spLocks noChangeArrowheads="1"/>
          </p:cNvSpPr>
          <p:nvPr/>
        </p:nvSpPr>
        <p:spPr bwMode="auto">
          <a:xfrm>
            <a:off x="1781175" y="3067050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88</a:t>
            </a:r>
          </a:p>
        </p:txBody>
      </p:sp>
      <p:sp>
        <p:nvSpPr>
          <p:cNvPr id="22575" name="Прямоугольник 224"/>
          <p:cNvSpPr>
            <a:spLocks noChangeArrowheads="1"/>
          </p:cNvSpPr>
          <p:nvPr/>
        </p:nvSpPr>
        <p:spPr bwMode="auto">
          <a:xfrm>
            <a:off x="2003425" y="4073525"/>
            <a:ext cx="3413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92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576" name="Прямоугольник 227"/>
          <p:cNvSpPr>
            <a:spLocks noChangeArrowheads="1"/>
          </p:cNvSpPr>
          <p:nvPr/>
        </p:nvSpPr>
        <p:spPr bwMode="auto">
          <a:xfrm>
            <a:off x="1116013" y="4856163"/>
            <a:ext cx="4206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100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577" name="Прямоугольник 230"/>
          <p:cNvSpPr>
            <a:spLocks noChangeArrowheads="1"/>
          </p:cNvSpPr>
          <p:nvPr/>
        </p:nvSpPr>
        <p:spPr bwMode="auto">
          <a:xfrm>
            <a:off x="2081213" y="4800600"/>
            <a:ext cx="341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82</a:t>
            </a:r>
          </a:p>
        </p:txBody>
      </p:sp>
      <p:sp>
        <p:nvSpPr>
          <p:cNvPr id="22578" name="Прямоугольник 233"/>
          <p:cNvSpPr>
            <a:spLocks noChangeArrowheads="1"/>
          </p:cNvSpPr>
          <p:nvPr/>
        </p:nvSpPr>
        <p:spPr bwMode="auto">
          <a:xfrm>
            <a:off x="3024188" y="4897438"/>
            <a:ext cx="341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92</a:t>
            </a:r>
          </a:p>
        </p:txBody>
      </p:sp>
      <p:sp>
        <p:nvSpPr>
          <p:cNvPr id="22579" name="Прямоугольник 236"/>
          <p:cNvSpPr>
            <a:spLocks noChangeArrowheads="1"/>
          </p:cNvSpPr>
          <p:nvPr/>
        </p:nvSpPr>
        <p:spPr bwMode="auto">
          <a:xfrm>
            <a:off x="3573463" y="4048125"/>
            <a:ext cx="341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93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580" name="Прямоугольник 239"/>
          <p:cNvSpPr>
            <a:spLocks noChangeArrowheads="1"/>
          </p:cNvSpPr>
          <p:nvPr/>
        </p:nvSpPr>
        <p:spPr bwMode="auto">
          <a:xfrm>
            <a:off x="4117975" y="2711450"/>
            <a:ext cx="3413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92</a:t>
            </a:r>
          </a:p>
        </p:txBody>
      </p:sp>
      <p:sp>
        <p:nvSpPr>
          <p:cNvPr id="22581" name="Прямоугольник 242"/>
          <p:cNvSpPr>
            <a:spLocks noChangeArrowheads="1"/>
          </p:cNvSpPr>
          <p:nvPr/>
        </p:nvSpPr>
        <p:spPr bwMode="auto">
          <a:xfrm>
            <a:off x="3948113" y="3308350"/>
            <a:ext cx="3413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86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582" name="Прямоугольник 245"/>
          <p:cNvSpPr>
            <a:spLocks noChangeArrowheads="1"/>
          </p:cNvSpPr>
          <p:nvPr/>
        </p:nvSpPr>
        <p:spPr bwMode="auto">
          <a:xfrm>
            <a:off x="4784725" y="3271838"/>
            <a:ext cx="4191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100</a:t>
            </a:r>
          </a:p>
        </p:txBody>
      </p:sp>
      <p:sp>
        <p:nvSpPr>
          <p:cNvPr id="22583" name="Прямоугольник 248"/>
          <p:cNvSpPr>
            <a:spLocks noChangeArrowheads="1"/>
          </p:cNvSpPr>
          <p:nvPr/>
        </p:nvSpPr>
        <p:spPr bwMode="auto">
          <a:xfrm>
            <a:off x="5699125" y="2735263"/>
            <a:ext cx="4191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100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584" name="Прямоугольник 251"/>
          <p:cNvSpPr>
            <a:spLocks noChangeArrowheads="1"/>
          </p:cNvSpPr>
          <p:nvPr/>
        </p:nvSpPr>
        <p:spPr bwMode="auto">
          <a:xfrm>
            <a:off x="4940300" y="4657725"/>
            <a:ext cx="3413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96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585" name="Прямоугольник 254"/>
          <p:cNvSpPr>
            <a:spLocks noChangeArrowheads="1"/>
          </p:cNvSpPr>
          <p:nvPr/>
        </p:nvSpPr>
        <p:spPr bwMode="auto">
          <a:xfrm>
            <a:off x="5129213" y="5562600"/>
            <a:ext cx="3413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93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586" name="Прямоугольник 257"/>
          <p:cNvSpPr>
            <a:spLocks noChangeArrowheads="1"/>
          </p:cNvSpPr>
          <p:nvPr/>
        </p:nvSpPr>
        <p:spPr bwMode="auto">
          <a:xfrm>
            <a:off x="4140200" y="5227638"/>
            <a:ext cx="3413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93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587" name="Прямоугольник 258"/>
          <p:cNvSpPr>
            <a:spLocks noChangeArrowheads="1"/>
          </p:cNvSpPr>
          <p:nvPr/>
        </p:nvSpPr>
        <p:spPr bwMode="auto">
          <a:xfrm>
            <a:off x="5245100" y="3779838"/>
            <a:ext cx="34131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88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588" name="Прямоугольник 259"/>
          <p:cNvSpPr>
            <a:spLocks noChangeArrowheads="1"/>
          </p:cNvSpPr>
          <p:nvPr/>
        </p:nvSpPr>
        <p:spPr bwMode="auto">
          <a:xfrm>
            <a:off x="6257925" y="3457575"/>
            <a:ext cx="420688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100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589" name="Прямоугольник 260"/>
          <p:cNvSpPr>
            <a:spLocks noChangeArrowheads="1"/>
          </p:cNvSpPr>
          <p:nvPr/>
        </p:nvSpPr>
        <p:spPr bwMode="auto">
          <a:xfrm>
            <a:off x="6469063" y="4081463"/>
            <a:ext cx="341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89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590" name="Прямоугольник 261"/>
          <p:cNvSpPr>
            <a:spLocks noChangeArrowheads="1"/>
          </p:cNvSpPr>
          <p:nvPr/>
        </p:nvSpPr>
        <p:spPr bwMode="auto">
          <a:xfrm>
            <a:off x="5946775" y="5227638"/>
            <a:ext cx="4191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100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591" name="Прямоугольник 263"/>
          <p:cNvSpPr>
            <a:spLocks noChangeArrowheads="1"/>
          </p:cNvSpPr>
          <p:nvPr/>
        </p:nvSpPr>
        <p:spPr bwMode="auto">
          <a:xfrm>
            <a:off x="6515100" y="5226050"/>
            <a:ext cx="341313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91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592" name="Прямоугольник 264"/>
          <p:cNvSpPr>
            <a:spLocks noChangeArrowheads="1"/>
          </p:cNvSpPr>
          <p:nvPr/>
        </p:nvSpPr>
        <p:spPr bwMode="auto">
          <a:xfrm>
            <a:off x="6253163" y="6003925"/>
            <a:ext cx="42068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100</a:t>
            </a:r>
            <a:endParaRPr lang="ru-RU" altLang="ru-RU" sz="1200">
              <a:solidFill>
                <a:srgbClr val="000066"/>
              </a:solidFill>
            </a:endParaRPr>
          </a:p>
        </p:txBody>
      </p:sp>
      <p:grpSp>
        <p:nvGrpSpPr>
          <p:cNvPr id="22593" name="Группа 39"/>
          <p:cNvGrpSpPr>
            <a:grpSpLocks/>
          </p:cNvGrpSpPr>
          <p:nvPr/>
        </p:nvGrpSpPr>
        <p:grpSpPr bwMode="auto">
          <a:xfrm>
            <a:off x="720725" y="5678488"/>
            <a:ext cx="3779838" cy="750887"/>
            <a:chOff x="1403588" y="5827243"/>
            <a:chExt cx="3780282" cy="750232"/>
          </a:xfrm>
        </p:grpSpPr>
        <p:grpSp>
          <p:nvGrpSpPr>
            <p:cNvPr id="22696" name="Группа 38"/>
            <p:cNvGrpSpPr>
              <a:grpSpLocks/>
            </p:cNvGrpSpPr>
            <p:nvPr/>
          </p:nvGrpSpPr>
          <p:grpSpPr bwMode="auto">
            <a:xfrm>
              <a:off x="1561706" y="5827243"/>
              <a:ext cx="3622164" cy="750232"/>
              <a:chOff x="6168132" y="1650302"/>
              <a:chExt cx="3300412" cy="750232"/>
            </a:xfrm>
          </p:grpSpPr>
          <p:sp>
            <p:nvSpPr>
              <p:cNvPr id="73" name="TextBox 72"/>
              <p:cNvSpPr txBox="1"/>
              <p:nvPr/>
            </p:nvSpPr>
            <p:spPr bwMode="auto">
              <a:xfrm>
                <a:off x="6168725" y="1650302"/>
                <a:ext cx="2861482" cy="30770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ru-RU" sz="1400" dirty="0">
                    <a:solidFill>
                      <a:schemeClr val="accent1">
                        <a:lumMod val="50000"/>
                      </a:schemeClr>
                    </a:solidFill>
                    <a:latin typeface="Cambria" panose="02040503050406030204" pitchFamily="18" charset="0"/>
                  </a:rPr>
                  <a:t>Высокий уровень (свыше 90%)</a:t>
                </a:r>
              </a:p>
            </p:txBody>
          </p:sp>
          <p:sp>
            <p:nvSpPr>
              <p:cNvPr id="74" name="TextBox 73"/>
              <p:cNvSpPr txBox="1"/>
              <p:nvPr/>
            </p:nvSpPr>
            <p:spPr bwMode="auto">
              <a:xfrm>
                <a:off x="6174512" y="1877116"/>
                <a:ext cx="3282459" cy="523418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ru-RU" sz="1400" dirty="0">
                    <a:solidFill>
                      <a:schemeClr val="accent1">
                        <a:lumMod val="50000"/>
                      </a:schemeClr>
                    </a:solidFill>
                    <a:latin typeface="Cambria" panose="02040503050406030204" pitchFamily="18" charset="0"/>
                  </a:rPr>
                  <a:t>Недостаточный уровень (от 70% до 90%)</a:t>
                </a:r>
              </a:p>
            </p:txBody>
          </p:sp>
          <p:sp>
            <p:nvSpPr>
              <p:cNvPr id="75" name="TextBox 74"/>
              <p:cNvSpPr txBox="1"/>
              <p:nvPr/>
            </p:nvSpPr>
            <p:spPr bwMode="auto">
              <a:xfrm>
                <a:off x="6184639" y="2083311"/>
                <a:ext cx="3283905" cy="30770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ru-RU" sz="1400" dirty="0">
                    <a:solidFill>
                      <a:schemeClr val="accent1">
                        <a:lumMod val="50000"/>
                      </a:schemeClr>
                    </a:solidFill>
                    <a:latin typeface="Cambria" panose="02040503050406030204" pitchFamily="18" charset="0"/>
                  </a:rPr>
                  <a:t>Низкий уровень (ниже 70%)</a:t>
                </a:r>
              </a:p>
            </p:txBody>
          </p:sp>
        </p:grpSp>
        <p:sp>
          <p:nvSpPr>
            <p:cNvPr id="70" name="Скругленный прямоугольник 69"/>
            <p:cNvSpPr/>
            <p:nvPr/>
          </p:nvSpPr>
          <p:spPr>
            <a:xfrm>
              <a:off x="1403588" y="6358591"/>
              <a:ext cx="147655" cy="166543"/>
            </a:xfrm>
            <a:prstGeom prst="roundRect">
              <a:avLst/>
            </a:prstGeom>
            <a:solidFill>
              <a:srgbClr val="F14949"/>
            </a:soli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1" name="Скругленный прямоугольник 70"/>
            <p:cNvSpPr/>
            <p:nvPr/>
          </p:nvSpPr>
          <p:spPr>
            <a:xfrm>
              <a:off x="1403588" y="5887515"/>
              <a:ext cx="147655" cy="166542"/>
            </a:xfrm>
            <a:prstGeom prst="roundRect">
              <a:avLst/>
            </a:prstGeom>
            <a:solidFill>
              <a:srgbClr val="80FF80"/>
            </a:soli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2" name="Скругленный прямоугольник 71"/>
            <p:cNvSpPr/>
            <p:nvPr/>
          </p:nvSpPr>
          <p:spPr>
            <a:xfrm>
              <a:off x="1403588" y="6117502"/>
              <a:ext cx="147655" cy="166543"/>
            </a:xfrm>
            <a:prstGeom prst="roundRect">
              <a:avLst/>
            </a:prstGeom>
            <a:solidFill>
              <a:srgbClr val="FAF767"/>
            </a:soli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cxnSp>
        <p:nvCxnSpPr>
          <p:cNvPr id="76" name="Прямая соединительная линия 75"/>
          <p:cNvCxnSpPr>
            <a:stCxn id="79" idx="0"/>
            <a:endCxn id="79" idx="4"/>
          </p:cNvCxnSpPr>
          <p:nvPr/>
        </p:nvCxnSpPr>
        <p:spPr>
          <a:xfrm>
            <a:off x="4221163" y="1357313"/>
            <a:ext cx="0" cy="7207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>
            <a:endCxn id="79" idx="6"/>
          </p:cNvCxnSpPr>
          <p:nvPr/>
        </p:nvCxnSpPr>
        <p:spPr>
          <a:xfrm>
            <a:off x="3870325" y="1717675"/>
            <a:ext cx="701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596" name="Группа 1"/>
          <p:cNvGrpSpPr>
            <a:grpSpLocks/>
          </p:cNvGrpSpPr>
          <p:nvPr/>
        </p:nvGrpSpPr>
        <p:grpSpPr bwMode="auto">
          <a:xfrm>
            <a:off x="3870325" y="1357313"/>
            <a:ext cx="701675" cy="720725"/>
            <a:chOff x="3995738" y="1555750"/>
            <a:chExt cx="701675" cy="720725"/>
          </a:xfrm>
        </p:grpSpPr>
        <p:sp>
          <p:nvSpPr>
            <p:cNvPr id="79" name="Овал 78"/>
            <p:cNvSpPr/>
            <p:nvPr/>
          </p:nvSpPr>
          <p:spPr>
            <a:xfrm>
              <a:off x="3995738" y="1555750"/>
              <a:ext cx="701675" cy="72072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2692" name="Прямоугольник 206"/>
            <p:cNvSpPr>
              <a:spLocks noChangeArrowheads="1"/>
            </p:cNvSpPr>
            <p:nvPr/>
          </p:nvSpPr>
          <p:spPr bwMode="auto">
            <a:xfrm>
              <a:off x="4076700" y="1638300"/>
              <a:ext cx="263525" cy="277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ru-RU" altLang="ru-RU" sz="1200" b="1">
                  <a:solidFill>
                    <a:srgbClr val="000066"/>
                  </a:solidFill>
                </a:rPr>
                <a:t>1</a:t>
              </a:r>
              <a:endParaRPr lang="ru-RU" altLang="ru-RU" sz="1200">
                <a:solidFill>
                  <a:srgbClr val="000066"/>
                </a:solidFill>
              </a:endParaRPr>
            </a:p>
          </p:txBody>
        </p:sp>
        <p:sp>
          <p:nvSpPr>
            <p:cNvPr id="22693" name="Прямоугольник 206"/>
            <p:cNvSpPr>
              <a:spLocks noChangeArrowheads="1"/>
            </p:cNvSpPr>
            <p:nvPr/>
          </p:nvSpPr>
          <p:spPr bwMode="auto">
            <a:xfrm>
              <a:off x="4360863" y="1638300"/>
              <a:ext cx="263525" cy="277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ru-RU" altLang="ru-RU" sz="1200" b="1">
                  <a:solidFill>
                    <a:srgbClr val="000066"/>
                  </a:solidFill>
                </a:rPr>
                <a:t>2</a:t>
              </a:r>
              <a:endParaRPr lang="ru-RU" altLang="ru-RU" sz="1200">
                <a:solidFill>
                  <a:srgbClr val="000066"/>
                </a:solidFill>
              </a:endParaRPr>
            </a:p>
          </p:txBody>
        </p:sp>
        <p:sp>
          <p:nvSpPr>
            <p:cNvPr id="22694" name="Прямоугольник 206"/>
            <p:cNvSpPr>
              <a:spLocks noChangeArrowheads="1"/>
            </p:cNvSpPr>
            <p:nvPr/>
          </p:nvSpPr>
          <p:spPr bwMode="auto">
            <a:xfrm>
              <a:off x="4076700" y="1928813"/>
              <a:ext cx="263525" cy="2778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ru-RU" altLang="ru-RU" sz="1200" b="1">
                  <a:solidFill>
                    <a:srgbClr val="000066"/>
                  </a:solidFill>
                </a:rPr>
                <a:t>3</a:t>
              </a:r>
              <a:endParaRPr lang="ru-RU" altLang="ru-RU" sz="1200">
                <a:solidFill>
                  <a:srgbClr val="000066"/>
                </a:solidFill>
              </a:endParaRPr>
            </a:p>
          </p:txBody>
        </p:sp>
        <p:sp>
          <p:nvSpPr>
            <p:cNvPr id="22695" name="Прямоугольник 206"/>
            <p:cNvSpPr>
              <a:spLocks noChangeArrowheads="1"/>
            </p:cNvSpPr>
            <p:nvPr/>
          </p:nvSpPr>
          <p:spPr bwMode="auto">
            <a:xfrm>
              <a:off x="4360863" y="1916113"/>
              <a:ext cx="263525" cy="2778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ru-RU" altLang="ru-RU" sz="1200" b="1">
                  <a:solidFill>
                    <a:srgbClr val="000066"/>
                  </a:solidFill>
                </a:rPr>
                <a:t>4</a:t>
              </a:r>
              <a:endParaRPr lang="ru-RU" altLang="ru-RU" sz="1200">
                <a:solidFill>
                  <a:srgbClr val="000066"/>
                </a:solidFill>
              </a:endParaRPr>
            </a:p>
          </p:txBody>
        </p:sp>
      </p:grpSp>
      <p:sp>
        <p:nvSpPr>
          <p:cNvPr id="22597" name="Прямоугольник 1"/>
          <p:cNvSpPr>
            <a:spLocks noChangeArrowheads="1"/>
          </p:cNvSpPr>
          <p:nvPr/>
        </p:nvSpPr>
        <p:spPr bwMode="auto">
          <a:xfrm>
            <a:off x="4537075" y="1268413"/>
            <a:ext cx="45720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400"/>
              <a:t>1 - внесение информации о  педагогических кадрах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400"/>
              <a:t>2 - выставление итоговых отметок во 2 классе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400"/>
              <a:t>3 -</a:t>
            </a:r>
            <a:r>
              <a:rPr lang="ru-RU" altLang="ru-RU" sz="1400">
                <a:solidFill>
                  <a:srgbClr val="000000"/>
                </a:solidFill>
              </a:rPr>
              <a:t> выставление</a:t>
            </a:r>
            <a:r>
              <a:rPr lang="ru-RU" altLang="ru-RU" sz="1400"/>
              <a:t> итоговых отметок в 3 классе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400"/>
              <a:t>4 - </a:t>
            </a:r>
            <a:r>
              <a:rPr lang="ru-RU" altLang="ru-RU" sz="1400">
                <a:solidFill>
                  <a:srgbClr val="000000"/>
                </a:solidFill>
              </a:rPr>
              <a:t>выставление</a:t>
            </a:r>
            <a:r>
              <a:rPr lang="ru-RU" altLang="ru-RU" sz="1400"/>
              <a:t> итоговых отметок в  4 классе</a:t>
            </a:r>
          </a:p>
        </p:txBody>
      </p:sp>
      <p:cxnSp>
        <p:nvCxnSpPr>
          <p:cNvPr id="85" name="Прямая соединительная линия 84"/>
          <p:cNvCxnSpPr/>
          <p:nvPr/>
        </p:nvCxnSpPr>
        <p:spPr>
          <a:xfrm>
            <a:off x="7118350" y="3359150"/>
            <a:ext cx="1846263" cy="15875"/>
          </a:xfrm>
          <a:prstGeom prst="line">
            <a:avLst/>
          </a:prstGeom>
          <a:ln w="28575">
            <a:solidFill>
              <a:srgbClr val="000066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 стрелкой 85"/>
          <p:cNvCxnSpPr/>
          <p:nvPr/>
        </p:nvCxnSpPr>
        <p:spPr>
          <a:xfrm flipH="1" flipV="1">
            <a:off x="3232150" y="3303588"/>
            <a:ext cx="3881438" cy="57150"/>
          </a:xfrm>
          <a:prstGeom prst="straightConnector1">
            <a:avLst/>
          </a:prstGeom>
          <a:ln w="28575">
            <a:solidFill>
              <a:srgbClr val="000066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>
            <a:off x="7118350" y="4219575"/>
            <a:ext cx="1846263" cy="0"/>
          </a:xfrm>
          <a:prstGeom prst="line">
            <a:avLst/>
          </a:prstGeom>
          <a:ln w="28575">
            <a:solidFill>
              <a:srgbClr val="000066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 стрелкой 87"/>
          <p:cNvCxnSpPr/>
          <p:nvPr/>
        </p:nvCxnSpPr>
        <p:spPr>
          <a:xfrm flipH="1">
            <a:off x="6502400" y="4219575"/>
            <a:ext cx="615950" cy="720725"/>
          </a:xfrm>
          <a:prstGeom prst="straightConnector1">
            <a:avLst/>
          </a:prstGeom>
          <a:ln w="28575">
            <a:solidFill>
              <a:srgbClr val="000066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 стрелкой 88"/>
          <p:cNvCxnSpPr/>
          <p:nvPr/>
        </p:nvCxnSpPr>
        <p:spPr>
          <a:xfrm flipH="1">
            <a:off x="4019550" y="2459038"/>
            <a:ext cx="2520950" cy="76200"/>
          </a:xfrm>
          <a:prstGeom prst="straightConnector1">
            <a:avLst/>
          </a:prstGeom>
          <a:ln w="28575">
            <a:solidFill>
              <a:srgbClr val="000066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6540500" y="2459038"/>
            <a:ext cx="2481263" cy="1587"/>
          </a:xfrm>
          <a:prstGeom prst="line">
            <a:avLst/>
          </a:prstGeom>
          <a:ln w="28575">
            <a:solidFill>
              <a:srgbClr val="000066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04" name="Прямоугольник 3"/>
          <p:cNvSpPr>
            <a:spLocks noChangeArrowheads="1"/>
          </p:cNvSpPr>
          <p:nvPr/>
        </p:nvSpPr>
        <p:spPr bwMode="auto">
          <a:xfrm>
            <a:off x="7300913" y="3017838"/>
            <a:ext cx="6000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400" b="1"/>
              <a:t>ОРЕЛ</a:t>
            </a:r>
          </a:p>
        </p:txBody>
      </p:sp>
      <p:sp>
        <p:nvSpPr>
          <p:cNvPr id="22605" name="Прямоугольник 5"/>
          <p:cNvSpPr>
            <a:spLocks noChangeArrowheads="1"/>
          </p:cNvSpPr>
          <p:nvPr/>
        </p:nvSpPr>
        <p:spPr bwMode="auto">
          <a:xfrm>
            <a:off x="7331075" y="3879850"/>
            <a:ext cx="771525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400" b="1"/>
              <a:t>ЛИВНЫ</a:t>
            </a:r>
          </a:p>
        </p:txBody>
      </p:sp>
      <p:sp>
        <p:nvSpPr>
          <p:cNvPr id="22606" name="Прямоугольник 6"/>
          <p:cNvSpPr>
            <a:spLocks noChangeArrowheads="1"/>
          </p:cNvSpPr>
          <p:nvPr/>
        </p:nvSpPr>
        <p:spPr bwMode="auto">
          <a:xfrm>
            <a:off x="7243763" y="2152650"/>
            <a:ext cx="8588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400" b="1"/>
              <a:t>МЦЕНСК</a:t>
            </a:r>
          </a:p>
        </p:txBody>
      </p:sp>
      <p:pic>
        <p:nvPicPr>
          <p:cNvPr id="22607" name="Рисунок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9575" y="1574800"/>
            <a:ext cx="854075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608" name="Рисунок 1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9575" y="2506663"/>
            <a:ext cx="854075" cy="88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609" name="Рисунок 10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9100" y="3367088"/>
            <a:ext cx="854075" cy="88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610" name="Прямоугольник 260"/>
          <p:cNvSpPr>
            <a:spLocks noChangeArrowheads="1"/>
          </p:cNvSpPr>
          <p:nvPr/>
        </p:nvSpPr>
        <p:spPr bwMode="auto">
          <a:xfrm>
            <a:off x="8424863" y="1751013"/>
            <a:ext cx="341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89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11" name="Прямоугольник 260"/>
          <p:cNvSpPr>
            <a:spLocks noChangeArrowheads="1"/>
          </p:cNvSpPr>
          <p:nvPr/>
        </p:nvSpPr>
        <p:spPr bwMode="auto">
          <a:xfrm>
            <a:off x="8423275" y="1966913"/>
            <a:ext cx="3413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85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12" name="Прямоугольник 260"/>
          <p:cNvSpPr>
            <a:spLocks noChangeArrowheads="1"/>
          </p:cNvSpPr>
          <p:nvPr/>
        </p:nvSpPr>
        <p:spPr bwMode="auto">
          <a:xfrm>
            <a:off x="8174038" y="1747838"/>
            <a:ext cx="341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75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13" name="Прямоугольник 260"/>
          <p:cNvSpPr>
            <a:spLocks noChangeArrowheads="1"/>
          </p:cNvSpPr>
          <p:nvPr/>
        </p:nvSpPr>
        <p:spPr bwMode="auto">
          <a:xfrm>
            <a:off x="8174038" y="1966913"/>
            <a:ext cx="341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91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14" name="Прямоугольник 260"/>
          <p:cNvSpPr>
            <a:spLocks noChangeArrowheads="1"/>
          </p:cNvSpPr>
          <p:nvPr/>
        </p:nvSpPr>
        <p:spPr bwMode="auto">
          <a:xfrm>
            <a:off x="8424863" y="2686050"/>
            <a:ext cx="3413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96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15" name="Прямоугольник 260"/>
          <p:cNvSpPr>
            <a:spLocks noChangeArrowheads="1"/>
          </p:cNvSpPr>
          <p:nvPr/>
        </p:nvSpPr>
        <p:spPr bwMode="auto">
          <a:xfrm>
            <a:off x="8423275" y="2901950"/>
            <a:ext cx="3413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93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16" name="Прямоугольник 260"/>
          <p:cNvSpPr>
            <a:spLocks noChangeArrowheads="1"/>
          </p:cNvSpPr>
          <p:nvPr/>
        </p:nvSpPr>
        <p:spPr bwMode="auto">
          <a:xfrm>
            <a:off x="8174038" y="2682875"/>
            <a:ext cx="3413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91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17" name="Прямоугольник 260"/>
          <p:cNvSpPr>
            <a:spLocks noChangeArrowheads="1"/>
          </p:cNvSpPr>
          <p:nvPr/>
        </p:nvSpPr>
        <p:spPr bwMode="auto">
          <a:xfrm>
            <a:off x="8174038" y="2901950"/>
            <a:ext cx="341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96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18" name="Прямоугольник 260"/>
          <p:cNvSpPr>
            <a:spLocks noChangeArrowheads="1"/>
          </p:cNvSpPr>
          <p:nvPr/>
        </p:nvSpPr>
        <p:spPr bwMode="auto">
          <a:xfrm>
            <a:off x="8424863" y="3551238"/>
            <a:ext cx="341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91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19" name="Прямоугольник 260"/>
          <p:cNvSpPr>
            <a:spLocks noChangeArrowheads="1"/>
          </p:cNvSpPr>
          <p:nvPr/>
        </p:nvSpPr>
        <p:spPr bwMode="auto">
          <a:xfrm>
            <a:off x="8423275" y="3771900"/>
            <a:ext cx="341313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91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20" name="Прямоугольник 260"/>
          <p:cNvSpPr>
            <a:spLocks noChangeArrowheads="1"/>
          </p:cNvSpPr>
          <p:nvPr/>
        </p:nvSpPr>
        <p:spPr bwMode="auto">
          <a:xfrm>
            <a:off x="8174038" y="3552825"/>
            <a:ext cx="3413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94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21" name="Прямоугольник 260"/>
          <p:cNvSpPr>
            <a:spLocks noChangeArrowheads="1"/>
          </p:cNvSpPr>
          <p:nvPr/>
        </p:nvSpPr>
        <p:spPr bwMode="auto">
          <a:xfrm>
            <a:off x="8174038" y="3771900"/>
            <a:ext cx="3413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94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22" name="Прямоугольник 206"/>
          <p:cNvSpPr>
            <a:spLocks noChangeArrowheads="1"/>
          </p:cNvSpPr>
          <p:nvPr/>
        </p:nvSpPr>
        <p:spPr bwMode="auto">
          <a:xfrm>
            <a:off x="2914650" y="1717675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98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23" name="Прямоугольник 206"/>
          <p:cNvSpPr>
            <a:spLocks noChangeArrowheads="1"/>
          </p:cNvSpPr>
          <p:nvPr/>
        </p:nvSpPr>
        <p:spPr bwMode="auto">
          <a:xfrm>
            <a:off x="2425700" y="2151063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98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24" name="Прямоугольник 206"/>
          <p:cNvSpPr>
            <a:spLocks noChangeArrowheads="1"/>
          </p:cNvSpPr>
          <p:nvPr/>
        </p:nvSpPr>
        <p:spPr bwMode="auto">
          <a:xfrm>
            <a:off x="2898775" y="2152650"/>
            <a:ext cx="3413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90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112" name="Прямоугольник 258"/>
          <p:cNvSpPr>
            <a:spLocks noChangeArrowheads="1"/>
          </p:cNvSpPr>
          <p:nvPr/>
        </p:nvSpPr>
        <p:spPr bwMode="auto">
          <a:xfrm>
            <a:off x="5586413" y="3779838"/>
            <a:ext cx="3429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65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113" name="Прямоугольник 258"/>
          <p:cNvSpPr>
            <a:spLocks noChangeArrowheads="1"/>
          </p:cNvSpPr>
          <p:nvPr/>
        </p:nvSpPr>
        <p:spPr bwMode="auto">
          <a:xfrm>
            <a:off x="5656263" y="4176713"/>
            <a:ext cx="341312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64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114" name="Прямоугольник 258"/>
          <p:cNvSpPr>
            <a:spLocks noChangeArrowheads="1"/>
          </p:cNvSpPr>
          <p:nvPr/>
        </p:nvSpPr>
        <p:spPr bwMode="auto">
          <a:xfrm>
            <a:off x="5364163" y="4178300"/>
            <a:ext cx="341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52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28" name="Прямоугольник 233"/>
          <p:cNvSpPr>
            <a:spLocks noChangeArrowheads="1"/>
          </p:cNvSpPr>
          <p:nvPr/>
        </p:nvSpPr>
        <p:spPr bwMode="auto">
          <a:xfrm>
            <a:off x="3232150" y="4897438"/>
            <a:ext cx="34131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86</a:t>
            </a:r>
          </a:p>
        </p:txBody>
      </p:sp>
      <p:sp>
        <p:nvSpPr>
          <p:cNvPr id="116" name="Прямоугольник 233"/>
          <p:cNvSpPr>
            <a:spLocks noChangeArrowheads="1"/>
          </p:cNvSpPr>
          <p:nvPr/>
        </p:nvSpPr>
        <p:spPr bwMode="auto">
          <a:xfrm>
            <a:off x="3024188" y="4657725"/>
            <a:ext cx="341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58</a:t>
            </a:r>
          </a:p>
        </p:txBody>
      </p:sp>
      <p:sp>
        <p:nvSpPr>
          <p:cNvPr id="22630" name="Прямоугольник 233"/>
          <p:cNvSpPr>
            <a:spLocks noChangeArrowheads="1"/>
          </p:cNvSpPr>
          <p:nvPr/>
        </p:nvSpPr>
        <p:spPr bwMode="auto">
          <a:xfrm>
            <a:off x="3257550" y="4657725"/>
            <a:ext cx="3413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79</a:t>
            </a:r>
          </a:p>
        </p:txBody>
      </p:sp>
      <p:sp>
        <p:nvSpPr>
          <p:cNvPr id="118" name="Прямоугольник 215"/>
          <p:cNvSpPr>
            <a:spLocks noChangeArrowheads="1"/>
          </p:cNvSpPr>
          <p:nvPr/>
        </p:nvSpPr>
        <p:spPr bwMode="auto">
          <a:xfrm>
            <a:off x="749300" y="4500563"/>
            <a:ext cx="3413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67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32" name="Прямоугольник 215"/>
          <p:cNvSpPr>
            <a:spLocks noChangeArrowheads="1"/>
          </p:cNvSpPr>
          <p:nvPr/>
        </p:nvSpPr>
        <p:spPr bwMode="auto">
          <a:xfrm>
            <a:off x="1155700" y="4492625"/>
            <a:ext cx="341313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79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33" name="Прямоугольник 215"/>
          <p:cNvSpPr>
            <a:spLocks noChangeArrowheads="1"/>
          </p:cNvSpPr>
          <p:nvPr/>
        </p:nvSpPr>
        <p:spPr bwMode="auto">
          <a:xfrm>
            <a:off x="735013" y="4851400"/>
            <a:ext cx="3413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98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34" name="Прямоугольник 264"/>
          <p:cNvSpPr>
            <a:spLocks noChangeArrowheads="1"/>
          </p:cNvSpPr>
          <p:nvPr/>
        </p:nvSpPr>
        <p:spPr bwMode="auto">
          <a:xfrm>
            <a:off x="6253163" y="5727700"/>
            <a:ext cx="42068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100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35" name="Прямоугольник 264"/>
          <p:cNvSpPr>
            <a:spLocks noChangeArrowheads="1"/>
          </p:cNvSpPr>
          <p:nvPr/>
        </p:nvSpPr>
        <p:spPr bwMode="auto">
          <a:xfrm>
            <a:off x="5776913" y="6094413"/>
            <a:ext cx="341312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99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36" name="Прямоугольник 264"/>
          <p:cNvSpPr>
            <a:spLocks noChangeArrowheads="1"/>
          </p:cNvSpPr>
          <p:nvPr/>
        </p:nvSpPr>
        <p:spPr bwMode="auto">
          <a:xfrm>
            <a:off x="5792788" y="5708650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97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37" name="Прямоугольник 242"/>
          <p:cNvSpPr>
            <a:spLocks noChangeArrowheads="1"/>
          </p:cNvSpPr>
          <p:nvPr/>
        </p:nvSpPr>
        <p:spPr bwMode="auto">
          <a:xfrm>
            <a:off x="4356100" y="3314700"/>
            <a:ext cx="3413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85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38" name="Прямоугольник 242"/>
          <p:cNvSpPr>
            <a:spLocks noChangeArrowheads="1"/>
          </p:cNvSpPr>
          <p:nvPr/>
        </p:nvSpPr>
        <p:spPr bwMode="auto">
          <a:xfrm>
            <a:off x="4371975" y="3662363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91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39" name="Прямоугольник 242"/>
          <p:cNvSpPr>
            <a:spLocks noChangeArrowheads="1"/>
          </p:cNvSpPr>
          <p:nvPr/>
        </p:nvSpPr>
        <p:spPr bwMode="auto">
          <a:xfrm>
            <a:off x="3948113" y="3662363"/>
            <a:ext cx="341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94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127" name="Прямоугольник 209"/>
          <p:cNvSpPr>
            <a:spLocks noChangeArrowheads="1"/>
          </p:cNvSpPr>
          <p:nvPr/>
        </p:nvSpPr>
        <p:spPr bwMode="auto">
          <a:xfrm>
            <a:off x="1619250" y="2298700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56</a:t>
            </a:r>
          </a:p>
        </p:txBody>
      </p:sp>
      <p:sp>
        <p:nvSpPr>
          <p:cNvPr id="22641" name="Прямоугольник 209"/>
          <p:cNvSpPr>
            <a:spLocks noChangeArrowheads="1"/>
          </p:cNvSpPr>
          <p:nvPr/>
        </p:nvSpPr>
        <p:spPr bwMode="auto">
          <a:xfrm>
            <a:off x="1900238" y="1951038"/>
            <a:ext cx="341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73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42" name="Прямоугольник 209"/>
          <p:cNvSpPr>
            <a:spLocks noChangeArrowheads="1"/>
          </p:cNvSpPr>
          <p:nvPr/>
        </p:nvSpPr>
        <p:spPr bwMode="auto">
          <a:xfrm>
            <a:off x="1636713" y="1963738"/>
            <a:ext cx="341312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73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43" name="Прямоугольник 254"/>
          <p:cNvSpPr>
            <a:spLocks noChangeArrowheads="1"/>
          </p:cNvSpPr>
          <p:nvPr/>
        </p:nvSpPr>
        <p:spPr bwMode="auto">
          <a:xfrm>
            <a:off x="4759325" y="5183188"/>
            <a:ext cx="34131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95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44" name="Прямоугольник 254"/>
          <p:cNvSpPr>
            <a:spLocks noChangeArrowheads="1"/>
          </p:cNvSpPr>
          <p:nvPr/>
        </p:nvSpPr>
        <p:spPr bwMode="auto">
          <a:xfrm>
            <a:off x="5129213" y="5183188"/>
            <a:ext cx="341312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91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45" name="Прямоугольник 254"/>
          <p:cNvSpPr>
            <a:spLocks noChangeArrowheads="1"/>
          </p:cNvSpPr>
          <p:nvPr/>
        </p:nvSpPr>
        <p:spPr bwMode="auto">
          <a:xfrm>
            <a:off x="4754563" y="5562600"/>
            <a:ext cx="341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94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46" name="Прямоугольник 254"/>
          <p:cNvSpPr>
            <a:spLocks noChangeArrowheads="1"/>
          </p:cNvSpPr>
          <p:nvPr/>
        </p:nvSpPr>
        <p:spPr bwMode="auto">
          <a:xfrm>
            <a:off x="5394325" y="2441575"/>
            <a:ext cx="341313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96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47" name="Прямоугольник 254"/>
          <p:cNvSpPr>
            <a:spLocks noChangeArrowheads="1"/>
          </p:cNvSpPr>
          <p:nvPr/>
        </p:nvSpPr>
        <p:spPr bwMode="auto">
          <a:xfrm>
            <a:off x="5703888" y="2436813"/>
            <a:ext cx="4206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100</a:t>
            </a:r>
          </a:p>
        </p:txBody>
      </p:sp>
      <p:sp>
        <p:nvSpPr>
          <p:cNvPr id="22648" name="Прямоугольник 254"/>
          <p:cNvSpPr>
            <a:spLocks noChangeArrowheads="1"/>
          </p:cNvSpPr>
          <p:nvPr/>
        </p:nvSpPr>
        <p:spPr bwMode="auto">
          <a:xfrm>
            <a:off x="5357813" y="2736850"/>
            <a:ext cx="42068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100</a:t>
            </a:r>
          </a:p>
        </p:txBody>
      </p:sp>
      <p:sp>
        <p:nvSpPr>
          <p:cNvPr id="22649" name="Прямоугольник 260"/>
          <p:cNvSpPr>
            <a:spLocks noChangeArrowheads="1"/>
          </p:cNvSpPr>
          <p:nvPr/>
        </p:nvSpPr>
        <p:spPr bwMode="auto">
          <a:xfrm>
            <a:off x="6145213" y="4076700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83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50" name="Прямоугольник 260"/>
          <p:cNvSpPr>
            <a:spLocks noChangeArrowheads="1"/>
          </p:cNvSpPr>
          <p:nvPr/>
        </p:nvSpPr>
        <p:spPr bwMode="auto">
          <a:xfrm>
            <a:off x="6469063" y="3741738"/>
            <a:ext cx="341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83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51" name="Прямоугольник 260"/>
          <p:cNvSpPr>
            <a:spLocks noChangeArrowheads="1"/>
          </p:cNvSpPr>
          <p:nvPr/>
        </p:nvSpPr>
        <p:spPr bwMode="auto">
          <a:xfrm>
            <a:off x="6161088" y="3732213"/>
            <a:ext cx="341312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91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52" name="Прямоугольник 224"/>
          <p:cNvSpPr>
            <a:spLocks noChangeArrowheads="1"/>
          </p:cNvSpPr>
          <p:nvPr/>
        </p:nvSpPr>
        <p:spPr bwMode="auto">
          <a:xfrm>
            <a:off x="2278063" y="4083050"/>
            <a:ext cx="341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84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53" name="Прямоугольник 224"/>
          <p:cNvSpPr>
            <a:spLocks noChangeArrowheads="1"/>
          </p:cNvSpPr>
          <p:nvPr/>
        </p:nvSpPr>
        <p:spPr bwMode="auto">
          <a:xfrm>
            <a:off x="1985963" y="4362450"/>
            <a:ext cx="341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93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54" name="Прямоугольник 224"/>
          <p:cNvSpPr>
            <a:spLocks noChangeArrowheads="1"/>
          </p:cNvSpPr>
          <p:nvPr/>
        </p:nvSpPr>
        <p:spPr bwMode="auto">
          <a:xfrm>
            <a:off x="2278063" y="4365625"/>
            <a:ext cx="3429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88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55" name="Прямоугольник 261"/>
          <p:cNvSpPr>
            <a:spLocks noChangeArrowheads="1"/>
          </p:cNvSpPr>
          <p:nvPr/>
        </p:nvSpPr>
        <p:spPr bwMode="auto">
          <a:xfrm>
            <a:off x="6010275" y="4618038"/>
            <a:ext cx="34131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93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56" name="Прямоугольник 261"/>
          <p:cNvSpPr>
            <a:spLocks noChangeArrowheads="1"/>
          </p:cNvSpPr>
          <p:nvPr/>
        </p:nvSpPr>
        <p:spPr bwMode="auto">
          <a:xfrm>
            <a:off x="6386513" y="4500563"/>
            <a:ext cx="341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94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57" name="Прямоугольник 257"/>
          <p:cNvSpPr>
            <a:spLocks noChangeArrowheads="1"/>
          </p:cNvSpPr>
          <p:nvPr/>
        </p:nvSpPr>
        <p:spPr bwMode="auto">
          <a:xfrm>
            <a:off x="3808413" y="4851400"/>
            <a:ext cx="3413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90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58" name="Прямоугольник 257"/>
          <p:cNvSpPr>
            <a:spLocks noChangeArrowheads="1"/>
          </p:cNvSpPr>
          <p:nvPr/>
        </p:nvSpPr>
        <p:spPr bwMode="auto">
          <a:xfrm>
            <a:off x="4121150" y="4851400"/>
            <a:ext cx="341313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97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59" name="Прямоугольник 257"/>
          <p:cNvSpPr>
            <a:spLocks noChangeArrowheads="1"/>
          </p:cNvSpPr>
          <p:nvPr/>
        </p:nvSpPr>
        <p:spPr bwMode="auto">
          <a:xfrm>
            <a:off x="3805238" y="5229225"/>
            <a:ext cx="341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98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60" name="Прямоугольник 203"/>
          <p:cNvSpPr>
            <a:spLocks noChangeArrowheads="1"/>
          </p:cNvSpPr>
          <p:nvPr/>
        </p:nvSpPr>
        <p:spPr bwMode="auto">
          <a:xfrm>
            <a:off x="4005263" y="2209800"/>
            <a:ext cx="328612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100" b="1">
                <a:solidFill>
                  <a:srgbClr val="000066"/>
                </a:solidFill>
              </a:rPr>
              <a:t>89</a:t>
            </a:r>
            <a:endParaRPr lang="ru-RU" altLang="ru-RU" sz="1100">
              <a:solidFill>
                <a:srgbClr val="000066"/>
              </a:solidFill>
            </a:endParaRPr>
          </a:p>
        </p:txBody>
      </p:sp>
      <p:sp>
        <p:nvSpPr>
          <p:cNvPr id="22661" name="Прямоугольник 203"/>
          <p:cNvSpPr>
            <a:spLocks noChangeArrowheads="1"/>
          </p:cNvSpPr>
          <p:nvPr/>
        </p:nvSpPr>
        <p:spPr bwMode="auto">
          <a:xfrm>
            <a:off x="3479800" y="2671763"/>
            <a:ext cx="328613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100" b="1">
                <a:solidFill>
                  <a:srgbClr val="000066"/>
                </a:solidFill>
              </a:rPr>
              <a:t>92</a:t>
            </a:r>
            <a:endParaRPr lang="ru-RU" altLang="ru-RU" sz="1100">
              <a:solidFill>
                <a:srgbClr val="000066"/>
              </a:solidFill>
            </a:endParaRPr>
          </a:p>
        </p:txBody>
      </p:sp>
      <p:sp>
        <p:nvSpPr>
          <p:cNvPr id="22662" name="Прямоугольник 258"/>
          <p:cNvSpPr>
            <a:spLocks noChangeArrowheads="1"/>
          </p:cNvSpPr>
          <p:nvPr/>
        </p:nvSpPr>
        <p:spPr bwMode="auto">
          <a:xfrm>
            <a:off x="5815013" y="3097213"/>
            <a:ext cx="341312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91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63" name="Прямоугольник 258"/>
          <p:cNvSpPr>
            <a:spLocks noChangeArrowheads="1"/>
          </p:cNvSpPr>
          <p:nvPr/>
        </p:nvSpPr>
        <p:spPr bwMode="auto">
          <a:xfrm>
            <a:off x="6378575" y="3097213"/>
            <a:ext cx="34131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99</a:t>
            </a:r>
          </a:p>
        </p:txBody>
      </p:sp>
      <p:sp>
        <p:nvSpPr>
          <p:cNvPr id="22664" name="Прямоугольник 258"/>
          <p:cNvSpPr>
            <a:spLocks noChangeArrowheads="1"/>
          </p:cNvSpPr>
          <p:nvPr/>
        </p:nvSpPr>
        <p:spPr bwMode="auto">
          <a:xfrm>
            <a:off x="5826125" y="3455988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90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65" name="Прямоугольник 245"/>
          <p:cNvSpPr>
            <a:spLocks noChangeArrowheads="1"/>
          </p:cNvSpPr>
          <p:nvPr/>
        </p:nvSpPr>
        <p:spPr bwMode="auto">
          <a:xfrm>
            <a:off x="4772025" y="2849563"/>
            <a:ext cx="34131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86</a:t>
            </a:r>
          </a:p>
        </p:txBody>
      </p:sp>
      <p:sp>
        <p:nvSpPr>
          <p:cNvPr id="22666" name="Прямоугольник 245"/>
          <p:cNvSpPr>
            <a:spLocks noChangeArrowheads="1"/>
          </p:cNvSpPr>
          <p:nvPr/>
        </p:nvSpPr>
        <p:spPr bwMode="auto">
          <a:xfrm>
            <a:off x="5126038" y="3278188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85</a:t>
            </a:r>
          </a:p>
        </p:txBody>
      </p:sp>
      <p:sp>
        <p:nvSpPr>
          <p:cNvPr id="22667" name="Прямоугольник 245"/>
          <p:cNvSpPr>
            <a:spLocks noChangeArrowheads="1"/>
          </p:cNvSpPr>
          <p:nvPr/>
        </p:nvSpPr>
        <p:spPr bwMode="auto">
          <a:xfrm>
            <a:off x="5114925" y="2849563"/>
            <a:ext cx="4206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100</a:t>
            </a:r>
          </a:p>
        </p:txBody>
      </p:sp>
      <p:sp>
        <p:nvSpPr>
          <p:cNvPr id="155" name="Прямоугольник 200"/>
          <p:cNvSpPr>
            <a:spLocks noChangeArrowheads="1"/>
          </p:cNvSpPr>
          <p:nvPr/>
        </p:nvSpPr>
        <p:spPr bwMode="auto">
          <a:xfrm>
            <a:off x="2560638" y="3597275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50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156" name="Прямоугольник 200"/>
          <p:cNvSpPr>
            <a:spLocks noChangeArrowheads="1"/>
          </p:cNvSpPr>
          <p:nvPr/>
        </p:nvSpPr>
        <p:spPr bwMode="auto">
          <a:xfrm>
            <a:off x="3074988" y="3694113"/>
            <a:ext cx="341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54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70" name="Прямоугольник 251"/>
          <p:cNvSpPr>
            <a:spLocks noChangeArrowheads="1"/>
          </p:cNvSpPr>
          <p:nvPr/>
        </p:nvSpPr>
        <p:spPr bwMode="auto">
          <a:xfrm>
            <a:off x="4546600" y="4656138"/>
            <a:ext cx="34131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99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71" name="Прямоугольник 251"/>
          <p:cNvSpPr>
            <a:spLocks noChangeArrowheads="1"/>
          </p:cNvSpPr>
          <p:nvPr/>
        </p:nvSpPr>
        <p:spPr bwMode="auto">
          <a:xfrm>
            <a:off x="4543425" y="4211638"/>
            <a:ext cx="34131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90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72" name="Прямоугольник 251"/>
          <p:cNvSpPr>
            <a:spLocks noChangeArrowheads="1"/>
          </p:cNvSpPr>
          <p:nvPr/>
        </p:nvSpPr>
        <p:spPr bwMode="auto">
          <a:xfrm>
            <a:off x="4911725" y="4206875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99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73" name="Прямоугольник 236"/>
          <p:cNvSpPr>
            <a:spLocks noChangeArrowheads="1"/>
          </p:cNvSpPr>
          <p:nvPr/>
        </p:nvSpPr>
        <p:spPr bwMode="auto">
          <a:xfrm>
            <a:off x="3598863" y="4397375"/>
            <a:ext cx="341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93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74" name="Прямоугольник 236"/>
          <p:cNvSpPr>
            <a:spLocks noChangeArrowheads="1"/>
          </p:cNvSpPr>
          <p:nvPr/>
        </p:nvSpPr>
        <p:spPr bwMode="auto">
          <a:xfrm>
            <a:off x="2906713" y="4394200"/>
            <a:ext cx="3413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94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75" name="Прямоугольник 236"/>
          <p:cNvSpPr>
            <a:spLocks noChangeArrowheads="1"/>
          </p:cNvSpPr>
          <p:nvPr/>
        </p:nvSpPr>
        <p:spPr bwMode="auto">
          <a:xfrm>
            <a:off x="2854325" y="4138613"/>
            <a:ext cx="3413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85</a:t>
            </a:r>
          </a:p>
        </p:txBody>
      </p:sp>
      <p:sp>
        <p:nvSpPr>
          <p:cNvPr id="22676" name="Прямоугольник 218"/>
          <p:cNvSpPr>
            <a:spLocks noChangeArrowheads="1"/>
          </p:cNvSpPr>
          <p:nvPr/>
        </p:nvSpPr>
        <p:spPr bwMode="auto">
          <a:xfrm>
            <a:off x="1206500" y="3832225"/>
            <a:ext cx="3413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86</a:t>
            </a:r>
          </a:p>
        </p:txBody>
      </p:sp>
      <p:sp>
        <p:nvSpPr>
          <p:cNvPr id="22677" name="Прямоугольник 218"/>
          <p:cNvSpPr>
            <a:spLocks noChangeArrowheads="1"/>
          </p:cNvSpPr>
          <p:nvPr/>
        </p:nvSpPr>
        <p:spPr bwMode="auto">
          <a:xfrm>
            <a:off x="1497013" y="3810000"/>
            <a:ext cx="341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82</a:t>
            </a:r>
          </a:p>
        </p:txBody>
      </p:sp>
      <p:sp>
        <p:nvSpPr>
          <p:cNvPr id="22678" name="Прямоугольник 218"/>
          <p:cNvSpPr>
            <a:spLocks noChangeArrowheads="1"/>
          </p:cNvSpPr>
          <p:nvPr/>
        </p:nvSpPr>
        <p:spPr bwMode="auto">
          <a:xfrm>
            <a:off x="1206500" y="4178300"/>
            <a:ext cx="341313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80</a:t>
            </a:r>
          </a:p>
        </p:txBody>
      </p:sp>
      <p:sp>
        <p:nvSpPr>
          <p:cNvPr id="22679" name="Прямоугольник 230"/>
          <p:cNvSpPr>
            <a:spLocks noChangeArrowheads="1"/>
          </p:cNvSpPr>
          <p:nvPr/>
        </p:nvSpPr>
        <p:spPr bwMode="auto">
          <a:xfrm>
            <a:off x="2398713" y="4806950"/>
            <a:ext cx="341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98</a:t>
            </a:r>
          </a:p>
        </p:txBody>
      </p:sp>
      <p:sp>
        <p:nvSpPr>
          <p:cNvPr id="22680" name="Прямоугольник 230"/>
          <p:cNvSpPr>
            <a:spLocks noChangeArrowheads="1"/>
          </p:cNvSpPr>
          <p:nvPr/>
        </p:nvSpPr>
        <p:spPr bwMode="auto">
          <a:xfrm>
            <a:off x="2430463" y="5173663"/>
            <a:ext cx="341312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88</a:t>
            </a:r>
          </a:p>
        </p:txBody>
      </p:sp>
      <p:sp>
        <p:nvSpPr>
          <p:cNvPr id="22681" name="Прямоугольник 230"/>
          <p:cNvSpPr>
            <a:spLocks noChangeArrowheads="1"/>
          </p:cNvSpPr>
          <p:nvPr/>
        </p:nvSpPr>
        <p:spPr bwMode="auto">
          <a:xfrm>
            <a:off x="2032000" y="5180013"/>
            <a:ext cx="420688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100</a:t>
            </a:r>
          </a:p>
        </p:txBody>
      </p:sp>
      <p:sp>
        <p:nvSpPr>
          <p:cNvPr id="22682" name="Прямоугольник 221"/>
          <p:cNvSpPr>
            <a:spLocks noChangeArrowheads="1"/>
          </p:cNvSpPr>
          <p:nvPr/>
        </p:nvSpPr>
        <p:spPr bwMode="auto">
          <a:xfrm>
            <a:off x="2089150" y="3067050"/>
            <a:ext cx="3413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83</a:t>
            </a:r>
          </a:p>
        </p:txBody>
      </p:sp>
      <p:sp>
        <p:nvSpPr>
          <p:cNvPr id="22683" name="Прямоугольник 221"/>
          <p:cNvSpPr>
            <a:spLocks noChangeArrowheads="1"/>
          </p:cNvSpPr>
          <p:nvPr/>
        </p:nvSpPr>
        <p:spPr bwMode="auto">
          <a:xfrm>
            <a:off x="1736725" y="3444875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87</a:t>
            </a:r>
          </a:p>
        </p:txBody>
      </p:sp>
      <p:sp>
        <p:nvSpPr>
          <p:cNvPr id="22684" name="Прямоугольник 221"/>
          <p:cNvSpPr>
            <a:spLocks noChangeArrowheads="1"/>
          </p:cNvSpPr>
          <p:nvPr/>
        </p:nvSpPr>
        <p:spPr bwMode="auto">
          <a:xfrm>
            <a:off x="2098675" y="3446463"/>
            <a:ext cx="34131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75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85" name="Прямоугольник 212"/>
          <p:cNvSpPr>
            <a:spLocks noChangeArrowheads="1"/>
          </p:cNvSpPr>
          <p:nvPr/>
        </p:nvSpPr>
        <p:spPr bwMode="auto">
          <a:xfrm>
            <a:off x="1385888" y="2855913"/>
            <a:ext cx="341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87</a:t>
            </a:r>
          </a:p>
        </p:txBody>
      </p:sp>
      <p:sp>
        <p:nvSpPr>
          <p:cNvPr id="22686" name="Прямоугольник 212"/>
          <p:cNvSpPr>
            <a:spLocks noChangeArrowheads="1"/>
          </p:cNvSpPr>
          <p:nvPr/>
        </p:nvSpPr>
        <p:spPr bwMode="auto">
          <a:xfrm>
            <a:off x="1365250" y="2471738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99</a:t>
            </a:r>
          </a:p>
        </p:txBody>
      </p:sp>
      <p:sp>
        <p:nvSpPr>
          <p:cNvPr id="22687" name="Прямоугольник 212"/>
          <p:cNvSpPr>
            <a:spLocks noChangeArrowheads="1"/>
          </p:cNvSpPr>
          <p:nvPr/>
        </p:nvSpPr>
        <p:spPr bwMode="auto">
          <a:xfrm>
            <a:off x="1039813" y="2486025"/>
            <a:ext cx="3429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89</a:t>
            </a:r>
          </a:p>
        </p:txBody>
      </p:sp>
      <p:sp>
        <p:nvSpPr>
          <p:cNvPr id="22688" name="Прямоугольник 215"/>
          <p:cNvSpPr>
            <a:spLocks noChangeArrowheads="1"/>
          </p:cNvSpPr>
          <p:nvPr/>
        </p:nvSpPr>
        <p:spPr bwMode="auto">
          <a:xfrm>
            <a:off x="854075" y="3786188"/>
            <a:ext cx="34131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97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89" name="Прямоугольник 215"/>
          <p:cNvSpPr>
            <a:spLocks noChangeArrowheads="1"/>
          </p:cNvSpPr>
          <p:nvPr/>
        </p:nvSpPr>
        <p:spPr bwMode="auto">
          <a:xfrm>
            <a:off x="519113" y="3425825"/>
            <a:ext cx="3413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85</a:t>
            </a:r>
            <a:endParaRPr lang="ru-RU" altLang="ru-RU" sz="1200">
              <a:solidFill>
                <a:srgbClr val="000066"/>
              </a:solidFill>
            </a:endParaRPr>
          </a:p>
        </p:txBody>
      </p:sp>
      <p:sp>
        <p:nvSpPr>
          <p:cNvPr id="22690" name="Прямоугольник 215"/>
          <p:cNvSpPr>
            <a:spLocks noChangeArrowheads="1"/>
          </p:cNvSpPr>
          <p:nvPr/>
        </p:nvSpPr>
        <p:spPr bwMode="auto">
          <a:xfrm>
            <a:off x="866775" y="3421063"/>
            <a:ext cx="34131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66"/>
                </a:solidFill>
              </a:rPr>
              <a:t>98</a:t>
            </a:r>
            <a:endParaRPr lang="ru-RU" altLang="ru-RU" sz="120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12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20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22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7" grpId="0"/>
      <p:bldP spid="112" grpId="0"/>
      <p:bldP spid="113" grpId="0"/>
      <p:bldP spid="114" grpId="0"/>
      <p:bldP spid="116" grpId="0"/>
      <p:bldP spid="118" grpId="0"/>
      <p:bldP spid="127" grpId="0"/>
      <p:bldP spid="155" grpId="0"/>
      <p:bldP spid="15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3" y="1968500"/>
            <a:ext cx="5292725" cy="446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5" name="Picture 3" descr="E:\rtc_prezent_png\rtc_shapk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26988"/>
            <a:ext cx="9217026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6" name="Заголовок 1"/>
          <p:cNvSpPr txBox="1">
            <a:spLocks/>
          </p:cNvSpPr>
          <p:nvPr/>
        </p:nvSpPr>
        <p:spPr bwMode="auto">
          <a:xfrm>
            <a:off x="-36513" y="20638"/>
            <a:ext cx="91233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Предоставление актуальных данных</a:t>
            </a:r>
            <a:br>
              <a:rPr lang="ru-RU" alt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ИСОУ «Виртуальная школа» по итогам </a:t>
            </a:r>
            <a:r>
              <a:rPr lang="en-US" alt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alt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четверти</a:t>
            </a:r>
          </a:p>
        </p:txBody>
      </p:sp>
      <p:sp>
        <p:nvSpPr>
          <p:cNvPr id="23557" name="AutoShape 2" descr="https://apf.mail.ru/cgi-bin/readmsg/%D0%A0%D0%B8%D1%81%D1%83%D0%BD%D0%BE%D0%BA1.jpg?id=15374533150000000343%3B0%3B1&amp;x-email=logun96orel%40mail.ru&amp;exif=1"/>
          <p:cNvSpPr>
            <a:spLocks noChangeAspect="1" noChangeArrowheads="1"/>
          </p:cNvSpPr>
          <p:nvPr/>
        </p:nvSpPr>
        <p:spPr bwMode="auto">
          <a:xfrm>
            <a:off x="155575" y="4048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3558" name="AutoShape 4" descr="https://apf.mail.ru/cgi-bin/readmsg/%D0%A0%D0%B8%D1%81%D1%83%D0%BD%D0%BE%D0%BA1.jpg?id=15374533150000000343%3B0%3B1&amp;x-email=logun96orel%40mail.ru&amp;exif=1"/>
          <p:cNvSpPr>
            <a:spLocks noChangeAspect="1" noChangeArrowheads="1"/>
          </p:cNvSpPr>
          <p:nvPr/>
        </p:nvSpPr>
        <p:spPr bwMode="auto">
          <a:xfrm>
            <a:off x="155575" y="4048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3559" name="AutoShape 6" descr="https://apf.mail.ru/cgi-bin/readmsg/%D0%A0%D0%B8%D1%81%D1%83%D0%BD%D0%BE%D0%BA1.jpg?id=15374533150000000343%3B0%3B1&amp;x-email=logun96orel%40mail.ru&amp;exif=1"/>
          <p:cNvSpPr>
            <a:spLocks noChangeAspect="1" noChangeArrowheads="1"/>
          </p:cNvSpPr>
          <p:nvPr/>
        </p:nvSpPr>
        <p:spPr bwMode="auto">
          <a:xfrm>
            <a:off x="155575" y="4048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3560" name="AutoShape 8" descr="https://apf.mail.ru/cgi-bin/readmsg/%D0%A0%D0%B8%D1%81%D1%83%D0%BD%D0%BE%D0%BA1.jpg?id=15374533150000000343%3B0%3B1&amp;x-email=logun96orel%40mail.ru&amp;exif=1"/>
          <p:cNvSpPr>
            <a:spLocks noChangeAspect="1" noChangeArrowheads="1"/>
          </p:cNvSpPr>
          <p:nvPr/>
        </p:nvSpPr>
        <p:spPr bwMode="auto">
          <a:xfrm>
            <a:off x="155575" y="4048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3561" name="AutoShape 10" descr="https://apf.mail.ru/cgi-bin/readmsg/%D0%A0%D0%B8%D1%81%D1%83%D0%BD%D0%BE%D0%BA1.jpg?id=15374533150000000343%3B0%3B1&amp;x-email=logun96orel%40mail.ru&amp;exif=1"/>
          <p:cNvSpPr>
            <a:spLocks noChangeAspect="1" noChangeArrowheads="1"/>
          </p:cNvSpPr>
          <p:nvPr/>
        </p:nvSpPr>
        <p:spPr bwMode="auto">
          <a:xfrm>
            <a:off x="155575" y="4048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3562" name="AutoShape 12" descr="https://apf.mail.ru/cgi-bin/readmsg/%D0%A0%D0%B8%D1%81%D1%83%D0%BD%D0%BE%D0%BA1.jpg?id=15374533150000000343%3B0%3B1&amp;x-email=logun96orel%40mail.ru&amp;exif=1"/>
          <p:cNvSpPr>
            <a:spLocks noChangeAspect="1" noChangeArrowheads="1"/>
          </p:cNvSpPr>
          <p:nvPr/>
        </p:nvSpPr>
        <p:spPr bwMode="auto">
          <a:xfrm>
            <a:off x="155575" y="4048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pic>
        <p:nvPicPr>
          <p:cNvPr id="20482" name="Picture 2" descr="Z:\scan\DOC508.XSM\0000000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24525" y="1955800"/>
            <a:ext cx="3168650" cy="4468813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xtLst/>
        </p:spPr>
      </p:pic>
      <p:sp>
        <p:nvSpPr>
          <p:cNvPr id="24" name="TextBox 23"/>
          <p:cNvSpPr txBox="1"/>
          <p:nvPr/>
        </p:nvSpPr>
        <p:spPr bwMode="auto">
          <a:xfrm>
            <a:off x="971550" y="1412875"/>
            <a:ext cx="71294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Заполнение данных – </a:t>
            </a:r>
            <a:r>
              <a:rPr lang="ru-RU" sz="2000" b="1" dirty="0">
                <a:solidFill>
                  <a:srgbClr val="FF0000"/>
                </a:solidFill>
                <a:latin typeface="Cambria" panose="02040503050406030204" pitchFamily="18" charset="0"/>
              </a:rPr>
              <a:t>до 1</a:t>
            </a:r>
            <a:r>
              <a:rPr lang="ru-RU" sz="20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ru-RU" sz="2000" b="1" dirty="0">
                <a:solidFill>
                  <a:srgbClr val="FF0000"/>
                </a:solidFill>
                <a:latin typeface="Cambria" panose="02040503050406030204" pitchFamily="18" charset="0"/>
              </a:rPr>
              <a:t>ноября 2019года</a:t>
            </a:r>
          </a:p>
        </p:txBody>
      </p:sp>
      <p:sp>
        <p:nvSpPr>
          <p:cNvPr id="23565" name="TextBox 26"/>
          <p:cNvSpPr txBox="1">
            <a:spLocks noChangeArrowheads="1"/>
          </p:cNvSpPr>
          <p:nvPr/>
        </p:nvSpPr>
        <p:spPr bwMode="auto">
          <a:xfrm>
            <a:off x="2662238" y="3929063"/>
            <a:ext cx="1431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 b="1">
                <a:solidFill>
                  <a:srgbClr val="FF0000"/>
                </a:solidFill>
                <a:latin typeface="Cambria" pitchFamily="18" charset="0"/>
              </a:rPr>
              <a:t>Мониторинг ИСОУ «ВШ»</a:t>
            </a:r>
          </a:p>
        </p:txBody>
      </p:sp>
      <p:sp>
        <p:nvSpPr>
          <p:cNvPr id="23566" name="TextBox 28"/>
          <p:cNvSpPr txBox="1">
            <a:spLocks noChangeArrowheads="1"/>
          </p:cNvSpPr>
          <p:nvPr/>
        </p:nvSpPr>
        <p:spPr bwMode="auto">
          <a:xfrm>
            <a:off x="1946275" y="2505075"/>
            <a:ext cx="1431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 b="1">
                <a:solidFill>
                  <a:schemeClr val="bg1"/>
                </a:solidFill>
                <a:latin typeface="Cambria" pitchFamily="18" charset="0"/>
              </a:rPr>
              <a:t>Рабочая программа</a:t>
            </a:r>
          </a:p>
        </p:txBody>
      </p:sp>
      <p:sp>
        <p:nvSpPr>
          <p:cNvPr id="23567" name="TextBox 29"/>
          <p:cNvSpPr txBox="1">
            <a:spLocks noChangeArrowheads="1"/>
          </p:cNvSpPr>
          <p:nvPr/>
        </p:nvSpPr>
        <p:spPr bwMode="auto">
          <a:xfrm>
            <a:off x="3311525" y="2397125"/>
            <a:ext cx="1608138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 b="1">
                <a:solidFill>
                  <a:schemeClr val="bg1"/>
                </a:solidFill>
                <a:latin typeface="Cambria" pitchFamily="18" charset="0"/>
              </a:rPr>
              <a:t>Календарно тематическое планирование</a:t>
            </a:r>
          </a:p>
        </p:txBody>
      </p:sp>
      <p:sp>
        <p:nvSpPr>
          <p:cNvPr id="23568" name="TextBox 30"/>
          <p:cNvSpPr txBox="1">
            <a:spLocks noChangeArrowheads="1"/>
          </p:cNvSpPr>
          <p:nvPr/>
        </p:nvSpPr>
        <p:spPr bwMode="auto">
          <a:xfrm>
            <a:off x="4076700" y="3944938"/>
            <a:ext cx="16478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300" b="1">
                <a:solidFill>
                  <a:schemeClr val="bg1"/>
                </a:solidFill>
                <a:latin typeface="Cambria" pitchFamily="18" charset="0"/>
              </a:rPr>
              <a:t>Педагогические кадры</a:t>
            </a:r>
          </a:p>
        </p:txBody>
      </p:sp>
      <p:sp>
        <p:nvSpPr>
          <p:cNvPr id="23569" name="TextBox 31"/>
          <p:cNvSpPr txBox="1">
            <a:spLocks noChangeArrowheads="1"/>
          </p:cNvSpPr>
          <p:nvPr/>
        </p:nvSpPr>
        <p:spPr bwMode="auto">
          <a:xfrm>
            <a:off x="1935163" y="5267325"/>
            <a:ext cx="1431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 b="1">
                <a:solidFill>
                  <a:schemeClr val="bg1"/>
                </a:solidFill>
                <a:latin typeface="Cambria" pitchFamily="18" charset="0"/>
              </a:rPr>
              <a:t>Текущие оценки</a:t>
            </a:r>
          </a:p>
        </p:txBody>
      </p:sp>
      <p:sp>
        <p:nvSpPr>
          <p:cNvPr id="23570" name="TextBox 33"/>
          <p:cNvSpPr txBox="1">
            <a:spLocks noChangeArrowheads="1"/>
          </p:cNvSpPr>
          <p:nvPr/>
        </p:nvSpPr>
        <p:spPr bwMode="auto">
          <a:xfrm>
            <a:off x="3398838" y="5160963"/>
            <a:ext cx="143192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 b="1">
                <a:solidFill>
                  <a:schemeClr val="bg1"/>
                </a:solidFill>
                <a:latin typeface="Cambria" pitchFamily="18" charset="0"/>
              </a:rPr>
              <a:t>Итоговые  оценки за четверть</a:t>
            </a:r>
          </a:p>
        </p:txBody>
      </p:sp>
      <p:pic>
        <p:nvPicPr>
          <p:cNvPr id="23571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63" y="3455988"/>
            <a:ext cx="2049462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72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480175"/>
            <a:ext cx="93964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 descr="E:\rtc_prezent_png\rtc_shap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Заголовок 1"/>
          <p:cNvSpPr>
            <a:spLocks noGrp="1"/>
          </p:cNvSpPr>
          <p:nvPr>
            <p:ph type="ctrTitle"/>
          </p:nvPr>
        </p:nvSpPr>
        <p:spPr>
          <a:xfrm>
            <a:off x="0" y="44450"/>
            <a:ext cx="9109075" cy="1055688"/>
          </a:xfrm>
        </p:spPr>
        <p:txBody>
          <a:bodyPr/>
          <a:lstStyle/>
          <a:p>
            <a:pPr eaLnBrk="1" hangingPunct="1"/>
            <a:r>
              <a:rPr lang="ru-RU" altLang="ru-RU" sz="2400" b="1" smtClean="0">
                <a:solidFill>
                  <a:schemeClr val="bg1"/>
                </a:solidFill>
                <a:latin typeface="Cambria" pitchFamily="18" charset="0"/>
                <a:cs typeface="Arial" charset="0"/>
              </a:rPr>
              <a:t>Направления развития процедуры ГИА-11 в 2020 году</a:t>
            </a:r>
          </a:p>
        </p:txBody>
      </p:sp>
      <p:pic>
        <p:nvPicPr>
          <p:cNvPr id="1434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480175"/>
            <a:ext cx="93964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4342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4343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4344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4345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4346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4347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1058863" y="769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pic>
        <p:nvPicPr>
          <p:cNvPr id="14348" name="Picture 26" descr="C:\Users\user\Desktop\фон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0" y="1773238"/>
            <a:ext cx="3998913" cy="3957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" name="Полилиния 82"/>
          <p:cNvSpPr/>
          <p:nvPr/>
        </p:nvSpPr>
        <p:spPr>
          <a:xfrm>
            <a:off x="6227763" y="1571625"/>
            <a:ext cx="2592387" cy="576263"/>
          </a:xfrm>
          <a:custGeom>
            <a:avLst/>
            <a:gdLst>
              <a:gd name="connsiteX0" fmla="*/ 0 w 6858105"/>
              <a:gd name="connsiteY0" fmla="*/ 143275 h 859630"/>
              <a:gd name="connsiteX1" fmla="*/ 143275 w 6858105"/>
              <a:gd name="connsiteY1" fmla="*/ 0 h 859630"/>
              <a:gd name="connsiteX2" fmla="*/ 6714830 w 6858105"/>
              <a:gd name="connsiteY2" fmla="*/ 0 h 859630"/>
              <a:gd name="connsiteX3" fmla="*/ 6858105 w 6858105"/>
              <a:gd name="connsiteY3" fmla="*/ 143275 h 859630"/>
              <a:gd name="connsiteX4" fmla="*/ 6858105 w 6858105"/>
              <a:gd name="connsiteY4" fmla="*/ 716355 h 859630"/>
              <a:gd name="connsiteX5" fmla="*/ 6714830 w 6858105"/>
              <a:gd name="connsiteY5" fmla="*/ 859630 h 859630"/>
              <a:gd name="connsiteX6" fmla="*/ 143275 w 6858105"/>
              <a:gd name="connsiteY6" fmla="*/ 859630 h 859630"/>
              <a:gd name="connsiteX7" fmla="*/ 0 w 6858105"/>
              <a:gd name="connsiteY7" fmla="*/ 716355 h 859630"/>
              <a:gd name="connsiteX8" fmla="*/ 0 w 6858105"/>
              <a:gd name="connsiteY8" fmla="*/ 143275 h 859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8105" h="859630">
                <a:moveTo>
                  <a:pt x="0" y="143275"/>
                </a:moveTo>
                <a:cubicBezTo>
                  <a:pt x="0" y="64146"/>
                  <a:pt x="64146" y="0"/>
                  <a:pt x="143275" y="0"/>
                </a:cubicBezTo>
                <a:lnTo>
                  <a:pt x="6714830" y="0"/>
                </a:lnTo>
                <a:cubicBezTo>
                  <a:pt x="6793959" y="0"/>
                  <a:pt x="6858105" y="64146"/>
                  <a:pt x="6858105" y="143275"/>
                </a:cubicBezTo>
                <a:lnTo>
                  <a:pt x="6858105" y="716355"/>
                </a:lnTo>
                <a:cubicBezTo>
                  <a:pt x="6858105" y="795484"/>
                  <a:pt x="6793959" y="859630"/>
                  <a:pt x="6714830" y="859630"/>
                </a:cubicBezTo>
                <a:lnTo>
                  <a:pt x="143275" y="859630"/>
                </a:lnTo>
                <a:cubicBezTo>
                  <a:pt x="64146" y="859630"/>
                  <a:pt x="0" y="795484"/>
                  <a:pt x="0" y="716355"/>
                </a:cubicBezTo>
                <a:lnTo>
                  <a:pt x="0" y="143275"/>
                </a:lnTo>
                <a:close/>
              </a:path>
            </a:pathLst>
          </a:custGeom>
          <a:solidFill>
            <a:schemeClr val="tx2">
              <a:lumMod val="60000"/>
              <a:lumOff val="40000"/>
              <a:alpha val="89804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02924" tIns="102924" rIns="102924" bIns="102924" spcCol="1270" anchor="ctr"/>
          <a:lstStyle/>
          <a:p>
            <a:pPr algn="ctr"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80 </a:t>
            </a:r>
            <a:r>
              <a:rPr lang="ru-RU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баллов</a:t>
            </a:r>
          </a:p>
        </p:txBody>
      </p:sp>
      <p:sp>
        <p:nvSpPr>
          <p:cNvPr id="89" name="Выноска 2 88"/>
          <p:cNvSpPr/>
          <p:nvPr/>
        </p:nvSpPr>
        <p:spPr>
          <a:xfrm>
            <a:off x="1363663" y="2979738"/>
            <a:ext cx="4537075" cy="520700"/>
          </a:xfrm>
          <a:prstGeom prst="borderCallout2">
            <a:avLst>
              <a:gd name="adj1" fmla="val 48601"/>
              <a:gd name="adj2" fmla="val -5687"/>
              <a:gd name="adj3" fmla="val 48118"/>
              <a:gd name="adj4" fmla="val -9704"/>
              <a:gd name="adj5" fmla="val -5096"/>
              <a:gd name="adj6" fmla="val -12001"/>
            </a:avLst>
          </a:prstGeom>
          <a:solidFill>
            <a:srgbClr val="E9EDF4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ru-RU" sz="14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Arial" pitchFamily="34" charset="0"/>
              </a:rPr>
              <a:t>Соблюдение сроков сканирования и передачи ЭМ</a:t>
            </a:r>
          </a:p>
        </p:txBody>
      </p:sp>
      <p:sp>
        <p:nvSpPr>
          <p:cNvPr id="90" name="Выноска 2 89"/>
          <p:cNvSpPr/>
          <p:nvPr/>
        </p:nvSpPr>
        <p:spPr>
          <a:xfrm>
            <a:off x="1211263" y="2311400"/>
            <a:ext cx="4689475" cy="541338"/>
          </a:xfrm>
          <a:prstGeom prst="borderCallout2">
            <a:avLst>
              <a:gd name="adj1" fmla="val 48601"/>
              <a:gd name="adj2" fmla="val -5687"/>
              <a:gd name="adj3" fmla="val 48118"/>
              <a:gd name="adj4" fmla="val -9704"/>
              <a:gd name="adj5" fmla="val -5096"/>
              <a:gd name="adj6" fmla="val -12001"/>
            </a:avLst>
          </a:prstGeom>
          <a:solidFill>
            <a:srgbClr val="E9EDF4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ru-RU" sz="14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Arial" pitchFamily="34" charset="0"/>
              </a:rPr>
              <a:t>Своевременное внесение информации в систему мониторинга готовности ППЭ</a:t>
            </a:r>
          </a:p>
        </p:txBody>
      </p:sp>
      <p:sp>
        <p:nvSpPr>
          <p:cNvPr id="91" name="Скругленный прямоугольник 90"/>
          <p:cNvSpPr/>
          <p:nvPr/>
        </p:nvSpPr>
        <p:spPr>
          <a:xfrm>
            <a:off x="565150" y="1571625"/>
            <a:ext cx="5335588" cy="57626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b="1" dirty="0">
                <a:solidFill>
                  <a:schemeClr val="bg1"/>
                </a:solidFill>
                <a:latin typeface="Cambria" panose="02040503050406030204" pitchFamily="18" charset="0"/>
                <a:cs typeface="Arial" pitchFamily="34" charset="0"/>
              </a:rPr>
              <a:t>Организационно-технологическое обеспечение проведения ЕГЭ</a:t>
            </a:r>
            <a:endParaRPr lang="ru-RU" sz="2000" dirty="0">
              <a:solidFill>
                <a:schemeClr val="bg1"/>
              </a:solidFill>
              <a:latin typeface="Cambria" panose="02040503050406030204" pitchFamily="18" charset="0"/>
              <a:cs typeface="Arial" pitchFamily="34" charset="0"/>
            </a:endParaRPr>
          </a:p>
        </p:txBody>
      </p:sp>
      <p:sp>
        <p:nvSpPr>
          <p:cNvPr id="92" name="Полилиния 91"/>
          <p:cNvSpPr/>
          <p:nvPr/>
        </p:nvSpPr>
        <p:spPr>
          <a:xfrm>
            <a:off x="6227763" y="3803650"/>
            <a:ext cx="2592387" cy="576263"/>
          </a:xfrm>
          <a:custGeom>
            <a:avLst/>
            <a:gdLst>
              <a:gd name="connsiteX0" fmla="*/ 0 w 6858105"/>
              <a:gd name="connsiteY0" fmla="*/ 143275 h 859630"/>
              <a:gd name="connsiteX1" fmla="*/ 143275 w 6858105"/>
              <a:gd name="connsiteY1" fmla="*/ 0 h 859630"/>
              <a:gd name="connsiteX2" fmla="*/ 6714830 w 6858105"/>
              <a:gd name="connsiteY2" fmla="*/ 0 h 859630"/>
              <a:gd name="connsiteX3" fmla="*/ 6858105 w 6858105"/>
              <a:gd name="connsiteY3" fmla="*/ 143275 h 859630"/>
              <a:gd name="connsiteX4" fmla="*/ 6858105 w 6858105"/>
              <a:gd name="connsiteY4" fmla="*/ 716355 h 859630"/>
              <a:gd name="connsiteX5" fmla="*/ 6714830 w 6858105"/>
              <a:gd name="connsiteY5" fmla="*/ 859630 h 859630"/>
              <a:gd name="connsiteX6" fmla="*/ 143275 w 6858105"/>
              <a:gd name="connsiteY6" fmla="*/ 859630 h 859630"/>
              <a:gd name="connsiteX7" fmla="*/ 0 w 6858105"/>
              <a:gd name="connsiteY7" fmla="*/ 716355 h 859630"/>
              <a:gd name="connsiteX8" fmla="*/ 0 w 6858105"/>
              <a:gd name="connsiteY8" fmla="*/ 143275 h 859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8105" h="859630">
                <a:moveTo>
                  <a:pt x="0" y="143275"/>
                </a:moveTo>
                <a:cubicBezTo>
                  <a:pt x="0" y="64146"/>
                  <a:pt x="64146" y="0"/>
                  <a:pt x="143275" y="0"/>
                </a:cubicBezTo>
                <a:lnTo>
                  <a:pt x="6714830" y="0"/>
                </a:lnTo>
                <a:cubicBezTo>
                  <a:pt x="6793959" y="0"/>
                  <a:pt x="6858105" y="64146"/>
                  <a:pt x="6858105" y="143275"/>
                </a:cubicBezTo>
                <a:lnTo>
                  <a:pt x="6858105" y="716355"/>
                </a:lnTo>
                <a:cubicBezTo>
                  <a:pt x="6858105" y="795484"/>
                  <a:pt x="6793959" y="859630"/>
                  <a:pt x="6714830" y="859630"/>
                </a:cubicBezTo>
                <a:lnTo>
                  <a:pt x="143275" y="859630"/>
                </a:lnTo>
                <a:cubicBezTo>
                  <a:pt x="64146" y="859630"/>
                  <a:pt x="0" y="795484"/>
                  <a:pt x="0" y="716355"/>
                </a:cubicBezTo>
                <a:lnTo>
                  <a:pt x="0" y="143275"/>
                </a:lnTo>
                <a:close/>
              </a:path>
            </a:pathLst>
          </a:custGeom>
          <a:solidFill>
            <a:schemeClr val="tx2">
              <a:lumMod val="60000"/>
              <a:lumOff val="40000"/>
              <a:alpha val="89804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02924" tIns="102924" rIns="102924" bIns="102924" spcCol="1270" anchor="ctr"/>
          <a:lstStyle/>
          <a:p>
            <a:pPr algn="ctr"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94 балла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Выноска 2 92"/>
          <p:cNvSpPr/>
          <p:nvPr/>
        </p:nvSpPr>
        <p:spPr>
          <a:xfrm>
            <a:off x="1211263" y="4543425"/>
            <a:ext cx="4689475" cy="541338"/>
          </a:xfrm>
          <a:prstGeom prst="borderCallout2">
            <a:avLst>
              <a:gd name="adj1" fmla="val 48601"/>
              <a:gd name="adj2" fmla="val -5687"/>
              <a:gd name="adj3" fmla="val 48118"/>
              <a:gd name="adj4" fmla="val -9704"/>
              <a:gd name="adj5" fmla="val -5096"/>
              <a:gd name="adj6" fmla="val -12001"/>
            </a:avLst>
          </a:prstGeom>
          <a:solidFill>
            <a:srgbClr val="E9EDF4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ru-RU" sz="14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Arial" pitchFamily="34" charset="0"/>
              </a:rPr>
              <a:t>Явка общественных наблюдателей в день экзамена в ППЭ</a:t>
            </a:r>
          </a:p>
        </p:txBody>
      </p:sp>
      <p:sp>
        <p:nvSpPr>
          <p:cNvPr id="94" name="Скругленный прямоугольник 93"/>
          <p:cNvSpPr/>
          <p:nvPr/>
        </p:nvSpPr>
        <p:spPr>
          <a:xfrm>
            <a:off x="565150" y="3803650"/>
            <a:ext cx="5335588" cy="57626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b="1" dirty="0">
                <a:solidFill>
                  <a:schemeClr val="bg1"/>
                </a:solidFill>
                <a:latin typeface="Cambria" panose="02040503050406030204" pitchFamily="18" charset="0"/>
                <a:cs typeface="Arial" pitchFamily="34" charset="0"/>
              </a:rPr>
              <a:t>Эффективность общественного наблюдения за проведением ЕГЭ</a:t>
            </a:r>
            <a:endParaRPr lang="ru-RU" sz="2000" dirty="0">
              <a:solidFill>
                <a:schemeClr val="bg1"/>
              </a:solidFill>
              <a:latin typeface="Cambria" panose="02040503050406030204" pitchFamily="18" charset="0"/>
              <a:cs typeface="Arial" pitchFamily="34" charset="0"/>
            </a:endParaRPr>
          </a:p>
        </p:txBody>
      </p:sp>
      <p:sp>
        <p:nvSpPr>
          <p:cNvPr id="95" name="Выноска 2 94"/>
          <p:cNvSpPr/>
          <p:nvPr/>
        </p:nvSpPr>
        <p:spPr>
          <a:xfrm>
            <a:off x="1374775" y="5284788"/>
            <a:ext cx="4537075" cy="520700"/>
          </a:xfrm>
          <a:prstGeom prst="borderCallout2">
            <a:avLst>
              <a:gd name="adj1" fmla="val 48601"/>
              <a:gd name="adj2" fmla="val -5687"/>
              <a:gd name="adj3" fmla="val 48118"/>
              <a:gd name="adj4" fmla="val -9704"/>
              <a:gd name="adj5" fmla="val -5096"/>
              <a:gd name="adj6" fmla="val -12001"/>
            </a:avLst>
          </a:prstGeom>
          <a:solidFill>
            <a:srgbClr val="E9EDF4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ru-RU" sz="14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Arial" pitchFamily="34" charset="0"/>
              </a:rPr>
              <a:t>Своевременная отработка меток о нарушениях </a:t>
            </a:r>
            <a:br>
              <a:rPr lang="ru-RU" altLang="ru-RU" sz="14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Arial" pitchFamily="34" charset="0"/>
              </a:rPr>
            </a:br>
            <a:r>
              <a:rPr lang="ru-RU" altLang="ru-RU" sz="14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Arial" pitchFamily="34" charset="0"/>
              </a:rPr>
              <a:t>в ППЭ в </a:t>
            </a:r>
            <a:r>
              <a:rPr lang="en-US" altLang="ru-RU" sz="14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Arial" pitchFamily="34" charset="0"/>
              </a:rPr>
              <a:t>CCTV-</a:t>
            </a:r>
            <a:r>
              <a:rPr lang="ru-RU" altLang="ru-RU" sz="14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Arial" pitchFamily="34" charset="0"/>
              </a:rPr>
              <a:t>решении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E:\rtc_prezent_png\rtc_shap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Заголовок 1"/>
          <p:cNvSpPr>
            <a:spLocks noGrp="1"/>
          </p:cNvSpPr>
          <p:nvPr>
            <p:ph type="ctrTitle"/>
          </p:nvPr>
        </p:nvSpPr>
        <p:spPr>
          <a:xfrm>
            <a:off x="144463" y="44450"/>
            <a:ext cx="8964612" cy="1055688"/>
          </a:xfrm>
        </p:spPr>
        <p:txBody>
          <a:bodyPr/>
          <a:lstStyle/>
          <a:p>
            <a:pPr eaLnBrk="1" hangingPunct="1"/>
            <a:r>
              <a:rPr lang="ru-RU" altLang="ru-RU" sz="2400" b="1" smtClean="0">
                <a:solidFill>
                  <a:schemeClr val="bg1"/>
                </a:solidFill>
                <a:latin typeface="Cambria" pitchFamily="18" charset="0"/>
                <a:cs typeface="Arial" charset="0"/>
              </a:rPr>
              <a:t>Направления развития процедуры ГИА-11 в 2020 году</a:t>
            </a:r>
          </a:p>
        </p:txBody>
      </p:sp>
      <p:pic>
        <p:nvPicPr>
          <p:cNvPr id="1536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480175"/>
            <a:ext cx="93964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6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7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8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9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70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71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1058863" y="769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pic>
        <p:nvPicPr>
          <p:cNvPr id="15372" name="Picture 26" descr="C:\Users\user\Desktop\фон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0" y="1773238"/>
            <a:ext cx="3998913" cy="3957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" name="Полилиния 82"/>
          <p:cNvSpPr/>
          <p:nvPr/>
        </p:nvSpPr>
        <p:spPr>
          <a:xfrm>
            <a:off x="6227763" y="1268413"/>
            <a:ext cx="2592387" cy="576262"/>
          </a:xfrm>
          <a:custGeom>
            <a:avLst/>
            <a:gdLst>
              <a:gd name="connsiteX0" fmla="*/ 0 w 6858105"/>
              <a:gd name="connsiteY0" fmla="*/ 143275 h 859630"/>
              <a:gd name="connsiteX1" fmla="*/ 143275 w 6858105"/>
              <a:gd name="connsiteY1" fmla="*/ 0 h 859630"/>
              <a:gd name="connsiteX2" fmla="*/ 6714830 w 6858105"/>
              <a:gd name="connsiteY2" fmla="*/ 0 h 859630"/>
              <a:gd name="connsiteX3" fmla="*/ 6858105 w 6858105"/>
              <a:gd name="connsiteY3" fmla="*/ 143275 h 859630"/>
              <a:gd name="connsiteX4" fmla="*/ 6858105 w 6858105"/>
              <a:gd name="connsiteY4" fmla="*/ 716355 h 859630"/>
              <a:gd name="connsiteX5" fmla="*/ 6714830 w 6858105"/>
              <a:gd name="connsiteY5" fmla="*/ 859630 h 859630"/>
              <a:gd name="connsiteX6" fmla="*/ 143275 w 6858105"/>
              <a:gd name="connsiteY6" fmla="*/ 859630 h 859630"/>
              <a:gd name="connsiteX7" fmla="*/ 0 w 6858105"/>
              <a:gd name="connsiteY7" fmla="*/ 716355 h 859630"/>
              <a:gd name="connsiteX8" fmla="*/ 0 w 6858105"/>
              <a:gd name="connsiteY8" fmla="*/ 143275 h 859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8105" h="859630">
                <a:moveTo>
                  <a:pt x="0" y="143275"/>
                </a:moveTo>
                <a:cubicBezTo>
                  <a:pt x="0" y="64146"/>
                  <a:pt x="64146" y="0"/>
                  <a:pt x="143275" y="0"/>
                </a:cubicBezTo>
                <a:lnTo>
                  <a:pt x="6714830" y="0"/>
                </a:lnTo>
                <a:cubicBezTo>
                  <a:pt x="6793959" y="0"/>
                  <a:pt x="6858105" y="64146"/>
                  <a:pt x="6858105" y="143275"/>
                </a:cubicBezTo>
                <a:lnTo>
                  <a:pt x="6858105" y="716355"/>
                </a:lnTo>
                <a:cubicBezTo>
                  <a:pt x="6858105" y="795484"/>
                  <a:pt x="6793959" y="859630"/>
                  <a:pt x="6714830" y="859630"/>
                </a:cubicBezTo>
                <a:lnTo>
                  <a:pt x="143275" y="859630"/>
                </a:lnTo>
                <a:cubicBezTo>
                  <a:pt x="64146" y="859630"/>
                  <a:pt x="0" y="795484"/>
                  <a:pt x="0" y="716355"/>
                </a:cubicBezTo>
                <a:lnTo>
                  <a:pt x="0" y="143275"/>
                </a:lnTo>
                <a:close/>
              </a:path>
            </a:pathLst>
          </a:custGeom>
          <a:solidFill>
            <a:schemeClr val="tx2">
              <a:lumMod val="60000"/>
              <a:lumOff val="40000"/>
              <a:alpha val="89804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02924" tIns="102924" rIns="102924" bIns="102924" spcCol="1270" anchor="ctr"/>
          <a:lstStyle/>
          <a:p>
            <a:pPr algn="ctr"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b="1" dirty="0">
                <a:solidFill>
                  <a:schemeClr val="bg1"/>
                </a:solidFill>
                <a:latin typeface="Cambria" panose="02040503050406030204" pitchFamily="18" charset="0"/>
                <a:cs typeface="Arial" pitchFamily="34" charset="0"/>
              </a:rPr>
              <a:t>100 </a:t>
            </a:r>
            <a:r>
              <a:rPr lang="ru-RU" sz="2000" b="1" dirty="0">
                <a:solidFill>
                  <a:schemeClr val="bg1"/>
                </a:solidFill>
                <a:latin typeface="Cambria" panose="02040503050406030204" pitchFamily="18" charset="0"/>
                <a:cs typeface="Arial" pitchFamily="34" charset="0"/>
              </a:rPr>
              <a:t>баллов</a:t>
            </a:r>
          </a:p>
        </p:txBody>
      </p:sp>
      <p:sp>
        <p:nvSpPr>
          <p:cNvPr id="89" name="Выноска 2 88"/>
          <p:cNvSpPr/>
          <p:nvPr/>
        </p:nvSpPr>
        <p:spPr>
          <a:xfrm>
            <a:off x="1363663" y="2678113"/>
            <a:ext cx="4537075" cy="520700"/>
          </a:xfrm>
          <a:prstGeom prst="borderCallout2">
            <a:avLst>
              <a:gd name="adj1" fmla="val 48601"/>
              <a:gd name="adj2" fmla="val -5687"/>
              <a:gd name="adj3" fmla="val 48118"/>
              <a:gd name="adj4" fmla="val -9704"/>
              <a:gd name="adj5" fmla="val -5096"/>
              <a:gd name="adj6" fmla="val -12001"/>
            </a:avLst>
          </a:prstGeom>
          <a:solidFill>
            <a:srgbClr val="E9EDF4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rgbClr val="002060"/>
                </a:solidFill>
                <a:latin typeface="Cambria" panose="02040503050406030204" pitchFamily="18" charset="0"/>
                <a:cs typeface="Arial" pitchFamily="34" charset="0"/>
              </a:rPr>
              <a:t>Участие в федеральных  тренировочных мероприятиях</a:t>
            </a:r>
          </a:p>
        </p:txBody>
      </p:sp>
      <p:sp>
        <p:nvSpPr>
          <p:cNvPr id="90" name="Выноска 2 89"/>
          <p:cNvSpPr/>
          <p:nvPr/>
        </p:nvSpPr>
        <p:spPr>
          <a:xfrm>
            <a:off x="1211263" y="2008188"/>
            <a:ext cx="4689475" cy="541337"/>
          </a:xfrm>
          <a:prstGeom prst="borderCallout2">
            <a:avLst>
              <a:gd name="adj1" fmla="val 48601"/>
              <a:gd name="adj2" fmla="val -5687"/>
              <a:gd name="adj3" fmla="val 48118"/>
              <a:gd name="adj4" fmla="val -9704"/>
              <a:gd name="adj5" fmla="val -5096"/>
              <a:gd name="adj6" fmla="val -12001"/>
            </a:avLst>
          </a:prstGeom>
          <a:solidFill>
            <a:srgbClr val="E9EDF4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rgbClr val="002060"/>
                </a:solidFill>
                <a:latin typeface="Cambria" panose="02040503050406030204" pitchFamily="18" charset="0"/>
                <a:cs typeface="Arial" pitchFamily="34" charset="0"/>
              </a:rPr>
              <a:t>Обучение работников ППЭ</a:t>
            </a:r>
          </a:p>
        </p:txBody>
      </p:sp>
      <p:sp>
        <p:nvSpPr>
          <p:cNvPr id="91" name="Скругленный прямоугольник 90"/>
          <p:cNvSpPr/>
          <p:nvPr/>
        </p:nvSpPr>
        <p:spPr>
          <a:xfrm>
            <a:off x="565150" y="1268413"/>
            <a:ext cx="5335588" cy="57626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b="1" dirty="0">
                <a:solidFill>
                  <a:schemeClr val="bg1"/>
                </a:solidFill>
                <a:latin typeface="Cambria" panose="02040503050406030204" pitchFamily="18" charset="0"/>
                <a:cs typeface="Arial" pitchFamily="34" charset="0"/>
              </a:rPr>
              <a:t>Подготовка работников ППЭ</a:t>
            </a:r>
            <a:endParaRPr lang="ru-RU" sz="2000" dirty="0">
              <a:solidFill>
                <a:schemeClr val="bg1"/>
              </a:solidFill>
              <a:latin typeface="Cambria" panose="02040503050406030204" pitchFamily="18" charset="0"/>
              <a:cs typeface="Arial" pitchFamily="34" charset="0"/>
            </a:endParaRPr>
          </a:p>
        </p:txBody>
      </p:sp>
      <p:sp>
        <p:nvSpPr>
          <p:cNvPr id="92" name="Полилиния 91"/>
          <p:cNvSpPr/>
          <p:nvPr/>
        </p:nvSpPr>
        <p:spPr>
          <a:xfrm>
            <a:off x="6227763" y="4005263"/>
            <a:ext cx="2592387" cy="576262"/>
          </a:xfrm>
          <a:custGeom>
            <a:avLst/>
            <a:gdLst>
              <a:gd name="connsiteX0" fmla="*/ 0 w 6858105"/>
              <a:gd name="connsiteY0" fmla="*/ 143275 h 859630"/>
              <a:gd name="connsiteX1" fmla="*/ 143275 w 6858105"/>
              <a:gd name="connsiteY1" fmla="*/ 0 h 859630"/>
              <a:gd name="connsiteX2" fmla="*/ 6714830 w 6858105"/>
              <a:gd name="connsiteY2" fmla="*/ 0 h 859630"/>
              <a:gd name="connsiteX3" fmla="*/ 6858105 w 6858105"/>
              <a:gd name="connsiteY3" fmla="*/ 143275 h 859630"/>
              <a:gd name="connsiteX4" fmla="*/ 6858105 w 6858105"/>
              <a:gd name="connsiteY4" fmla="*/ 716355 h 859630"/>
              <a:gd name="connsiteX5" fmla="*/ 6714830 w 6858105"/>
              <a:gd name="connsiteY5" fmla="*/ 859630 h 859630"/>
              <a:gd name="connsiteX6" fmla="*/ 143275 w 6858105"/>
              <a:gd name="connsiteY6" fmla="*/ 859630 h 859630"/>
              <a:gd name="connsiteX7" fmla="*/ 0 w 6858105"/>
              <a:gd name="connsiteY7" fmla="*/ 716355 h 859630"/>
              <a:gd name="connsiteX8" fmla="*/ 0 w 6858105"/>
              <a:gd name="connsiteY8" fmla="*/ 143275 h 859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8105" h="859630">
                <a:moveTo>
                  <a:pt x="0" y="143275"/>
                </a:moveTo>
                <a:cubicBezTo>
                  <a:pt x="0" y="64146"/>
                  <a:pt x="64146" y="0"/>
                  <a:pt x="143275" y="0"/>
                </a:cubicBezTo>
                <a:lnTo>
                  <a:pt x="6714830" y="0"/>
                </a:lnTo>
                <a:cubicBezTo>
                  <a:pt x="6793959" y="0"/>
                  <a:pt x="6858105" y="64146"/>
                  <a:pt x="6858105" y="143275"/>
                </a:cubicBezTo>
                <a:lnTo>
                  <a:pt x="6858105" y="716355"/>
                </a:lnTo>
                <a:cubicBezTo>
                  <a:pt x="6858105" y="795484"/>
                  <a:pt x="6793959" y="859630"/>
                  <a:pt x="6714830" y="859630"/>
                </a:cubicBezTo>
                <a:lnTo>
                  <a:pt x="143275" y="859630"/>
                </a:lnTo>
                <a:cubicBezTo>
                  <a:pt x="64146" y="859630"/>
                  <a:pt x="0" y="795484"/>
                  <a:pt x="0" y="716355"/>
                </a:cubicBezTo>
                <a:lnTo>
                  <a:pt x="0" y="143275"/>
                </a:lnTo>
                <a:close/>
              </a:path>
            </a:pathLst>
          </a:custGeom>
          <a:solidFill>
            <a:schemeClr val="tx2">
              <a:lumMod val="60000"/>
              <a:lumOff val="40000"/>
              <a:alpha val="89804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02924" tIns="102924" rIns="102924" bIns="102924" spcCol="1270" anchor="ctr"/>
          <a:lstStyle/>
          <a:p>
            <a:pPr algn="ctr"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b="1" dirty="0">
                <a:solidFill>
                  <a:schemeClr val="bg1"/>
                </a:solidFill>
                <a:latin typeface="Cambria" panose="02040503050406030204" pitchFamily="18" charset="0"/>
                <a:cs typeface="Arial" pitchFamily="34" charset="0"/>
              </a:rPr>
              <a:t>100 </a:t>
            </a:r>
            <a:r>
              <a:rPr lang="ru-RU" sz="2000" b="1" dirty="0">
                <a:solidFill>
                  <a:schemeClr val="bg1"/>
                </a:solidFill>
                <a:latin typeface="Cambria" panose="02040503050406030204" pitchFamily="18" charset="0"/>
                <a:cs typeface="Arial" pitchFamily="34" charset="0"/>
              </a:rPr>
              <a:t>баллов</a:t>
            </a:r>
          </a:p>
        </p:txBody>
      </p:sp>
      <p:sp>
        <p:nvSpPr>
          <p:cNvPr id="93" name="Выноска 2 92"/>
          <p:cNvSpPr/>
          <p:nvPr/>
        </p:nvSpPr>
        <p:spPr>
          <a:xfrm>
            <a:off x="1211263" y="4745038"/>
            <a:ext cx="4689475" cy="541337"/>
          </a:xfrm>
          <a:prstGeom prst="borderCallout2">
            <a:avLst>
              <a:gd name="adj1" fmla="val 48601"/>
              <a:gd name="adj2" fmla="val -5687"/>
              <a:gd name="adj3" fmla="val 48118"/>
              <a:gd name="adj4" fmla="val -9704"/>
              <a:gd name="adj5" fmla="val -5096"/>
              <a:gd name="adj6" fmla="val -12001"/>
            </a:avLst>
          </a:prstGeom>
          <a:solidFill>
            <a:srgbClr val="E9EDF4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300" b="1" dirty="0">
                <a:solidFill>
                  <a:srgbClr val="002060"/>
                </a:solidFill>
                <a:latin typeface="Cambria" panose="02040503050406030204" pitchFamily="18" charset="0"/>
                <a:cs typeface="Arial" pitchFamily="34" charset="0"/>
              </a:rPr>
              <a:t>Участие во всероссийских  акциях: «Единый день сдачи ЕГЭ родителями», «100 баллов для победы», </a:t>
            </a:r>
            <a:r>
              <a:rPr lang="ru-RU" sz="1200" b="1" dirty="0">
                <a:solidFill>
                  <a:srgbClr val="002060"/>
                </a:solidFill>
                <a:latin typeface="Cambria" panose="02040503050406030204" pitchFamily="18" charset="0"/>
                <a:cs typeface="Arial" pitchFamily="34" charset="0"/>
              </a:rPr>
              <a:t>«Я сдам ЕГЭ»</a:t>
            </a:r>
            <a:endParaRPr lang="ru-RU" sz="1200" dirty="0">
              <a:solidFill>
                <a:srgbClr val="002060"/>
              </a:solidFill>
              <a:latin typeface="Cambria" panose="02040503050406030204" pitchFamily="18" charset="0"/>
              <a:cs typeface="Arial" pitchFamily="34" charset="0"/>
            </a:endParaRPr>
          </a:p>
        </p:txBody>
      </p:sp>
      <p:sp>
        <p:nvSpPr>
          <p:cNvPr id="94" name="Скругленный прямоугольник 93"/>
          <p:cNvSpPr/>
          <p:nvPr/>
        </p:nvSpPr>
        <p:spPr>
          <a:xfrm>
            <a:off x="565150" y="4005263"/>
            <a:ext cx="5335588" cy="57626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b="1" dirty="0">
                <a:solidFill>
                  <a:schemeClr val="bg1"/>
                </a:solidFill>
                <a:latin typeface="Cambria" panose="02040503050406030204" pitchFamily="18" charset="0"/>
                <a:cs typeface="Arial" pitchFamily="34" charset="0"/>
              </a:rPr>
              <a:t>Открытость при проведении ЕГЭ</a:t>
            </a:r>
            <a:endParaRPr lang="ru-RU" sz="2000" dirty="0">
              <a:solidFill>
                <a:schemeClr val="bg1"/>
              </a:solidFill>
              <a:latin typeface="Cambria" panose="02040503050406030204" pitchFamily="18" charset="0"/>
              <a:cs typeface="Arial" pitchFamily="34" charset="0"/>
            </a:endParaRPr>
          </a:p>
        </p:txBody>
      </p:sp>
      <p:sp>
        <p:nvSpPr>
          <p:cNvPr id="95" name="Выноска 2 94"/>
          <p:cNvSpPr/>
          <p:nvPr/>
        </p:nvSpPr>
        <p:spPr>
          <a:xfrm>
            <a:off x="1374775" y="5373688"/>
            <a:ext cx="4537075" cy="520700"/>
          </a:xfrm>
          <a:prstGeom prst="borderCallout2">
            <a:avLst>
              <a:gd name="adj1" fmla="val 48601"/>
              <a:gd name="adj2" fmla="val -5687"/>
              <a:gd name="adj3" fmla="val 48118"/>
              <a:gd name="adj4" fmla="val -9704"/>
              <a:gd name="adj5" fmla="val -5096"/>
              <a:gd name="adj6" fmla="val -12001"/>
            </a:avLst>
          </a:prstGeom>
          <a:solidFill>
            <a:srgbClr val="E9EDF4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ru-RU" sz="14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Arial" pitchFamily="34" charset="0"/>
              </a:rPr>
              <a:t>Взаимодействие со СМИ</a:t>
            </a:r>
          </a:p>
        </p:txBody>
      </p:sp>
      <p:sp>
        <p:nvSpPr>
          <p:cNvPr id="24" name="Выноска 2 23"/>
          <p:cNvSpPr/>
          <p:nvPr/>
        </p:nvSpPr>
        <p:spPr>
          <a:xfrm>
            <a:off x="1516063" y="3313113"/>
            <a:ext cx="4384675" cy="520700"/>
          </a:xfrm>
          <a:prstGeom prst="borderCallout2">
            <a:avLst>
              <a:gd name="adj1" fmla="val 48601"/>
              <a:gd name="adj2" fmla="val -5687"/>
              <a:gd name="adj3" fmla="val 48118"/>
              <a:gd name="adj4" fmla="val -9704"/>
              <a:gd name="adj5" fmla="val -5096"/>
              <a:gd name="adj6" fmla="val -12001"/>
            </a:avLst>
          </a:prstGeom>
          <a:solidFill>
            <a:srgbClr val="E9EDF4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rgbClr val="002060"/>
                </a:solidFill>
                <a:latin typeface="Cambria" panose="02040503050406030204" pitchFamily="18" charset="0"/>
                <a:cs typeface="Arial" pitchFamily="34" charset="0"/>
              </a:rPr>
              <a:t>Проведение региональных тренировочных экзаменов</a:t>
            </a:r>
          </a:p>
        </p:txBody>
      </p:sp>
      <p:sp>
        <p:nvSpPr>
          <p:cNvPr id="25" name="Выноска 2 24"/>
          <p:cNvSpPr/>
          <p:nvPr/>
        </p:nvSpPr>
        <p:spPr>
          <a:xfrm>
            <a:off x="1527175" y="6003925"/>
            <a:ext cx="4384675" cy="520700"/>
          </a:xfrm>
          <a:prstGeom prst="borderCallout2">
            <a:avLst>
              <a:gd name="adj1" fmla="val 48601"/>
              <a:gd name="adj2" fmla="val -5687"/>
              <a:gd name="adj3" fmla="val 48118"/>
              <a:gd name="adj4" fmla="val -9704"/>
              <a:gd name="adj5" fmla="val -5096"/>
              <a:gd name="adj6" fmla="val -12001"/>
            </a:avLst>
          </a:prstGeom>
          <a:solidFill>
            <a:srgbClr val="E9EDF4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ru-RU" sz="14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Arial" pitchFamily="34" charset="0"/>
              </a:rPr>
              <a:t>Участие в серии </a:t>
            </a:r>
            <a:r>
              <a:rPr lang="ru-RU" altLang="ru-RU" sz="1400" b="1" dirty="0" err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Arial" pitchFamily="34" charset="0"/>
              </a:rPr>
              <a:t>видеоконсультаций</a:t>
            </a:r>
            <a:r>
              <a:rPr lang="ru-RU" altLang="ru-RU" sz="14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Arial" pitchFamily="34" charset="0"/>
              </a:rPr>
              <a:t>, проводимых ФИПИ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E:\rtc_prezent_png\rtc_shap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Заголовок 1"/>
          <p:cNvSpPr>
            <a:spLocks noGrp="1"/>
          </p:cNvSpPr>
          <p:nvPr>
            <p:ph type="ctrTitle"/>
          </p:nvPr>
        </p:nvSpPr>
        <p:spPr>
          <a:xfrm>
            <a:off x="144463" y="44450"/>
            <a:ext cx="8964612" cy="1055688"/>
          </a:xfrm>
        </p:spPr>
        <p:txBody>
          <a:bodyPr/>
          <a:lstStyle/>
          <a:p>
            <a:pPr eaLnBrk="1" hangingPunct="1"/>
            <a:r>
              <a:rPr lang="ru-RU" altLang="ru-RU" sz="2400" b="1" smtClean="0">
                <a:solidFill>
                  <a:schemeClr val="bg1"/>
                </a:solidFill>
                <a:latin typeface="Cambria" pitchFamily="18" charset="0"/>
                <a:cs typeface="Arial" charset="0"/>
              </a:rPr>
              <a:t>Направления развития процедуры ГИА-11 в 2020 году</a:t>
            </a:r>
          </a:p>
        </p:txBody>
      </p:sp>
      <p:pic>
        <p:nvPicPr>
          <p:cNvPr id="1638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480175"/>
            <a:ext cx="93964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6390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6391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6392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6393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6394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6395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1058863" y="769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pic>
        <p:nvPicPr>
          <p:cNvPr id="16396" name="Picture 26" descr="C:\Users\user\Desktop\фон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0" y="1773238"/>
            <a:ext cx="3998913" cy="3957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" name="Полилиния 82"/>
          <p:cNvSpPr/>
          <p:nvPr/>
        </p:nvSpPr>
        <p:spPr>
          <a:xfrm>
            <a:off x="6227763" y="1468438"/>
            <a:ext cx="2592387" cy="574675"/>
          </a:xfrm>
          <a:custGeom>
            <a:avLst/>
            <a:gdLst>
              <a:gd name="connsiteX0" fmla="*/ 0 w 6858105"/>
              <a:gd name="connsiteY0" fmla="*/ 143275 h 859630"/>
              <a:gd name="connsiteX1" fmla="*/ 143275 w 6858105"/>
              <a:gd name="connsiteY1" fmla="*/ 0 h 859630"/>
              <a:gd name="connsiteX2" fmla="*/ 6714830 w 6858105"/>
              <a:gd name="connsiteY2" fmla="*/ 0 h 859630"/>
              <a:gd name="connsiteX3" fmla="*/ 6858105 w 6858105"/>
              <a:gd name="connsiteY3" fmla="*/ 143275 h 859630"/>
              <a:gd name="connsiteX4" fmla="*/ 6858105 w 6858105"/>
              <a:gd name="connsiteY4" fmla="*/ 716355 h 859630"/>
              <a:gd name="connsiteX5" fmla="*/ 6714830 w 6858105"/>
              <a:gd name="connsiteY5" fmla="*/ 859630 h 859630"/>
              <a:gd name="connsiteX6" fmla="*/ 143275 w 6858105"/>
              <a:gd name="connsiteY6" fmla="*/ 859630 h 859630"/>
              <a:gd name="connsiteX7" fmla="*/ 0 w 6858105"/>
              <a:gd name="connsiteY7" fmla="*/ 716355 h 859630"/>
              <a:gd name="connsiteX8" fmla="*/ 0 w 6858105"/>
              <a:gd name="connsiteY8" fmla="*/ 143275 h 859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8105" h="859630">
                <a:moveTo>
                  <a:pt x="0" y="143275"/>
                </a:moveTo>
                <a:cubicBezTo>
                  <a:pt x="0" y="64146"/>
                  <a:pt x="64146" y="0"/>
                  <a:pt x="143275" y="0"/>
                </a:cubicBezTo>
                <a:lnTo>
                  <a:pt x="6714830" y="0"/>
                </a:lnTo>
                <a:cubicBezTo>
                  <a:pt x="6793959" y="0"/>
                  <a:pt x="6858105" y="64146"/>
                  <a:pt x="6858105" y="143275"/>
                </a:cubicBezTo>
                <a:lnTo>
                  <a:pt x="6858105" y="716355"/>
                </a:lnTo>
                <a:cubicBezTo>
                  <a:pt x="6858105" y="795484"/>
                  <a:pt x="6793959" y="859630"/>
                  <a:pt x="6714830" y="859630"/>
                </a:cubicBezTo>
                <a:lnTo>
                  <a:pt x="143275" y="859630"/>
                </a:lnTo>
                <a:cubicBezTo>
                  <a:pt x="64146" y="859630"/>
                  <a:pt x="0" y="795484"/>
                  <a:pt x="0" y="716355"/>
                </a:cubicBezTo>
                <a:lnTo>
                  <a:pt x="0" y="143275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02924" tIns="102924" rIns="102924" bIns="102924" spcCol="1270" anchor="ctr"/>
          <a:lstStyle/>
          <a:p>
            <a:pPr algn="ctr"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b="1" dirty="0">
                <a:solidFill>
                  <a:schemeClr val="bg1"/>
                </a:solidFill>
                <a:latin typeface="Cambria" panose="02040503050406030204" pitchFamily="18" charset="0"/>
                <a:cs typeface="Arial" pitchFamily="34" charset="0"/>
              </a:rPr>
              <a:t>400 </a:t>
            </a:r>
            <a:r>
              <a:rPr lang="ru-RU" sz="2000" b="1" dirty="0">
                <a:solidFill>
                  <a:schemeClr val="bg1"/>
                </a:solidFill>
                <a:latin typeface="Cambria" panose="02040503050406030204" pitchFamily="18" charset="0"/>
                <a:cs typeface="Arial" pitchFamily="34" charset="0"/>
              </a:rPr>
              <a:t>баллов</a:t>
            </a:r>
          </a:p>
        </p:txBody>
      </p:sp>
      <p:sp>
        <p:nvSpPr>
          <p:cNvPr id="89" name="Выноска 2 88"/>
          <p:cNvSpPr/>
          <p:nvPr/>
        </p:nvSpPr>
        <p:spPr>
          <a:xfrm>
            <a:off x="1363663" y="2876550"/>
            <a:ext cx="4537075" cy="520700"/>
          </a:xfrm>
          <a:prstGeom prst="borderCallout2">
            <a:avLst>
              <a:gd name="adj1" fmla="val 48601"/>
              <a:gd name="adj2" fmla="val -5687"/>
              <a:gd name="adj3" fmla="val 48118"/>
              <a:gd name="adj4" fmla="val -9704"/>
              <a:gd name="adj5" fmla="val -5096"/>
              <a:gd name="adj6" fmla="val -12001"/>
            </a:avLst>
          </a:prstGeom>
          <a:solidFill>
            <a:srgbClr val="E9EDF4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rgbClr val="002060"/>
                </a:solidFill>
                <a:latin typeface="Cambria" panose="02040503050406030204" pitchFamily="18" charset="0"/>
                <a:cs typeface="Arial" pitchFamily="34" charset="0"/>
              </a:rPr>
              <a:t>Мониторинг эффективности деятельности руководителей ОО</a:t>
            </a:r>
          </a:p>
        </p:txBody>
      </p:sp>
      <p:sp>
        <p:nvSpPr>
          <p:cNvPr id="90" name="Выноска 2 89"/>
          <p:cNvSpPr/>
          <p:nvPr/>
        </p:nvSpPr>
        <p:spPr>
          <a:xfrm>
            <a:off x="1211263" y="2208213"/>
            <a:ext cx="4689475" cy="541337"/>
          </a:xfrm>
          <a:prstGeom prst="borderCallout2">
            <a:avLst>
              <a:gd name="adj1" fmla="val 48601"/>
              <a:gd name="adj2" fmla="val -5687"/>
              <a:gd name="adj3" fmla="val 48118"/>
              <a:gd name="adj4" fmla="val -9704"/>
              <a:gd name="adj5" fmla="val -5096"/>
              <a:gd name="adj6" fmla="val -12001"/>
            </a:avLst>
          </a:prstGeom>
          <a:solidFill>
            <a:srgbClr val="E9EDF4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rgbClr val="002060"/>
                </a:solidFill>
                <a:latin typeface="Cambria" panose="02040503050406030204" pitchFamily="18" charset="0"/>
                <a:cs typeface="Arial" pitchFamily="34" charset="0"/>
              </a:rPr>
              <a:t>Обеспечение объективности процедур ОКО</a:t>
            </a:r>
          </a:p>
        </p:txBody>
      </p:sp>
      <p:sp>
        <p:nvSpPr>
          <p:cNvPr id="91" name="Скругленный прямоугольник 90"/>
          <p:cNvSpPr/>
          <p:nvPr/>
        </p:nvSpPr>
        <p:spPr>
          <a:xfrm>
            <a:off x="565150" y="1468438"/>
            <a:ext cx="5335588" cy="574675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b="1" dirty="0">
                <a:solidFill>
                  <a:schemeClr val="bg1"/>
                </a:solidFill>
                <a:latin typeface="Cambria" panose="02040503050406030204" pitchFamily="18" charset="0"/>
                <a:cs typeface="Arial" pitchFamily="34" charset="0"/>
              </a:rPr>
              <a:t>Механизмы управления качеством образования</a:t>
            </a:r>
            <a:endParaRPr lang="ru-RU" sz="2000" dirty="0">
              <a:solidFill>
                <a:schemeClr val="bg1"/>
              </a:solidFill>
              <a:latin typeface="Cambria" panose="02040503050406030204" pitchFamily="18" charset="0"/>
              <a:cs typeface="Arial" pitchFamily="34" charset="0"/>
            </a:endParaRPr>
          </a:p>
        </p:txBody>
      </p:sp>
      <p:sp>
        <p:nvSpPr>
          <p:cNvPr id="24" name="Выноска 2 23"/>
          <p:cNvSpPr/>
          <p:nvPr/>
        </p:nvSpPr>
        <p:spPr>
          <a:xfrm>
            <a:off x="1516063" y="3511550"/>
            <a:ext cx="4384675" cy="520700"/>
          </a:xfrm>
          <a:prstGeom prst="borderCallout2">
            <a:avLst>
              <a:gd name="adj1" fmla="val 48601"/>
              <a:gd name="adj2" fmla="val -5687"/>
              <a:gd name="adj3" fmla="val 48118"/>
              <a:gd name="adj4" fmla="val -9704"/>
              <a:gd name="adj5" fmla="val -5096"/>
              <a:gd name="adj6" fmla="val -12001"/>
            </a:avLst>
          </a:prstGeom>
          <a:solidFill>
            <a:srgbClr val="E9EDF4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rgbClr val="002060"/>
                </a:solidFill>
                <a:latin typeface="Cambria" panose="02040503050406030204" pitchFamily="18" charset="0"/>
                <a:cs typeface="Arial" pitchFamily="34" charset="0"/>
              </a:rPr>
              <a:t>Работа со школами, имеющими низкие образовательные результаты</a:t>
            </a:r>
          </a:p>
        </p:txBody>
      </p:sp>
      <p:sp>
        <p:nvSpPr>
          <p:cNvPr id="23" name="Выноска 2 22"/>
          <p:cNvSpPr/>
          <p:nvPr/>
        </p:nvSpPr>
        <p:spPr>
          <a:xfrm>
            <a:off x="1666875" y="4165600"/>
            <a:ext cx="4233863" cy="522288"/>
          </a:xfrm>
          <a:prstGeom prst="borderCallout2">
            <a:avLst>
              <a:gd name="adj1" fmla="val 48601"/>
              <a:gd name="adj2" fmla="val -5687"/>
              <a:gd name="adj3" fmla="val 48118"/>
              <a:gd name="adj4" fmla="val -9704"/>
              <a:gd name="adj5" fmla="val -5096"/>
              <a:gd name="adj6" fmla="val -12001"/>
            </a:avLst>
          </a:prstGeom>
          <a:solidFill>
            <a:srgbClr val="E9EDF4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rgbClr val="002060"/>
                </a:solidFill>
                <a:latin typeface="Cambria" panose="02040503050406030204" pitchFamily="18" charset="0"/>
                <a:cs typeface="Arial" pitchFamily="34" charset="0"/>
              </a:rPr>
              <a:t>Организация методической работы</a:t>
            </a:r>
          </a:p>
        </p:txBody>
      </p:sp>
      <p:sp>
        <p:nvSpPr>
          <p:cNvPr id="26" name="Выноска 2 25"/>
          <p:cNvSpPr/>
          <p:nvPr/>
        </p:nvSpPr>
        <p:spPr>
          <a:xfrm>
            <a:off x="1844675" y="4852988"/>
            <a:ext cx="4056063" cy="520700"/>
          </a:xfrm>
          <a:prstGeom prst="borderCallout2">
            <a:avLst>
              <a:gd name="adj1" fmla="val 48601"/>
              <a:gd name="adj2" fmla="val -5687"/>
              <a:gd name="adj3" fmla="val 48118"/>
              <a:gd name="adj4" fmla="val -9704"/>
              <a:gd name="adj5" fmla="val -5096"/>
              <a:gd name="adj6" fmla="val -12001"/>
            </a:avLst>
          </a:prstGeom>
          <a:solidFill>
            <a:srgbClr val="E9EDF4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rgbClr val="002060"/>
                </a:solidFill>
                <a:latin typeface="Cambria" panose="02040503050406030204" pitchFamily="18" charset="0"/>
                <a:cs typeface="Arial" pitchFamily="34" charset="0"/>
              </a:rPr>
              <a:t>Работа с одаренными детьми</a:t>
            </a:r>
          </a:p>
        </p:txBody>
      </p:sp>
      <p:sp>
        <p:nvSpPr>
          <p:cNvPr id="27" name="Выноска 2 26"/>
          <p:cNvSpPr/>
          <p:nvPr/>
        </p:nvSpPr>
        <p:spPr>
          <a:xfrm>
            <a:off x="2051050" y="5500688"/>
            <a:ext cx="3849688" cy="520700"/>
          </a:xfrm>
          <a:prstGeom prst="borderCallout2">
            <a:avLst>
              <a:gd name="adj1" fmla="val 48601"/>
              <a:gd name="adj2" fmla="val -5687"/>
              <a:gd name="adj3" fmla="val 48118"/>
              <a:gd name="adj4" fmla="val -9704"/>
              <a:gd name="adj5" fmla="val -5096"/>
              <a:gd name="adj6" fmla="val -12001"/>
            </a:avLst>
          </a:prstGeom>
          <a:solidFill>
            <a:srgbClr val="E9EDF4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 err="1">
                <a:solidFill>
                  <a:srgbClr val="002060"/>
                </a:solidFill>
                <a:latin typeface="Cambria" panose="02040503050406030204" pitchFamily="18" charset="0"/>
                <a:cs typeface="Arial" pitchFamily="34" charset="0"/>
              </a:rPr>
              <a:t>Профориентационная</a:t>
            </a:r>
            <a:r>
              <a:rPr lang="ru-RU" sz="1400" b="1" dirty="0">
                <a:solidFill>
                  <a:srgbClr val="002060"/>
                </a:solidFill>
                <a:latin typeface="Cambria" panose="02040503050406030204" pitchFamily="18" charset="0"/>
                <a:cs typeface="Arial" pitchFamily="34" charset="0"/>
              </a:rPr>
              <a:t> работа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3" descr="E:\rtc_prezent_png\rtc_shap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Заголовок 1"/>
          <p:cNvSpPr>
            <a:spLocks noGrp="1"/>
          </p:cNvSpPr>
          <p:nvPr>
            <p:ph type="ctrTitle"/>
          </p:nvPr>
        </p:nvSpPr>
        <p:spPr>
          <a:xfrm>
            <a:off x="144463" y="44450"/>
            <a:ext cx="8964612" cy="1055688"/>
          </a:xfrm>
        </p:spPr>
        <p:txBody>
          <a:bodyPr/>
          <a:lstStyle/>
          <a:p>
            <a:pPr eaLnBrk="1" hangingPunct="1"/>
            <a:r>
              <a:rPr lang="ru-RU" altLang="ru-RU" sz="2400" b="1" smtClean="0">
                <a:solidFill>
                  <a:schemeClr val="bg1"/>
                </a:solidFill>
                <a:latin typeface="Cambria" pitchFamily="18" charset="0"/>
                <a:cs typeface="Arial" charset="0"/>
              </a:rPr>
              <a:t>Направления развития процедуры ГИА-11 в 2020 году</a:t>
            </a:r>
          </a:p>
        </p:txBody>
      </p:sp>
      <p:pic>
        <p:nvPicPr>
          <p:cNvPr id="1741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480175"/>
            <a:ext cx="93964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7414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7415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7416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7417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7418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7419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1058863" y="769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pic>
        <p:nvPicPr>
          <p:cNvPr id="17420" name="Picture 26" descr="C:\Users\user\Desktop\фон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0" y="1773238"/>
            <a:ext cx="3998913" cy="3957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" name="Полилиния 82"/>
          <p:cNvSpPr/>
          <p:nvPr/>
        </p:nvSpPr>
        <p:spPr>
          <a:xfrm>
            <a:off x="6227763" y="1428750"/>
            <a:ext cx="2592387" cy="574675"/>
          </a:xfrm>
          <a:custGeom>
            <a:avLst/>
            <a:gdLst>
              <a:gd name="connsiteX0" fmla="*/ 0 w 6858105"/>
              <a:gd name="connsiteY0" fmla="*/ 143275 h 859630"/>
              <a:gd name="connsiteX1" fmla="*/ 143275 w 6858105"/>
              <a:gd name="connsiteY1" fmla="*/ 0 h 859630"/>
              <a:gd name="connsiteX2" fmla="*/ 6714830 w 6858105"/>
              <a:gd name="connsiteY2" fmla="*/ 0 h 859630"/>
              <a:gd name="connsiteX3" fmla="*/ 6858105 w 6858105"/>
              <a:gd name="connsiteY3" fmla="*/ 143275 h 859630"/>
              <a:gd name="connsiteX4" fmla="*/ 6858105 w 6858105"/>
              <a:gd name="connsiteY4" fmla="*/ 716355 h 859630"/>
              <a:gd name="connsiteX5" fmla="*/ 6714830 w 6858105"/>
              <a:gd name="connsiteY5" fmla="*/ 859630 h 859630"/>
              <a:gd name="connsiteX6" fmla="*/ 143275 w 6858105"/>
              <a:gd name="connsiteY6" fmla="*/ 859630 h 859630"/>
              <a:gd name="connsiteX7" fmla="*/ 0 w 6858105"/>
              <a:gd name="connsiteY7" fmla="*/ 716355 h 859630"/>
              <a:gd name="connsiteX8" fmla="*/ 0 w 6858105"/>
              <a:gd name="connsiteY8" fmla="*/ 143275 h 859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8105" h="859630">
                <a:moveTo>
                  <a:pt x="0" y="143275"/>
                </a:moveTo>
                <a:cubicBezTo>
                  <a:pt x="0" y="64146"/>
                  <a:pt x="64146" y="0"/>
                  <a:pt x="143275" y="0"/>
                </a:cubicBezTo>
                <a:lnTo>
                  <a:pt x="6714830" y="0"/>
                </a:lnTo>
                <a:cubicBezTo>
                  <a:pt x="6793959" y="0"/>
                  <a:pt x="6858105" y="64146"/>
                  <a:pt x="6858105" y="143275"/>
                </a:cubicBezTo>
                <a:lnTo>
                  <a:pt x="6858105" y="716355"/>
                </a:lnTo>
                <a:cubicBezTo>
                  <a:pt x="6858105" y="795484"/>
                  <a:pt x="6793959" y="859630"/>
                  <a:pt x="6714830" y="859630"/>
                </a:cubicBezTo>
                <a:lnTo>
                  <a:pt x="143275" y="859630"/>
                </a:lnTo>
                <a:cubicBezTo>
                  <a:pt x="64146" y="859630"/>
                  <a:pt x="0" y="795484"/>
                  <a:pt x="0" y="716355"/>
                </a:cubicBezTo>
                <a:lnTo>
                  <a:pt x="0" y="143275"/>
                </a:lnTo>
                <a:close/>
              </a:path>
            </a:pathLst>
          </a:custGeom>
          <a:solidFill>
            <a:schemeClr val="tx2">
              <a:lumMod val="60000"/>
              <a:lumOff val="40000"/>
              <a:alpha val="89804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02924" tIns="102924" rIns="102924" bIns="102924" spcCol="1270" anchor="ctr"/>
          <a:lstStyle/>
          <a:p>
            <a:pPr algn="ctr"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b="1" dirty="0">
                <a:solidFill>
                  <a:schemeClr val="bg1"/>
                </a:solidFill>
                <a:latin typeface="Cambria" panose="02040503050406030204" pitchFamily="18" charset="0"/>
                <a:cs typeface="Arial" pitchFamily="34" charset="0"/>
              </a:rPr>
              <a:t>200 </a:t>
            </a:r>
            <a:r>
              <a:rPr lang="ru-RU" sz="2000" b="1" dirty="0">
                <a:solidFill>
                  <a:schemeClr val="bg1"/>
                </a:solidFill>
                <a:latin typeface="Cambria" panose="02040503050406030204" pitchFamily="18" charset="0"/>
                <a:cs typeface="Arial" pitchFamily="34" charset="0"/>
              </a:rPr>
              <a:t>баллов</a:t>
            </a:r>
          </a:p>
        </p:txBody>
      </p:sp>
      <p:sp>
        <p:nvSpPr>
          <p:cNvPr id="89" name="Выноска 2 88"/>
          <p:cNvSpPr/>
          <p:nvPr/>
        </p:nvSpPr>
        <p:spPr>
          <a:xfrm>
            <a:off x="1363663" y="2819400"/>
            <a:ext cx="4537075" cy="520700"/>
          </a:xfrm>
          <a:prstGeom prst="borderCallout2">
            <a:avLst>
              <a:gd name="adj1" fmla="val 48601"/>
              <a:gd name="adj2" fmla="val -5687"/>
              <a:gd name="adj3" fmla="val 48118"/>
              <a:gd name="adj4" fmla="val -9704"/>
              <a:gd name="adj5" fmla="val -5096"/>
              <a:gd name="adj6" fmla="val -12001"/>
            </a:avLst>
          </a:prstGeom>
          <a:solidFill>
            <a:srgbClr val="E9EDF4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rgbClr val="002060"/>
                </a:solidFill>
                <a:latin typeface="Cambria" panose="02040503050406030204" pitchFamily="18" charset="0"/>
                <a:cs typeface="Arial" pitchFamily="34" charset="0"/>
              </a:rPr>
              <a:t>Анализ форм ППЭ 12-04-МАШ</a:t>
            </a:r>
          </a:p>
        </p:txBody>
      </p:sp>
      <p:sp>
        <p:nvSpPr>
          <p:cNvPr id="90" name="Выноска 2 89"/>
          <p:cNvSpPr/>
          <p:nvPr/>
        </p:nvSpPr>
        <p:spPr>
          <a:xfrm>
            <a:off x="1211263" y="2151063"/>
            <a:ext cx="4689475" cy="541337"/>
          </a:xfrm>
          <a:prstGeom prst="borderCallout2">
            <a:avLst>
              <a:gd name="adj1" fmla="val 48601"/>
              <a:gd name="adj2" fmla="val -5687"/>
              <a:gd name="adj3" fmla="val 48118"/>
              <a:gd name="adj4" fmla="val -9704"/>
              <a:gd name="adj5" fmla="val -5096"/>
              <a:gd name="adj6" fmla="val -12001"/>
            </a:avLst>
          </a:prstGeom>
          <a:solidFill>
            <a:srgbClr val="E9EDF4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rgbClr val="002060"/>
                </a:solidFill>
                <a:latin typeface="Cambria" panose="02040503050406030204" pitchFamily="18" charset="0"/>
                <a:cs typeface="Arial" pitchFamily="34" charset="0"/>
              </a:rPr>
              <a:t>Соблюдение законодательства при выдаче медали «За особые успехи в учении»</a:t>
            </a:r>
          </a:p>
        </p:txBody>
      </p:sp>
      <p:sp>
        <p:nvSpPr>
          <p:cNvPr id="91" name="Скругленный прямоугольник 90"/>
          <p:cNvSpPr/>
          <p:nvPr/>
        </p:nvSpPr>
        <p:spPr>
          <a:xfrm>
            <a:off x="565150" y="1411288"/>
            <a:ext cx="5335588" cy="574675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b="1" dirty="0">
                <a:solidFill>
                  <a:schemeClr val="bg1"/>
                </a:solidFill>
                <a:latin typeface="Cambria" panose="02040503050406030204" pitchFamily="18" charset="0"/>
                <a:cs typeface="Arial" pitchFamily="34" charset="0"/>
              </a:rPr>
              <a:t>Мероприятия, направленные на повышение объективности при проведении ЕГЭ</a:t>
            </a:r>
            <a:endParaRPr lang="ru-RU" dirty="0">
              <a:solidFill>
                <a:schemeClr val="bg1"/>
              </a:solidFill>
              <a:latin typeface="Cambria" panose="02040503050406030204" pitchFamily="18" charset="0"/>
              <a:cs typeface="Arial" pitchFamily="34" charset="0"/>
            </a:endParaRPr>
          </a:p>
        </p:txBody>
      </p:sp>
      <p:sp>
        <p:nvSpPr>
          <p:cNvPr id="24" name="Выноска 2 23"/>
          <p:cNvSpPr/>
          <p:nvPr/>
        </p:nvSpPr>
        <p:spPr>
          <a:xfrm>
            <a:off x="1547813" y="3454400"/>
            <a:ext cx="4352925" cy="622300"/>
          </a:xfrm>
          <a:prstGeom prst="borderCallout2">
            <a:avLst>
              <a:gd name="adj1" fmla="val 48601"/>
              <a:gd name="adj2" fmla="val -5687"/>
              <a:gd name="adj3" fmla="val 48118"/>
              <a:gd name="adj4" fmla="val -9704"/>
              <a:gd name="adj5" fmla="val -5096"/>
              <a:gd name="adj6" fmla="val -12001"/>
            </a:avLst>
          </a:prstGeom>
          <a:solidFill>
            <a:srgbClr val="E9EDF4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rgbClr val="002060"/>
                </a:solidFill>
                <a:latin typeface="Cambria" panose="02040503050406030204" pitchFamily="18" charset="0"/>
                <a:cs typeface="Arial" pitchFamily="34" charset="0"/>
              </a:rPr>
              <a:t>Зоны риска </a:t>
            </a:r>
            <a:r>
              <a:rPr lang="ru-RU" sz="1400" b="1" dirty="0">
                <a:solidFill>
                  <a:srgbClr val="002060"/>
                </a:solidFill>
                <a:latin typeface="Cambria" panose="02040503050406030204" pitchFamily="18" charset="0"/>
                <a:cs typeface="Arial" pitchFamily="34" charset="0"/>
              </a:rPr>
              <a:t>ЕГЭ</a:t>
            </a:r>
            <a:endParaRPr lang="ru-RU" sz="1400" b="1" dirty="0">
              <a:solidFill>
                <a:srgbClr val="002060"/>
              </a:solidFill>
              <a:latin typeface="Cambria" panose="02040503050406030204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6" descr="C:\Users\user\Desktop\фон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850" y="1773238"/>
            <a:ext cx="3998913" cy="3957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3" descr="E:\rtc_prezent_png\rtc_shapk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Заголовок 1"/>
          <p:cNvSpPr>
            <a:spLocks noGrp="1"/>
          </p:cNvSpPr>
          <p:nvPr>
            <p:ph type="ctrTitle"/>
          </p:nvPr>
        </p:nvSpPr>
        <p:spPr>
          <a:xfrm>
            <a:off x="144463" y="44450"/>
            <a:ext cx="8964612" cy="1055688"/>
          </a:xfrm>
        </p:spPr>
        <p:txBody>
          <a:bodyPr/>
          <a:lstStyle/>
          <a:p>
            <a:pPr eaLnBrk="1" hangingPunct="1"/>
            <a:r>
              <a:rPr lang="ru-RU" altLang="ru-RU" sz="2400" b="1" smtClean="0">
                <a:solidFill>
                  <a:schemeClr val="bg1"/>
                </a:solidFill>
                <a:latin typeface="Cambria" pitchFamily="18" charset="0"/>
                <a:cs typeface="Arial" charset="0"/>
              </a:rPr>
              <a:t>Тренировочные мероприятия и апробации ГИА-11</a:t>
            </a:r>
            <a:br>
              <a:rPr lang="ru-RU" altLang="ru-RU" sz="2400" b="1" smtClean="0">
                <a:solidFill>
                  <a:schemeClr val="bg1"/>
                </a:solidFill>
                <a:latin typeface="Cambria" pitchFamily="18" charset="0"/>
                <a:cs typeface="Arial" charset="0"/>
              </a:rPr>
            </a:br>
            <a:r>
              <a:rPr lang="ru-RU" altLang="ru-RU" sz="2400" b="1" smtClean="0">
                <a:solidFill>
                  <a:schemeClr val="bg1"/>
                </a:solidFill>
                <a:latin typeface="Cambria" pitchFamily="18" charset="0"/>
                <a:cs typeface="Arial" charset="0"/>
              </a:rPr>
              <a:t>в 2019 – 2020 учебном году</a:t>
            </a:r>
          </a:p>
        </p:txBody>
      </p:sp>
      <p:pic>
        <p:nvPicPr>
          <p:cNvPr id="18437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480175"/>
            <a:ext cx="93964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8" name="Прямоугольник 13330"/>
          <p:cNvSpPr>
            <a:spLocks noChangeArrowheads="1"/>
          </p:cNvSpPr>
          <p:nvPr/>
        </p:nvSpPr>
        <p:spPr bwMode="auto">
          <a:xfrm>
            <a:off x="-39688" y="1436688"/>
            <a:ext cx="3963988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200" b="1" i="1">
                <a:solidFill>
                  <a:srgbClr val="002060"/>
                </a:solidFill>
                <a:latin typeface="Cambria" pitchFamily="18" charset="0"/>
              </a:rPr>
              <a:t>1. Апробация технологий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200" b="1" i="1">
                <a:solidFill>
                  <a:srgbClr val="002060"/>
                </a:solidFill>
                <a:latin typeface="Cambria" pitchFamily="18" charset="0"/>
              </a:rPr>
              <a:t>проведения ЕГЭ</a:t>
            </a:r>
            <a:endParaRPr lang="ru-RU" altLang="ru-RU" sz="2200">
              <a:solidFill>
                <a:srgbClr val="002060"/>
              </a:solidFill>
            </a:endParaRPr>
          </a:p>
        </p:txBody>
      </p:sp>
      <p:cxnSp>
        <p:nvCxnSpPr>
          <p:cNvPr id="13333" name="Соединительная линия уступом 13332"/>
          <p:cNvCxnSpPr/>
          <p:nvPr/>
        </p:nvCxnSpPr>
        <p:spPr>
          <a:xfrm flipV="1">
            <a:off x="3924300" y="1341438"/>
            <a:ext cx="4732338" cy="682625"/>
          </a:xfrm>
          <a:prstGeom prst="bentConnector3">
            <a:avLst>
              <a:gd name="adj1" fmla="val 142"/>
            </a:avLst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0" name="Прямоугольник 13336"/>
          <p:cNvSpPr>
            <a:spLocks noChangeArrowheads="1"/>
          </p:cNvSpPr>
          <p:nvPr/>
        </p:nvSpPr>
        <p:spPr bwMode="auto">
          <a:xfrm>
            <a:off x="4067175" y="1385888"/>
            <a:ext cx="4244975" cy="1277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1) в компьютерной форме: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FF0000"/>
                </a:solidFill>
                <a:latin typeface="Cambria" pitchFamily="18" charset="0"/>
              </a:rPr>
              <a:t>30.10.2019 г. </a:t>
            </a: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– информатика и ИКТ;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altLang="ru-RU" sz="500" b="1" i="1">
              <a:solidFill>
                <a:srgbClr val="002060"/>
              </a:solidFill>
              <a:latin typeface="Cambria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2) доставка ЭМ по сети Интернет»: </a:t>
            </a:r>
            <a:r>
              <a:rPr lang="ru-RU" altLang="ru-RU" sz="1800" b="1" i="1">
                <a:solidFill>
                  <a:srgbClr val="FF0000"/>
                </a:solidFill>
                <a:latin typeface="Cambria" pitchFamily="18" charset="0"/>
              </a:rPr>
              <a:t>21.11.2019 г. </a:t>
            </a: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–</a:t>
            </a:r>
            <a:r>
              <a:rPr lang="ru-RU" altLang="ru-RU" sz="1800" b="1" i="1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химия </a:t>
            </a:r>
            <a:endParaRPr lang="ru-RU" altLang="ru-RU" sz="1800" b="1" i="1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18441" name="Прямоугольник 31"/>
          <p:cNvSpPr>
            <a:spLocks noChangeArrowheads="1"/>
          </p:cNvSpPr>
          <p:nvPr/>
        </p:nvSpPr>
        <p:spPr bwMode="auto">
          <a:xfrm>
            <a:off x="179388" y="2708275"/>
            <a:ext cx="7632700" cy="241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3) доставка ЭМ по сети «Интернет», печать полного комплекта ЭМ и сканирование в аудиториях ППЭ: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altLang="ru-RU" sz="600" b="1" i="1">
              <a:solidFill>
                <a:srgbClr val="002060"/>
              </a:solidFill>
              <a:latin typeface="Cambria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ru-RU" altLang="ru-RU" sz="400" b="1" i="1">
              <a:solidFill>
                <a:srgbClr val="002060"/>
              </a:solidFill>
              <a:latin typeface="Cambria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FF0000"/>
                </a:solidFill>
                <a:latin typeface="Cambria" pitchFamily="18" charset="0"/>
              </a:rPr>
              <a:t>20.02.2020 г. </a:t>
            </a: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– биология, английский язык (письменная часть);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altLang="ru-RU" sz="400" b="1" i="1">
              <a:solidFill>
                <a:srgbClr val="002060"/>
              </a:solidFill>
              <a:latin typeface="Cambria" pitchFamily="18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ru-RU" altLang="ru-RU" sz="1800" b="1" i="1">
                <a:solidFill>
                  <a:srgbClr val="FF0000"/>
                </a:solidFill>
                <a:latin typeface="Cambria" pitchFamily="18" charset="0"/>
              </a:rPr>
              <a:t>13.03.2020 г. </a:t>
            </a: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– математика профильного уровня;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endParaRPr lang="ru-RU" altLang="ru-RU" sz="400" b="1" i="1">
              <a:solidFill>
                <a:srgbClr val="002060"/>
              </a:solidFill>
              <a:latin typeface="Cambria" pitchFamily="18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ru-RU" altLang="ru-RU" sz="1800" b="1" i="1">
                <a:solidFill>
                  <a:srgbClr val="FF0000"/>
                </a:solidFill>
                <a:latin typeface="Cambria" pitchFamily="18" charset="0"/>
              </a:rPr>
              <a:t>13.05.2020 г.</a:t>
            </a: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 – русский язык;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endParaRPr lang="ru-RU" altLang="ru-RU" sz="400" b="1" i="1">
              <a:solidFill>
                <a:srgbClr val="002060"/>
              </a:solidFill>
              <a:latin typeface="Cambria" pitchFamily="18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ru-RU" altLang="ru-RU" sz="1800" b="1" i="1">
                <a:solidFill>
                  <a:srgbClr val="FF0000"/>
                </a:solidFill>
                <a:latin typeface="Cambria" pitchFamily="18" charset="0"/>
              </a:rPr>
              <a:t>14.05.2020 г.</a:t>
            </a: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 – английский язык («Говорение»)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altLang="ru-RU" sz="1800" i="1">
              <a:solidFill>
                <a:srgbClr val="002060"/>
              </a:solidFill>
            </a:endParaRPr>
          </a:p>
        </p:txBody>
      </p:sp>
      <p:sp>
        <p:nvSpPr>
          <p:cNvPr id="18442" name="Прямоугольник 54"/>
          <p:cNvSpPr>
            <a:spLocks noChangeArrowheads="1"/>
          </p:cNvSpPr>
          <p:nvPr/>
        </p:nvSpPr>
        <p:spPr bwMode="auto">
          <a:xfrm>
            <a:off x="0" y="5132388"/>
            <a:ext cx="39243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200" b="1" i="1">
                <a:solidFill>
                  <a:srgbClr val="002060"/>
                </a:solidFill>
                <a:latin typeface="Cambria" pitchFamily="18" charset="0"/>
              </a:rPr>
              <a:t>2. Региональный тренировочный ЕГЭ </a:t>
            </a:r>
          </a:p>
        </p:txBody>
      </p:sp>
      <p:sp>
        <p:nvSpPr>
          <p:cNvPr id="18443" name="Прямоугольник 91"/>
          <p:cNvSpPr>
            <a:spLocks noChangeArrowheads="1"/>
          </p:cNvSpPr>
          <p:nvPr/>
        </p:nvSpPr>
        <p:spPr bwMode="auto">
          <a:xfrm>
            <a:off x="4067175" y="4919663"/>
            <a:ext cx="3313113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FF0000"/>
                </a:solidFill>
                <a:latin typeface="Cambria" pitchFamily="18" charset="0"/>
              </a:rPr>
              <a:t>14.11.2019 г. </a:t>
            </a: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– математика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базового уровня;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FF0000"/>
                </a:solidFill>
                <a:latin typeface="Cambria" pitchFamily="18" charset="0"/>
              </a:rPr>
              <a:t>15.11.2019 г. </a:t>
            </a: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– математика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профильного уровня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altLang="ru-RU" sz="1800" b="1" i="1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18444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8445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8446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8447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pic>
        <p:nvPicPr>
          <p:cNvPr id="18448" name="Picture 24" descr="http://kogalym.startjunior.ru/templates/default/images/pr5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4973638"/>
            <a:ext cx="685800" cy="68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9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8450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pic>
        <p:nvPicPr>
          <p:cNvPr id="18451" name="Picture 7" descr="https://luganet.ru/wp-content/uploads/2019/07/computer-1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2349500"/>
            <a:ext cx="10033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52" name="Picture 8" descr="C:\Users\user\Desktop\vector-printer-icon-14574274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7663" y="3865563"/>
            <a:ext cx="850900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53" name="Picture 11" descr="C:\Users\user\Desktop\сканер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3524250"/>
            <a:ext cx="1082675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54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1058863" y="769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pic>
        <p:nvPicPr>
          <p:cNvPr id="18455" name="Picture 30" descr="C:\Users\user\Desktop\мат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5657850"/>
            <a:ext cx="931862" cy="93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2" name="Соединительная линия уступом 31"/>
          <p:cNvCxnSpPr>
            <a:stCxn id="18442" idx="3"/>
          </p:cNvCxnSpPr>
          <p:nvPr/>
        </p:nvCxnSpPr>
        <p:spPr>
          <a:xfrm flipV="1">
            <a:off x="3924300" y="4870450"/>
            <a:ext cx="4243388" cy="646113"/>
          </a:xfrm>
          <a:prstGeom prst="bentConnector3">
            <a:avLst>
              <a:gd name="adj1" fmla="val -26"/>
            </a:avLst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Соединительная линия уступом 8"/>
          <p:cNvCxnSpPr/>
          <p:nvPr/>
        </p:nvCxnSpPr>
        <p:spPr>
          <a:xfrm rot="16200000" flipH="1">
            <a:off x="8235157" y="1762919"/>
            <a:ext cx="1058862" cy="215900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Соединительная линия уступом 20"/>
          <p:cNvCxnSpPr/>
          <p:nvPr/>
        </p:nvCxnSpPr>
        <p:spPr>
          <a:xfrm rot="16200000" flipH="1">
            <a:off x="8390731" y="3726657"/>
            <a:ext cx="868363" cy="120650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36" name="Соединительная линия уступом 14335"/>
          <p:cNvCxnSpPr/>
          <p:nvPr/>
        </p:nvCxnSpPr>
        <p:spPr>
          <a:xfrm rot="5400000" flipH="1" flipV="1">
            <a:off x="7204869" y="3544094"/>
            <a:ext cx="923925" cy="430213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6" descr="C:\Users\user\Desktop\фон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850" y="1773238"/>
            <a:ext cx="3998913" cy="3957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Picture 3" descr="E:\rtc_prezent_png\rtc_shapk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Заголовок 1"/>
          <p:cNvSpPr>
            <a:spLocks noGrp="1"/>
          </p:cNvSpPr>
          <p:nvPr>
            <p:ph type="ctrTitle"/>
          </p:nvPr>
        </p:nvSpPr>
        <p:spPr>
          <a:xfrm>
            <a:off x="144463" y="44450"/>
            <a:ext cx="8964612" cy="1055688"/>
          </a:xfrm>
        </p:spPr>
        <p:txBody>
          <a:bodyPr/>
          <a:lstStyle/>
          <a:p>
            <a:pPr eaLnBrk="1" hangingPunct="1"/>
            <a:r>
              <a:rPr lang="ru-RU" altLang="ru-RU" sz="2400" b="1" smtClean="0">
                <a:solidFill>
                  <a:schemeClr val="bg1"/>
                </a:solidFill>
                <a:latin typeface="Cambria" pitchFamily="18" charset="0"/>
                <a:cs typeface="Arial" charset="0"/>
              </a:rPr>
              <a:t>Апробации технологий проведения ЕГЭ</a:t>
            </a:r>
            <a:br>
              <a:rPr lang="ru-RU" altLang="ru-RU" sz="2400" b="1" smtClean="0">
                <a:solidFill>
                  <a:schemeClr val="bg1"/>
                </a:solidFill>
                <a:latin typeface="Cambria" pitchFamily="18" charset="0"/>
                <a:cs typeface="Arial" charset="0"/>
              </a:rPr>
            </a:br>
            <a:endParaRPr lang="ru-RU" altLang="ru-RU" sz="2400" b="1" smtClean="0">
              <a:solidFill>
                <a:schemeClr val="bg1"/>
              </a:solidFill>
              <a:latin typeface="Cambria" pitchFamily="18" charset="0"/>
              <a:cs typeface="Arial" charset="0"/>
            </a:endParaRPr>
          </a:p>
        </p:txBody>
      </p:sp>
      <p:pic>
        <p:nvPicPr>
          <p:cNvPr id="19461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480175"/>
            <a:ext cx="93964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2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9463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9464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9465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9466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9467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9468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1058863" y="769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9469" name="Прямоугольник 1"/>
          <p:cNvSpPr>
            <a:spLocks noChangeArrowheads="1"/>
          </p:cNvSpPr>
          <p:nvPr/>
        </p:nvSpPr>
        <p:spPr bwMode="auto">
          <a:xfrm>
            <a:off x="280988" y="1557338"/>
            <a:ext cx="25622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 b="1" i="1">
                <a:solidFill>
                  <a:srgbClr val="FF0000"/>
                </a:solidFill>
                <a:latin typeface="Cambria" pitchFamily="18" charset="0"/>
              </a:rPr>
              <a:t>30 октября 2019 г. </a:t>
            </a:r>
            <a:endParaRPr lang="ru-RU" altLang="ru-RU" sz="2000" b="1" i="1">
              <a:solidFill>
                <a:srgbClr val="002060"/>
              </a:solidFill>
              <a:latin typeface="Cambria" pitchFamily="18" charset="0"/>
            </a:endParaRPr>
          </a:p>
        </p:txBody>
      </p:sp>
      <p:cxnSp>
        <p:nvCxnSpPr>
          <p:cNvPr id="4" name="Соединительная линия уступом 3"/>
          <p:cNvCxnSpPr/>
          <p:nvPr/>
        </p:nvCxnSpPr>
        <p:spPr>
          <a:xfrm flipV="1">
            <a:off x="296863" y="1557338"/>
            <a:ext cx="8451850" cy="431800"/>
          </a:xfrm>
          <a:prstGeom prst="bentConnector3">
            <a:avLst>
              <a:gd name="adj1" fmla="val 29063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71" name="Прямоугольник 11"/>
          <p:cNvSpPr>
            <a:spLocks noChangeArrowheads="1"/>
          </p:cNvSpPr>
          <p:nvPr/>
        </p:nvSpPr>
        <p:spPr bwMode="auto">
          <a:xfrm>
            <a:off x="2843213" y="1603375"/>
            <a:ext cx="59769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 b="1">
                <a:solidFill>
                  <a:srgbClr val="002060"/>
                </a:solidFill>
                <a:latin typeface="Cambria" pitchFamily="18" charset="0"/>
              </a:rPr>
              <a:t>Информатика и ИКТ в компьютерной форме: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000" b="1" i="1">
                <a:solidFill>
                  <a:srgbClr val="005EA4"/>
                </a:solidFill>
                <a:latin typeface="Cambria" pitchFamily="18" charset="0"/>
              </a:rPr>
              <a:t>(участвуют все ППЭ Орловской области)</a:t>
            </a:r>
          </a:p>
        </p:txBody>
      </p:sp>
      <p:sp>
        <p:nvSpPr>
          <p:cNvPr id="19472" name="Прямоугольник 38"/>
          <p:cNvSpPr>
            <a:spLocks noChangeArrowheads="1"/>
          </p:cNvSpPr>
          <p:nvPr/>
        </p:nvSpPr>
        <p:spPr bwMode="auto">
          <a:xfrm>
            <a:off x="284163" y="2636838"/>
            <a:ext cx="2343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 b="1" i="1">
                <a:solidFill>
                  <a:srgbClr val="FF0000"/>
                </a:solidFill>
                <a:latin typeface="Cambria" pitchFamily="18" charset="0"/>
              </a:rPr>
              <a:t>21 ноября 2019 г. </a:t>
            </a:r>
            <a:endParaRPr lang="ru-RU" altLang="ru-RU" sz="2000" b="1" i="1">
              <a:solidFill>
                <a:srgbClr val="002060"/>
              </a:solidFill>
              <a:latin typeface="Cambria" pitchFamily="18" charset="0"/>
            </a:endParaRPr>
          </a:p>
        </p:txBody>
      </p:sp>
      <p:cxnSp>
        <p:nvCxnSpPr>
          <p:cNvPr id="40" name="Соединительная линия уступом 39"/>
          <p:cNvCxnSpPr/>
          <p:nvPr/>
        </p:nvCxnSpPr>
        <p:spPr>
          <a:xfrm flipV="1">
            <a:off x="296863" y="2636838"/>
            <a:ext cx="8451850" cy="431800"/>
          </a:xfrm>
          <a:prstGeom prst="bentConnector3">
            <a:avLst>
              <a:gd name="adj1" fmla="val 29063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74" name="Прямоугольник 40"/>
          <p:cNvSpPr>
            <a:spLocks noChangeArrowheads="1"/>
          </p:cNvSpPr>
          <p:nvPr/>
        </p:nvSpPr>
        <p:spPr bwMode="auto">
          <a:xfrm>
            <a:off x="2843213" y="2682875"/>
            <a:ext cx="6300787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 b="1">
                <a:solidFill>
                  <a:srgbClr val="002060"/>
                </a:solidFill>
                <a:latin typeface="Cambria" pitchFamily="18" charset="0"/>
              </a:rPr>
              <a:t>Химия, доставка ЭМ по сети «Интернет»: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5EA4"/>
                </a:solidFill>
                <a:latin typeface="Cambria" pitchFamily="18" charset="0"/>
              </a:rPr>
              <a:t>ППЭ 001 – СОШ № 13 г. Орла;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5EA4"/>
                </a:solidFill>
                <a:latin typeface="Cambria" pitchFamily="18" charset="0"/>
              </a:rPr>
              <a:t>ППЭ 003 – лицей № 4 г. Орла;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5EA4"/>
                </a:solidFill>
                <a:latin typeface="Cambria" pitchFamily="18" charset="0"/>
              </a:rPr>
              <a:t>ППЭ </a:t>
            </a:r>
            <a:r>
              <a:rPr lang="ru-RU" altLang="ru-RU" sz="1800" b="1" i="1">
                <a:solidFill>
                  <a:srgbClr val="FF0000"/>
                </a:solidFill>
                <a:latin typeface="Cambria" pitchFamily="18" charset="0"/>
              </a:rPr>
              <a:t>000</a:t>
            </a:r>
            <a:r>
              <a:rPr lang="ru-RU" altLang="ru-RU" sz="1800" b="1" i="1">
                <a:solidFill>
                  <a:srgbClr val="005EA4"/>
                </a:solidFill>
                <a:latin typeface="Cambria" pitchFamily="18" charset="0"/>
              </a:rPr>
              <a:t> – новый ППЭ г. Орла;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5EA4"/>
                </a:solidFill>
                <a:latin typeface="Cambria" pitchFamily="18" charset="0"/>
              </a:rPr>
              <a:t>ППЭ 007 – СОШ № 7 г. Мценска;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5EA4"/>
                </a:solidFill>
                <a:latin typeface="Cambria" pitchFamily="18" charset="0"/>
              </a:rPr>
              <a:t>ППЭ 008 – Лицей имени С. Н. Булгакова г. Ливны;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5EA4"/>
                </a:solidFill>
                <a:latin typeface="Cambria" pitchFamily="18" charset="0"/>
              </a:rPr>
              <a:t>ППЭ 010 – Верховская СОШ № 1 Верховского р-на;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5EA4"/>
                </a:solidFill>
                <a:latin typeface="Cambria" pitchFamily="18" charset="0"/>
              </a:rPr>
              <a:t>ППЭ 012 – СОШ № 1 г. Дмитровска Дмитровского р-на;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5EA4"/>
                </a:solidFill>
                <a:latin typeface="Cambria" pitchFamily="18" charset="0"/>
              </a:rPr>
              <a:t>ППЭ 018 – Кромская НОШ Кромского р-на;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5EA4"/>
                </a:solidFill>
                <a:latin typeface="Cambria" pitchFamily="18" charset="0"/>
              </a:rPr>
              <a:t>ППЭ 019 – Сахзоводская СОШ Ливенского р-на;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5EA4"/>
                </a:solidFill>
                <a:latin typeface="Cambria" pitchFamily="18" charset="0"/>
              </a:rPr>
              <a:t>ППЭ 024 – Стрелецкая СОШ Орловского р-на;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5EA4"/>
                </a:solidFill>
                <a:latin typeface="Cambria" pitchFamily="18" charset="0"/>
              </a:rPr>
              <a:t>ППЭ 026 – Змиевский Лицей Свердловского р-на;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5EA4"/>
                </a:solidFill>
                <a:latin typeface="Cambria" pitchFamily="18" charset="0"/>
              </a:rPr>
              <a:t>ППЭ 029 – Нарышкинская СОШ № 1 Урицкого р-на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6" descr="C:\Users\user\Desktop\фон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850" y="1773238"/>
            <a:ext cx="3998913" cy="3957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3" name="Picture 3" descr="E:\rtc_prezent_png\rtc_shapk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Заголовок 1"/>
          <p:cNvSpPr>
            <a:spLocks noGrp="1"/>
          </p:cNvSpPr>
          <p:nvPr>
            <p:ph type="ctrTitle"/>
          </p:nvPr>
        </p:nvSpPr>
        <p:spPr>
          <a:xfrm>
            <a:off x="144463" y="44450"/>
            <a:ext cx="8964612" cy="1055688"/>
          </a:xfrm>
        </p:spPr>
        <p:txBody>
          <a:bodyPr/>
          <a:lstStyle/>
          <a:p>
            <a:pPr eaLnBrk="1" hangingPunct="1"/>
            <a:r>
              <a:rPr lang="ru-RU" altLang="ru-RU" sz="2400" b="1" smtClean="0">
                <a:solidFill>
                  <a:schemeClr val="bg1"/>
                </a:solidFill>
                <a:latin typeface="Cambria" pitchFamily="18" charset="0"/>
                <a:cs typeface="Arial" charset="0"/>
              </a:rPr>
              <a:t>Итоговое сочинение (изложение) </a:t>
            </a:r>
            <a:br>
              <a:rPr lang="ru-RU" altLang="ru-RU" sz="2400" b="1" smtClean="0">
                <a:solidFill>
                  <a:schemeClr val="bg1"/>
                </a:solidFill>
                <a:latin typeface="Cambria" pitchFamily="18" charset="0"/>
                <a:cs typeface="Arial" charset="0"/>
              </a:rPr>
            </a:br>
            <a:r>
              <a:rPr lang="ru-RU" altLang="ru-RU" sz="2400" b="1" smtClean="0">
                <a:solidFill>
                  <a:schemeClr val="bg1"/>
                </a:solidFill>
                <a:latin typeface="Cambria" pitchFamily="18" charset="0"/>
                <a:cs typeface="Arial" charset="0"/>
              </a:rPr>
              <a:t>в 2019-2020 учебном году</a:t>
            </a:r>
          </a:p>
        </p:txBody>
      </p:sp>
      <p:pic>
        <p:nvPicPr>
          <p:cNvPr id="20485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480175"/>
            <a:ext cx="93964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6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0487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0488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0489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0490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0491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0492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1058863" y="769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0493" name="Прямоугольник 1"/>
          <p:cNvSpPr>
            <a:spLocks noChangeArrowheads="1"/>
          </p:cNvSpPr>
          <p:nvPr/>
        </p:nvSpPr>
        <p:spPr bwMode="auto">
          <a:xfrm>
            <a:off x="280988" y="1916113"/>
            <a:ext cx="23368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 b="1" i="1">
                <a:solidFill>
                  <a:srgbClr val="FF0000"/>
                </a:solidFill>
                <a:latin typeface="Cambria" pitchFamily="18" charset="0"/>
              </a:rPr>
              <a:t>4 декабря 2019 г.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000" b="1" i="1">
                <a:solidFill>
                  <a:srgbClr val="FF0000"/>
                </a:solidFill>
                <a:latin typeface="Cambria" pitchFamily="18" charset="0"/>
              </a:rPr>
              <a:t>5 февраля 2020 г.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000" b="1" i="1">
                <a:solidFill>
                  <a:srgbClr val="FF0000"/>
                </a:solidFill>
                <a:latin typeface="Cambria" pitchFamily="18" charset="0"/>
              </a:rPr>
              <a:t>6 мая 2020 г. </a:t>
            </a:r>
            <a:endParaRPr lang="ru-RU" altLang="ru-RU" sz="2000" b="1" i="1">
              <a:solidFill>
                <a:srgbClr val="002060"/>
              </a:solidFill>
              <a:latin typeface="Cambria" pitchFamily="18" charset="0"/>
            </a:endParaRPr>
          </a:p>
        </p:txBody>
      </p:sp>
      <p:cxnSp>
        <p:nvCxnSpPr>
          <p:cNvPr id="4" name="Соединительная линия уступом 3"/>
          <p:cNvCxnSpPr/>
          <p:nvPr/>
        </p:nvCxnSpPr>
        <p:spPr>
          <a:xfrm flipV="1">
            <a:off x="250825" y="1833563"/>
            <a:ext cx="8497888" cy="1235075"/>
          </a:xfrm>
          <a:prstGeom prst="bentConnector3">
            <a:avLst>
              <a:gd name="adj1" fmla="val 28577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5" name="Прямоугольник 11"/>
          <p:cNvSpPr>
            <a:spLocks noChangeArrowheads="1"/>
          </p:cNvSpPr>
          <p:nvPr/>
        </p:nvSpPr>
        <p:spPr bwMode="auto">
          <a:xfrm>
            <a:off x="2771775" y="1879600"/>
            <a:ext cx="6048375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1) «Война и мир» – к 150-летию великой книги;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2) «Надежда и отчаяние»;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3) «Добро и зло»;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4) «Гордость и смирение»;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5) «Он и она»</a:t>
            </a:r>
          </a:p>
        </p:txBody>
      </p:sp>
      <p:sp>
        <p:nvSpPr>
          <p:cNvPr id="20496" name="Прямоугольник 8"/>
          <p:cNvSpPr>
            <a:spLocks noChangeArrowheads="1"/>
          </p:cNvSpPr>
          <p:nvPr/>
        </p:nvSpPr>
        <p:spPr bwMode="auto">
          <a:xfrm>
            <a:off x="1363663" y="1300163"/>
            <a:ext cx="74564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 b="1">
                <a:solidFill>
                  <a:srgbClr val="0070C0"/>
                </a:solidFill>
                <a:latin typeface="Cambria" pitchFamily="18" charset="0"/>
              </a:rPr>
              <a:t>Направления тем итогового сочинения (изложения)</a:t>
            </a:r>
          </a:p>
        </p:txBody>
      </p:sp>
      <p:sp>
        <p:nvSpPr>
          <p:cNvPr id="20497" name="Прямоугольник 1"/>
          <p:cNvSpPr>
            <a:spLocks noChangeArrowheads="1"/>
          </p:cNvSpPr>
          <p:nvPr/>
        </p:nvSpPr>
        <p:spPr bwMode="auto">
          <a:xfrm>
            <a:off x="34925" y="3389313"/>
            <a:ext cx="9001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 b="1">
                <a:solidFill>
                  <a:srgbClr val="0070C0"/>
                </a:solidFill>
                <a:latin typeface="Cambria" pitchFamily="18" charset="0"/>
              </a:rPr>
              <a:t>Порядок проведения и проверки итогового сочинения (изложения) </a:t>
            </a:r>
          </a:p>
        </p:txBody>
      </p:sp>
      <p:sp>
        <p:nvSpPr>
          <p:cNvPr id="20498" name="Прямоугольник 11"/>
          <p:cNvSpPr>
            <a:spLocks noChangeArrowheads="1"/>
          </p:cNvSpPr>
          <p:nvPr/>
        </p:nvSpPr>
        <p:spPr bwMode="auto">
          <a:xfrm>
            <a:off x="296863" y="3868738"/>
            <a:ext cx="8739187" cy="258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1. Итоговое сочинение (изложение) проводится в ОО, в которой одиннадцатиклассник осваивает программы среднего общего образования.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2. Проверка итогового сочинения (изложения) осуществляется муниципальной комиссией, созданной МОУО, для этого: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2.1. МОУО определяет пункт проведения проверки итогового сочинения (изложения), в котором выделяются следующие помещения: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2.1.1. Помещение для хранения материалов итогового сочинения (изложения), исключающее доступ посторонних лиц и оборудованное системой видеонаблюдения;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6" descr="C:\Users\user\Desktop\фон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850" y="1773238"/>
            <a:ext cx="3998913" cy="3957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7" name="Picture 3" descr="E:\rtc_prezent_png\rtc_shapk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8" name="Заголовок 1"/>
          <p:cNvSpPr>
            <a:spLocks noGrp="1"/>
          </p:cNvSpPr>
          <p:nvPr>
            <p:ph type="ctrTitle"/>
          </p:nvPr>
        </p:nvSpPr>
        <p:spPr>
          <a:xfrm>
            <a:off x="144463" y="44450"/>
            <a:ext cx="8964612" cy="1055688"/>
          </a:xfrm>
        </p:spPr>
        <p:txBody>
          <a:bodyPr/>
          <a:lstStyle/>
          <a:p>
            <a:pPr eaLnBrk="1" hangingPunct="1"/>
            <a:r>
              <a:rPr lang="ru-RU" altLang="ru-RU" sz="2400" b="1" smtClean="0">
                <a:solidFill>
                  <a:schemeClr val="bg1"/>
                </a:solidFill>
                <a:latin typeface="Cambria" pitchFamily="18" charset="0"/>
                <a:cs typeface="Arial" charset="0"/>
              </a:rPr>
              <a:t>Итоговое сочинение (изложение) </a:t>
            </a:r>
            <a:br>
              <a:rPr lang="ru-RU" altLang="ru-RU" sz="2400" b="1" smtClean="0">
                <a:solidFill>
                  <a:schemeClr val="bg1"/>
                </a:solidFill>
                <a:latin typeface="Cambria" pitchFamily="18" charset="0"/>
                <a:cs typeface="Arial" charset="0"/>
              </a:rPr>
            </a:br>
            <a:r>
              <a:rPr lang="ru-RU" altLang="ru-RU" sz="2400" b="1" smtClean="0">
                <a:solidFill>
                  <a:schemeClr val="bg1"/>
                </a:solidFill>
                <a:latin typeface="Cambria" pitchFamily="18" charset="0"/>
                <a:cs typeface="Arial" charset="0"/>
              </a:rPr>
              <a:t>в 2019-2020 учебном году</a:t>
            </a:r>
          </a:p>
        </p:txBody>
      </p:sp>
      <p:pic>
        <p:nvPicPr>
          <p:cNvPr id="21509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480175"/>
            <a:ext cx="93964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1511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1512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1513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1514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1515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1516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1058863" y="769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1517" name="Прямоугольник 11"/>
          <p:cNvSpPr>
            <a:spLocks noChangeArrowheads="1"/>
          </p:cNvSpPr>
          <p:nvPr/>
        </p:nvSpPr>
        <p:spPr bwMode="auto">
          <a:xfrm>
            <a:off x="292100" y="1498600"/>
            <a:ext cx="8739188" cy="535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2.1.2. Помещение для копирования комплектов бланков итогового сочинения (изложения), оснащенное необходимым количеством копировальной техники;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2.1.3. Помещение для работы комиссии по проверке итогового сочинения (изложения), оснащенное необходимым количеством рабочих мест для экспертов;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2.1.4. Помещение для работы комиссии по переносу результатов проверки из копий в оригиналы бланков регистрации;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2.2. Назначает лицо (лица), ответственное за прием, хранение, копирование, проверку и перенос результатов проверки итогового сочинения (изложения) из копий в оригиналы бланков;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2.3. Назначает лицо (лица), осуществляющее копирование комплектов бланков итогового сочинения (изложения) (технический специалист);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2.4. Создает комиссии: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2.4.1. По проверке итогового сочинения (изложения);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i="1">
                <a:solidFill>
                  <a:srgbClr val="002060"/>
                </a:solidFill>
                <a:latin typeface="Cambria" pitchFamily="18" charset="0"/>
              </a:rPr>
              <a:t>2.4.2. По переносу результатов проверки из копий в оригиналы бланков регистрации участников итогового сочинения (изложения)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altLang="ru-RU" sz="1800" b="1" i="1">
              <a:solidFill>
                <a:srgbClr val="002060"/>
              </a:solidFill>
              <a:latin typeface="Cambria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ru-RU" altLang="ru-RU" sz="1800" b="1" i="1">
              <a:solidFill>
                <a:srgbClr val="002060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13126</TotalTime>
  <Words>1023</Words>
  <Application>Microsoft Office PowerPoint</Application>
  <PresentationFormat>Экран (4:3)</PresentationFormat>
  <Paragraphs>268</Paragraphs>
  <Slides>11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Calibri</vt:lpstr>
      <vt:lpstr>Arial</vt:lpstr>
      <vt:lpstr>Cambria</vt:lpstr>
      <vt:lpstr>Times New Roman</vt:lpstr>
      <vt:lpstr>1_Тема Office</vt:lpstr>
      <vt:lpstr>Презентация PowerPoint</vt:lpstr>
      <vt:lpstr>Направления развития процедуры ГИА-11 в 2020 году</vt:lpstr>
      <vt:lpstr>Направления развития процедуры ГИА-11 в 2020 году</vt:lpstr>
      <vt:lpstr>Направления развития процедуры ГИА-11 в 2020 году</vt:lpstr>
      <vt:lpstr>Направления развития процедуры ГИА-11 в 2020 году</vt:lpstr>
      <vt:lpstr>Тренировочные мероприятия и апробации ГИА-11 в 2019 – 2020 учебном году</vt:lpstr>
      <vt:lpstr>Апробации технологий проведения ЕГЭ </vt:lpstr>
      <vt:lpstr>Итоговое сочинение (изложение)  в 2019-2020 учебном году</vt:lpstr>
      <vt:lpstr>Итоговое сочинение (изложение)  в 2019-2020 учебном году</vt:lpstr>
      <vt:lpstr>Информация о педагогических кадрах и итоговых отметках во  2-4 классах в ИСОУ «Виртуальная школа» </vt:lpstr>
      <vt:lpstr>Презентация PowerPoint</vt:lpstr>
    </vt:vector>
  </TitlesOfParts>
  <Company>CtrlSoft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PR</dc:creator>
  <cp:lastModifiedBy>user</cp:lastModifiedBy>
  <cp:revision>822</cp:revision>
  <cp:lastPrinted>2019-10-24T13:55:07Z</cp:lastPrinted>
  <dcterms:created xsi:type="dcterms:W3CDTF">2011-08-25T06:09:31Z</dcterms:created>
  <dcterms:modified xsi:type="dcterms:W3CDTF">2019-10-28T06:44:34Z</dcterms:modified>
</cp:coreProperties>
</file>