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608" r:id="rId2"/>
    <p:sldId id="610" r:id="rId3"/>
    <p:sldId id="611" r:id="rId4"/>
    <p:sldId id="617" r:id="rId5"/>
    <p:sldId id="619" r:id="rId6"/>
    <p:sldId id="618" r:id="rId7"/>
    <p:sldId id="620" r:id="rId8"/>
    <p:sldId id="621" r:id="rId9"/>
    <p:sldId id="622" r:id="rId10"/>
    <p:sldId id="625" r:id="rId11"/>
    <p:sldId id="626" r:id="rId12"/>
    <p:sldId id="627" r:id="rId13"/>
    <p:sldId id="628" r:id="rId14"/>
    <p:sldId id="629" r:id="rId15"/>
    <p:sldId id="623" r:id="rId16"/>
    <p:sldId id="624" r:id="rId17"/>
    <p:sldId id="609" r:id="rId1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005EA4"/>
    <a:srgbClr val="004F8A"/>
    <a:srgbClr val="D0D8E8"/>
    <a:srgbClr val="E9EDF4"/>
    <a:srgbClr val="B9D08C"/>
    <a:srgbClr val="8FCE4A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75" d="100"/>
          <a:sy n="75" d="100"/>
        </p:scale>
        <p:origin x="-2652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A6E7FD-853B-4DC0-A7A2-D54248B4B8CC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8E6CF3-59BB-4D25-A08D-61A66A7E6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598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94BF65C-BF25-4209-A9DF-018FFD2F2C23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5944992-6DD1-4852-8AB4-E2A088042D03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FF8E446-0C1B-414D-99E7-3198EE825E93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B810F56-13BB-47F2-ABBE-E78EDEC97BD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D44F436-1794-4DB0-822A-281B031BF3CA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B4C6A45-F611-493C-8AE5-16ABB872B514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3CE8C99-F09E-4C62-BCA3-F3B60BC4578E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4C8609D-4A85-4BA2-8F0B-B60029E6EED3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1EAAC5-3DD4-46C8-9AE5-5E8A74723FB0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16FE396-6F9C-4293-94FC-314651CC03C5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498564C-996E-4829-A66E-5696278C21CD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7617948-E185-4CCD-9E5E-71EA40806DA2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099D54A-C146-42CD-9B71-FB8E09747735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F17F35E-9703-4259-A173-868A71FA7CE8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3D630CC-3555-46ED-9C0F-8EA835EAF2A9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0BB9C0-234C-4782-A49E-002BB8B74001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BCF289-B4D9-47AA-88AC-61428BCA7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74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0F3757-DEEC-4A6D-B016-8BB2B66D6F39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3694D9-82EC-4F52-A0B9-3CBEAC7D52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14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59A6B7-BCA0-4518-94E7-B8C3101BAC4E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86B36C-1F30-4127-811C-8905197ED0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54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FD3DB-714B-49A2-9503-169F23B1191F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0D24E3-152E-460D-AB0E-3E433C70ED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E3F281-618C-4F2A-8F45-30B463CFFC0F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4B2589-5146-4074-B124-9B2403BB4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8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D7FF78-141B-4A01-B22F-3376C33F71CE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84244B-7BB8-461F-AA45-848044B098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15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AAFD66-EA73-489A-AF88-D6D197E23901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D2926A-F6DA-4A4C-9308-EEFC3AB8E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47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C12B3E-D5FD-4294-A395-EBB8B33F9080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6DD0AD-E011-400C-9A92-BF84CC2E6E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57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7F2495-9D88-4E63-90C0-03E80D5785F6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DF3808-186B-4EFD-A55F-792AB3C5A2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91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85C26C-FF7C-4C5C-A93A-5CD809F67A86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4FB20C-BB0E-4945-A54F-A42B24F7F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97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121ABA-2B07-43C1-8DA5-459295FE5FD4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4E15BC-B8E1-4675-85E6-3F7CD83EE4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3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06E98-CBC5-4FCF-9AC4-D227C00AEEBE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D96508-515D-41B0-A035-76A3F41993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7" r:id="rId2"/>
    <p:sldLayoutId id="2147484818" r:id="rId3"/>
    <p:sldLayoutId id="2147484819" r:id="rId4"/>
    <p:sldLayoutId id="2147484820" r:id="rId5"/>
    <p:sldLayoutId id="2147484821" r:id="rId6"/>
    <p:sldLayoutId id="2147484822" r:id="rId7"/>
    <p:sldLayoutId id="2147484823" r:id="rId8"/>
    <p:sldLayoutId id="2147484824" r:id="rId9"/>
    <p:sldLayoutId id="2147484825" r:id="rId10"/>
    <p:sldLayoutId id="2147484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002213"/>
            <a:ext cx="54498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Д. С. Логутеев,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главный инженер-начальник отдела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информационных и электронных ресурсов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Регионального центра </a:t>
            </a:r>
            <a:b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оценки качества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328613" y="2274888"/>
            <a:ext cx="8518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Основные технологические решения сдачи ЕГЭ по информатике и ИКТ </a:t>
            </a:r>
            <a:b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3600" b="1">
                <a:solidFill>
                  <a:srgbClr val="002060"/>
                </a:solidFill>
                <a:latin typeface="Cambria" pitchFamily="18" charset="0"/>
              </a:rPr>
              <a:t>в компьютерной форме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6075"/>
            <a:ext cx="14398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2060"/>
                </a:solidFill>
                <a:latin typeface="Cambria" pitchFamily="18" charset="0"/>
              </a:rPr>
              <a:t>25 октября 2019 г.</a:t>
            </a:r>
            <a:endParaRPr lang="ru-RU" altLang="ru-RU" sz="1200" i="1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Станция КЕГЭ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2540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292225"/>
            <a:ext cx="9129713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Станция КЕГЭ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3564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24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Станция КЕГЭ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4588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938"/>
            <a:ext cx="9144000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Станция КЕГЭ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1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1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5612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72575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Станция КЕГЭ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663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314450"/>
            <a:ext cx="9158288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8" name="Прямоугольник 14"/>
          <p:cNvSpPr>
            <a:spLocks noChangeArrowheads="1"/>
          </p:cNvSpPr>
          <p:nvPr/>
        </p:nvSpPr>
        <p:spPr bwMode="auto">
          <a:xfrm>
            <a:off x="107950" y="5110163"/>
            <a:ext cx="85677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В случае перезапуска станции КЕГЭ все ответы участника сохраняются.</a:t>
            </a:r>
          </a:p>
          <a:p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После перезапуска станции КЕГЭ и расшифровки КИМ с использованием токена члена ГЭК открывается страница активации экзамена для участника с введенным номером бланка регистрации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Завершение тренировочного экзамена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(30.10.2019)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7660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4463" y="1223963"/>
          <a:ext cx="8820150" cy="5521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1888"/>
                <a:gridCol w="2088262"/>
              </a:tblGrid>
              <a:tr h="360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Cambria" panose="02040503050406030204" pitchFamily="18" charset="0"/>
                        </a:rPr>
                        <a:t>Мероприятие</a:t>
                      </a:r>
                      <a:endParaRPr lang="ru-RU" sz="15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Время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1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</a:rPr>
                        <a:t>Сбор и упаковка заполненных бланков регистрации в аудитории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14.35</a:t>
                      </a:r>
                      <a:endParaRPr lang="ru-RU" sz="15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1086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</a:rPr>
                        <a:t>Завершение тренировочного экзамена на станциях печати ЭМ, включая печать протокола печати, калибровочного листа аудитории </a:t>
                      </a:r>
                      <a:br>
                        <a:rPr lang="ru-RU" sz="1500" b="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</a:rPr>
                        <a:t>и сохранение электронного журнала проведения печати на станции печати ЭМ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15.00</a:t>
                      </a:r>
                      <a:endParaRPr lang="ru-RU" sz="15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1358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</a:rPr>
                        <a:t>Завершение тренировочного экзамена на станциях КЕГЭ, включая экспорт ответа участника КЕГЭ и сохранение электронного журнала проведения экзамена на станции КЕГЭ, формирование пакета </a:t>
                      </a:r>
                      <a:br>
                        <a:rPr lang="ru-RU" sz="1500" b="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</a:rPr>
                        <a:t>с ответами участников КЕГЭ и сопроводительного бланка </a:t>
                      </a:r>
                      <a:br>
                        <a:rPr lang="ru-RU" sz="1500" b="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</a:rPr>
                        <a:t>к </a:t>
                      </a:r>
                      <a:r>
                        <a:rPr lang="ru-RU" sz="1500" b="0" dirty="0" err="1" smtClean="0">
                          <a:effectLst/>
                          <a:latin typeface="Cambria" panose="02040503050406030204" pitchFamily="18" charset="0"/>
                        </a:rPr>
                        <a:t>флеш</a:t>
                      </a: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</a:rPr>
                        <a:t>-накопителю на последней станции КЕГЭ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15.30</a:t>
                      </a:r>
                      <a:endParaRPr lang="ru-RU" sz="15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543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Завершение тренировочного экзамена на резервных станциях печати ЭМ </a:t>
                      </a:r>
                      <a:b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 КЕГЭ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15.30</a:t>
                      </a:r>
                      <a:endParaRPr lang="ru-RU" sz="15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543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Передача в систему мониторинга статуса «Экзамены завершены» посредством основной станции авторизации в штабе ППЭ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14.35</a:t>
                      </a:r>
                      <a:endParaRPr lang="ru-RU" sz="15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543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Заполнение необходимых форм ППЭ,  передача бумажных бланков регистрации, форм ППЭ и </a:t>
                      </a:r>
                      <a:r>
                        <a:rPr lang="ru-RU" sz="1500" b="0" dirty="0" err="1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флеш</a:t>
                      </a: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-накопителя c ответами участников КЕГЭ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15.30</a:t>
                      </a:r>
                      <a:endParaRPr lang="ru-RU" sz="15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814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Передача в систему мониторинга электронных журналов основных </a:t>
                      </a:r>
                      <a:b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 резервных станций печати ЭМ и журналов проведения экзамена основных и резервных станций КЕГЭ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17:00</a:t>
                      </a:r>
                      <a:endParaRPr lang="ru-RU" sz="1500" b="0" dirty="0" smtClean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Завершение тренировочного экзамена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(30.10.2019)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7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7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8684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4463" y="1196975"/>
          <a:ext cx="8820150" cy="5521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1888"/>
                <a:gridCol w="2088262"/>
              </a:tblGrid>
              <a:tr h="360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Cambria" panose="02040503050406030204" pitchFamily="18" charset="0"/>
                        </a:rPr>
                        <a:t>Мероприятие</a:t>
                      </a:r>
                      <a:endParaRPr lang="ru-RU" sz="15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Время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1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Сканирование бланков участников и форм ППЭ в штабе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17:00</a:t>
                      </a:r>
                      <a:endParaRPr lang="ru-RU" sz="1500" b="0" dirty="0" smtClean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10865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Передача в ОРЦОКО посредством основной станции авторизации: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отсканированных пакетов с ЭМ</a:t>
                      </a:r>
                      <a:r>
                        <a:rPr lang="ru-RU" sz="1500" b="0" baseline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(бланки регистрации);</a:t>
                      </a:r>
                      <a:endParaRPr lang="ru-RU" sz="1500" b="0" dirty="0" smtClean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пакета (пакетов) с ответами участников КЕГЭ;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формы ППЭ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17:00</a:t>
                      </a:r>
                      <a:endParaRPr lang="ru-RU" sz="1500" b="0" dirty="0" smtClean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1086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Получение подтверждения из ОРЦОКО о завершении расшифровки </a:t>
                      </a:r>
                      <a:b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 загрузки пакетов на обработку (все пакеты с ЭМ, отсканированными </a:t>
                      </a:r>
                      <a:b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в ППЭ, и пакеты с ответами участников КЕГЭ имеют статус «Подтвержден»)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17:00</a:t>
                      </a:r>
                      <a:endParaRPr lang="ru-RU" sz="1500" b="0" dirty="0" smtClean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814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Завершение тренировочного экзамена и формирование протокола </a:t>
                      </a:r>
                      <a:b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 электронного журнала сканирования на основной и резервной станциях сканирования в штабе ППЭ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17:00</a:t>
                      </a:r>
                      <a:endParaRPr lang="ru-RU" sz="1500" b="0" dirty="0" smtClean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814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Передача в систему мониторинга журнала основной и резервной станций сканирования и статуса «Бланки переданы в РЦОИ» посредством основной станции авторизации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17:00</a:t>
                      </a:r>
                      <a:endParaRPr lang="ru-RU" sz="1500" b="0" dirty="0" smtClean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1086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Заполнение в ППЭ и передача в ОРЦОКО рабочего журнала проведения тренировочного экзамена с указанием даты и ФИО сотрудника, внесшего сведения о результатах проведения тренировочного экзамена в ППЭ </a:t>
                      </a:r>
                      <a:b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(в формате .</a:t>
                      </a:r>
                      <a:r>
                        <a:rPr lang="ru-RU" sz="1500" b="0" dirty="0" err="1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xls</a:t>
                      </a: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/.</a:t>
                      </a:r>
                      <a:r>
                        <a:rPr lang="ru-RU" sz="1500" b="0" dirty="0" err="1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xlsx</a:t>
                      </a:r>
                      <a:r>
                        <a:rPr lang="ru-RU" sz="1500" b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5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до 17:00</a:t>
                      </a:r>
                      <a:endParaRPr lang="ru-RU" sz="1500" b="0" dirty="0" smtClean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6" descr="C:\Users\user\Desktop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-36513" y="-26988"/>
            <a:ext cx="912336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Телефоны «горячей линии»</a:t>
            </a:r>
          </a:p>
        </p:txBody>
      </p:sp>
      <p:sp>
        <p:nvSpPr>
          <p:cNvPr id="29701" name="AutoShape 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02" name="AutoShape 4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03" name="AutoShape 6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04" name="AutoShape 8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05" name="AutoShape 10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06" name="AutoShape 1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97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648176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500" y="3500438"/>
            <a:ext cx="45720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Телефоны технических специалистов Регионального центра:</a:t>
            </a:r>
          </a:p>
          <a:p>
            <a:pPr>
              <a:defRPr/>
            </a:pPr>
            <a:endParaRPr lang="ru-RU" b="1" kern="0" dirty="0">
              <a:solidFill>
                <a:srgbClr val="003B68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Астахов Александр Дмитриевич</a:t>
            </a:r>
          </a:p>
          <a:p>
            <a:pPr>
              <a:defRPr/>
            </a:pPr>
            <a:r>
              <a:rPr lang="ru-RU" kern="0" dirty="0">
                <a:solidFill>
                  <a:srgbClr val="003B68"/>
                </a:solidFill>
                <a:latin typeface="Cambria" panose="02040503050406030204" pitchFamily="18" charset="0"/>
              </a:rPr>
              <a:t>8 910 300 09 00</a:t>
            </a:r>
            <a:endParaRPr lang="ru-RU" b="1" kern="0" dirty="0">
              <a:solidFill>
                <a:srgbClr val="003B68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b="1" kern="0" dirty="0" err="1">
                <a:solidFill>
                  <a:srgbClr val="003B68"/>
                </a:solidFill>
                <a:latin typeface="Cambria" panose="02040503050406030204" pitchFamily="18" charset="0"/>
              </a:rPr>
              <a:t>Логутеев</a:t>
            </a: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 Дмитрий Сергеевич</a:t>
            </a:r>
          </a:p>
          <a:p>
            <a:pPr>
              <a:buFont typeface="Wingdings" pitchFamily="2" charset="2"/>
              <a:buNone/>
              <a:defRPr/>
            </a:pPr>
            <a:r>
              <a:rPr lang="ru-RU" kern="0" dirty="0">
                <a:solidFill>
                  <a:srgbClr val="003B68"/>
                </a:solidFill>
                <a:latin typeface="Cambria" panose="02040503050406030204" pitchFamily="18" charset="0"/>
              </a:rPr>
              <a:t>8 919 264 27 93</a:t>
            </a:r>
          </a:p>
          <a:p>
            <a:pPr>
              <a:defRPr/>
            </a:pPr>
            <a:r>
              <a:rPr lang="ru-RU" b="1" kern="0" dirty="0" err="1">
                <a:solidFill>
                  <a:srgbClr val="003B68"/>
                </a:solidFill>
                <a:latin typeface="Cambria" panose="02040503050406030204" pitchFamily="18" charset="0"/>
              </a:rPr>
              <a:t>Свободский</a:t>
            </a: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 Сергей Евгеньевич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srgbClr val="003B68"/>
                </a:solidFill>
                <a:latin typeface="Cambria" panose="02040503050406030204" pitchFamily="18" charset="0"/>
              </a:rPr>
              <a:t>8 953 476 31 06</a:t>
            </a:r>
            <a:endParaRPr lang="ru-RU" kern="0" dirty="0">
              <a:solidFill>
                <a:srgbClr val="003B68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ru-RU" sz="1600" kern="0" dirty="0">
              <a:latin typeface="Cambria" panose="02040503050406030204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63500" y="1376363"/>
            <a:ext cx="414655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Телефон «горячей линии» Орловской области </a:t>
            </a:r>
            <a:b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</a:b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по вопросам ГИА:</a:t>
            </a:r>
          </a:p>
          <a:p>
            <a:pPr>
              <a:defRPr/>
            </a:pPr>
            <a:r>
              <a:rPr lang="ru-RU" b="1" kern="0" dirty="0">
                <a:solidFill>
                  <a:srgbClr val="003B68"/>
                </a:solidFill>
                <a:latin typeface="Cambria" panose="02040503050406030204" pitchFamily="18" charset="0"/>
              </a:rPr>
              <a:t>8 (4862) 43-25-96, 73-17-79</a:t>
            </a:r>
            <a:endParaRPr lang="ru-RU" kern="0" dirty="0">
              <a:solidFill>
                <a:srgbClr val="003B68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ru-RU" sz="1600" kern="0" dirty="0">
              <a:latin typeface="Cambria" panose="02040503050406030204" pitchFamily="18" charset="0"/>
            </a:endParaRPr>
          </a:p>
        </p:txBody>
      </p:sp>
      <p:sp>
        <p:nvSpPr>
          <p:cNvPr id="29710" name="Прямоугольник 2"/>
          <p:cNvSpPr>
            <a:spLocks noChangeArrowheads="1"/>
          </p:cNvSpPr>
          <p:nvPr/>
        </p:nvSpPr>
        <p:spPr bwMode="auto">
          <a:xfrm>
            <a:off x="4635500" y="1160463"/>
            <a:ext cx="44735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3B68"/>
                </a:solidFill>
                <a:latin typeface="Cambria" pitchFamily="18" charset="0"/>
              </a:rPr>
              <a:t>Обращение в федеральную службу технической поддержки: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3B68"/>
                </a:solidFill>
                <a:latin typeface="Cambria" pitchFamily="18" charset="0"/>
              </a:rPr>
              <a:t>телефон для обращения в службу технической поддержки </a:t>
            </a:r>
            <a:br>
              <a:rPr lang="ru-RU" altLang="ru-RU" sz="1600" b="1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3B68"/>
                </a:solidFill>
                <a:latin typeface="Cambria" pitchFamily="18" charset="0"/>
              </a:rPr>
              <a:t>8-495-021-07-21;</a:t>
            </a:r>
            <a:endParaRPr lang="ru-RU" altLang="ru-RU" sz="160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3B68"/>
                </a:solidFill>
                <a:latin typeface="Cambria" pitchFamily="18" charset="0"/>
              </a:rPr>
              <a:t>адрес электронной почты поддержки </a:t>
            </a:r>
            <a:br>
              <a:rPr lang="ru-RU" altLang="ru-RU" sz="1600" b="1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3B68"/>
                </a:solidFill>
                <a:latin typeface="Cambria" pitchFamily="18" charset="0"/>
              </a:rPr>
              <a:t>для ППЭ : gve@inform-tb.ru.</a:t>
            </a:r>
            <a:endParaRPr lang="ru-RU" altLang="ru-RU" sz="160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3B68"/>
                </a:solidFill>
                <a:latin typeface="Cambria" pitchFamily="18" charset="0"/>
              </a:rPr>
              <a:t>При обращении по телефону оператору необходимо сообщить: </a:t>
            </a:r>
            <a:endParaRPr lang="ru-RU" altLang="ru-RU" sz="160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•код и наименование субъекта РФ;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•тип доставки ЭМ (по сети/на электронных носителях);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•код ППЭ;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•контактный телефон и адрес электронной почты;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•ФИО и роль (технический специалист, член ГЭК, организатор в аудитории, руководитель ППЭ);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•информацию о возникшей нештатной ситуации или проблеме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Программное обеспечение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4348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Скругленный прямоугольник 72"/>
          <p:cNvSpPr/>
          <p:nvPr/>
        </p:nvSpPr>
        <p:spPr bwMode="auto">
          <a:xfrm>
            <a:off x="250825" y="1773238"/>
            <a:ext cx="8618538" cy="470693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На ресурсе </a:t>
            </a:r>
            <a:r>
              <a:rPr lang="ru-RU" sz="20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www.orcoko.ru/ppe</a:t>
            </a: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 в разделе «КЕГЭ_30.10.19» размещены: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Станция печати 7.7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Станция сканирования 4.7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Станция авторизации 5.7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Станция КЕГЭ 1.7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err="1">
                <a:solidFill>
                  <a:srgbClr val="003B68"/>
                </a:solidFill>
                <a:latin typeface="Cambria" panose="02040503050406030204" pitchFamily="18" charset="0"/>
              </a:rPr>
              <a:t>Microsoft</a:t>
            </a: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 .NET </a:t>
            </a:r>
            <a:r>
              <a:rPr lang="ru-RU" sz="2000" b="1" dirty="0" err="1">
                <a:solidFill>
                  <a:srgbClr val="003B68"/>
                </a:solidFill>
                <a:latin typeface="Cambria" panose="02040503050406030204" pitchFamily="18" charset="0"/>
              </a:rPr>
              <a:t>Framework</a:t>
            </a: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 4.5 (скачивать в случае, если ПО не запускается)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Документация, содержащая руководства </a:t>
            </a: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пользователя </a:t>
            </a:r>
            <a:b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,инструкции и инструктивные материалы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Журнал </a:t>
            </a: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проведения тренировочного экзамена </a:t>
            </a: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(</a:t>
            </a:r>
            <a:r>
              <a:rPr lang="en-US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.</a:t>
            </a:r>
            <a:r>
              <a:rPr lang="en-US" sz="2000" b="1" dirty="0" err="1">
                <a:solidFill>
                  <a:srgbClr val="003B68"/>
                </a:solidFill>
                <a:latin typeface="Cambria" panose="02040503050406030204" pitchFamily="18" charset="0"/>
              </a:rPr>
              <a:t>xlsx</a:t>
            </a:r>
            <a:r>
              <a:rPr lang="ru-RU" sz="2000" b="1" dirty="0">
                <a:solidFill>
                  <a:srgbClr val="003B68"/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003B68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Технологические решения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5372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Прямоугольник 13"/>
          <p:cNvSpPr>
            <a:spLocks noChangeArrowheads="1"/>
          </p:cNvSpPr>
          <p:nvPr/>
        </p:nvSpPr>
        <p:spPr bwMode="auto">
          <a:xfrm>
            <a:off x="254000" y="1125538"/>
            <a:ext cx="85677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Участнику должен быть доступен на протяжении всего экзамена компьютер </a:t>
            </a:r>
            <a:br>
              <a:rPr lang="ru-RU" altLang="ru-RU" sz="160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с ПО: </a:t>
            </a:r>
            <a:r>
              <a:rPr lang="en-US" altLang="ru-RU" sz="1600">
                <a:solidFill>
                  <a:srgbClr val="003B68"/>
                </a:solidFill>
                <a:latin typeface="Cambria" pitchFamily="18" charset="0"/>
              </a:rPr>
              <a:t>Microsoft Office 2007 </a:t>
            </a: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и выше, </a:t>
            </a:r>
            <a:r>
              <a:rPr lang="en-US" altLang="ru-RU" sz="1600">
                <a:solidFill>
                  <a:srgbClr val="003B68"/>
                </a:solidFill>
                <a:latin typeface="Cambria" pitchFamily="18" charset="0"/>
              </a:rPr>
              <a:t>Libre Office, Open Office, </a:t>
            </a: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Блокнот, </a:t>
            </a:r>
            <a:r>
              <a:rPr lang="en-US" altLang="ru-RU" sz="1600">
                <a:solidFill>
                  <a:srgbClr val="003B68"/>
                </a:solidFill>
                <a:latin typeface="Cambria" pitchFamily="18" charset="0"/>
              </a:rPr>
              <a:t>Notepad ++, WordPad, </a:t>
            </a: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Калькулятор (встроенный в ОС), </a:t>
            </a:r>
            <a:r>
              <a:rPr lang="en-US" altLang="ru-RU" sz="1600">
                <a:solidFill>
                  <a:srgbClr val="003B68"/>
                </a:solidFill>
                <a:latin typeface="Cambria" pitchFamily="18" charset="0"/>
              </a:rPr>
              <a:t>Free Pascal, Pascale ABC .NET, </a:t>
            </a: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КуМир, </a:t>
            </a:r>
            <a:r>
              <a:rPr lang="en-US" altLang="ru-RU" sz="1600">
                <a:solidFill>
                  <a:srgbClr val="003B68"/>
                </a:solidFill>
                <a:latin typeface="Cambria" pitchFamily="18" charset="0"/>
              </a:rPr>
              <a:t>Python </a:t>
            </a: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или интегрированные среды разработки на </a:t>
            </a:r>
            <a:r>
              <a:rPr lang="en-US" altLang="ru-RU" sz="1600">
                <a:solidFill>
                  <a:srgbClr val="003B68"/>
                </a:solidFill>
                <a:latin typeface="Cambria" pitchFamily="18" charset="0"/>
              </a:rPr>
              <a:t>Python, </a:t>
            </a: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Интегрированные среды разработки С++ (</a:t>
            </a:r>
            <a:r>
              <a:rPr lang="en-US" altLang="ru-RU" sz="1600">
                <a:solidFill>
                  <a:srgbClr val="003B68"/>
                </a:solidFill>
                <a:latin typeface="Cambria" pitchFamily="18" charset="0"/>
              </a:rPr>
              <a:t>Code::Blocks, Dev-C++ </a:t>
            </a:r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и другие);</a:t>
            </a:r>
          </a:p>
          <a:p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Все виды перечисленного ПО должны быть установлены на каждую станцию КЕГЭ; </a:t>
            </a:r>
          </a:p>
          <a:p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Удалите/скройте «лишние» ярлыки на рабочем столе;</a:t>
            </a:r>
          </a:p>
          <a:p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Вынесите/сгруппируйте на рабочем столе ярлыки к ПО;</a:t>
            </a:r>
            <a:endParaRPr lang="en-US" altLang="ru-RU" sz="1600">
              <a:solidFill>
                <a:srgbClr val="003B68"/>
              </a:solidFill>
              <a:latin typeface="Cambria" pitchFamily="18" charset="0"/>
            </a:endParaRPr>
          </a:p>
          <a:p>
            <a:r>
              <a:rPr lang="ru-RU" altLang="ru-RU" sz="1600">
                <a:solidFill>
                  <a:srgbClr val="003B68"/>
                </a:solidFill>
                <a:latin typeface="Cambria" pitchFamily="18" charset="0"/>
              </a:rPr>
              <a:t>На протяжении сдачи экзамена на компьютере доступ в сеть «Интернет» должен быть запрещен.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23850" y="3716338"/>
            <a:ext cx="85693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Основная цель участника – выполнение задания.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Право выбора инструмента остается </a:t>
            </a:r>
            <a:r>
              <a:rPr lang="ru-RU" sz="1600" dirty="0">
                <a:solidFill>
                  <a:srgbClr val="003B68"/>
                </a:solidFill>
                <a:latin typeface="Cambria" panose="02040503050406030204" pitchFamily="18" charset="0"/>
              </a:rPr>
              <a:t>за участником</a:t>
            </a: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: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Редактор электронных таблиц;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Система программирования (выбор языка программирования);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Приложение «Калькулятор».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Предполагаются следующие типы ответов: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Целочисленный числовой ответ;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Буквенный ответ;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Буквенно-цифровой ответ;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Вещественный числовой ответ, содержащий запятую;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Расширенный ответ, табличный набор данных с едиными разделителями строк </a:t>
            </a:r>
            <a:b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B68"/>
                </a:solidFill>
                <a:latin typeface="Cambria" panose="02040503050406030204" pitchFamily="18" charset="0"/>
              </a:rPr>
              <a:t>и столбцов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Техническая подготовка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(25.10.2019 – 29.10.2019 до 16:00)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Прямоугольник 1"/>
          <p:cNvSpPr>
            <a:spLocks noChangeArrowheads="1"/>
          </p:cNvSpPr>
          <p:nvPr/>
        </p:nvSpPr>
        <p:spPr bwMode="auto">
          <a:xfrm>
            <a:off x="144463" y="1436688"/>
            <a:ext cx="88915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Установка и настройка основной и резервной станций авторизации;</a:t>
            </a:r>
            <a:endParaRPr lang="en-US" altLang="ru-RU" sz="180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Подтверждение настроек токеном члена ГЭК;</a:t>
            </a:r>
            <a:endParaRPr lang="en-US" altLang="ru-RU" sz="180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Получение интернет-пакета посредством основной станции авторизации;</a:t>
            </a:r>
            <a:endParaRPr lang="en-US" altLang="ru-RU" sz="1800">
              <a:solidFill>
                <a:srgbClr val="003B68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Сохранение интернет-пакета на флеш-накопитель;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Присвоение всем компьютерам (ноутбукам), в том числе резервным уникальных в рамках ППЭ номеров;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Установка на всех станциях, включая резервные: этап «Апробация», </a:t>
            </a:r>
            <a:br>
              <a:rPr lang="ru-RU" altLang="ru-RU" sz="180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предмет «25 – Информатика и ИКТ (КЕГЭ)», дата экзамена 30.10.2019;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Установка и настройка основных и резервных станций печати ЭМ в аудитории ППЭ, включая: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Загрузку сохраненного на станции авторизации интернет-пакета с ЭМ;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Печать тестовых бланков регистрации; </a:t>
            </a:r>
          </a:p>
          <a:p>
            <a:pPr>
              <a:spcBef>
                <a:spcPct val="0"/>
              </a:spcBef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Установка и настройка основных и резервных станций КЕГЭ в аудитории ППЭ, включая: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Загрузку сохраненного на станции авторизации интернет-пакета с ЭМ;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Установку ПО, предоставляемого участнику для выполнения экзаменационной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Техническая подготовка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(25.10.2019 – 29.10.2019 до 16:00)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7420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Прямоугольник 1"/>
          <p:cNvSpPr>
            <a:spLocks noChangeArrowheads="1"/>
          </p:cNvSpPr>
          <p:nvPr/>
        </p:nvSpPr>
        <p:spPr bwMode="auto">
          <a:xfrm>
            <a:off x="144463" y="1752600"/>
            <a:ext cx="889158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Установка и настройка основной и резервной станций сканирования </a:t>
            </a:r>
            <a:br>
              <a:rPr lang="ru-RU" altLang="ru-RU" sz="180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в штабе ППЭ (этап «Апробация», предмет «25 – Информатика и ИКТ (КЕГЭ)», дата экзамена 30.10.2019), в том числе: 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Калибровка сканера на эталонном калибровочном листе;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Сканирование тестовых бланков регистрации, напечатанных </a:t>
            </a:r>
            <a:br>
              <a:rPr lang="ru-RU" altLang="ru-RU" sz="180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на основных и резервных станциях печати ЭМ, и тестовой </a:t>
            </a:r>
            <a:br>
              <a:rPr lang="ru-RU" altLang="ru-RU" sz="180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формы 13-03-К МАШ;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Экспорт тестового пакета сканирования;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Настройка основной и резервной станций авторизации в штабе ППЭ, включая передачу тестового пакета сканирования в ОРЦОКО;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ru-RU" altLang="ru-RU" sz="1800">
                <a:solidFill>
                  <a:srgbClr val="003B68"/>
                </a:solidFill>
                <a:latin typeface="Cambria" pitchFamily="18" charset="0"/>
              </a:rPr>
              <a:t>Передача в систему мониторинга (тренировочная версия) статуса «Техническая подготовка пройдена» посредством основной станции авторизации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Контроль технической готовности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(25.10.2019 – 29.10.2019 до 16:00)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8444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80975" y="1136650"/>
            <a:ext cx="9324975" cy="574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На основной и резервной станциях авторизации в штабе ППЭ: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настройки станции, наличие соединения с федеральным порталом (тренировочная версия) и сервисом связи с ОРЦОКО;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наличие статуса «подтвержден» для переданных тестовых пакетов сканирования;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На основной станции авторизации: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Провести авторизацию </a:t>
            </a:r>
            <a:r>
              <a:rPr lang="ru-RU" sz="1750" dirty="0" err="1">
                <a:solidFill>
                  <a:srgbClr val="003B68"/>
                </a:solidFill>
                <a:latin typeface="Cambria" panose="02040503050406030204" pitchFamily="18" charset="0"/>
              </a:rPr>
              <a:t>токенов</a:t>
            </a: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 всех членов ГЭК (не ранее 2-х рабочих дней до дня проведения тренировочного экзамена (28 или 29 октября 2019 года));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Получить пакет с сертификатами специалистов РЦОИ;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На каждой станции печати ЭМ в каждой аудитории и резервных станциях печати ЭМ: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настройки станции;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наличие загруженного интернет-пакета;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печать границ (калибровочного листа) и оценить качество выполненной печати, а также напечатанного тестового комплекта ЭМ;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Проверка работы средств криптозащиты с использованием токена члена ГЭК печать и подписание протокола технической готовности аудитории </a:t>
            </a:r>
            <a:b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</a:b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(форма ППЭ-01-01);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Сохранение электронного акта технической готовности на </a:t>
            </a:r>
            <a:r>
              <a:rPr lang="ru-RU" sz="1750" dirty="0" err="1">
                <a:solidFill>
                  <a:srgbClr val="003B68"/>
                </a:solidFill>
                <a:latin typeface="Cambria" panose="02040503050406030204" pitchFamily="18" charset="0"/>
              </a:rPr>
              <a:t>флеш</a:t>
            </a: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-накопитель </a:t>
            </a:r>
            <a:b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</a:b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на всех станциях печати ЭМ  в каждой аудитории и на всех резервных станциях печати ЭМ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Контроль технической готовности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(25.10.2019 – 29.10.2019 до 16:00)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9468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4288" y="1195388"/>
            <a:ext cx="9158288" cy="574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На каждой станции КЕГЭ в каждой аудитории и резервных станциях КЕГЭ: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настройки станции;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наличие загруженного интернет-пакета;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качество отображения КИМ;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работу средств криптозащиты с использованием токена члена ГЭК;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Сохранить код активации экзамена и передать его руководителю ППЭ;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Сформировать и сохранить на </a:t>
            </a:r>
            <a:r>
              <a:rPr lang="ru-RU" sz="1750" dirty="0" err="1">
                <a:solidFill>
                  <a:srgbClr val="003B68"/>
                </a:solidFill>
                <a:latin typeface="Cambria" panose="02040503050406030204" pitchFamily="18" charset="0"/>
              </a:rPr>
              <a:t>флеш</a:t>
            </a: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-накопитель паспорта станций КЕГЭ </a:t>
            </a:r>
            <a:b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</a:b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и электронные акты технической готовности для передачи в систему мониторинга (тренировочная версия) на всех станциях КЕГЭ в каждой аудитории и на всех резервных станциях КЕГЭ;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На основной и резервной станциях сканирования в штабе ППЭ: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настройки экзамена;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Загрузить пакета с сертификатами специалистов РЦОИ;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Проверить работу средств криптозащиты с использованием токена члена ГЭК;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Сформировать и сохранить на </a:t>
            </a:r>
            <a:r>
              <a:rPr lang="ru-RU" sz="1750" dirty="0" err="1">
                <a:solidFill>
                  <a:srgbClr val="003B68"/>
                </a:solidFill>
                <a:latin typeface="Cambria" panose="02040503050406030204" pitchFamily="18" charset="0"/>
              </a:rPr>
              <a:t>флеш</a:t>
            </a: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-накопитель протокол технической готовности штаба ППЭ для сканирования бланков регистрации в ППЭ (форма ППЭ-01-02) и электронный акт технической готовности для последующей передачи в систему мониторинга (тренировочная версия)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ru-RU" sz="1750" dirty="0">
              <a:solidFill>
                <a:srgbClr val="003B68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Контроль технической готовности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(25.10.2019 – 29.10.2019 до 16:00)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8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8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8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8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9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49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492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4288" y="1485900"/>
            <a:ext cx="9158288" cy="1438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На основной станции авторизации в ППЭ передать: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Электронные акты технической готовности всех станций печати ЭМ, включая резервные, станций КЕГЭ, включая резервные, и станций сканирования в ППЭ, включая резервные;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Статус «Контроль технической готовности завершен»;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409575" y="3086100"/>
            <a:ext cx="9158288" cy="630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ru-RU" sz="1750" dirty="0">
                <a:solidFill>
                  <a:srgbClr val="003B68"/>
                </a:solidFill>
                <a:latin typeface="Cambria" panose="02040503050406030204" pitchFamily="18" charset="0"/>
              </a:rPr>
              <a:t>Заполнить и подписать форму ППЭ-01-01-К «Протокол технической готовности ППЭ к экзамену в компьютерной форме»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107950" y="44450"/>
            <a:ext cx="8891588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Проведение тренировочного экзамена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(30.10.2019)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151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4463" y="1341438"/>
          <a:ext cx="8820150" cy="4846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1888"/>
                <a:gridCol w="2088262"/>
              </a:tblGrid>
              <a:tr h="360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mbria" panose="02040503050406030204" pitchFamily="18" charset="0"/>
                        </a:rPr>
                        <a:t>Мероприятие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Время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21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  <a:t>Получение ключа доступа к ЭМ для расшифровки ЭМ при проведении тренировочного экзамена, загрузка и активация ключа доступа к ЭМ на станциях печати ЭМ (станциях организатора) и всех станциях КЕГЭ в аудиториях ППЭ</a:t>
                      </a:r>
                      <a:endParaRPr lang="ru-RU" sz="16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09.30</a:t>
                      </a:r>
                      <a:endParaRPr lang="ru-RU" sz="16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560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  <a:t>Расшифровка и печать бланков регистрации на станции печати ЭМ </a:t>
                      </a:r>
                      <a:b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  <a:t>во всех аудиториях ППЭ</a:t>
                      </a:r>
                      <a:endParaRPr lang="ru-RU" sz="16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10.00-10.30</a:t>
                      </a:r>
                      <a:endParaRPr lang="ru-RU" sz="16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80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  <a:t>Расшифровка КИМ на станциях КЕГЭ</a:t>
                      </a:r>
                      <a:endParaRPr lang="ru-RU" sz="16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10.10-10.40</a:t>
                      </a:r>
                      <a:endParaRPr lang="ru-RU" sz="16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841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  <a:t>Ввод номера бланка регистрации на станциях КЕГЭ участниками </a:t>
                      </a:r>
                      <a:b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  <a:t>и кода активации экзамена, полученного от организаторов </a:t>
                      </a:r>
                      <a:b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  <a:t>в аудитории</a:t>
                      </a:r>
                      <a:endParaRPr lang="ru-RU" sz="16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10.10-10.40</a:t>
                      </a:r>
                      <a:endParaRPr lang="ru-RU" sz="16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841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  <a:t>Передача статуса «Экзамены успешно начались» после начала тренировочного экзамена во всех аудиториях ППЭ средствами основной станции авторизации</a:t>
                      </a:r>
                      <a:endParaRPr lang="ru-RU" sz="16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3B68"/>
                          </a:solidFill>
                          <a:effectLst/>
                          <a:latin typeface="Cambria" panose="02040503050406030204" pitchFamily="18" charset="0"/>
                        </a:rPr>
                        <a:t>10.10-10.40</a:t>
                      </a:r>
                      <a:endParaRPr lang="ru-RU" sz="1600" b="0" dirty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841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</a:rPr>
                        <a:t>Выполнение заданий тренировочного экзамена, внесение контрольной суммы в бланк регистрации по окончании выполнения экзаменационной работы</a:t>
                      </a:r>
                      <a:endParaRPr lang="ru-RU" sz="16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3B68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13308</TotalTime>
  <Words>917</Words>
  <Application>Microsoft Office PowerPoint</Application>
  <PresentationFormat>Экран (4:3)</PresentationFormat>
  <Paragraphs>177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Cambria</vt:lpstr>
      <vt:lpstr>Wingdings</vt:lpstr>
      <vt:lpstr>Times New Roman</vt:lpstr>
      <vt:lpstr>1_Тема Office</vt:lpstr>
      <vt:lpstr>Презентация PowerPoint</vt:lpstr>
      <vt:lpstr>Программное обеспечение</vt:lpstr>
      <vt:lpstr>Технологические решения</vt:lpstr>
      <vt:lpstr>Техническая подготовка (25.10.2019 – 29.10.2019 до 16:00)</vt:lpstr>
      <vt:lpstr>Техническая подготовка (25.10.2019 – 29.10.2019 до 16:00)</vt:lpstr>
      <vt:lpstr>Контроль технической готовности (25.10.2019 – 29.10.2019 до 16:00)</vt:lpstr>
      <vt:lpstr>Контроль технической готовности (25.10.2019 – 29.10.2019 до 16:00)</vt:lpstr>
      <vt:lpstr>Контроль технической готовности (25.10.2019 – 29.10.2019 до 16:00)</vt:lpstr>
      <vt:lpstr>Проведение тренировочного экзамена (30.10.2019)</vt:lpstr>
      <vt:lpstr>Станция КЕГЭ</vt:lpstr>
      <vt:lpstr>Станция КЕГЭ</vt:lpstr>
      <vt:lpstr>Станция КЕГЭ</vt:lpstr>
      <vt:lpstr>Станция КЕГЭ</vt:lpstr>
      <vt:lpstr>Станция КЕГЭ</vt:lpstr>
      <vt:lpstr>Завершение тренировочного экзамена (30.10.2019)</vt:lpstr>
      <vt:lpstr>Завершение тренировочного экзамена (30.10.2019)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820</cp:revision>
  <cp:lastPrinted>2019-09-25T05:09:52Z</cp:lastPrinted>
  <dcterms:created xsi:type="dcterms:W3CDTF">2011-08-25T06:09:31Z</dcterms:created>
  <dcterms:modified xsi:type="dcterms:W3CDTF">2019-10-25T15:49:28Z</dcterms:modified>
</cp:coreProperties>
</file>