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608" r:id="rId2"/>
    <p:sldId id="611" r:id="rId3"/>
    <p:sldId id="660" r:id="rId4"/>
    <p:sldId id="674" r:id="rId5"/>
    <p:sldId id="675" r:id="rId6"/>
    <p:sldId id="663" r:id="rId7"/>
    <p:sldId id="662" r:id="rId8"/>
    <p:sldId id="659" r:id="rId9"/>
    <p:sldId id="669" r:id="rId10"/>
    <p:sldId id="672" r:id="rId11"/>
    <p:sldId id="673" r:id="rId12"/>
    <p:sldId id="664" r:id="rId13"/>
    <p:sldId id="665" r:id="rId14"/>
    <p:sldId id="666" r:id="rId15"/>
    <p:sldId id="667" r:id="rId16"/>
    <p:sldId id="668" r:id="rId17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005EA4"/>
    <a:srgbClr val="004F8A"/>
    <a:srgbClr val="D0D8E8"/>
    <a:srgbClr val="E9EDF4"/>
    <a:srgbClr val="B9D08C"/>
    <a:srgbClr val="8FCE4A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>
        <p:scale>
          <a:sx n="90" d="100"/>
          <a:sy n="90" d="100"/>
        </p:scale>
        <p:origin x="-223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D487D26-233C-4459-A2FE-820610598A08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2066788-1288-497D-8C36-B4B77DDF3BF6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677C579-4A93-434E-9144-E5EAE084A5C2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9719B42-9DC5-4D02-986F-318412795A1E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DF0931F-E899-4DB2-8C20-1070F291827A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E602DFB-8E3D-4A33-BE9F-03E30FE61D05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69C1E5B-83BD-4197-B714-B04A48263205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F6FAF9C-765E-4B68-A41C-8817E4B69828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7AF9BA-1447-40A4-93B8-2973578F3ED6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68589C4-4A16-47D7-810A-FD1445A74587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E1E99A3-569E-4EFC-9283-23FAEF21F8CE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CCB766B-F8BC-4689-910E-CCDFB405464C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BB4A46A-E4ED-4195-B3B7-870C25999947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6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462338" y="5207000"/>
            <a:ext cx="5449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Тихоновская Светлана Николаевна,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начальник отдела ГИА Регионального центра оценки качества образования Орловской области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151063"/>
            <a:ext cx="83010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  <a:t>Организация и проведение </a:t>
            </a:r>
            <a:b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  <a:t>тренировочного экзамена </a:t>
            </a:r>
            <a:b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>
                <a:solidFill>
                  <a:srgbClr val="002060"/>
                </a:solidFill>
                <a:latin typeface="Cambria" pitchFamily="18" charset="0"/>
              </a:rPr>
              <a:t>по информатике и ИКТ в компьютерной форме с применением технологии доставки экзаменационных материалов по сети «Интернет» в ППЭ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2060"/>
                </a:solidFill>
                <a:latin typeface="Cambria" pitchFamily="18" charset="0"/>
              </a:rPr>
              <a:t>25 октября 2019 г.</a:t>
            </a:r>
            <a:endParaRPr lang="ru-RU" altLang="ru-RU" sz="1200" i="1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Проведение экзамена в аудитории ППЭ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4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5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6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7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8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9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flipV="1">
            <a:off x="296863" y="1281113"/>
            <a:ext cx="8451850" cy="2292350"/>
          </a:xfrm>
          <a:prstGeom prst="bentConnector3">
            <a:avLst>
              <a:gd name="adj1" fmla="val 5792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flipV="1">
            <a:off x="323850" y="3735388"/>
            <a:ext cx="5111750" cy="414337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2" name="TextBox 25"/>
          <p:cNvSpPr txBox="1">
            <a:spLocks noChangeArrowheads="1"/>
          </p:cNvSpPr>
          <p:nvPr/>
        </p:nvSpPr>
        <p:spPr bwMode="auto">
          <a:xfrm>
            <a:off x="395288" y="3716338"/>
            <a:ext cx="767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После проверки всех участников объявляется и фиксируется </a:t>
            </a:r>
            <a:br>
              <a:rPr lang="ru-RU" altLang="ru-RU" sz="20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на доске (информационном стенде) код активации экзамена</a:t>
            </a:r>
          </a:p>
        </p:txBody>
      </p:sp>
      <p:sp>
        <p:nvSpPr>
          <p:cNvPr id="22543" name="TextBox 26"/>
          <p:cNvSpPr txBox="1">
            <a:spLocks noChangeArrowheads="1"/>
          </p:cNvSpPr>
          <p:nvPr/>
        </p:nvSpPr>
        <p:spPr bwMode="auto">
          <a:xfrm>
            <a:off x="5364163" y="1268413"/>
            <a:ext cx="35290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На странице регистрации участника организаторы проверяют правильность номера бланка регистрации и нажимают кнопку «Данные корректны»</a:t>
            </a: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195513" y="4521200"/>
            <a:ext cx="3960812" cy="414338"/>
          </a:xfrm>
          <a:prstGeom prst="bentConnector3">
            <a:avLst>
              <a:gd name="adj1" fmla="val 74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TextBox 28"/>
          <p:cNvSpPr txBox="1">
            <a:spLocks noChangeArrowheads="1"/>
          </p:cNvSpPr>
          <p:nvPr/>
        </p:nvSpPr>
        <p:spPr bwMode="auto">
          <a:xfrm>
            <a:off x="2195513" y="4449763"/>
            <a:ext cx="6624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Объявляется начало, продолжительность и время окончания экзамена</a:t>
            </a: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3781425" y="5241925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Box 30"/>
          <p:cNvSpPr txBox="1">
            <a:spLocks noChangeArrowheads="1"/>
          </p:cNvSpPr>
          <p:nvPr/>
        </p:nvSpPr>
        <p:spPr bwMode="auto">
          <a:xfrm>
            <a:off x="4232275" y="5168900"/>
            <a:ext cx="4587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ambria" pitchFamily="18" charset="0"/>
              </a:rPr>
              <a:t>Участникам дается указание по вводу кода активации на станциях КЕГЭ</a:t>
            </a:r>
          </a:p>
        </p:txBody>
      </p:sp>
      <p:sp>
        <p:nvSpPr>
          <p:cNvPr id="22548" name="Прямоугольник 5"/>
          <p:cNvSpPr>
            <a:spLocks noChangeArrowheads="1"/>
          </p:cNvSpPr>
          <p:nvPr/>
        </p:nvSpPr>
        <p:spPr bwMode="auto">
          <a:xfrm>
            <a:off x="296863" y="6034088"/>
            <a:ext cx="8596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B68"/>
                </a:solidFill>
                <a:latin typeface="Cambria" pitchFamily="18" charset="0"/>
              </a:rPr>
              <a:t>ВАЖНО !</a:t>
            </a:r>
            <a:r>
              <a:rPr lang="ru-RU" altLang="ru-RU" sz="2000">
                <a:solidFill>
                  <a:srgbClr val="003B68"/>
                </a:solidFill>
                <a:latin typeface="Cambria" pitchFamily="18" charset="0"/>
              </a:rPr>
              <a:t> Время окончания экзамена  - единое для всех участников </a:t>
            </a:r>
            <a:br>
              <a:rPr lang="ru-RU" altLang="ru-RU" sz="2000">
                <a:solidFill>
                  <a:srgbClr val="003B68"/>
                </a:solidFill>
                <a:latin typeface="Cambria" pitchFamily="18" charset="0"/>
              </a:rPr>
            </a:br>
            <a:r>
              <a:rPr lang="ru-RU" altLang="ru-RU" sz="2000">
                <a:solidFill>
                  <a:srgbClr val="003B68"/>
                </a:solidFill>
                <a:latin typeface="Cambria" pitchFamily="18" charset="0"/>
              </a:rPr>
              <a:t>в аудитории – время, зафиксированное на доске</a:t>
            </a:r>
          </a:p>
        </p:txBody>
      </p:sp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9375"/>
            <a:ext cx="3840163" cy="207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213100"/>
            <a:ext cx="876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243513"/>
            <a:ext cx="3373437" cy="63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Завершение экзамена в аудитории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58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59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0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1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2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3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3564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847850"/>
            <a:ext cx="3998913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Box 1"/>
          <p:cNvSpPr txBox="1">
            <a:spLocks noChangeArrowheads="1"/>
          </p:cNvSpPr>
          <p:nvPr/>
        </p:nvSpPr>
        <p:spPr bwMode="auto">
          <a:xfrm>
            <a:off x="420688" y="1323975"/>
            <a:ext cx="8472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 За 30 и 5 минут до окончания выполнения экзаменационной работы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организаторы напоминают о необходимости внести контрольную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сумму в бланк регистрации по окончании экзамена</a:t>
            </a: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flipV="1">
            <a:off x="323850" y="1268413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flipV="1">
            <a:off x="1192213" y="2365375"/>
            <a:ext cx="5476875" cy="1135063"/>
          </a:xfrm>
          <a:prstGeom prst="bentConnector3">
            <a:avLst>
              <a:gd name="adj1" fmla="val -8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TextBox 19"/>
          <p:cNvSpPr txBox="1">
            <a:spLocks noChangeArrowheads="1"/>
          </p:cNvSpPr>
          <p:nvPr/>
        </p:nvSpPr>
        <p:spPr bwMode="auto">
          <a:xfrm>
            <a:off x="601663" y="5673725"/>
            <a:ext cx="8123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Организаторы проходят и собирают бланки регистрации, сверив контрольную сумму, внесенную в бланк регистрации с контрольной суммой на станции КЕГЭ</a:t>
            </a:r>
          </a:p>
        </p:txBody>
      </p:sp>
      <p:sp>
        <p:nvSpPr>
          <p:cNvPr id="23569" name="Прямоугольник 4"/>
          <p:cNvSpPr>
            <a:spLocks noChangeArrowheads="1"/>
          </p:cNvSpPr>
          <p:nvPr/>
        </p:nvSpPr>
        <p:spPr bwMode="auto">
          <a:xfrm>
            <a:off x="1211263" y="2349500"/>
            <a:ext cx="78247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 После завершения выполнения экзаменационной работы организаторы дают указание всем участникам завершить экзамен досрочно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на станции КЕГЭ, если он не был завершен ранее автоматически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по истечении времени, и перенести контрольную сумму в бланк регистрации</a:t>
            </a: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flipV="1">
            <a:off x="449263" y="5689600"/>
            <a:ext cx="6731000" cy="392113"/>
          </a:xfrm>
          <a:prstGeom prst="bentConnector3">
            <a:avLst>
              <a:gd name="adj1" fmla="val 8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1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6" t="24825"/>
          <a:stretch>
            <a:fillRect/>
          </a:stretch>
        </p:blipFill>
        <p:spPr bwMode="auto">
          <a:xfrm>
            <a:off x="492125" y="3887788"/>
            <a:ext cx="3954463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72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887788"/>
            <a:ext cx="436245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ctrTitle"/>
          </p:nvPr>
        </p:nvSpPr>
        <p:spPr>
          <a:xfrm>
            <a:off x="100013" y="68263"/>
            <a:ext cx="8964612" cy="105727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Особенности бланка регистрации 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на экзамене КЕГЭ</a:t>
            </a:r>
            <a:endParaRPr lang="ru-RU" altLang="ru-RU" sz="2800" b="1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4588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0475"/>
            <a:ext cx="3771900" cy="533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9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05038"/>
            <a:ext cx="56102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0" y="4652963"/>
            <a:ext cx="3805238" cy="7921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48038" y="2205038"/>
            <a:ext cx="5610225" cy="12573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771775" y="3573463"/>
            <a:ext cx="2016125" cy="100806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3" name="Прямоугольник 4"/>
          <p:cNvSpPr>
            <a:spLocks noChangeArrowheads="1"/>
          </p:cNvSpPr>
          <p:nvPr/>
        </p:nvSpPr>
        <p:spPr bwMode="auto">
          <a:xfrm>
            <a:off x="4714875" y="4149725"/>
            <a:ext cx="3817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F497D"/>
                </a:solidFill>
                <a:latin typeface="Cambria" pitchFamily="18" charset="0"/>
              </a:rPr>
              <a:t>Контрольная сумма создается автоматически на станции КЕГЭ</a:t>
            </a:r>
          </a:p>
        </p:txBody>
      </p:sp>
      <p:sp>
        <p:nvSpPr>
          <p:cNvPr id="24594" name="Прямоугольник 4"/>
          <p:cNvSpPr>
            <a:spLocks noChangeArrowheads="1"/>
          </p:cNvSpPr>
          <p:nvPr/>
        </p:nvSpPr>
        <p:spPr bwMode="auto">
          <a:xfrm>
            <a:off x="4505325" y="5573713"/>
            <a:ext cx="4891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F497D"/>
                </a:solidFill>
                <a:latin typeface="Cambria" pitchFamily="18" charset="0"/>
              </a:rPr>
              <a:t>Эту контрольную сумму организатор также вносит в форму ППЭ 05-02-К</a:t>
            </a: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flipV="1">
            <a:off x="4564063" y="4078288"/>
            <a:ext cx="4256087" cy="414337"/>
          </a:xfrm>
          <a:prstGeom prst="bentConnector3">
            <a:avLst>
              <a:gd name="adj1" fmla="val 28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4433888" y="5516563"/>
            <a:ext cx="4254500" cy="415925"/>
          </a:xfrm>
          <a:prstGeom prst="bentConnector3">
            <a:avLst>
              <a:gd name="adj1" fmla="val 28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Формы ППЭ, учитывающие особенности проведения КЕГЭ</a:t>
            </a:r>
            <a:endParaRPr lang="ru-RU" altLang="ru-RU" sz="2800" b="1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53188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0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1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61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5612" name="TextBox 26"/>
          <p:cNvSpPr txBox="1">
            <a:spLocks noChangeArrowheads="1"/>
          </p:cNvSpPr>
          <p:nvPr/>
        </p:nvSpPr>
        <p:spPr bwMode="auto">
          <a:xfrm>
            <a:off x="1082675" y="3460750"/>
            <a:ext cx="976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Cambria" pitchFamily="18" charset="0"/>
              </a:rPr>
              <a:t>ОГЭ</a:t>
            </a:r>
          </a:p>
        </p:txBody>
      </p:sp>
      <p:sp>
        <p:nvSpPr>
          <p:cNvPr id="25613" name="Прямоугольник 1"/>
          <p:cNvSpPr>
            <a:spLocks noChangeArrowheads="1"/>
          </p:cNvSpPr>
          <p:nvPr/>
        </p:nvSpPr>
        <p:spPr bwMode="auto">
          <a:xfrm>
            <a:off x="3152775" y="5818188"/>
            <a:ext cx="53800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ambria" pitchFamily="18" charset="0"/>
              </a:rPr>
              <a:t>ППЭ-14-02-К «Ведомость учета экзаменационных материалов»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188913" y="1341438"/>
            <a:ext cx="4892675" cy="504825"/>
          </a:xfrm>
          <a:prstGeom prst="bentConnector3">
            <a:avLst>
              <a:gd name="adj1" fmla="val -44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Прямоугольник 26"/>
          <p:cNvSpPr>
            <a:spLocks noChangeArrowheads="1"/>
          </p:cNvSpPr>
          <p:nvPr/>
        </p:nvSpPr>
        <p:spPr bwMode="auto">
          <a:xfrm>
            <a:off x="296863" y="1412875"/>
            <a:ext cx="8596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ambria" pitchFamily="18" charset="0"/>
              </a:rPr>
              <a:t>ППЭ-01-01-К «Протокол технической готовности ППЭ к экзамену </a:t>
            </a:r>
            <a:br>
              <a:rPr lang="ru-RU" altLang="ru-RU" sz="2000">
                <a:solidFill>
                  <a:srgbClr val="000000"/>
                </a:solidFill>
                <a:latin typeface="Cambria" pitchFamily="18" charset="0"/>
              </a:rPr>
            </a:br>
            <a:r>
              <a:rPr lang="ru-RU" altLang="ru-RU" sz="2000">
                <a:solidFill>
                  <a:srgbClr val="000000"/>
                </a:solidFill>
                <a:latin typeface="Cambria" pitchFamily="18" charset="0"/>
              </a:rPr>
              <a:t>в компьютерной форме» </a:t>
            </a: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615950" y="2276475"/>
            <a:ext cx="4892675" cy="504825"/>
          </a:xfrm>
          <a:prstGeom prst="bentConnector3">
            <a:avLst>
              <a:gd name="adj1" fmla="val -44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7" name="Прямоугольник 28"/>
          <p:cNvSpPr>
            <a:spLocks noChangeArrowheads="1"/>
          </p:cNvSpPr>
          <p:nvPr/>
        </p:nvSpPr>
        <p:spPr bwMode="auto">
          <a:xfrm>
            <a:off x="688975" y="2392363"/>
            <a:ext cx="844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ambria" pitchFamily="18" charset="0"/>
              </a:rPr>
              <a:t>ППЭ-05-02-К «Протокол проведения экзамена в аудитории» </a:t>
            </a: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1116013" y="3149600"/>
            <a:ext cx="4892675" cy="504825"/>
          </a:xfrm>
          <a:prstGeom prst="bentConnector3">
            <a:avLst>
              <a:gd name="adj1" fmla="val -44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9" name="Прямоугольник 30"/>
          <p:cNvSpPr>
            <a:spLocks noChangeArrowheads="1"/>
          </p:cNvSpPr>
          <p:nvPr/>
        </p:nvSpPr>
        <p:spPr bwMode="auto">
          <a:xfrm>
            <a:off x="1209675" y="3209925"/>
            <a:ext cx="703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ambria" pitchFamily="18" charset="0"/>
              </a:rPr>
              <a:t>ППЭ-13-01-К «Протокол проведения ЕГЭ в ППЭ» </a:t>
            </a: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1695450" y="3924300"/>
            <a:ext cx="4892675" cy="504825"/>
          </a:xfrm>
          <a:prstGeom prst="bentConnector3">
            <a:avLst>
              <a:gd name="adj1" fmla="val 23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1" name="Прямоугольник 32"/>
          <p:cNvSpPr>
            <a:spLocks noChangeArrowheads="1"/>
          </p:cNvSpPr>
          <p:nvPr/>
        </p:nvSpPr>
        <p:spPr bwMode="auto">
          <a:xfrm>
            <a:off x="1785938" y="3997325"/>
            <a:ext cx="688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ambria" pitchFamily="18" charset="0"/>
              </a:rPr>
              <a:t>ППЭ-13-03-К «Сводная ведомость учёта участников </a:t>
            </a:r>
            <a:br>
              <a:rPr lang="ru-RU" altLang="ru-RU" sz="2000">
                <a:solidFill>
                  <a:srgbClr val="000000"/>
                </a:solidFill>
                <a:latin typeface="Cambria" pitchFamily="18" charset="0"/>
              </a:rPr>
            </a:br>
            <a:r>
              <a:rPr lang="ru-RU" altLang="ru-RU" sz="2000">
                <a:solidFill>
                  <a:srgbClr val="000000"/>
                </a:solidFill>
                <a:latin typeface="Cambria" pitchFamily="18" charset="0"/>
              </a:rPr>
              <a:t>и использования экзаменационных материалов в ППЭ» </a:t>
            </a: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flipV="1">
            <a:off x="2339975" y="4908550"/>
            <a:ext cx="4892675" cy="504825"/>
          </a:xfrm>
          <a:prstGeom prst="bentConnector3">
            <a:avLst>
              <a:gd name="adj1" fmla="val -44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3" name="Прямоугольник 34"/>
          <p:cNvSpPr>
            <a:spLocks noChangeArrowheads="1"/>
          </p:cNvSpPr>
          <p:nvPr/>
        </p:nvSpPr>
        <p:spPr bwMode="auto">
          <a:xfrm>
            <a:off x="2411413" y="4953000"/>
            <a:ext cx="5832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ambria" pitchFamily="18" charset="0"/>
              </a:rPr>
              <a:t>ППЭ-14-01-К «Акт приёмки-передачи экзаменационных материалов в ППЭ» </a:t>
            </a:r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 flipV="1">
            <a:off x="3078163" y="5745163"/>
            <a:ext cx="4892675" cy="504825"/>
          </a:xfrm>
          <a:prstGeom prst="bentConnector3">
            <a:avLst>
              <a:gd name="adj1" fmla="val -44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25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Заголовок 1"/>
          <p:cNvSpPr>
            <a:spLocks noGrp="1"/>
          </p:cNvSpPr>
          <p:nvPr>
            <p:ph type="ctrTitle"/>
          </p:nvPr>
        </p:nvSpPr>
        <p:spPr>
          <a:xfrm>
            <a:off x="100013" y="68263"/>
            <a:ext cx="8964612" cy="1057275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  <a:t>ППЭ-01-01-К «Протокол технической готовности ППЭ к экзамену в компьютерной форме» 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663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6890" name="Picture 2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96751"/>
            <a:ext cx="7632848" cy="5433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4005263"/>
            <a:ext cx="17430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563938" y="2852738"/>
            <a:ext cx="1439862" cy="75565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143500" y="3683000"/>
            <a:ext cx="2165350" cy="133032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643438" y="3573463"/>
            <a:ext cx="738187" cy="39687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Заголовок 1"/>
          <p:cNvSpPr>
            <a:spLocks noGrp="1"/>
          </p:cNvSpPr>
          <p:nvPr>
            <p:ph type="ctrTitle"/>
          </p:nvPr>
        </p:nvSpPr>
        <p:spPr>
          <a:xfrm>
            <a:off x="100013" y="68263"/>
            <a:ext cx="8964612" cy="1057275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  <a:t>ППЭ-05-02-К «Протокол проведения экзамена 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  <a:t>в аудитории» 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5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6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7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8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59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66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9280"/>
            <a:ext cx="7549341" cy="540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888" y="2492375"/>
            <a:ext cx="647700" cy="15843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4788" y="3213100"/>
            <a:ext cx="1139825" cy="2520950"/>
          </a:xfrm>
          <a:prstGeom prst="rect">
            <a:avLst/>
          </a:prstGeom>
          <a:solidFill>
            <a:schemeClr val="bg1"/>
          </a:solidFill>
          <a:ln w="38100">
            <a:solidFill>
              <a:srgbClr val="003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4" t="24080" r="20593" b="49339"/>
          <a:stretch/>
        </p:blipFill>
        <p:spPr bwMode="auto">
          <a:xfrm>
            <a:off x="7824033" y="3212976"/>
            <a:ext cx="1140455" cy="2520506"/>
          </a:xfrm>
          <a:prstGeom prst="rect">
            <a:avLst/>
          </a:prstGeom>
          <a:ln w="38100">
            <a:solidFill>
              <a:srgbClr val="00B0F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7596188" y="3683000"/>
            <a:ext cx="1439862" cy="89852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588125" y="3141663"/>
            <a:ext cx="1081088" cy="8318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  <a:t>ППЭ-13-03-К «Протокол проведения ЕГЭ в ППЭ» 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7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4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1166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8685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23963"/>
            <a:ext cx="76327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Цель проведения апробации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539750" y="1738313"/>
            <a:ext cx="6275388" cy="1216025"/>
          </a:xfrm>
          <a:prstGeom prst="bentConnector3">
            <a:avLst>
              <a:gd name="adj1" fmla="val 1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Прямоугольник 1"/>
          <p:cNvSpPr>
            <a:spLocks noChangeArrowheads="1"/>
          </p:cNvSpPr>
          <p:nvPr/>
        </p:nvSpPr>
        <p:spPr bwMode="auto">
          <a:xfrm>
            <a:off x="611188" y="1754188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latin typeface="Cambria" pitchFamily="18" charset="0"/>
              </a:rPr>
              <a:t>Отработка организационных и технологических процедур при проведении КЕГЭ с применением технологии доставки ЭМ по сети «Интернет»</a:t>
            </a:r>
          </a:p>
        </p:txBody>
      </p:sp>
      <p:pic>
        <p:nvPicPr>
          <p:cNvPr id="1435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303588"/>
            <a:ext cx="3783012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6" descr="C:\Users\user\Desktop\фо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1" descr="Z:\Тихоновская\ИКТ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303588"/>
            <a:ext cx="3673475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Доставка ЭМ по сети «Интернет»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2" name="Прямоугольник 1"/>
          <p:cNvSpPr>
            <a:spLocks noChangeArrowheads="1"/>
          </p:cNvSpPr>
          <p:nvPr/>
        </p:nvSpPr>
        <p:spPr bwMode="auto">
          <a:xfrm>
            <a:off x="1619250" y="3278188"/>
            <a:ext cx="6985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Cambria" pitchFamily="18" charset="0"/>
              </a:rPr>
              <a:t>Доставка интернет-пакета с ЭМ осуществляется средствами станции авторизации после подтверждения настроек членом ГЭК</a:t>
            </a:r>
            <a:endParaRPr lang="ru-RU" altLang="ru-RU" sz="2000" i="1">
              <a:latin typeface="Cambria" pitchFamily="18" charset="0"/>
            </a:endParaRPr>
          </a:p>
        </p:txBody>
      </p:sp>
      <p:pic>
        <p:nvPicPr>
          <p:cNvPr id="1537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1375"/>
            <a:ext cx="20034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Соединительная линия уступом 17"/>
          <p:cNvCxnSpPr/>
          <p:nvPr/>
        </p:nvCxnSpPr>
        <p:spPr>
          <a:xfrm flipV="1">
            <a:off x="539750" y="1498600"/>
            <a:ext cx="6275388" cy="608013"/>
          </a:xfrm>
          <a:prstGeom prst="bentConnector3">
            <a:avLst>
              <a:gd name="adj1" fmla="val 35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5" name="Прямоугольник 20"/>
          <p:cNvSpPr>
            <a:spLocks noChangeArrowheads="1"/>
          </p:cNvSpPr>
          <p:nvPr/>
        </p:nvSpPr>
        <p:spPr bwMode="auto">
          <a:xfrm>
            <a:off x="601663" y="1484313"/>
            <a:ext cx="8074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Cambria" pitchFamily="18" charset="0"/>
              </a:rPr>
              <a:t>Интернет-пакеты с ЭМ размещаются на федеральном портале </a:t>
            </a:r>
            <a:br>
              <a:rPr lang="ru-RU" altLang="ru-RU" sz="2000">
                <a:latin typeface="Cambria" pitchFamily="18" charset="0"/>
              </a:rPr>
            </a:br>
            <a:r>
              <a:rPr lang="ru-RU" altLang="ru-RU" sz="2000">
                <a:latin typeface="Cambria" pitchFamily="18" charset="0"/>
              </a:rPr>
              <a:t>с учетом сведений о распределенных участниках и назначенных аудиторий в ППЭ, каждый интернет-пакет для ППЭ содержит пакеты с бланками и пакет с КИМ КЕГЭ</a:t>
            </a: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flipV="1">
            <a:off x="1536700" y="3317875"/>
            <a:ext cx="6275388" cy="608013"/>
          </a:xfrm>
          <a:prstGeom prst="bentConnector3">
            <a:avLst>
              <a:gd name="adj1" fmla="val 35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Прямоугольник 22"/>
          <p:cNvSpPr>
            <a:spLocks noChangeArrowheads="1"/>
          </p:cNvSpPr>
          <p:nvPr/>
        </p:nvSpPr>
        <p:spPr bwMode="auto">
          <a:xfrm>
            <a:off x="2627313" y="4941888"/>
            <a:ext cx="63293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Cambria" pitchFamily="18" charset="0"/>
              </a:rPr>
              <a:t>Во время технической подготовки технический специалист загружает один интернет-пакет с ЭМ </a:t>
            </a:r>
            <a:br>
              <a:rPr lang="ru-RU" altLang="ru-RU" sz="2000">
                <a:latin typeface="Cambria" pitchFamily="18" charset="0"/>
              </a:rPr>
            </a:br>
            <a:r>
              <a:rPr lang="ru-RU" altLang="ru-RU" sz="2000">
                <a:latin typeface="Cambria" pitchFamily="18" charset="0"/>
              </a:rPr>
              <a:t>на все станции КЕГЭ и все станции печати ЭМ </a:t>
            </a:r>
            <a:br>
              <a:rPr lang="ru-RU" altLang="ru-RU" sz="2000">
                <a:latin typeface="Cambria" pitchFamily="18" charset="0"/>
              </a:rPr>
            </a:br>
            <a:r>
              <a:rPr lang="ru-RU" altLang="ru-RU" sz="2000">
                <a:latin typeface="Cambria" pitchFamily="18" charset="0"/>
              </a:rPr>
              <a:t>в аудитории</a:t>
            </a: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flipV="1">
            <a:off x="296863" y="4981575"/>
            <a:ext cx="8596312" cy="1498600"/>
          </a:xfrm>
          <a:prstGeom prst="bentConnector3">
            <a:avLst>
              <a:gd name="adj1" fmla="val 26376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  <a:t>Оборудование</a:t>
            </a:r>
            <a:b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  <a:t>аудитории к проведению апробации КЕГЭ</a:t>
            </a: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43195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Соединительная линия уступом 45"/>
          <p:cNvCxnSpPr/>
          <p:nvPr/>
        </p:nvCxnSpPr>
        <p:spPr>
          <a:xfrm flipV="1">
            <a:off x="601663" y="4148138"/>
            <a:ext cx="8334375" cy="2233612"/>
          </a:xfrm>
          <a:prstGeom prst="bentConnector3">
            <a:avLst>
              <a:gd name="adj1" fmla="val 53062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TextBox 3"/>
          <p:cNvSpPr txBox="1">
            <a:spLocks noChangeArrowheads="1"/>
          </p:cNvSpPr>
          <p:nvPr/>
        </p:nvSpPr>
        <p:spPr bwMode="auto">
          <a:xfrm>
            <a:off x="5292725" y="4365625"/>
            <a:ext cx="33829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Cambria" pitchFamily="18" charset="0"/>
              </a:rPr>
              <a:t>АРМ участника КЕГЭ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ambria" pitchFamily="18" charset="0"/>
              </a:rPr>
              <a:t>(по количеству участников в аудитории)</a:t>
            </a:r>
          </a:p>
        </p:txBody>
      </p:sp>
      <p:pic>
        <p:nvPicPr>
          <p:cNvPr id="16400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12875"/>
            <a:ext cx="391001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Соединительная линия уступом 49"/>
          <p:cNvCxnSpPr/>
          <p:nvPr/>
        </p:nvCxnSpPr>
        <p:spPr>
          <a:xfrm flipV="1">
            <a:off x="468313" y="1412875"/>
            <a:ext cx="8334375" cy="2233613"/>
          </a:xfrm>
          <a:prstGeom prst="bentConnector3">
            <a:avLst>
              <a:gd name="adj1" fmla="val 53062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2" name="TextBox 52"/>
          <p:cNvSpPr txBox="1">
            <a:spLocks noChangeArrowheads="1"/>
          </p:cNvSpPr>
          <p:nvPr/>
        </p:nvSpPr>
        <p:spPr bwMode="auto">
          <a:xfrm>
            <a:off x="1116013" y="1844675"/>
            <a:ext cx="338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Cambria" pitchFamily="18" charset="0"/>
              </a:rPr>
              <a:t>Станция печати ЭМ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3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4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5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6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7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74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  <a:t>Оборудование</a:t>
            </a:r>
            <a:b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latin typeface="Cambria" pitchFamily="18" charset="0"/>
              </a:rPr>
              <a:t>штаба к проведению апробации КЕГЭ</a:t>
            </a:r>
          </a:p>
        </p:txBody>
      </p:sp>
      <p:pic>
        <p:nvPicPr>
          <p:cNvPr id="174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1496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Соединительная линия уступом 45"/>
          <p:cNvCxnSpPr/>
          <p:nvPr/>
        </p:nvCxnSpPr>
        <p:spPr>
          <a:xfrm flipV="1">
            <a:off x="296863" y="1412875"/>
            <a:ext cx="8505825" cy="1295400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TextBox 46"/>
          <p:cNvSpPr txBox="1">
            <a:spLocks noChangeArrowheads="1"/>
          </p:cNvSpPr>
          <p:nvPr/>
        </p:nvSpPr>
        <p:spPr bwMode="auto">
          <a:xfrm>
            <a:off x="4787900" y="1628775"/>
            <a:ext cx="3887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Cambria" pitchFamily="18" charset="0"/>
              </a:rPr>
              <a:t>Станция авторизации + резервная</a:t>
            </a:r>
          </a:p>
        </p:txBody>
      </p:sp>
      <p:pic>
        <p:nvPicPr>
          <p:cNvPr id="174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08275"/>
            <a:ext cx="28082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Соединительная линия уступом 49"/>
          <p:cNvCxnSpPr/>
          <p:nvPr/>
        </p:nvCxnSpPr>
        <p:spPr>
          <a:xfrm flipV="1">
            <a:off x="754063" y="2708275"/>
            <a:ext cx="7921625" cy="1225550"/>
          </a:xfrm>
          <a:prstGeom prst="bentConnector3">
            <a:avLst>
              <a:gd name="adj1" fmla="val 53758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6" name="TextBox 52"/>
          <p:cNvSpPr txBox="1">
            <a:spLocks noChangeArrowheads="1"/>
          </p:cNvSpPr>
          <p:nvPr/>
        </p:nvSpPr>
        <p:spPr bwMode="auto">
          <a:xfrm>
            <a:off x="449263" y="2957513"/>
            <a:ext cx="4051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Cambria" pitchFamily="18" charset="0"/>
              </a:rPr>
              <a:t>Станция сканирования + резервная</a:t>
            </a:r>
          </a:p>
        </p:txBody>
      </p:sp>
      <p:pic>
        <p:nvPicPr>
          <p:cNvPr id="17427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1863">
            <a:off x="1122363" y="3921125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Соединительная линия уступом 55"/>
          <p:cNvCxnSpPr/>
          <p:nvPr/>
        </p:nvCxnSpPr>
        <p:spPr>
          <a:xfrm flipV="1">
            <a:off x="323850" y="4089400"/>
            <a:ext cx="8351838" cy="852488"/>
          </a:xfrm>
          <a:prstGeom prst="bentConnector3">
            <a:avLst>
              <a:gd name="adj1" fmla="val 3434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9" name="TextBox 56"/>
          <p:cNvSpPr txBox="1">
            <a:spLocks noChangeArrowheads="1"/>
          </p:cNvSpPr>
          <p:nvPr/>
        </p:nvSpPr>
        <p:spPr bwMode="auto">
          <a:xfrm>
            <a:off x="3132138" y="4264025"/>
            <a:ext cx="5543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Cambria" pitchFamily="18" charset="0"/>
              </a:rPr>
              <a:t>Резервный </a:t>
            </a:r>
            <a:r>
              <a:rPr lang="en-US" altLang="ru-RU" sz="2400">
                <a:solidFill>
                  <a:srgbClr val="000000"/>
                </a:solidFill>
                <a:latin typeface="Cambria" pitchFamily="18" charset="0"/>
              </a:rPr>
              <a:t>USB-</a:t>
            </a:r>
            <a:r>
              <a:rPr lang="ru-RU" altLang="ru-RU" sz="2400">
                <a:solidFill>
                  <a:srgbClr val="000000"/>
                </a:solidFill>
                <a:latin typeface="Cambria" pitchFamily="18" charset="0"/>
              </a:rPr>
              <a:t>модем </a:t>
            </a:r>
          </a:p>
        </p:txBody>
      </p:sp>
      <p:pic>
        <p:nvPicPr>
          <p:cNvPr id="17430" name="Picture 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5208588"/>
            <a:ext cx="22066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Соединительная линия уступом 59"/>
          <p:cNvCxnSpPr/>
          <p:nvPr/>
        </p:nvCxnSpPr>
        <p:spPr>
          <a:xfrm flipV="1">
            <a:off x="323850" y="5026025"/>
            <a:ext cx="8496300" cy="1454150"/>
          </a:xfrm>
          <a:prstGeom prst="bentConnector3">
            <a:avLst>
              <a:gd name="adj1" fmla="val 53754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32" name="Picture 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9827" r="35522" b="10017"/>
          <a:stretch>
            <a:fillRect/>
          </a:stretch>
        </p:blipFill>
        <p:spPr bwMode="auto">
          <a:xfrm>
            <a:off x="7200900" y="5308600"/>
            <a:ext cx="1738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TextBox 64"/>
          <p:cNvSpPr txBox="1">
            <a:spLocks noChangeArrowheads="1"/>
          </p:cNvSpPr>
          <p:nvPr/>
        </p:nvSpPr>
        <p:spPr bwMode="auto">
          <a:xfrm>
            <a:off x="144463" y="5229225"/>
            <a:ext cx="2178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Cambria" pitchFamily="18" charset="0"/>
              </a:rPr>
              <a:t>Резервная станция печати</a:t>
            </a:r>
          </a:p>
        </p:txBody>
      </p:sp>
      <p:sp>
        <p:nvSpPr>
          <p:cNvPr id="17434" name="TextBox 65"/>
          <p:cNvSpPr txBox="1">
            <a:spLocks noChangeArrowheads="1"/>
          </p:cNvSpPr>
          <p:nvPr/>
        </p:nvSpPr>
        <p:spPr bwMode="auto">
          <a:xfrm>
            <a:off x="4643438" y="5253038"/>
            <a:ext cx="2808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Cambria" pitchFamily="18" charset="0"/>
              </a:rPr>
              <a:t>Резервное </a:t>
            </a:r>
            <a:br>
              <a:rPr lang="ru-RU" altLang="ru-RU" sz="2400">
                <a:solidFill>
                  <a:srgbClr val="000000"/>
                </a:solidFill>
                <a:latin typeface="Cambria" pitchFamily="18" charset="0"/>
              </a:rPr>
            </a:br>
            <a:r>
              <a:rPr lang="ru-RU" altLang="ru-RU" sz="2400">
                <a:solidFill>
                  <a:srgbClr val="000000"/>
                </a:solidFill>
                <a:latin typeface="Cambria" pitchFamily="18" charset="0"/>
              </a:rPr>
              <a:t>АРМ </a:t>
            </a:r>
            <a:br>
              <a:rPr lang="ru-RU" altLang="ru-RU" sz="2400">
                <a:solidFill>
                  <a:srgbClr val="00000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0000"/>
                </a:solidFill>
                <a:latin typeface="Cambria" pitchFamily="18" charset="0"/>
              </a:rPr>
              <a:t>(2 на 15 участников)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998913"/>
            <a:ext cx="41433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6" descr="C:\Users\user\Desktop\ф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Заголовок 1"/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Рекомендации по настройке рабочего стола </a:t>
            </a:r>
            <a:br>
              <a:rPr lang="ru-RU" altLang="ru-RU" sz="26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6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на АРМ участника КЕГЭ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08738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Соединительная линия уступом 7"/>
          <p:cNvCxnSpPr/>
          <p:nvPr/>
        </p:nvCxnSpPr>
        <p:spPr>
          <a:xfrm flipV="1">
            <a:off x="539750" y="1593850"/>
            <a:ext cx="6237288" cy="434975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Прямоугольник 4"/>
          <p:cNvSpPr>
            <a:spLocks noChangeArrowheads="1"/>
          </p:cNvSpPr>
          <p:nvPr/>
        </p:nvSpPr>
        <p:spPr bwMode="auto">
          <a:xfrm>
            <a:off x="611188" y="1628775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Удалить или скрыть «лишние» ярлыки на рабочем столе</a:t>
            </a:r>
            <a:endParaRPr lang="ru-RU" altLang="ru-RU" sz="2000" b="1"/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flipV="1">
            <a:off x="1863725" y="2451100"/>
            <a:ext cx="6237288" cy="434975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Прямоугольник 4"/>
          <p:cNvSpPr>
            <a:spLocks noChangeArrowheads="1"/>
          </p:cNvSpPr>
          <p:nvPr/>
        </p:nvSpPr>
        <p:spPr bwMode="auto">
          <a:xfrm>
            <a:off x="1935163" y="2486025"/>
            <a:ext cx="61658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Сгруппировать на рабочем столе ярлыки к ПО, установленному в соответствии со списком стандартного ПО</a:t>
            </a:r>
            <a:endParaRPr lang="ru-RU" alt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:\Тихоновская\Человечек за П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/>
          <a:stretch>
            <a:fillRect/>
          </a:stretch>
        </p:blipFill>
        <p:spPr bwMode="auto">
          <a:xfrm>
            <a:off x="233363" y="3573463"/>
            <a:ext cx="26098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6" descr="C:\Users\user\Desktop\ф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31950"/>
            <a:ext cx="3998913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Единый государственный экзамен</a:t>
            </a:r>
            <a:endParaRPr lang="ru-RU" altLang="ru-RU" sz="2800" b="1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4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5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6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7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8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9469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Заголовок 1"/>
          <p:cNvSpPr txBox="1">
            <a:spLocks/>
          </p:cNvSpPr>
          <p:nvPr/>
        </p:nvSpPr>
        <p:spPr bwMode="auto">
          <a:xfrm>
            <a:off x="71438" y="44450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800" b="1">
                <a:solidFill>
                  <a:schemeClr val="bg1"/>
                </a:solidFill>
                <a:latin typeface="Cambria" pitchFamily="18" charset="0"/>
              </a:rPr>
              <a:t>Основные принципы КЕГЭ</a:t>
            </a:r>
          </a:p>
        </p:txBody>
      </p:sp>
      <p:pic>
        <p:nvPicPr>
          <p:cNvPr id="1947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61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Соединительная линия уступом 18"/>
          <p:cNvCxnSpPr/>
          <p:nvPr/>
        </p:nvCxnSpPr>
        <p:spPr>
          <a:xfrm flipV="1">
            <a:off x="179388" y="1341438"/>
            <a:ext cx="5256212" cy="434975"/>
          </a:xfrm>
          <a:prstGeom prst="bentConnector3">
            <a:avLst>
              <a:gd name="adj1" fmla="val 24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Прямоугольник 4"/>
          <p:cNvSpPr>
            <a:spLocks noChangeArrowheads="1"/>
          </p:cNvSpPr>
          <p:nvPr/>
        </p:nvSpPr>
        <p:spPr bwMode="auto">
          <a:xfrm>
            <a:off x="250825" y="1341438"/>
            <a:ext cx="864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1800" b="1">
                <a:solidFill>
                  <a:schemeClr val="tx2"/>
                </a:solidFill>
                <a:latin typeface="Cambria" pitchFamily="18" charset="0"/>
              </a:rPr>
              <a:t>Основная цель участника – выполнение задания. </a:t>
            </a:r>
            <a:r>
              <a:rPr lang="ru-RU" altLang="ru-RU" sz="1800" b="1">
                <a:solidFill>
                  <a:srgbClr val="003B68"/>
                </a:solidFill>
                <a:latin typeface="Cambria" pitchFamily="18" charset="0"/>
                <a:cs typeface="Times New Roman" pitchFamily="18" charset="0"/>
              </a:rPr>
              <a:t>Участник самостоятельно сдает экзамен на компьютере, используя установленное стандартное ПО</a:t>
            </a:r>
            <a:endParaRPr lang="ru-RU" altLang="ru-RU" sz="1800" b="1">
              <a:solidFill>
                <a:srgbClr val="003B68"/>
              </a:solidFill>
              <a:latin typeface="Cambria" pitchFamily="18" charset="0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flipV="1">
            <a:off x="827088" y="2063750"/>
            <a:ext cx="5322887" cy="434975"/>
          </a:xfrm>
          <a:prstGeom prst="bentConnector3">
            <a:avLst>
              <a:gd name="adj1" fmla="val 5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flipV="1">
            <a:off x="2079625" y="3371850"/>
            <a:ext cx="6453188" cy="442913"/>
          </a:xfrm>
          <a:prstGeom prst="bentConnector3">
            <a:avLst>
              <a:gd name="adj1" fmla="val -91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6" name="Прямоугольник 4"/>
          <p:cNvSpPr>
            <a:spLocks noChangeArrowheads="1"/>
          </p:cNvSpPr>
          <p:nvPr/>
        </p:nvSpPr>
        <p:spPr bwMode="auto">
          <a:xfrm>
            <a:off x="3203575" y="5376863"/>
            <a:ext cx="5689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1800" b="1">
                <a:solidFill>
                  <a:schemeClr val="tx2"/>
                </a:solidFill>
                <a:latin typeface="Cambria" pitchFamily="18" charset="0"/>
              </a:rPr>
              <a:t>Проверка ответов участников КЕГЭ </a:t>
            </a:r>
            <a:br>
              <a:rPr lang="ru-RU" altLang="ru-RU" sz="1800" b="1">
                <a:solidFill>
                  <a:schemeClr val="tx2"/>
                </a:solidFill>
                <a:latin typeface="Cambria" pitchFamily="18" charset="0"/>
              </a:rPr>
            </a:br>
            <a:r>
              <a:rPr lang="ru-RU" altLang="ru-RU" sz="1800" b="1">
                <a:solidFill>
                  <a:schemeClr val="tx2"/>
                </a:solidFill>
                <a:latin typeface="Cambria" pitchFamily="18" charset="0"/>
              </a:rPr>
              <a:t>на региональном уровне не производится.</a:t>
            </a:r>
          </a:p>
          <a:p>
            <a:pPr algn="just">
              <a:buFont typeface="Arial" charset="0"/>
              <a:buNone/>
            </a:pPr>
            <a:r>
              <a:rPr lang="ru-RU" altLang="ru-RU" sz="1800" b="1">
                <a:solidFill>
                  <a:schemeClr val="tx2"/>
                </a:solidFill>
                <a:latin typeface="Cambria" pitchFamily="18" charset="0"/>
              </a:rPr>
              <a:t>Проверка ответов участников КЕГЭ выполняется на федеральном уровне</a:t>
            </a:r>
          </a:p>
        </p:txBody>
      </p:sp>
      <p:cxnSp>
        <p:nvCxnSpPr>
          <p:cNvPr id="29" name="Соединительная линия уступом 28"/>
          <p:cNvCxnSpPr/>
          <p:nvPr/>
        </p:nvCxnSpPr>
        <p:spPr>
          <a:xfrm flipV="1">
            <a:off x="179388" y="5376863"/>
            <a:ext cx="8685212" cy="1174750"/>
          </a:xfrm>
          <a:prstGeom prst="bentConnector3">
            <a:avLst>
              <a:gd name="adj1" fmla="val 34452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8" name="Прямоугольник 4"/>
          <p:cNvSpPr>
            <a:spLocks noChangeArrowheads="1"/>
          </p:cNvSpPr>
          <p:nvPr/>
        </p:nvSpPr>
        <p:spPr bwMode="auto">
          <a:xfrm>
            <a:off x="966788" y="2063750"/>
            <a:ext cx="5975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B68"/>
                </a:solidFill>
                <a:latin typeface="Cambria" pitchFamily="18" charset="0"/>
                <a:cs typeface="Times New Roman" pitchFamily="18" charset="0"/>
              </a:rPr>
              <a:t>Участник может использовать черновики</a:t>
            </a:r>
            <a:endParaRPr lang="ru-RU" altLang="ru-RU" sz="1800" b="1">
              <a:solidFill>
                <a:srgbClr val="003B68"/>
              </a:solidFill>
              <a:latin typeface="Cambria" pitchFamily="18" charset="0"/>
            </a:endParaRPr>
          </a:p>
        </p:txBody>
      </p:sp>
      <p:cxnSp>
        <p:nvCxnSpPr>
          <p:cNvPr id="43" name="Соединительная линия уступом 42"/>
          <p:cNvCxnSpPr/>
          <p:nvPr/>
        </p:nvCxnSpPr>
        <p:spPr>
          <a:xfrm flipV="1">
            <a:off x="1331913" y="2640013"/>
            <a:ext cx="5832475" cy="433387"/>
          </a:xfrm>
          <a:prstGeom prst="bentConnector3">
            <a:avLst>
              <a:gd name="adj1" fmla="val 49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Прямоугольник 4"/>
          <p:cNvSpPr>
            <a:spLocks noChangeArrowheads="1"/>
          </p:cNvSpPr>
          <p:nvPr/>
        </p:nvSpPr>
        <p:spPr bwMode="auto">
          <a:xfrm>
            <a:off x="1403350" y="2640013"/>
            <a:ext cx="7740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B68"/>
                </a:solidFill>
                <a:latin typeface="Cambria" pitchFamily="18" charset="0"/>
                <a:cs typeface="Times New Roman" pitchFamily="18" charset="0"/>
              </a:rPr>
              <a:t>ЭМ для КЕГЭ включают в себя бланк регистрации, распечатанный </a:t>
            </a:r>
            <a:br>
              <a:rPr lang="ru-RU" altLang="ru-RU" sz="1800" b="1">
                <a:solidFill>
                  <a:srgbClr val="003B68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3B68"/>
                </a:solidFill>
                <a:latin typeface="Cambria" pitchFamily="18" charset="0"/>
                <a:cs typeface="Times New Roman" pitchFamily="18" charset="0"/>
              </a:rPr>
              <a:t>в аудитории ППЭ и электронный КИМ на АРМ участника КЕГЭ</a:t>
            </a:r>
            <a:endParaRPr lang="ru-RU" altLang="ru-RU" sz="1800" b="1">
              <a:solidFill>
                <a:srgbClr val="003B68"/>
              </a:solidFill>
              <a:latin typeface="Cambria" pitchFamily="18" charset="0"/>
            </a:endParaRPr>
          </a:p>
        </p:txBody>
      </p:sp>
      <p:sp>
        <p:nvSpPr>
          <p:cNvPr id="19481" name="Прямоугольник 4"/>
          <p:cNvSpPr>
            <a:spLocks noChangeArrowheads="1"/>
          </p:cNvSpPr>
          <p:nvPr/>
        </p:nvSpPr>
        <p:spPr bwMode="auto">
          <a:xfrm>
            <a:off x="2124075" y="3371850"/>
            <a:ext cx="6696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1800" b="1">
                <a:solidFill>
                  <a:srgbClr val="003B68"/>
                </a:solidFill>
                <a:latin typeface="Cambria" pitchFamily="18" charset="0"/>
              </a:rPr>
              <a:t>Для проведения экзамена используется только аудитория проведения с одной станцией печати ЭМ и станциями КЕГЭ по числу участников </a:t>
            </a:r>
          </a:p>
        </p:txBody>
      </p:sp>
      <p:cxnSp>
        <p:nvCxnSpPr>
          <p:cNvPr id="47" name="Соединительная линия уступом 46"/>
          <p:cNvCxnSpPr/>
          <p:nvPr/>
        </p:nvCxnSpPr>
        <p:spPr>
          <a:xfrm flipV="1">
            <a:off x="2627313" y="4376738"/>
            <a:ext cx="6237287" cy="434975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3" name="Прямоугольник 4"/>
          <p:cNvSpPr>
            <a:spLocks noChangeArrowheads="1"/>
          </p:cNvSpPr>
          <p:nvPr/>
        </p:nvSpPr>
        <p:spPr bwMode="auto">
          <a:xfrm>
            <a:off x="2700338" y="4378325"/>
            <a:ext cx="61642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1800" b="1">
                <a:solidFill>
                  <a:srgbClr val="003B68"/>
                </a:solidFill>
                <a:latin typeface="Cambria" pitchFamily="18" charset="0"/>
              </a:rPr>
              <a:t>По окончании экзамена не только отсканированные бланки участников, но и сохраненные ответы участников КЕГЭ передаются в ОРЦОКО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:\Тихоновская\человеч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0"/>
          <a:stretch>
            <a:fillRect/>
          </a:stretch>
        </p:blipFill>
        <p:spPr bwMode="auto">
          <a:xfrm>
            <a:off x="101600" y="4437063"/>
            <a:ext cx="245427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Заголовок 1"/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Лица, </a:t>
            </a:r>
            <a:br>
              <a:rPr lang="ru-RU" altLang="ru-RU" sz="26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6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привлекаемые к проведению апробации КЕГЭ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08738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Соединительная линия уступом 7"/>
          <p:cNvCxnSpPr/>
          <p:nvPr/>
        </p:nvCxnSpPr>
        <p:spPr>
          <a:xfrm flipV="1">
            <a:off x="539750" y="1593850"/>
            <a:ext cx="6237288" cy="434975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Прямоугольник 4"/>
          <p:cNvSpPr>
            <a:spLocks noChangeArrowheads="1"/>
          </p:cNvSpPr>
          <p:nvPr/>
        </p:nvSpPr>
        <p:spPr bwMode="auto">
          <a:xfrm>
            <a:off x="611188" y="1628775"/>
            <a:ext cx="842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Члены ГЭК (1-2), имеющие токен для проведения ЕГЭ 2019 года</a:t>
            </a:r>
            <a:endParaRPr lang="ru-RU" altLang="ru-RU" sz="2000" b="1"/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flipV="1">
            <a:off x="971550" y="2346325"/>
            <a:ext cx="6237288" cy="434975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Прямоугольник 4"/>
          <p:cNvSpPr>
            <a:spLocks noChangeArrowheads="1"/>
          </p:cNvSpPr>
          <p:nvPr/>
        </p:nvSpPr>
        <p:spPr bwMode="auto">
          <a:xfrm>
            <a:off x="1042988" y="2381250"/>
            <a:ext cx="616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Руководитель ППЭ</a:t>
            </a:r>
            <a:endParaRPr lang="ru-RU" altLang="ru-RU" sz="2000" b="1"/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 flipV="1">
            <a:off x="1503363" y="3067050"/>
            <a:ext cx="6237287" cy="433388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Прямоугольник 4"/>
          <p:cNvSpPr>
            <a:spLocks noChangeArrowheads="1"/>
          </p:cNvSpPr>
          <p:nvPr/>
        </p:nvSpPr>
        <p:spPr bwMode="auto">
          <a:xfrm>
            <a:off x="1574800" y="3100388"/>
            <a:ext cx="616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Технические специалисты </a:t>
            </a:r>
            <a:endParaRPr lang="ru-RU" altLang="ru-RU" sz="2000" b="1"/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flipV="1">
            <a:off x="2079625" y="3859213"/>
            <a:ext cx="6237288" cy="433387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Прямоугольник 4"/>
          <p:cNvSpPr>
            <a:spLocks noChangeArrowheads="1"/>
          </p:cNvSpPr>
          <p:nvPr/>
        </p:nvSpPr>
        <p:spPr bwMode="auto">
          <a:xfrm>
            <a:off x="2151063" y="3892550"/>
            <a:ext cx="616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Организаторы в аудитории (2)</a:t>
            </a:r>
            <a:endParaRPr lang="ru-RU" altLang="ru-RU" sz="2000" b="1"/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flipV="1">
            <a:off x="2582863" y="4649788"/>
            <a:ext cx="6237287" cy="434975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Прямоугольник 4"/>
          <p:cNvSpPr>
            <a:spLocks noChangeArrowheads="1"/>
          </p:cNvSpPr>
          <p:nvPr/>
        </p:nvSpPr>
        <p:spPr bwMode="auto">
          <a:xfrm>
            <a:off x="2655888" y="4684713"/>
            <a:ext cx="6164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Организаторы вне аудитории (1-2)</a:t>
            </a:r>
            <a:endParaRPr lang="ru-RU" altLang="ru-RU" sz="2000" b="1"/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1042988" y="5514975"/>
            <a:ext cx="7850187" cy="434975"/>
          </a:xfrm>
          <a:prstGeom prst="bentConnector3">
            <a:avLst>
              <a:gd name="adj1" fmla="val 2808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Прямоугольник 4"/>
          <p:cNvSpPr>
            <a:spLocks noChangeArrowheads="1"/>
          </p:cNvSpPr>
          <p:nvPr/>
        </p:nvSpPr>
        <p:spPr bwMode="auto">
          <a:xfrm>
            <a:off x="3303588" y="5549900"/>
            <a:ext cx="558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Технические специалисты ОРЦОКО (2)</a:t>
            </a:r>
            <a:endParaRPr lang="ru-RU" altLang="ru-RU" sz="2000" b="1"/>
          </a:p>
        </p:txBody>
      </p:sp>
      <p:pic>
        <p:nvPicPr>
          <p:cNvPr id="20498" name="Picture 26" descr="C:\Users\user\Desktop\фон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Начало экзамена в аудитории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1516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Box 1"/>
          <p:cNvSpPr txBox="1">
            <a:spLocks noChangeArrowheads="1"/>
          </p:cNvSpPr>
          <p:nvPr/>
        </p:nvSpPr>
        <p:spPr bwMode="auto">
          <a:xfrm>
            <a:off x="420688" y="1252538"/>
            <a:ext cx="847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09.50 – начало первой части инструктажа</a:t>
            </a: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flipV="1">
            <a:off x="323850" y="1196975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flipV="1">
            <a:off x="803275" y="1700213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flipV="1">
            <a:off x="1268413" y="2268538"/>
            <a:ext cx="5111750" cy="415925"/>
          </a:xfrm>
          <a:prstGeom prst="bentConnector3">
            <a:avLst>
              <a:gd name="adj1" fmla="val 50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90763" y="3141663"/>
            <a:ext cx="660241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по окончании заполнения бланков регистрации </a:t>
            </a:r>
            <a:br>
              <a:rPr lang="ru-RU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и завершения расшифровки КИМ на станциях КЕГЭ организаторы дают указание участникам:</a:t>
            </a:r>
          </a:p>
          <a:p>
            <a:pPr marL="522900" indent="-34290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ввести номер бланка регистрации;</a:t>
            </a:r>
          </a:p>
          <a:p>
            <a:pPr marL="522900" indent="-34290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ознакомиться с инструкцией;</a:t>
            </a:r>
          </a:p>
          <a:p>
            <a:pPr marL="522900" indent="-34290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остановиться на странице регистрации участника</a:t>
            </a:r>
          </a:p>
        </p:txBody>
      </p:sp>
      <p:sp>
        <p:nvSpPr>
          <p:cNvPr id="21522" name="Прямоугольник 4"/>
          <p:cNvSpPr>
            <a:spLocks noChangeArrowheads="1"/>
          </p:cNvSpPr>
          <p:nvPr/>
        </p:nvSpPr>
        <p:spPr bwMode="auto">
          <a:xfrm>
            <a:off x="1331913" y="2205038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выдача бланков регистрации участникам, вторая часть инструктажа (одновременно второй организатор запускает чтение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и расшифровку КИМ на станциях КЕГЭ)</a:t>
            </a: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flipV="1">
            <a:off x="2068513" y="3157538"/>
            <a:ext cx="5111750" cy="415925"/>
          </a:xfrm>
          <a:prstGeom prst="bentConnector3">
            <a:avLst>
              <a:gd name="adj1" fmla="val 295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4" name="TextBox 22"/>
          <p:cNvSpPr txBox="1">
            <a:spLocks noChangeArrowheads="1"/>
          </p:cNvSpPr>
          <p:nvPr/>
        </p:nvSpPr>
        <p:spPr bwMode="auto">
          <a:xfrm>
            <a:off x="107950" y="1716088"/>
            <a:ext cx="847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</a:rPr>
              <a:t>             10.00 – печать и проверка качества ЭМ (бланков регистрации)</a:t>
            </a:r>
          </a:p>
        </p:txBody>
      </p:sp>
      <p:pic>
        <p:nvPicPr>
          <p:cNvPr id="2152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4911725"/>
            <a:ext cx="3929062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26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4895850"/>
            <a:ext cx="3836987" cy="170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14874</TotalTime>
  <Words>530</Words>
  <Application>Microsoft Office PowerPoint</Application>
  <PresentationFormat>Экран (4:3)</PresentationFormat>
  <Paragraphs>88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Arial</vt:lpstr>
      <vt:lpstr>Cambria</vt:lpstr>
      <vt:lpstr>Times New Roman</vt:lpstr>
      <vt:lpstr>Wingdings</vt:lpstr>
      <vt:lpstr>1_Тема Office</vt:lpstr>
      <vt:lpstr>Презентация PowerPoint</vt:lpstr>
      <vt:lpstr>Цель проведения апробации</vt:lpstr>
      <vt:lpstr>Доставка ЭМ по сети «Интернет»</vt:lpstr>
      <vt:lpstr>Презентация PowerPoint</vt:lpstr>
      <vt:lpstr>Презентация PowerPoint</vt:lpstr>
      <vt:lpstr>Рекомендации по настройке рабочего стола  на АРМ участника КЕГЭ</vt:lpstr>
      <vt:lpstr>Единый государственный экзамен</vt:lpstr>
      <vt:lpstr>Лица,  привлекаемые к проведению апробации КЕГЭ</vt:lpstr>
      <vt:lpstr>Начало экзамена в аудитории</vt:lpstr>
      <vt:lpstr>Проведение экзамена в аудитории ППЭ</vt:lpstr>
      <vt:lpstr>Завершение экзамена в аудитории</vt:lpstr>
      <vt:lpstr>Особенности бланка регистрации  на экзамене КЕГЭ</vt:lpstr>
      <vt:lpstr>Формы ППЭ, учитывающие особенности проведения КЕГЭ</vt:lpstr>
      <vt:lpstr>ППЭ-01-01-К «Протокол технической готовности ППЭ к экзамену в компьютерной форме» </vt:lpstr>
      <vt:lpstr>ППЭ-05-02-К «Протокол проведения экзамена  в аудитории» </vt:lpstr>
      <vt:lpstr>ППЭ-13-03-К «Протокол проведения ЕГЭ в ППЭ» 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899</cp:revision>
  <cp:lastPrinted>2019-10-25T05:29:40Z</cp:lastPrinted>
  <dcterms:created xsi:type="dcterms:W3CDTF">2011-08-25T06:09:31Z</dcterms:created>
  <dcterms:modified xsi:type="dcterms:W3CDTF">2019-10-25T15:48:37Z</dcterms:modified>
</cp:coreProperties>
</file>