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805" r:id="rId2"/>
    <p:sldMasterId id="2147484905" r:id="rId3"/>
  </p:sldMasterIdLst>
  <p:notesMasterIdLst>
    <p:notesMasterId r:id="rId14"/>
  </p:notesMasterIdLst>
  <p:sldIdLst>
    <p:sldId id="608" r:id="rId4"/>
    <p:sldId id="630" r:id="rId5"/>
    <p:sldId id="620" r:id="rId6"/>
    <p:sldId id="622" r:id="rId7"/>
    <p:sldId id="621" r:id="rId8"/>
    <p:sldId id="642" r:id="rId9"/>
    <p:sldId id="623" r:id="rId10"/>
    <p:sldId id="624" r:id="rId11"/>
    <p:sldId id="644" r:id="rId12"/>
    <p:sldId id="645" r:id="rId13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E4A"/>
    <a:srgbClr val="FD8003"/>
    <a:srgbClr val="008000"/>
    <a:srgbClr val="003B68"/>
    <a:srgbClr val="E9EDF4"/>
    <a:srgbClr val="004F8A"/>
    <a:srgbClr val="005EA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>
        <p:scale>
          <a:sx n="93" d="100"/>
          <a:sy n="93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5FC8A1-6832-40D9-AFA1-5F742FC2BF02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1C9E7C8A-AA18-47AB-8B09-71682337C8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600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A9CDEB0-25ED-448F-A205-1D105D1AFB4B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E36712D-4115-4B8D-B023-D07D960327B2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792430E-3AAD-41BB-BBF5-99EC08774C68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FCBE65F-A2F1-4725-B424-D11B3278B837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BB9DE36-5FC6-4749-AB52-9F48D3E7B04C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C7873DA-9433-4B56-BBEB-A1EAA5CA7A63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7D55910-BD6B-41DA-89E5-7CEB4C28BE71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C22C2F8-A060-47E6-BA6B-1EA49E9DFF11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CAC574F-9A94-4EF2-A0E5-93607626A643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6281F2-E554-471E-ACA9-3CDC5252FB38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A3CD8F-AE20-4F9E-8B07-14B9EE1B8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141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CCF837-D71A-4B15-A98F-F0034441A549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9F08DA-3767-40DC-9ED1-D459A47023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73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7C3C81-C61C-45E2-9DA2-DBC844925619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857A3D-BDCE-485D-B6F0-943FA003A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1374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1EAF673-ACD8-42B2-AB95-B3599B9A0503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823667-66AB-42D7-9CA8-2974D04C4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85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BE77EC-04FB-42AA-B781-C469BF959948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751A4D7-8768-44CE-B7EB-8E0C8108C6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4933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09DB41-D017-4B9D-B81A-E2051A551822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5A3EA2-13DC-4CA8-B18A-6377505910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90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568459-C282-46C8-B7DF-95887073DB92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2CE5C7-0C3B-4865-983C-956DFE487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6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DA335D-BEC7-43BF-93CF-CB548AB7EC81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AA6426D-CD87-4C30-BF30-39D1B5D6EB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910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57333C-D61F-4BAE-9EB7-A98843749229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5B277E-D03E-4761-9F60-1A1F1ED4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794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C80DC9-5981-45E7-89BE-DA0B21A02BAB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762845-1B99-47E6-845A-B415AABB22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24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BC4815-EDBB-41B6-A91A-C436D5C9D723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384524-957A-4250-BC8F-E2E7707428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66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62F9C2-A160-4D00-A729-F2C595DC5C8C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0C4059-A868-4F0E-BDFE-040581920F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13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C79AE5-A902-4105-AC01-B2412D267D48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B56756-24B8-4904-B9F6-7583A0425B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7573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86118F-979F-4D04-8AD1-607C320B1552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ADB81A-2314-4ADC-ADEC-0303E39A21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995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FFFF5D-4363-4E46-988C-43A07DE2B8DA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E3DE19-C0BB-4272-ACD7-F5E9EBAF36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06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441D20-5D49-4E1D-9B4B-9B1C8EF9BF3B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0B7383-CF9E-4DBE-8D26-043E6AF9F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753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F9AF31-AA88-4F28-B302-2B3ADDD25D84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7A6677-2AFC-46B9-B81E-FE947FD44A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2006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DD63F6-6142-49E7-BEDF-A549A1C337AD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0CFA9D-4C9B-439C-9031-C96D3BDE20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72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7ADAA5-5E6E-45E5-8046-E70A511C3F1E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90399E-FF40-4C5E-B107-6B1F6DAF1D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8038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5AC147-F454-401D-806A-C8C16830AAFC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D7A807-3817-4E9A-A82D-9BB261F5AE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604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0BC664-9774-46A3-B1EA-C8B8FBFC7E2F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505EC7-8CE1-455F-B38C-FA41B82A3F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0302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A70AE1-C7AE-4243-9F96-538F7E2C9FB4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5AF331-BF1F-404A-B7B3-3DAB3BB53C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478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E3ECBD-7FEE-4495-9D48-FBFD65E40A5E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D5C3CB-92C3-401E-92A4-7247D13B49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9389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1CFA7C-AF0A-4F58-89E7-42A68521C617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3F8800-FCD5-48D9-B7C7-D78282FED3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496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E946C9-71E7-4894-A5B6-C97073738C7C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B29C42-AB56-4089-96DA-0A9A8F04F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4976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0A1A0B-8AA2-44E0-B484-32DC1A85E7DE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4B9C15-DEB4-40A9-883A-CBDEA1027E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868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2CD84D-06E6-43BA-9257-8DF74312BC32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481CAD-EBF0-4401-8F5E-C1933A7C64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50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69390B-BE0C-4D2F-BA09-9F3924ABD7B5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7412563-FE5E-4B88-8E5A-ED5CEDAF9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209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6893CA-2E2C-485E-A55F-C0A22FF02445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F8E45A-C467-4727-9C86-20381FA6B5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63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8BF0D2-A1EF-4C01-B4BA-965E338395A4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2ED19A-5E30-4EF1-AA46-2F0944FE86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20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691E52-C7A8-4116-9D77-85D95EE0CABB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5829C9-E202-48FD-87CD-9A2B575174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248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FE84D6-A8A5-4F81-BA89-71C7274E845A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94DC25-0D09-43A4-99ED-C165F97737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25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945A07-BBCB-49C2-B392-FAE406F74059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6D784F-7FD1-44C7-800D-8CA46D8302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259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5CA4B7-C520-4BAB-83C9-823B315DBC58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81934736-7490-4F86-9A93-23DA6BFF0C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8" r:id="rId1"/>
    <p:sldLayoutId id="2147485149" r:id="rId2"/>
    <p:sldLayoutId id="2147485150" r:id="rId3"/>
    <p:sldLayoutId id="2147485151" r:id="rId4"/>
    <p:sldLayoutId id="2147485152" r:id="rId5"/>
    <p:sldLayoutId id="2147485153" r:id="rId6"/>
    <p:sldLayoutId id="2147485154" r:id="rId7"/>
    <p:sldLayoutId id="2147485155" r:id="rId8"/>
    <p:sldLayoutId id="2147485156" r:id="rId9"/>
    <p:sldLayoutId id="2147485157" r:id="rId10"/>
    <p:sldLayoutId id="21474851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E77B5D-78E0-45BE-966E-7C8C5A0EDD20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3C76F072-C654-4900-8B77-E20A0D6ABD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3F19A6-AE0C-4DE0-AE4A-8E54DA40C1B2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249F948-2481-4D3B-BFEB-B36F0ABE66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3462338" y="5494338"/>
            <a:ext cx="544988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А. И. Карлов,</a:t>
            </a:r>
          </a:p>
          <a:p>
            <a:pPr algn="r">
              <a:spcBef>
                <a:spcPts val="60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директор Регионального центра </a:t>
            </a:r>
            <a:b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оценки качества образования</a:t>
            </a:r>
          </a:p>
        </p:txBody>
      </p:sp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2555875" y="1641475"/>
            <a:ext cx="6478588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Совершенствование </a:t>
            </a:r>
            <a:br>
              <a:rPr lang="ru-RU" altLang="ru-RU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системы подготовки к проведению государственной итоговой аттестации по образовательным программам основного общего образования</a:t>
            </a:r>
            <a:br>
              <a:rPr lang="ru-RU" altLang="ru-RU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в соответствии с ФГОС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1844675"/>
            <a:ext cx="3998913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Тренировочные мероприятия и апробации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 2019 – 2020 учебном году </a:t>
            </a:r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Прямоугольник 13342"/>
          <p:cNvSpPr>
            <a:spLocks noChangeArrowheads="1"/>
          </p:cNvSpPr>
          <p:nvPr/>
        </p:nvSpPr>
        <p:spPr bwMode="auto">
          <a:xfrm>
            <a:off x="3779838" y="2062163"/>
            <a:ext cx="5146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22.11.2019 г.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 – математика (ОГЭ, ГВЭ);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09.04.2020 г.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география (ОГЭ);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10.04.2020 г.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обществознание (ОГЭ);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__.04.2020 г.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предметы по выбору </a:t>
            </a: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(МОУО)</a:t>
            </a:r>
            <a:endParaRPr lang="ru-RU" altLang="ru-RU" sz="18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7111" name="Прямоугольник 54"/>
          <p:cNvSpPr>
            <a:spLocks noChangeArrowheads="1"/>
          </p:cNvSpPr>
          <p:nvPr/>
        </p:nvSpPr>
        <p:spPr bwMode="auto">
          <a:xfrm>
            <a:off x="-14288" y="1933575"/>
            <a:ext cx="36496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2. Региональные </a:t>
            </a:r>
            <a:b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тренировочные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экзамены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4F81BD"/>
                </a:solidFill>
                <a:latin typeface="Cambria" pitchFamily="18" charset="0"/>
              </a:rPr>
              <a:t>(апробация КИМ </a:t>
            </a:r>
            <a:br>
              <a:rPr lang="ru-RU" altLang="ru-RU" sz="1800" b="1" i="1">
                <a:solidFill>
                  <a:srgbClr val="4F81BD"/>
                </a:solidFill>
                <a:latin typeface="Cambria" pitchFamily="18" charset="0"/>
              </a:rPr>
            </a:br>
            <a:r>
              <a:rPr lang="ru-RU" altLang="ru-RU" sz="1800" b="1" i="1">
                <a:solidFill>
                  <a:srgbClr val="4F81BD"/>
                </a:solidFill>
                <a:latin typeface="Cambria" pitchFamily="18" charset="0"/>
              </a:rPr>
              <a:t>по новым ФГОС) </a:t>
            </a:r>
          </a:p>
        </p:txBody>
      </p:sp>
      <p:sp>
        <p:nvSpPr>
          <p:cNvPr id="47112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3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5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6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7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8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144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9" name="Прямоугольник 13"/>
          <p:cNvSpPr>
            <a:spLocks noChangeArrowheads="1"/>
          </p:cNvSpPr>
          <p:nvPr/>
        </p:nvSpPr>
        <p:spPr bwMode="auto">
          <a:xfrm>
            <a:off x="39688" y="4384675"/>
            <a:ext cx="366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3. Региональное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тренировочное итоговое собеседование </a:t>
            </a:r>
          </a:p>
        </p:txBody>
      </p:sp>
      <p:sp>
        <p:nvSpPr>
          <p:cNvPr id="47120" name="Прямоугольник 57"/>
          <p:cNvSpPr>
            <a:spLocks noChangeArrowheads="1"/>
          </p:cNvSpPr>
          <p:nvPr/>
        </p:nvSpPr>
        <p:spPr bwMode="auto">
          <a:xfrm>
            <a:off x="3817938" y="4484688"/>
            <a:ext cx="5246687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18.12.2019 г.</a:t>
            </a: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русский язык.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Изменение во 2 задании: выпускникам будет необходимо выполнить подробный пересказ прочитанного текста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b="1" i="1">
              <a:solidFill>
                <a:srgbClr val="005EA4"/>
              </a:solidFill>
              <a:latin typeface="Cambria" pitchFamily="18" charset="0"/>
            </a:endParaRPr>
          </a:p>
        </p:txBody>
      </p:sp>
      <p:cxnSp>
        <p:nvCxnSpPr>
          <p:cNvPr id="67" name="Соединительная линия уступом 66"/>
          <p:cNvCxnSpPr/>
          <p:nvPr/>
        </p:nvCxnSpPr>
        <p:spPr>
          <a:xfrm flipV="1">
            <a:off x="3635375" y="1920875"/>
            <a:ext cx="4897438" cy="684213"/>
          </a:xfrm>
          <a:prstGeom prst="bentConnector3">
            <a:avLst>
              <a:gd name="adj1" fmla="val -2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/>
          <p:nvPr/>
        </p:nvCxnSpPr>
        <p:spPr>
          <a:xfrm flipV="1">
            <a:off x="3708400" y="4368800"/>
            <a:ext cx="4895850" cy="682625"/>
          </a:xfrm>
          <a:prstGeom prst="bentConnector3">
            <a:avLst>
              <a:gd name="adj1" fmla="val -2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8923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Выноска 2 88"/>
          <p:cNvSpPr/>
          <p:nvPr/>
        </p:nvSpPr>
        <p:spPr>
          <a:xfrm>
            <a:off x="3668713" y="2820988"/>
            <a:ext cx="4537075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2015 – 2019 ФГОС ООО</a:t>
            </a:r>
          </a:p>
        </p:txBody>
      </p:sp>
      <p:sp>
        <p:nvSpPr>
          <p:cNvPr id="90" name="Выноска 2 89"/>
          <p:cNvSpPr/>
          <p:nvPr/>
        </p:nvSpPr>
        <p:spPr>
          <a:xfrm>
            <a:off x="3516313" y="2152650"/>
            <a:ext cx="4689475" cy="541338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2011 – 2014 ФГОС НОО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2868613" y="1412875"/>
            <a:ext cx="5337175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Обязательный переход на новый ФГОС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93" name="Выноска 2 92"/>
          <p:cNvSpPr/>
          <p:nvPr/>
        </p:nvSpPr>
        <p:spPr>
          <a:xfrm>
            <a:off x="1058863" y="5105400"/>
            <a:ext cx="3152775" cy="1374775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Усвоение им социального опыта общества к которому он принадлежит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565150" y="4365625"/>
            <a:ext cx="7967663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ФГОС направлен на социализацию личности выпускника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95" name="Выноска 2 94"/>
          <p:cNvSpPr/>
          <p:nvPr/>
        </p:nvSpPr>
        <p:spPr>
          <a:xfrm>
            <a:off x="5003800" y="5105400"/>
            <a:ext cx="3544888" cy="1374775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Активное воспроизводство </a:t>
            </a:r>
            <a:b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 наращивание социальных связей </a:t>
            </a:r>
            <a:b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 отношений, в которых он развивается</a:t>
            </a:r>
          </a:p>
        </p:txBody>
      </p:sp>
      <p:sp>
        <p:nvSpPr>
          <p:cNvPr id="21" name="Выноска 2 20"/>
          <p:cNvSpPr/>
          <p:nvPr/>
        </p:nvSpPr>
        <p:spPr>
          <a:xfrm>
            <a:off x="3851275" y="3486150"/>
            <a:ext cx="4537075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2020 – 2021 ФГОС СОО</a:t>
            </a:r>
          </a:p>
        </p:txBody>
      </p:sp>
      <p:pic>
        <p:nvPicPr>
          <p:cNvPr id="38931" name="Picture 2" descr="http://sch5pechenga.ucoz.ru/001-01-2019/fgos_znacho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10722" r="15598" b="7828"/>
          <a:stretch>
            <a:fillRect/>
          </a:stretch>
        </p:blipFill>
        <p:spPr bwMode="auto">
          <a:xfrm>
            <a:off x="601663" y="1728788"/>
            <a:ext cx="15843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2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Поэтапный переход на новый 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125538"/>
            <a:ext cx="6640512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AutoShape 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41" name="AutoShape 4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42" name="AutoShape 6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43" name="AutoShape 8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44" name="AutoShape 10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45" name="AutoShape 1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46" name="TextBox 26"/>
          <p:cNvSpPr txBox="1">
            <a:spLocks noChangeArrowheads="1"/>
          </p:cNvSpPr>
          <p:nvPr/>
        </p:nvSpPr>
        <p:spPr bwMode="auto">
          <a:xfrm>
            <a:off x="3924300" y="3287713"/>
            <a:ext cx="17922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8000"/>
                </a:solidFill>
                <a:latin typeface="Cambria" pitchFamily="18" charset="0"/>
              </a:rPr>
              <a:t>КИМ </a:t>
            </a:r>
            <a:br>
              <a:rPr lang="ru-RU" altLang="ru-RU" sz="1600" b="1">
                <a:solidFill>
                  <a:srgbClr val="008000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8000"/>
                </a:solidFill>
                <a:latin typeface="Cambria" pitchFamily="18" charset="0"/>
              </a:rPr>
              <a:t>по новым ФГОС проверяют </a:t>
            </a:r>
            <a:br>
              <a:rPr lang="ru-RU" altLang="ru-RU" sz="1600" b="1">
                <a:solidFill>
                  <a:srgbClr val="008000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8000"/>
                </a:solidFill>
                <a:latin typeface="Cambria" pitchFamily="18" charset="0"/>
              </a:rPr>
              <a:t>у выпускников</a:t>
            </a:r>
          </a:p>
        </p:txBody>
      </p:sp>
      <p:sp>
        <p:nvSpPr>
          <p:cNvPr id="39947" name="TextBox 28"/>
          <p:cNvSpPr txBox="1">
            <a:spLocks noChangeArrowheads="1"/>
          </p:cNvSpPr>
          <p:nvPr/>
        </p:nvSpPr>
        <p:spPr bwMode="auto">
          <a:xfrm>
            <a:off x="2916238" y="1989138"/>
            <a:ext cx="1930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Cambria" pitchFamily="18" charset="0"/>
              </a:rPr>
              <a:t>функциональное чтение</a:t>
            </a:r>
          </a:p>
        </p:txBody>
      </p:sp>
      <p:sp>
        <p:nvSpPr>
          <p:cNvPr id="39948" name="TextBox 29"/>
          <p:cNvSpPr txBox="1">
            <a:spLocks noChangeArrowheads="1"/>
          </p:cNvSpPr>
          <p:nvPr/>
        </p:nvSpPr>
        <p:spPr bwMode="auto">
          <a:xfrm>
            <a:off x="4849813" y="1700213"/>
            <a:ext cx="18827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Cambria" pitchFamily="18" charset="0"/>
              </a:rPr>
              <a:t>умение объяснять явления </a:t>
            </a:r>
            <a:br>
              <a:rPr lang="ru-RU" altLang="ru-RU" sz="1400" b="1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1400" b="1">
                <a:solidFill>
                  <a:schemeClr val="bg1"/>
                </a:solidFill>
                <a:latin typeface="Cambria" pitchFamily="18" charset="0"/>
              </a:rPr>
              <a:t>и процессы окружающего </a:t>
            </a:r>
            <a:br>
              <a:rPr lang="ru-RU" altLang="ru-RU" sz="1400" b="1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1400" b="1">
                <a:solidFill>
                  <a:schemeClr val="bg1"/>
                </a:solidFill>
                <a:latin typeface="Cambria" pitchFamily="18" charset="0"/>
              </a:rPr>
              <a:t>мира</a:t>
            </a:r>
          </a:p>
        </p:txBody>
      </p:sp>
      <p:sp>
        <p:nvSpPr>
          <p:cNvPr id="39949" name="TextBox 30"/>
          <p:cNvSpPr txBox="1">
            <a:spLocks noChangeArrowheads="1"/>
          </p:cNvSpPr>
          <p:nvPr/>
        </p:nvSpPr>
        <p:spPr bwMode="auto">
          <a:xfrm>
            <a:off x="5678488" y="3500438"/>
            <a:ext cx="20621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Cambria" pitchFamily="18" charset="0"/>
              </a:rPr>
              <a:t>умение аргументировать свое мнение</a:t>
            </a:r>
          </a:p>
        </p:txBody>
      </p:sp>
      <p:sp>
        <p:nvSpPr>
          <p:cNvPr id="39950" name="TextBox 31"/>
          <p:cNvSpPr txBox="1">
            <a:spLocks noChangeArrowheads="1"/>
          </p:cNvSpPr>
          <p:nvPr/>
        </p:nvSpPr>
        <p:spPr bwMode="auto">
          <a:xfrm>
            <a:off x="2925763" y="5084763"/>
            <a:ext cx="2006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Cambria" pitchFamily="18" charset="0"/>
              </a:rPr>
              <a:t>умение классифицировать изученные </a:t>
            </a:r>
            <a:br>
              <a:rPr lang="ru-RU" altLang="ru-RU" sz="1400" b="1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1400" b="1">
                <a:solidFill>
                  <a:schemeClr val="bg1"/>
                </a:solidFill>
                <a:latin typeface="Cambria" pitchFamily="18" charset="0"/>
              </a:rPr>
              <a:t>объекты</a:t>
            </a:r>
          </a:p>
        </p:txBody>
      </p:sp>
      <p:sp>
        <p:nvSpPr>
          <p:cNvPr id="39951" name="TextBox 33"/>
          <p:cNvSpPr txBox="1">
            <a:spLocks noChangeArrowheads="1"/>
          </p:cNvSpPr>
          <p:nvPr/>
        </p:nvSpPr>
        <p:spPr bwMode="auto">
          <a:xfrm>
            <a:off x="4940300" y="5157788"/>
            <a:ext cx="17922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Cambria" pitchFamily="18" charset="0"/>
              </a:rPr>
              <a:t>умение рассуждать </a:t>
            </a:r>
            <a:br>
              <a:rPr lang="ru-RU" altLang="ru-RU" sz="1400" b="1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1400" b="1">
                <a:solidFill>
                  <a:schemeClr val="bg1"/>
                </a:solidFill>
                <a:latin typeface="Cambria" pitchFamily="18" charset="0"/>
              </a:rPr>
              <a:t>и сравнивать</a:t>
            </a:r>
          </a:p>
        </p:txBody>
      </p:sp>
      <p:pic>
        <p:nvPicPr>
          <p:cNvPr id="3995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КИМ по новым ФГОС</a:t>
            </a:r>
          </a:p>
        </p:txBody>
      </p:sp>
      <p:pic>
        <p:nvPicPr>
          <p:cNvPr id="39954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6" t="10277" r="29092" b="28612"/>
          <a:stretch>
            <a:fillRect/>
          </a:stretch>
        </p:blipFill>
        <p:spPr bwMode="auto">
          <a:xfrm>
            <a:off x="1258888" y="2997200"/>
            <a:ext cx="2252662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955" name="Picture 26" descr="C:\Users\user\Desktop\фон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1916113"/>
            <a:ext cx="39989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Практико-ориентированные задания 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1 – 5 на ОГЭ по математике в 2020 году</a:t>
            </a:r>
          </a:p>
        </p:txBody>
      </p:sp>
      <p:sp>
        <p:nvSpPr>
          <p:cNvPr id="409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09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09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09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09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09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09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40972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1839"/>
          <a:stretch>
            <a:fillRect/>
          </a:stretch>
        </p:blipFill>
        <p:spPr bwMode="auto">
          <a:xfrm>
            <a:off x="55563" y="1522413"/>
            <a:ext cx="4516437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4360862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5263"/>
            <a:ext cx="441166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AutoShape 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988" name="AutoShape 4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989" name="AutoShape 6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990" name="AutoShape 8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991" name="AutoShape 10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992" name="AutoShape 1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19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КИМ ОГЭ по русскому языку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7875" y="1395413"/>
            <a:ext cx="3649663" cy="5762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2019 год</a:t>
            </a:r>
            <a:endParaRPr lang="ru-RU" sz="28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10125" y="1412875"/>
            <a:ext cx="3649663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2020 год</a:t>
            </a:r>
            <a:endParaRPr lang="ru-RU" sz="28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3500" y="2205038"/>
            <a:ext cx="3913188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</a:rPr>
              <a:t>ИЗЛОЖЕНИЕ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77875" y="2205038"/>
            <a:ext cx="1490663" cy="792162"/>
          </a:xfrm>
          <a:prstGeom prst="rect">
            <a:avLst/>
          </a:prstGeom>
          <a:solidFill>
            <a:srgbClr val="8F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</a:rPr>
              <a:t>№ 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970713" y="2205038"/>
            <a:ext cx="1489075" cy="792162"/>
          </a:xfrm>
          <a:prstGeom prst="rect">
            <a:avLst/>
          </a:prstGeom>
          <a:solidFill>
            <a:srgbClr val="8F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</a:rPr>
              <a:t>№ 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81275" y="3141663"/>
            <a:ext cx="3913188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</a:rPr>
              <a:t>ТЕСТ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5650" y="3141663"/>
            <a:ext cx="1490663" cy="792162"/>
          </a:xfrm>
          <a:prstGeom prst="rect">
            <a:avLst/>
          </a:prstGeom>
          <a:solidFill>
            <a:srgbClr val="8F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</a:rPr>
              <a:t>№ 2-14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948488" y="3141663"/>
            <a:ext cx="1489075" cy="792162"/>
          </a:xfrm>
          <a:prstGeom prst="rect">
            <a:avLst/>
          </a:prstGeom>
          <a:solidFill>
            <a:srgbClr val="8F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</a:rPr>
              <a:t>№ 2-8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81275" y="4076700"/>
            <a:ext cx="3913188" cy="792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</a:rPr>
              <a:t>СОЧИНЕНИЕ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55650" y="4076700"/>
            <a:ext cx="1490663" cy="792163"/>
          </a:xfrm>
          <a:prstGeom prst="rect">
            <a:avLst/>
          </a:prstGeom>
          <a:solidFill>
            <a:srgbClr val="8F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</a:rPr>
              <a:t>№ 15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948488" y="4076700"/>
            <a:ext cx="1489075" cy="792163"/>
          </a:xfrm>
          <a:prstGeom prst="rect">
            <a:avLst/>
          </a:prstGeom>
          <a:solidFill>
            <a:srgbClr val="8F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</a:rPr>
              <a:t>№ 9</a:t>
            </a:r>
          </a:p>
        </p:txBody>
      </p:sp>
      <p:sp>
        <p:nvSpPr>
          <p:cNvPr id="42006" name="Прямоугольник 13336"/>
          <p:cNvSpPr>
            <a:spLocks noChangeArrowheads="1"/>
          </p:cNvSpPr>
          <p:nvPr/>
        </p:nvSpPr>
        <p:spPr bwMode="auto">
          <a:xfrm>
            <a:off x="1292225" y="4868863"/>
            <a:ext cx="67357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800" b="1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ОЦЕНИВАНИЕ ТЕСТОВОЙ ЧАСТИ СОКРАЩЕНО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724025" y="5221288"/>
            <a:ext cx="1584325" cy="5540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ambria" panose="02040503050406030204" pitchFamily="18" charset="0"/>
              </a:rPr>
              <a:t>13 БАЛЛОВ</a:t>
            </a:r>
          </a:p>
        </p:txBody>
      </p:sp>
      <p:sp>
        <p:nvSpPr>
          <p:cNvPr id="32" name="Овал 31"/>
          <p:cNvSpPr/>
          <p:nvPr/>
        </p:nvSpPr>
        <p:spPr>
          <a:xfrm>
            <a:off x="5419725" y="5246688"/>
            <a:ext cx="1584325" cy="5540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ambria" panose="02040503050406030204" pitchFamily="18" charset="0"/>
              </a:rPr>
              <a:t>7 БАЛЛОВ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492500" y="5445125"/>
            <a:ext cx="1800225" cy="14446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010" name="Прямоугольник 13336"/>
          <p:cNvSpPr>
            <a:spLocks noChangeArrowheads="1"/>
          </p:cNvSpPr>
          <p:nvPr/>
        </p:nvSpPr>
        <p:spPr bwMode="auto">
          <a:xfrm>
            <a:off x="1292225" y="5791200"/>
            <a:ext cx="67357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800" b="1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УМЕНЬШИН ПЕРВИЧНЫЙ БАЛЛ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724025" y="6091238"/>
            <a:ext cx="1584325" cy="552450"/>
          </a:xfrm>
          <a:prstGeom prst="ellipse">
            <a:avLst/>
          </a:prstGeom>
          <a:solidFill>
            <a:srgbClr val="8FCE4A"/>
          </a:solidFill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ambria" panose="02040503050406030204" pitchFamily="18" charset="0"/>
              </a:rPr>
              <a:t>39 БАЛЛОВ</a:t>
            </a:r>
          </a:p>
        </p:txBody>
      </p:sp>
      <p:sp>
        <p:nvSpPr>
          <p:cNvPr id="37" name="Овал 36"/>
          <p:cNvSpPr/>
          <p:nvPr/>
        </p:nvSpPr>
        <p:spPr>
          <a:xfrm>
            <a:off x="5419725" y="6115050"/>
            <a:ext cx="1584325" cy="554038"/>
          </a:xfrm>
          <a:prstGeom prst="ellipse">
            <a:avLst/>
          </a:prstGeom>
          <a:solidFill>
            <a:srgbClr val="8FCE4A"/>
          </a:solidFill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ambria" panose="02040503050406030204" pitchFamily="18" charset="0"/>
              </a:rPr>
              <a:t>33 БАЛЛА</a:t>
            </a:r>
          </a:p>
        </p:txBody>
      </p:sp>
      <p:sp>
        <p:nvSpPr>
          <p:cNvPr id="38" name="Стрелка вправо 37"/>
          <p:cNvSpPr/>
          <p:nvPr/>
        </p:nvSpPr>
        <p:spPr>
          <a:xfrm>
            <a:off x="3492500" y="6315075"/>
            <a:ext cx="1800225" cy="142875"/>
          </a:xfrm>
          <a:prstGeom prst="rightArrow">
            <a:avLst/>
          </a:prstGeom>
          <a:solidFill>
            <a:srgbClr val="8FCE4A"/>
          </a:solidFill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2014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224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Batang" pitchFamily="18" charset="-127"/>
              </a:rPr>
              <a:t>Перспективная модель ОГЭ-2020 </a:t>
            </a:r>
            <a:b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Batang" pitchFamily="18" charset="-127"/>
              </a:rPr>
            </a:b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Batang" pitchFamily="18" charset="-127"/>
              </a:rPr>
              <a:t>по химии (с экспериментом)</a:t>
            </a:r>
            <a:endParaRPr lang="ru-RU" altLang="ru-RU" sz="280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3012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3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4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5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6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7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8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6" name="Рисунок 25" descr="471_labor-floydworx.png"/>
          <p:cNvPicPr>
            <a:picLocks noChangeAspect="1"/>
          </p:cNvPicPr>
          <p:nvPr/>
        </p:nvPicPr>
        <p:blipFill>
          <a:blip r:embed="rId4" cstate="print"/>
          <a:srcRect l="3031" t="11869" r="2651" b="22475"/>
          <a:stretch>
            <a:fillRect/>
          </a:stretch>
        </p:blipFill>
        <p:spPr>
          <a:xfrm>
            <a:off x="60707" y="1246353"/>
            <a:ext cx="3215149" cy="1678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60325" y="3213100"/>
            <a:ext cx="3935413" cy="431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Arial" pitchFamily="34" charset="0"/>
              </a:rPr>
              <a:t>В аудиториях ППЭ наличие: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8" name="Выноска 2 27"/>
          <p:cNvSpPr/>
          <p:nvPr/>
        </p:nvSpPr>
        <p:spPr>
          <a:xfrm>
            <a:off x="684213" y="4457700"/>
            <a:ext cx="3600450" cy="665163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itchFamily="34" charset="0"/>
              </a:rPr>
              <a:t>Шкафа для хранения реактивов и оборудования</a:t>
            </a:r>
          </a:p>
        </p:txBody>
      </p:sp>
      <p:sp>
        <p:nvSpPr>
          <p:cNvPr id="29" name="Выноска 2 28"/>
          <p:cNvSpPr/>
          <p:nvPr/>
        </p:nvSpPr>
        <p:spPr>
          <a:xfrm>
            <a:off x="539750" y="3789363"/>
            <a:ext cx="3744913" cy="541337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itchFamily="34" charset="0"/>
              </a:rPr>
              <a:t>Раковин с подводкой воды </a:t>
            </a:r>
          </a:p>
        </p:txBody>
      </p:sp>
      <p:sp>
        <p:nvSpPr>
          <p:cNvPr id="30" name="Выноска 2 29"/>
          <p:cNvSpPr/>
          <p:nvPr/>
        </p:nvSpPr>
        <p:spPr>
          <a:xfrm>
            <a:off x="900113" y="5267325"/>
            <a:ext cx="3384550" cy="6096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itchFamily="34" charset="0"/>
              </a:rPr>
              <a:t>Аптечки первой медицинской помощи</a:t>
            </a:r>
          </a:p>
        </p:txBody>
      </p:sp>
      <p:sp>
        <p:nvSpPr>
          <p:cNvPr id="31" name="Выноска 2 30"/>
          <p:cNvSpPr/>
          <p:nvPr/>
        </p:nvSpPr>
        <p:spPr>
          <a:xfrm>
            <a:off x="1187450" y="6021388"/>
            <a:ext cx="3097213" cy="503237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itchFamily="34" charset="0"/>
              </a:rPr>
              <a:t>Средств пожаротушения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35375" y="1301750"/>
            <a:ext cx="2449513" cy="6873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Arial" pitchFamily="34" charset="0"/>
              </a:rPr>
              <a:t>Аудитория письменной части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16688" y="1301750"/>
            <a:ext cx="2447925" cy="6873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Arial" pitchFamily="34" charset="0"/>
              </a:rPr>
              <a:t>Аудитория практической части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635375" y="2238375"/>
            <a:ext cx="2449513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2 организатора </a:t>
            </a:r>
            <a:b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(не предметника)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03988" y="2238375"/>
            <a:ext cx="244792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Специалист по инструктажу + </a:t>
            </a:r>
            <a:b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2 эксперта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3029" name="TextBox 1"/>
          <p:cNvSpPr txBox="1">
            <a:spLocks noChangeArrowheads="1"/>
          </p:cNvSpPr>
          <p:nvPr/>
        </p:nvSpPr>
        <p:spPr bwMode="auto">
          <a:xfrm>
            <a:off x="6084888" y="1341438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733925" y="2060575"/>
            <a:ext cx="198438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7613650" y="2060575"/>
            <a:ext cx="198438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032" name="TextBox 3"/>
          <p:cNvSpPr txBox="1">
            <a:spLocks noChangeArrowheads="1"/>
          </p:cNvSpPr>
          <p:nvPr/>
        </p:nvSpPr>
        <p:spPr bwMode="auto">
          <a:xfrm>
            <a:off x="4832350" y="2997200"/>
            <a:ext cx="4119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ambria" pitchFamily="18" charset="0"/>
              </a:rPr>
              <a:t>Спецификация КИМ ОГЭ по химии</a:t>
            </a:r>
          </a:p>
        </p:txBody>
      </p:sp>
      <p:pic>
        <p:nvPicPr>
          <p:cNvPr id="43033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71850"/>
            <a:ext cx="3322638" cy="180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034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437063"/>
            <a:ext cx="2643188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035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5013325"/>
            <a:ext cx="2951163" cy="169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03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37" name="Picture 26" descr="C:\Users\user\Desktop\фон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722438"/>
            <a:ext cx="39989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1919288"/>
            <a:ext cx="39989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Изменения в КИМ ОГЭ 2020 года</a:t>
            </a:r>
          </a:p>
        </p:txBody>
      </p:sp>
      <p:sp>
        <p:nvSpPr>
          <p:cNvPr id="4403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403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403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404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404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404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404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404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5" name="Прямоугольник 13330"/>
          <p:cNvSpPr>
            <a:spLocks noChangeArrowheads="1"/>
          </p:cNvSpPr>
          <p:nvPr/>
        </p:nvSpPr>
        <p:spPr bwMode="auto">
          <a:xfrm>
            <a:off x="-36513" y="1844675"/>
            <a:ext cx="2024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Обществознание</a:t>
            </a:r>
            <a:endParaRPr lang="ru-RU" altLang="ru-RU" sz="1600">
              <a:solidFill>
                <a:srgbClr val="FF0000"/>
              </a:solidFill>
            </a:endParaRPr>
          </a:p>
        </p:txBody>
      </p:sp>
      <p:sp>
        <p:nvSpPr>
          <p:cNvPr id="44046" name="Прямоугольник 13336"/>
          <p:cNvSpPr>
            <a:spLocks noChangeArrowheads="1"/>
          </p:cNvSpPr>
          <p:nvPr/>
        </p:nvSpPr>
        <p:spPr bwMode="auto">
          <a:xfrm>
            <a:off x="2052638" y="1397000"/>
            <a:ext cx="70564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Количество заданий сокращено с 31 до 24, максимальный первичный балл уменьшен с 39 до 35;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усилена  аналитическая  составляющая  КИМ:  большинство заданий требует анализа практических ситуаций, умений рассуждать, объяснять, аргументировать, выражать своё мнение с опорой на факты социальной жизни, личный социальный опыт и обществоведческие знания</a:t>
            </a:r>
          </a:p>
        </p:txBody>
      </p:sp>
      <p:sp>
        <p:nvSpPr>
          <p:cNvPr id="44047" name="Прямоугольник 13336"/>
          <p:cNvSpPr>
            <a:spLocks noChangeArrowheads="1"/>
          </p:cNvSpPr>
          <p:nvPr/>
        </p:nvSpPr>
        <p:spPr bwMode="auto">
          <a:xfrm>
            <a:off x="2052638" y="3349625"/>
            <a:ext cx="712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Внесены изменения в разделы 2 («Задания по чтению») и 5 («Задания по говорению»)</a:t>
            </a:r>
          </a:p>
        </p:txBody>
      </p:sp>
      <p:sp>
        <p:nvSpPr>
          <p:cNvPr id="44048" name="Прямоугольник 13330"/>
          <p:cNvSpPr>
            <a:spLocks noChangeArrowheads="1"/>
          </p:cNvSpPr>
          <p:nvPr/>
        </p:nvSpPr>
        <p:spPr bwMode="auto">
          <a:xfrm>
            <a:off x="-107950" y="4508500"/>
            <a:ext cx="2024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История</a:t>
            </a:r>
            <a:endParaRPr lang="ru-RU" altLang="ru-RU" sz="1600">
              <a:solidFill>
                <a:srgbClr val="FF0000"/>
              </a:solidFill>
            </a:endParaRPr>
          </a:p>
        </p:txBody>
      </p:sp>
      <p:sp>
        <p:nvSpPr>
          <p:cNvPr id="44049" name="Прямоугольник 13336"/>
          <p:cNvSpPr>
            <a:spLocks noChangeArrowheads="1"/>
          </p:cNvSpPr>
          <p:nvPr/>
        </p:nvSpPr>
        <p:spPr bwMode="auto">
          <a:xfrm>
            <a:off x="2052638" y="4267200"/>
            <a:ext cx="6911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Предлагается только одна модель КИМ, соответствующая линейной системе изучения истории ;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введены новые задания на работу с исторической картой, увеличено число заданий на основе визуальных источников исторической информации</a:t>
            </a:r>
          </a:p>
        </p:txBody>
      </p:sp>
      <p:sp>
        <p:nvSpPr>
          <p:cNvPr id="44050" name="Прямоугольник 13330"/>
          <p:cNvSpPr>
            <a:spLocks noChangeArrowheads="1"/>
          </p:cNvSpPr>
          <p:nvPr/>
        </p:nvSpPr>
        <p:spPr bwMode="auto">
          <a:xfrm>
            <a:off x="144463" y="5761038"/>
            <a:ext cx="165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Литература</a:t>
            </a:r>
            <a:endParaRPr lang="ru-RU" altLang="ru-RU" sz="1600">
              <a:solidFill>
                <a:srgbClr val="FF0000"/>
              </a:solidFill>
            </a:endParaRPr>
          </a:p>
        </p:txBody>
      </p:sp>
      <p:sp>
        <p:nvSpPr>
          <p:cNvPr id="44051" name="Прямоугольник 13336"/>
          <p:cNvSpPr>
            <a:spLocks noChangeArrowheads="1"/>
          </p:cNvSpPr>
          <p:nvPr/>
        </p:nvSpPr>
        <p:spPr bwMode="auto">
          <a:xfrm>
            <a:off x="2051050" y="5692775"/>
            <a:ext cx="7058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Введена  дополнительная  тема  сочинения  в  части  2;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введены критерии оценки практической грамотности;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увеличено максимальное количество баллов с 33 до 39</a:t>
            </a:r>
          </a:p>
        </p:txBody>
      </p:sp>
      <p:sp>
        <p:nvSpPr>
          <p:cNvPr id="44052" name="Прямоугольник 7"/>
          <p:cNvSpPr>
            <a:spLocks noChangeArrowheads="1"/>
          </p:cNvSpPr>
          <p:nvPr/>
        </p:nvSpPr>
        <p:spPr bwMode="auto">
          <a:xfrm>
            <a:off x="107950" y="3260725"/>
            <a:ext cx="158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Иностранный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 язык</a:t>
            </a:r>
            <a:endParaRPr lang="ru-RU" altLang="ru-RU" sz="1600">
              <a:solidFill>
                <a:srgbClr val="FF0000"/>
              </a:solidFill>
            </a:endParaRP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flipV="1">
            <a:off x="1944688" y="5702300"/>
            <a:ext cx="4895850" cy="682625"/>
          </a:xfrm>
          <a:prstGeom prst="bentConnector3">
            <a:avLst>
              <a:gd name="adj1" fmla="val -2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flipV="1">
            <a:off x="1944688" y="4175125"/>
            <a:ext cx="4895850" cy="909638"/>
          </a:xfrm>
          <a:prstGeom prst="bentConnector3">
            <a:avLst>
              <a:gd name="adj1" fmla="val 139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flipV="1">
            <a:off x="1946275" y="3260725"/>
            <a:ext cx="4895850" cy="682625"/>
          </a:xfrm>
          <a:prstGeom prst="bentConnector3">
            <a:avLst>
              <a:gd name="adj1" fmla="val -2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flipV="1">
            <a:off x="1944688" y="1397000"/>
            <a:ext cx="4897437" cy="1023938"/>
          </a:xfrm>
          <a:prstGeom prst="bentConnector3">
            <a:avLst>
              <a:gd name="adj1" fmla="val 15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Изменения в КИМ ОГЭ 2020 года</a:t>
            </a:r>
          </a:p>
        </p:txBody>
      </p:sp>
      <p:sp>
        <p:nvSpPr>
          <p:cNvPr id="4506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506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506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506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506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506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506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506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53188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9" name="Прямоугольник 13330"/>
          <p:cNvSpPr>
            <a:spLocks noChangeArrowheads="1"/>
          </p:cNvSpPr>
          <p:nvPr/>
        </p:nvSpPr>
        <p:spPr bwMode="auto">
          <a:xfrm>
            <a:off x="177800" y="3703638"/>
            <a:ext cx="1657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Химия</a:t>
            </a:r>
            <a:endParaRPr lang="ru-RU" altLang="ru-RU" sz="1600">
              <a:solidFill>
                <a:srgbClr val="FF0000"/>
              </a:solidFill>
            </a:endParaRPr>
          </a:p>
        </p:txBody>
      </p:sp>
      <p:sp>
        <p:nvSpPr>
          <p:cNvPr id="45070" name="Прямоугольник 13336"/>
          <p:cNvSpPr>
            <a:spLocks noChangeArrowheads="1"/>
          </p:cNvSpPr>
          <p:nvPr/>
        </p:nvSpPr>
        <p:spPr bwMode="auto">
          <a:xfrm>
            <a:off x="2124075" y="3213100"/>
            <a:ext cx="6911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Только одна модель КИМ (с экспериментом);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добавлено  задание  1,  предусматривающее  проверку  умения  работать  с текстовой информацией;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в  экзаменационный вариант добавлена обязательная  для  выполнения практическая часть, которая включает в себя два задания: 23 и 24</a:t>
            </a:r>
          </a:p>
        </p:txBody>
      </p:sp>
      <p:sp>
        <p:nvSpPr>
          <p:cNvPr id="45071" name="Прямоугольник 13330"/>
          <p:cNvSpPr>
            <a:spLocks noChangeArrowheads="1"/>
          </p:cNvSpPr>
          <p:nvPr/>
        </p:nvSpPr>
        <p:spPr bwMode="auto">
          <a:xfrm>
            <a:off x="134938" y="4927600"/>
            <a:ext cx="1844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Информатика</a:t>
            </a:r>
            <a:endParaRPr lang="ru-RU" altLang="ru-RU" sz="1600">
              <a:solidFill>
                <a:srgbClr val="FF0000"/>
              </a:solidFill>
            </a:endParaRPr>
          </a:p>
        </p:txBody>
      </p:sp>
      <p:sp>
        <p:nvSpPr>
          <p:cNvPr id="45072" name="Прямоугольник 13336"/>
          <p:cNvSpPr>
            <a:spLocks noChangeArrowheads="1"/>
          </p:cNvSpPr>
          <p:nvPr/>
        </p:nvSpPr>
        <p:spPr bwMode="auto">
          <a:xfrm>
            <a:off x="2124075" y="4918075"/>
            <a:ext cx="6696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Количество  заданий  сокращено  до  15;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расширен  набор заданий,  выполняемых  на  компьютере </a:t>
            </a:r>
          </a:p>
        </p:txBody>
      </p:sp>
      <p:sp>
        <p:nvSpPr>
          <p:cNvPr id="45073" name="Прямоугольник 13330"/>
          <p:cNvSpPr>
            <a:spLocks noChangeArrowheads="1"/>
          </p:cNvSpPr>
          <p:nvPr/>
        </p:nvSpPr>
        <p:spPr bwMode="auto">
          <a:xfrm>
            <a:off x="26988" y="5824538"/>
            <a:ext cx="2024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Физика</a:t>
            </a:r>
            <a:endParaRPr lang="ru-RU" altLang="ru-RU" sz="1600">
              <a:solidFill>
                <a:srgbClr val="FF0000"/>
              </a:solidFill>
            </a:endParaRPr>
          </a:p>
        </p:txBody>
      </p:sp>
      <p:sp>
        <p:nvSpPr>
          <p:cNvPr id="45074" name="Прямоугольник 13336"/>
          <p:cNvSpPr>
            <a:spLocks noChangeArrowheads="1"/>
          </p:cNvSpPr>
          <p:nvPr/>
        </p:nvSpPr>
        <p:spPr bwMode="auto">
          <a:xfrm>
            <a:off x="2124075" y="5589588"/>
            <a:ext cx="7019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Количество  заданий  уменьшено с 26 до 25;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максимальный балл увеличился с 40 до 43;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изменились требования  к  выполнению  экспериментальных  заданий</a:t>
            </a:r>
          </a:p>
        </p:txBody>
      </p:sp>
      <p:sp>
        <p:nvSpPr>
          <p:cNvPr id="45075" name="Прямоугольник 13330"/>
          <p:cNvSpPr>
            <a:spLocks noChangeArrowheads="1"/>
          </p:cNvSpPr>
          <p:nvPr/>
        </p:nvSpPr>
        <p:spPr bwMode="auto">
          <a:xfrm>
            <a:off x="26988" y="2636838"/>
            <a:ext cx="2024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Биология</a:t>
            </a:r>
            <a:endParaRPr lang="ru-RU" altLang="ru-RU" sz="1600">
              <a:solidFill>
                <a:srgbClr val="FF0000"/>
              </a:solidFill>
            </a:endParaRPr>
          </a:p>
        </p:txBody>
      </p:sp>
      <p:sp>
        <p:nvSpPr>
          <p:cNvPr id="45076" name="Прямоугольник 13336"/>
          <p:cNvSpPr>
            <a:spLocks noChangeArrowheads="1"/>
          </p:cNvSpPr>
          <p:nvPr/>
        </p:nvSpPr>
        <p:spPr bwMode="auto">
          <a:xfrm>
            <a:off x="2124075" y="2565400"/>
            <a:ext cx="684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Сокращено количество заданий с 32 до 30 и максимальный первичный балл – с 46 до 45</a:t>
            </a:r>
          </a:p>
        </p:txBody>
      </p:sp>
      <p:sp>
        <p:nvSpPr>
          <p:cNvPr id="45077" name="Прямоугольник 13330"/>
          <p:cNvSpPr>
            <a:spLocks noChangeArrowheads="1"/>
          </p:cNvSpPr>
          <p:nvPr/>
        </p:nvSpPr>
        <p:spPr bwMode="auto">
          <a:xfrm>
            <a:off x="180975" y="1628775"/>
            <a:ext cx="172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География</a:t>
            </a:r>
            <a:endParaRPr lang="ru-RU" altLang="ru-RU" sz="1600">
              <a:solidFill>
                <a:srgbClr val="FF0000"/>
              </a:solidFill>
            </a:endParaRPr>
          </a:p>
        </p:txBody>
      </p:sp>
      <p:sp>
        <p:nvSpPr>
          <p:cNvPr id="45078" name="Прямоугольник 13336"/>
          <p:cNvSpPr>
            <a:spLocks noChangeArrowheads="1"/>
          </p:cNvSpPr>
          <p:nvPr/>
        </p:nvSpPr>
        <p:spPr bwMode="auto">
          <a:xfrm>
            <a:off x="2124075" y="1341438"/>
            <a:ext cx="6911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Включён мини-тест из трёх заданий, проверяющих  сформированность умений работать с текстом географического содержания;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максимальный первичный балл уменьшен с 32 до 31</a:t>
            </a: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1944688" y="5608638"/>
            <a:ext cx="4895850" cy="682625"/>
          </a:xfrm>
          <a:prstGeom prst="bentConnector3">
            <a:avLst>
              <a:gd name="adj1" fmla="val -2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flipV="1">
            <a:off x="1944688" y="4868863"/>
            <a:ext cx="4895850" cy="490537"/>
          </a:xfrm>
          <a:prstGeom prst="bentConnector3">
            <a:avLst>
              <a:gd name="adj1" fmla="val 30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flipV="1">
            <a:off x="1979613" y="3213100"/>
            <a:ext cx="4895850" cy="682625"/>
          </a:xfrm>
          <a:prstGeom prst="bentConnector3">
            <a:avLst>
              <a:gd name="adj1" fmla="val -2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flipV="1">
            <a:off x="1979613" y="2468563"/>
            <a:ext cx="4895850" cy="508000"/>
          </a:xfrm>
          <a:prstGeom prst="bentConnector3">
            <a:avLst>
              <a:gd name="adj1" fmla="val 139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 flipV="1">
            <a:off x="1979613" y="1343025"/>
            <a:ext cx="4895850" cy="682625"/>
          </a:xfrm>
          <a:prstGeom prst="bentConnector3">
            <a:avLst>
              <a:gd name="adj1" fmla="val -2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1916113"/>
            <a:ext cx="39989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Тренировочные мероприятия и апробации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 2019 – 2020 учебном году </a:t>
            </a:r>
          </a:p>
        </p:txBody>
      </p:sp>
      <p:sp>
        <p:nvSpPr>
          <p:cNvPr id="46085" name="Прямоугольник 13330"/>
          <p:cNvSpPr>
            <a:spLocks noChangeArrowheads="1"/>
          </p:cNvSpPr>
          <p:nvPr/>
        </p:nvSpPr>
        <p:spPr bwMode="auto">
          <a:xfrm>
            <a:off x="34925" y="1268413"/>
            <a:ext cx="3544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i="1">
                <a:solidFill>
                  <a:srgbClr val="004F8A"/>
                </a:solidFill>
                <a:latin typeface="Cambria" pitchFamily="18" charset="0"/>
              </a:rPr>
              <a:t>1. </a:t>
            </a:r>
            <a:r>
              <a:rPr lang="ru-RU" altLang="ru-RU" sz="2000" b="1" i="1">
                <a:solidFill>
                  <a:srgbClr val="FF0000"/>
                </a:solidFill>
                <a:latin typeface="Cambria" pitchFamily="18" charset="0"/>
              </a:rPr>
              <a:t>19.11.2019 г. </a:t>
            </a:r>
            <a:br>
              <a:rPr lang="ru-RU" altLang="ru-RU" sz="2000" b="1" i="1">
                <a:solidFill>
                  <a:srgbClr val="FF0000"/>
                </a:solidFill>
                <a:latin typeface="Cambria" pitchFamily="18" charset="0"/>
              </a:rPr>
            </a:br>
            <a:r>
              <a:rPr lang="ru-RU" altLang="ru-RU" sz="2000" b="1" i="1">
                <a:solidFill>
                  <a:srgbClr val="004F8A"/>
                </a:solidFill>
                <a:latin typeface="Cambria" pitchFamily="18" charset="0"/>
              </a:rPr>
              <a:t>апробация ОГЭ </a:t>
            </a:r>
            <a:br>
              <a:rPr lang="ru-RU" altLang="ru-RU" sz="2000" b="1" i="1">
                <a:solidFill>
                  <a:srgbClr val="004F8A"/>
                </a:solidFill>
                <a:latin typeface="Cambria" pitchFamily="18" charset="0"/>
              </a:rPr>
            </a:br>
            <a:r>
              <a:rPr lang="ru-RU" altLang="ru-RU" sz="2000" b="1" i="1">
                <a:solidFill>
                  <a:srgbClr val="004F8A"/>
                </a:solidFill>
                <a:latin typeface="Cambria" pitchFamily="18" charset="0"/>
              </a:rPr>
              <a:t>по английскому языку </a:t>
            </a:r>
            <a:br>
              <a:rPr lang="ru-RU" altLang="ru-RU" sz="2000" b="1" i="1">
                <a:solidFill>
                  <a:srgbClr val="004F8A"/>
                </a:solidFill>
                <a:latin typeface="Cambria" pitchFamily="18" charset="0"/>
              </a:rPr>
            </a:br>
            <a:r>
              <a:rPr lang="ru-RU" altLang="ru-RU" sz="2000" b="1" i="1">
                <a:solidFill>
                  <a:srgbClr val="004F8A"/>
                </a:solidFill>
                <a:latin typeface="Cambria" pitchFamily="18" charset="0"/>
              </a:rPr>
              <a:t>(раздел «Говорение»)</a:t>
            </a:r>
            <a:endParaRPr lang="ru-RU" altLang="ru-RU" sz="2000">
              <a:solidFill>
                <a:srgbClr val="004F8A"/>
              </a:solidFill>
            </a:endParaRPr>
          </a:p>
        </p:txBody>
      </p:sp>
      <p:sp>
        <p:nvSpPr>
          <p:cNvPr id="4608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608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608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608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609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609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609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10096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flipV="1">
            <a:off x="296863" y="1412875"/>
            <a:ext cx="8451850" cy="1296988"/>
          </a:xfrm>
          <a:prstGeom prst="bentConnector3">
            <a:avLst>
              <a:gd name="adj1" fmla="val 4124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4" name="Прямоугольник 40"/>
          <p:cNvSpPr>
            <a:spLocks noChangeArrowheads="1"/>
          </p:cNvSpPr>
          <p:nvPr/>
        </p:nvSpPr>
        <p:spPr bwMode="auto">
          <a:xfrm>
            <a:off x="4103688" y="1936750"/>
            <a:ext cx="4645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ППЭ, участники апробации: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ППЭ 058 – МБОУ СОШ № 23 г. Орла;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ППЭ 059 – МБОУ СОШ № 27 г. Орла;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ППЭ 066  – МБОУ СОШ № 2 г. Ливны;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ППЭ 068 – МБОУ СОШ № 9 г. Мценска;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ППЭ 071 – МБОУ СОШ № 3 г. Болхов;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ППЭ 072 – МБОУ Верховская СОШ № 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ППЭ 087 – МБОУ Коротышская СОШ Ливенского района;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ППЭ 096 – МБОУ Образцовская СОШ Орловского района;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ППЭ 098 – МБОУ Змиёвский лицей;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ППЭ 102 – МБОУ Хотынецкая СОШ;</a:t>
            </a:r>
          </a:p>
        </p:txBody>
      </p:sp>
      <p:pic>
        <p:nvPicPr>
          <p:cNvPr id="46095" name="Рисунок 28" descr="https://autogear.ru/misc/i/gallery/43623/26392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/>
          <a:stretch>
            <a:fillRect/>
          </a:stretch>
        </p:blipFill>
        <p:spPr bwMode="auto">
          <a:xfrm>
            <a:off x="638175" y="4086225"/>
            <a:ext cx="28543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6" name="Прямоугольник 13330"/>
          <p:cNvSpPr>
            <a:spLocks noChangeArrowheads="1"/>
          </p:cNvSpPr>
          <p:nvPr/>
        </p:nvSpPr>
        <p:spPr bwMode="auto">
          <a:xfrm>
            <a:off x="34925" y="2681288"/>
            <a:ext cx="3544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i="1">
                <a:solidFill>
                  <a:srgbClr val="FF0000"/>
                </a:solidFill>
                <a:latin typeface="Cambria" pitchFamily="18" charset="0"/>
              </a:rPr>
              <a:t>ЦЕЛЬ:</a:t>
            </a:r>
            <a:br>
              <a:rPr lang="ru-RU" altLang="ru-RU" sz="2000" b="1" i="1">
                <a:solidFill>
                  <a:srgbClr val="FF0000"/>
                </a:solidFill>
                <a:latin typeface="Cambria" pitchFamily="18" charset="0"/>
              </a:rPr>
            </a:br>
            <a:r>
              <a:rPr lang="ru-RU" altLang="ru-RU" sz="2000" b="1" i="1">
                <a:solidFill>
                  <a:srgbClr val="004F8A"/>
                </a:solidFill>
                <a:latin typeface="Cambria" pitchFamily="18" charset="0"/>
              </a:rPr>
              <a:t>апробация нового ПО «Станция записи </a:t>
            </a:r>
            <a:br>
              <a:rPr lang="ru-RU" altLang="ru-RU" sz="2000" b="1" i="1">
                <a:solidFill>
                  <a:srgbClr val="004F8A"/>
                </a:solidFill>
                <a:latin typeface="Cambria" pitchFamily="18" charset="0"/>
              </a:rPr>
            </a:br>
            <a:r>
              <a:rPr lang="ru-RU" altLang="ru-RU" sz="2000" b="1" i="1">
                <a:solidFill>
                  <a:srgbClr val="004F8A"/>
                </a:solidFill>
                <a:latin typeface="Cambria" pitchFamily="18" charset="0"/>
              </a:rPr>
              <a:t>устных ответов» </a:t>
            </a:r>
            <a:endParaRPr lang="ru-RU" altLang="ru-RU" sz="2000">
              <a:solidFill>
                <a:srgbClr val="004F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13330</TotalTime>
  <Words>603</Words>
  <Application>Microsoft Office PowerPoint</Application>
  <PresentationFormat>Экран (4:3)</PresentationFormat>
  <Paragraphs>119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Calibri</vt:lpstr>
      <vt:lpstr>Arial</vt:lpstr>
      <vt:lpstr>Cambria</vt:lpstr>
      <vt:lpstr>Times New Roman</vt:lpstr>
      <vt:lpstr>Wingdings</vt:lpstr>
      <vt:lpstr>1_Тема Office</vt:lpstr>
      <vt:lpstr>2_Тема Office</vt:lpstr>
      <vt:lpstr>3_Тема Office</vt:lpstr>
      <vt:lpstr>Презентация PowerPoint</vt:lpstr>
      <vt:lpstr>Поэтапный переход на новый ФГОС</vt:lpstr>
      <vt:lpstr>КИМ по новым ФГОС</vt:lpstr>
      <vt:lpstr>Практико-ориентированные задания  1 – 5 на ОГЭ по математике в 2020 году</vt:lpstr>
      <vt:lpstr>КИМ ОГЭ по русскому языку</vt:lpstr>
      <vt:lpstr>Перспективная модель ОГЭ-2020  по химии (с экспериментом)</vt:lpstr>
      <vt:lpstr>Изменения в КИМ ОГЭ 2020 года</vt:lpstr>
      <vt:lpstr>Изменения в КИМ ОГЭ 2020 года</vt:lpstr>
      <vt:lpstr>Тренировочные мероприятия и апробации в 2019 – 2020 учебном году </vt:lpstr>
      <vt:lpstr>Тренировочные мероприятия и апробации в 2019 – 2020 учебном году 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845</cp:revision>
  <cp:lastPrinted>2019-11-11T14:58:19Z</cp:lastPrinted>
  <dcterms:created xsi:type="dcterms:W3CDTF">2011-08-25T06:09:31Z</dcterms:created>
  <dcterms:modified xsi:type="dcterms:W3CDTF">2019-11-13T13:02:20Z</dcterms:modified>
</cp:coreProperties>
</file>