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608" r:id="rId2"/>
    <p:sldId id="656" r:id="rId3"/>
    <p:sldId id="657" r:id="rId4"/>
    <p:sldId id="658" r:id="rId5"/>
    <p:sldId id="612" r:id="rId6"/>
    <p:sldId id="646" r:id="rId7"/>
    <p:sldId id="647" r:id="rId8"/>
    <p:sldId id="620" r:id="rId9"/>
    <p:sldId id="630" r:id="rId10"/>
    <p:sldId id="648" r:id="rId11"/>
    <p:sldId id="649" r:id="rId12"/>
    <p:sldId id="653" r:id="rId13"/>
    <p:sldId id="650" r:id="rId14"/>
    <p:sldId id="639" r:id="rId15"/>
    <p:sldId id="652" r:id="rId16"/>
    <p:sldId id="659" r:id="rId17"/>
    <p:sldId id="660" r:id="rId18"/>
    <p:sldId id="655" r:id="rId1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5EA4"/>
    <a:srgbClr val="8FCE4A"/>
    <a:srgbClr val="FD8003"/>
    <a:srgbClr val="008000"/>
    <a:srgbClr val="003B68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3" autoAdjust="0"/>
    <p:restoredTop sz="97266" autoAdjust="0"/>
  </p:normalViewPr>
  <p:slideViewPr>
    <p:cSldViewPr>
      <p:cViewPr>
        <p:scale>
          <a:sx n="64" d="100"/>
          <a:sy n="64" d="100"/>
        </p:scale>
        <p:origin x="-214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52052AD-A47D-4956-90F8-AD3DFACD4E8E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535B65E-0910-4000-85F0-29FD10465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1B567-2E85-400C-8640-E7A0B90D2D07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90A7AFB-FCD8-44AC-8B74-33EFF3BAF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5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262ABC6-1575-4CCA-9C8D-A388211532A8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0D78765-195A-44C0-BD1A-497D899137B7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F1272C5-3916-4537-9BD2-29F922839EEC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BCF397E-DD1E-4FC1-BA0F-A8A580914A9A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20B47DB-95C0-4E60-B408-C7841ED2F2F7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A410E3B-271C-4C83-BC1F-6D41EB02B8A5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CF927D2-0458-4BA2-B0DD-951FBD6CCD84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89853AE-C8B3-4D39-9F6C-B42EEA34FC6D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603B748-F9FF-42CD-9CED-49C92D4168B2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3C5F126-6697-4E5F-8658-8DD189EB985A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319A6CC1-4159-4A0C-8ADF-7558A57D9048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F17BF30-15C7-4050-880F-AAD74B771C40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74290EA-5DF2-4968-92BB-5DA62AF6A4B2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F5AB526-7A57-4C23-871F-F423931C833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294C776D-C116-4CDA-B9FF-305FC0F339B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4EFF5C4-F191-4E7F-9208-A1711EA183DA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7E19E82-EFF8-4AE6-A903-CD2E2C4C17C4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FD43C2-8184-4A15-A4FD-0F850950E72B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219F80-FE46-494C-8ACA-20DB443E5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0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2DFC5E-7AF0-4969-A6ED-F884B81657C8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1CA3D4-F731-413F-9D28-6B01B0A10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9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63D3C3-4ACD-4897-92B1-2DC063A7046A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61C3E9-05CA-457A-AA6D-B344AE75C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6E4151-9EFD-4F9A-AE06-E3C62FEAD710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B562B2-2342-4AC7-8028-7C7B78387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7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15B927-0431-444F-95E2-AEA5BB0C380E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71E78-1EE9-42B1-8255-4DEFE5FAB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6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043A6-C409-413F-BC26-B4C5F34EE3F1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AAF936-34DB-4E6F-B92C-8EEEAC602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5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5091BA-7AEB-4EA2-AFDA-997A36FE0B06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3687C8-6429-4C89-B3EE-005D80367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08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4680F9-4359-4385-B1AB-D33F6AAC77B1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8C5D8E-C106-41FA-8C7D-9D39F9428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9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5C5789-5E85-4AA8-96C9-FE770E3B08AC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36E693-6EDF-49FD-89D6-FCB3A923C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36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F50CCD-86A2-4142-955F-651570BA64C0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EA6862-3AB4-49A9-A036-5A58FF977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03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55907-F023-483E-8425-1F6CB2F25D45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964CB7-BB34-4AB5-92EE-4DC1F26FF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34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30C4C-1151-480B-AA8B-8C2CFDC60532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577B08A-9719-48C5-912B-0032535BC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462338" y="5494338"/>
            <a:ext cx="544988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А. И. Карлов,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директор Регионального центра </a:t>
            </a:r>
            <a:b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1857375" y="2276475"/>
            <a:ext cx="70548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Информатизация системы образования Орловской области:</a:t>
            </a:r>
            <a:br>
              <a:rPr lang="ru-RU" altLang="ru-RU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возможности, практика, перспективы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751263"/>
            <a:ext cx="43767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5432"/>
          <a:stretch>
            <a:fillRect/>
          </a:stretch>
        </p:blipFill>
        <p:spPr bwMode="auto">
          <a:xfrm>
            <a:off x="4284663" y="3448050"/>
            <a:ext cx="47513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4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4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9" name="Выноска 2 88"/>
          <p:cNvSpPr/>
          <p:nvPr/>
        </p:nvSpPr>
        <p:spPr>
          <a:xfrm>
            <a:off x="3492500" y="3409950"/>
            <a:ext cx="5543550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Прозрачность оценок</a:t>
            </a:r>
          </a:p>
        </p:txBody>
      </p:sp>
      <p:sp>
        <p:nvSpPr>
          <p:cNvPr id="90" name="Выноска 2 89"/>
          <p:cNvSpPr/>
          <p:nvPr/>
        </p:nvSpPr>
        <p:spPr>
          <a:xfrm>
            <a:off x="2933700" y="2133600"/>
            <a:ext cx="5670550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Это большая база данных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(успеваемость, посещаемость, дисциплина)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895475" y="1349375"/>
            <a:ext cx="53371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Преимущества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электронного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журнала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3173413" y="2763838"/>
            <a:ext cx="571182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Совершенствование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административно-управленческой работы</a:t>
            </a:r>
          </a:p>
        </p:txBody>
      </p:sp>
      <p:sp>
        <p:nvSpPr>
          <p:cNvPr id="22546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Электронный журнал в ИСОУ «Виртуальная школа»</a:t>
            </a:r>
          </a:p>
        </p:txBody>
      </p:sp>
      <p:pic>
        <p:nvPicPr>
          <p:cNvPr id="22547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38300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3563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Выноска 2 88"/>
          <p:cNvSpPr/>
          <p:nvPr/>
        </p:nvSpPr>
        <p:spPr>
          <a:xfrm>
            <a:off x="2916238" y="2820988"/>
            <a:ext cx="54006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Наличие домашнего задания </a:t>
            </a:r>
          </a:p>
        </p:txBody>
      </p:sp>
      <p:sp>
        <p:nvSpPr>
          <p:cNvPr id="90" name="Выноска 2 89"/>
          <p:cNvSpPr/>
          <p:nvPr/>
        </p:nvSpPr>
        <p:spPr>
          <a:xfrm>
            <a:off x="2700338" y="2152650"/>
            <a:ext cx="5159375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Расписание занятий с указанием кабинета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01638" y="1412875"/>
            <a:ext cx="53371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Преимущества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электронного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дневника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3348038" y="3486150"/>
            <a:ext cx="5327650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Контроль успеваемости</a:t>
            </a:r>
          </a:p>
        </p:txBody>
      </p:sp>
      <p:sp>
        <p:nvSpPr>
          <p:cNvPr id="2356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Электронный дневник в ИСОУ «Виртуальная школа»</a:t>
            </a:r>
          </a:p>
        </p:txBody>
      </p:sp>
      <p:pic>
        <p:nvPicPr>
          <p:cNvPr id="23569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16225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38625"/>
            <a:ext cx="39306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16400"/>
            <a:ext cx="4699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4408488" y="4044950"/>
            <a:ext cx="1603375" cy="2624138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4438" y="2820988"/>
            <a:ext cx="1871662" cy="38481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863" y="2349500"/>
            <a:ext cx="2114550" cy="4319588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624638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459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Выноска 2 88"/>
          <p:cNvSpPr/>
          <p:nvPr/>
        </p:nvSpPr>
        <p:spPr>
          <a:xfrm>
            <a:off x="4859338" y="2820988"/>
            <a:ext cx="29241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Надежность</a:t>
            </a:r>
          </a:p>
        </p:txBody>
      </p:sp>
      <p:sp>
        <p:nvSpPr>
          <p:cNvPr id="90" name="Выноска 2 89"/>
          <p:cNvSpPr/>
          <p:nvPr/>
        </p:nvSpPr>
        <p:spPr>
          <a:xfrm>
            <a:off x="3995738" y="2152650"/>
            <a:ext cx="2952750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Доступность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060575" y="1412875"/>
            <a:ext cx="65436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Преимущества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мобильной версии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электронного дневника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5616575" y="3481388"/>
            <a:ext cx="291782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Своевременность</a:t>
            </a:r>
          </a:p>
        </p:txBody>
      </p:sp>
      <p:sp>
        <p:nvSpPr>
          <p:cNvPr id="2459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Мобильная версия электронного дневника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 в ИСОУ «Виртуальная школа»</a:t>
            </a:r>
          </a:p>
        </p:txBody>
      </p:sp>
      <p:pic>
        <p:nvPicPr>
          <p:cNvPr id="24596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50950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AutoShape 2" descr="blob:https://web.whatsapp.com/78989ff1-c7da-49d2-9687-479ae6829a6b"/>
          <p:cNvSpPr>
            <a:spLocks noChangeAspect="1" noChangeArrowheads="1"/>
          </p:cNvSpPr>
          <p:nvPr/>
        </p:nvSpPr>
        <p:spPr bwMode="auto">
          <a:xfrm>
            <a:off x="1211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98" name="AutoShape 4" descr="blob:https://web.whatsapp.com/78989ff1-c7da-49d2-9687-479ae6829a6b"/>
          <p:cNvSpPr>
            <a:spLocks noChangeAspect="1" noChangeArrowheads="1"/>
          </p:cNvSpPr>
          <p:nvPr/>
        </p:nvSpPr>
        <p:spPr bwMode="auto">
          <a:xfrm>
            <a:off x="1363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4599" name="Picture 5" descr="C:\Users\orehov\Downloads\WhatsApp Image 2019-11-21 at 17.44.4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>
            <a:fillRect/>
          </a:stretch>
        </p:blipFill>
        <p:spPr bwMode="auto">
          <a:xfrm>
            <a:off x="4473575" y="4213225"/>
            <a:ext cx="1466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7" descr="C:\Users\orehov\Downloads\WhatsApp Image 2019-11-21 at 17.42.59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3005138"/>
            <a:ext cx="1724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orehov\Downloads\WhatsApp Image 2019-11-21 at 17.43.23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4175" y="2530475"/>
            <a:ext cx="1958975" cy="39147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602" name="Picture 9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7719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55750"/>
            <a:ext cx="7505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33550"/>
            <a:ext cx="9175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3513138"/>
            <a:ext cx="9366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2640013"/>
            <a:ext cx="9159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E:\rtc_prezent_png\rtc_shapk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Заголовок 1"/>
          <p:cNvSpPr txBox="1">
            <a:spLocks/>
          </p:cNvSpPr>
          <p:nvPr/>
        </p:nvSpPr>
        <p:spPr bwMode="auto">
          <a:xfrm>
            <a:off x="-36513" y="20638"/>
            <a:ext cx="91233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заполнения показателей</a:t>
            </a:r>
            <a:b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ИСОУ «Виртуальная школа»</a:t>
            </a:r>
          </a:p>
        </p:txBody>
      </p:sp>
      <p:sp>
        <p:nvSpPr>
          <p:cNvPr id="25608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9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0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1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2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3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4" name="Прямоугольник 3"/>
          <p:cNvSpPr>
            <a:spLocks noChangeArrowheads="1"/>
          </p:cNvSpPr>
          <p:nvPr/>
        </p:nvSpPr>
        <p:spPr bwMode="auto">
          <a:xfrm>
            <a:off x="2930525" y="3644900"/>
            <a:ext cx="77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ОРЕЛ</a:t>
            </a:r>
          </a:p>
        </p:txBody>
      </p:sp>
      <p:sp>
        <p:nvSpPr>
          <p:cNvPr id="25615" name="Прямоугольник 5"/>
          <p:cNvSpPr>
            <a:spLocks noChangeArrowheads="1"/>
          </p:cNvSpPr>
          <p:nvPr/>
        </p:nvSpPr>
        <p:spPr bwMode="auto">
          <a:xfrm>
            <a:off x="6408738" y="5187950"/>
            <a:ext cx="68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/>
              <a:t>ЛИВНЫ</a:t>
            </a:r>
          </a:p>
        </p:txBody>
      </p:sp>
      <p:sp>
        <p:nvSpPr>
          <p:cNvPr id="25616" name="Прямоугольник 6"/>
          <p:cNvSpPr>
            <a:spLocks noChangeArrowheads="1"/>
          </p:cNvSpPr>
          <p:nvPr/>
        </p:nvSpPr>
        <p:spPr bwMode="auto">
          <a:xfrm>
            <a:off x="3952875" y="2732088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/>
              <a:t>МЦЕНСК</a:t>
            </a:r>
            <a:endParaRPr lang="ru-RU" altLang="ru-RU" sz="1200"/>
          </a:p>
        </p:txBody>
      </p:sp>
      <p:sp>
        <p:nvSpPr>
          <p:cNvPr id="25617" name="Прямоугольник 8"/>
          <p:cNvSpPr>
            <a:spLocks noChangeArrowheads="1"/>
          </p:cNvSpPr>
          <p:nvPr/>
        </p:nvSpPr>
        <p:spPr bwMode="auto">
          <a:xfrm>
            <a:off x="293688" y="3798888"/>
            <a:ext cx="95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ШАБЛЫКИНО</a:t>
            </a:r>
            <a:endParaRPr lang="ru-RU" altLang="ru-RU" sz="1000"/>
          </a:p>
        </p:txBody>
      </p:sp>
      <p:sp>
        <p:nvSpPr>
          <p:cNvPr id="25618" name="Прямоугольник 9"/>
          <p:cNvSpPr>
            <a:spLocks noChangeArrowheads="1"/>
          </p:cNvSpPr>
          <p:nvPr/>
        </p:nvSpPr>
        <p:spPr bwMode="auto">
          <a:xfrm>
            <a:off x="900113" y="2895600"/>
            <a:ext cx="735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ХОТЫНЕЦ</a:t>
            </a:r>
            <a:endParaRPr lang="ru-RU" altLang="ru-RU" sz="1000"/>
          </a:p>
        </p:txBody>
      </p:sp>
      <p:sp>
        <p:nvSpPr>
          <p:cNvPr id="25619" name="Прямоугольник 11"/>
          <p:cNvSpPr>
            <a:spLocks noChangeArrowheads="1"/>
          </p:cNvSpPr>
          <p:nvPr/>
        </p:nvSpPr>
        <p:spPr bwMode="auto">
          <a:xfrm>
            <a:off x="2519363" y="2103438"/>
            <a:ext cx="650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БОЛХОВ</a:t>
            </a:r>
            <a:endParaRPr lang="ru-RU" altLang="ru-RU" sz="1000"/>
          </a:p>
        </p:txBody>
      </p:sp>
      <p:sp>
        <p:nvSpPr>
          <p:cNvPr id="25620" name="Прямоугольник 12"/>
          <p:cNvSpPr>
            <a:spLocks noChangeArrowheads="1"/>
          </p:cNvSpPr>
          <p:nvPr/>
        </p:nvSpPr>
        <p:spPr bwMode="auto">
          <a:xfrm>
            <a:off x="5189538" y="4189413"/>
            <a:ext cx="750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ВЕРХОВЬЕ</a:t>
            </a:r>
            <a:endParaRPr lang="ru-RU" altLang="ru-RU" sz="1000"/>
          </a:p>
        </p:txBody>
      </p:sp>
      <p:sp>
        <p:nvSpPr>
          <p:cNvPr id="25621" name="Прямоугольник 13"/>
          <p:cNvSpPr>
            <a:spLocks noChangeArrowheads="1"/>
          </p:cNvSpPr>
          <p:nvPr/>
        </p:nvSpPr>
        <p:spPr bwMode="auto">
          <a:xfrm>
            <a:off x="2843213" y="4983163"/>
            <a:ext cx="917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ГЛАЗУНОВКА</a:t>
            </a:r>
            <a:endParaRPr lang="ru-RU" altLang="ru-RU" sz="1000"/>
          </a:p>
        </p:txBody>
      </p:sp>
      <p:sp>
        <p:nvSpPr>
          <p:cNvPr id="25622" name="Прямоугольник 14"/>
          <p:cNvSpPr>
            <a:spLocks noChangeArrowheads="1"/>
          </p:cNvSpPr>
          <p:nvPr/>
        </p:nvSpPr>
        <p:spPr bwMode="auto">
          <a:xfrm>
            <a:off x="496888" y="4941888"/>
            <a:ext cx="896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ДМИТРОВСК</a:t>
            </a:r>
            <a:endParaRPr lang="ru-RU" altLang="ru-RU" sz="1000"/>
          </a:p>
        </p:txBody>
      </p:sp>
      <p:sp>
        <p:nvSpPr>
          <p:cNvPr id="25623" name="Прямоугольник 15"/>
          <p:cNvSpPr>
            <a:spLocks noChangeArrowheads="1"/>
          </p:cNvSpPr>
          <p:nvPr/>
        </p:nvSpPr>
        <p:spPr bwMode="auto">
          <a:xfrm>
            <a:off x="5756275" y="615315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ДОЛГОЕ</a:t>
            </a:r>
            <a:endParaRPr lang="ru-RU" altLang="ru-RU" sz="1000"/>
          </a:p>
        </p:txBody>
      </p:sp>
      <p:sp>
        <p:nvSpPr>
          <p:cNvPr id="25624" name="Прямоугольник 16"/>
          <p:cNvSpPr>
            <a:spLocks noChangeArrowheads="1"/>
          </p:cNvSpPr>
          <p:nvPr/>
        </p:nvSpPr>
        <p:spPr bwMode="auto">
          <a:xfrm>
            <a:off x="3995738" y="3751263"/>
            <a:ext cx="800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ЗАЛЕГОЩЬ</a:t>
            </a:r>
            <a:endParaRPr lang="ru-RU" altLang="ru-RU" sz="1000"/>
          </a:p>
        </p:txBody>
      </p:sp>
      <p:sp>
        <p:nvSpPr>
          <p:cNvPr id="25625" name="Прямоугольник 17"/>
          <p:cNvSpPr>
            <a:spLocks noChangeArrowheads="1"/>
          </p:cNvSpPr>
          <p:nvPr/>
        </p:nvSpPr>
        <p:spPr bwMode="auto">
          <a:xfrm>
            <a:off x="1435100" y="2343150"/>
            <a:ext cx="947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ЗНАМЕНСКОЕ</a:t>
            </a:r>
            <a:endParaRPr lang="ru-RU" altLang="ru-RU" sz="1000"/>
          </a:p>
        </p:txBody>
      </p:sp>
      <p:sp>
        <p:nvSpPr>
          <p:cNvPr id="25626" name="Прямоугольник 18"/>
          <p:cNvSpPr>
            <a:spLocks noChangeArrowheads="1"/>
          </p:cNvSpPr>
          <p:nvPr/>
        </p:nvSpPr>
        <p:spPr bwMode="auto">
          <a:xfrm>
            <a:off x="4716463" y="5559425"/>
            <a:ext cx="6619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КОЛПНА</a:t>
            </a:r>
            <a:endParaRPr lang="ru-RU" altLang="ru-RU" sz="1000"/>
          </a:p>
        </p:txBody>
      </p:sp>
      <p:sp>
        <p:nvSpPr>
          <p:cNvPr id="25627" name="Прямоугольник 19"/>
          <p:cNvSpPr>
            <a:spLocks noChangeArrowheads="1"/>
          </p:cNvSpPr>
          <p:nvPr/>
        </p:nvSpPr>
        <p:spPr bwMode="auto">
          <a:xfrm>
            <a:off x="5283200" y="2822575"/>
            <a:ext cx="873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КОРСАКОВО</a:t>
            </a:r>
            <a:endParaRPr lang="ru-RU" altLang="ru-RU" sz="1000"/>
          </a:p>
        </p:txBody>
      </p:sp>
      <p:sp>
        <p:nvSpPr>
          <p:cNvPr id="25628" name="Прямоугольник 20"/>
          <p:cNvSpPr>
            <a:spLocks noChangeArrowheads="1"/>
          </p:cNvSpPr>
          <p:nvPr/>
        </p:nvSpPr>
        <p:spPr bwMode="auto">
          <a:xfrm>
            <a:off x="6010275" y="4117975"/>
            <a:ext cx="1009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КРАСНАЯ ЗАРЯ</a:t>
            </a:r>
            <a:endParaRPr lang="ru-RU" altLang="ru-RU" sz="1000"/>
          </a:p>
        </p:txBody>
      </p:sp>
      <p:sp>
        <p:nvSpPr>
          <p:cNvPr id="25629" name="Прямоугольник 21"/>
          <p:cNvSpPr>
            <a:spLocks noChangeArrowheads="1"/>
          </p:cNvSpPr>
          <p:nvPr/>
        </p:nvSpPr>
        <p:spPr bwMode="auto">
          <a:xfrm>
            <a:off x="1908175" y="4452938"/>
            <a:ext cx="627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КРОМЫ</a:t>
            </a:r>
            <a:endParaRPr lang="ru-RU" altLang="ru-RU" sz="1000"/>
          </a:p>
        </p:txBody>
      </p:sp>
      <p:sp>
        <p:nvSpPr>
          <p:cNvPr id="25630" name="Прямоугольник 22"/>
          <p:cNvSpPr>
            <a:spLocks noChangeArrowheads="1"/>
          </p:cNvSpPr>
          <p:nvPr/>
        </p:nvSpPr>
        <p:spPr bwMode="auto">
          <a:xfrm>
            <a:off x="3394075" y="5227638"/>
            <a:ext cx="1322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МАЛОАРХАНГЕЛЬСК</a:t>
            </a:r>
            <a:endParaRPr lang="ru-RU" altLang="ru-RU" sz="1000"/>
          </a:p>
        </p:txBody>
      </p:sp>
      <p:sp>
        <p:nvSpPr>
          <p:cNvPr id="25631" name="Прямоугольник 23"/>
          <p:cNvSpPr>
            <a:spLocks noChangeArrowheads="1"/>
          </p:cNvSpPr>
          <p:nvPr/>
        </p:nvSpPr>
        <p:spPr bwMode="auto">
          <a:xfrm>
            <a:off x="1584325" y="3502025"/>
            <a:ext cx="950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НАРЫШКИНО</a:t>
            </a:r>
            <a:endParaRPr lang="ru-RU" altLang="ru-RU" sz="1000"/>
          </a:p>
        </p:txBody>
      </p:sp>
      <p:sp>
        <p:nvSpPr>
          <p:cNvPr id="25632" name="Прямоугольник 24"/>
          <p:cNvSpPr>
            <a:spLocks noChangeArrowheads="1"/>
          </p:cNvSpPr>
          <p:nvPr/>
        </p:nvSpPr>
        <p:spPr bwMode="auto">
          <a:xfrm>
            <a:off x="4624388" y="3228975"/>
            <a:ext cx="811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НОВОСИЛЬ</a:t>
            </a:r>
            <a:endParaRPr lang="ru-RU" altLang="ru-RU" sz="1000"/>
          </a:p>
        </p:txBody>
      </p:sp>
      <p:sp>
        <p:nvSpPr>
          <p:cNvPr id="25633" name="Прямоугольник 25"/>
          <p:cNvSpPr>
            <a:spLocks noChangeArrowheads="1"/>
          </p:cNvSpPr>
          <p:nvPr/>
        </p:nvSpPr>
        <p:spPr bwMode="auto">
          <a:xfrm>
            <a:off x="4424363" y="4622800"/>
            <a:ext cx="93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ПОКРОВСКОЕ</a:t>
            </a:r>
            <a:endParaRPr lang="ru-RU" altLang="ru-RU" sz="1000"/>
          </a:p>
        </p:txBody>
      </p:sp>
      <p:sp>
        <p:nvSpPr>
          <p:cNvPr id="25634" name="Прямоугольник 26"/>
          <p:cNvSpPr>
            <a:spLocks noChangeArrowheads="1"/>
          </p:cNvSpPr>
          <p:nvPr/>
        </p:nvSpPr>
        <p:spPr bwMode="auto">
          <a:xfrm>
            <a:off x="1023938" y="4281488"/>
            <a:ext cx="7223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СОСКОВО</a:t>
            </a:r>
            <a:endParaRPr lang="ru-RU" altLang="ru-RU" sz="1000"/>
          </a:p>
        </p:txBody>
      </p:sp>
      <p:sp>
        <p:nvSpPr>
          <p:cNvPr id="25635" name="Прямоугольник 28"/>
          <p:cNvSpPr>
            <a:spLocks noChangeArrowheads="1"/>
          </p:cNvSpPr>
          <p:nvPr/>
        </p:nvSpPr>
        <p:spPr bwMode="auto">
          <a:xfrm>
            <a:off x="2112963" y="5270500"/>
            <a:ext cx="658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ТРОСНА </a:t>
            </a:r>
            <a:endParaRPr lang="ru-RU" altLang="ru-RU" sz="1000"/>
          </a:p>
        </p:txBody>
      </p:sp>
      <p:sp>
        <p:nvSpPr>
          <p:cNvPr id="25636" name="Прямоугольник 30"/>
          <p:cNvSpPr>
            <a:spLocks noChangeArrowheads="1"/>
          </p:cNvSpPr>
          <p:nvPr/>
        </p:nvSpPr>
        <p:spPr bwMode="auto">
          <a:xfrm>
            <a:off x="5826125" y="3543300"/>
            <a:ext cx="833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ХОМУТОВО</a:t>
            </a:r>
            <a:endParaRPr lang="ru-RU" altLang="ru-RU" sz="1000"/>
          </a:p>
        </p:txBody>
      </p:sp>
      <p:sp>
        <p:nvSpPr>
          <p:cNvPr id="25637" name="Прямоугольник 31"/>
          <p:cNvSpPr>
            <a:spLocks noChangeArrowheads="1"/>
          </p:cNvSpPr>
          <p:nvPr/>
        </p:nvSpPr>
        <p:spPr bwMode="auto">
          <a:xfrm>
            <a:off x="3063875" y="4441825"/>
            <a:ext cx="725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/>
              <a:t>ЗМИЁВКА</a:t>
            </a:r>
            <a:endParaRPr lang="ru-RU" altLang="ru-RU" sz="1000"/>
          </a:p>
        </p:txBody>
      </p:sp>
      <p:sp>
        <p:nvSpPr>
          <p:cNvPr id="25638" name="Прямоугольник 197"/>
          <p:cNvSpPr>
            <a:spLocks noChangeArrowheads="1"/>
          </p:cNvSpPr>
          <p:nvPr/>
        </p:nvSpPr>
        <p:spPr bwMode="auto">
          <a:xfrm>
            <a:off x="3024188" y="30638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39" name="Прямоугольник 200"/>
          <p:cNvSpPr>
            <a:spLocks noChangeArrowheads="1"/>
          </p:cNvSpPr>
          <p:nvPr/>
        </p:nvSpPr>
        <p:spPr bwMode="auto">
          <a:xfrm>
            <a:off x="2589213" y="307022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93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40" name="Прямоугольник 203"/>
          <p:cNvSpPr>
            <a:spLocks noChangeArrowheads="1"/>
          </p:cNvSpPr>
          <p:nvPr/>
        </p:nvSpPr>
        <p:spPr bwMode="auto">
          <a:xfrm>
            <a:off x="3448050" y="2393950"/>
            <a:ext cx="328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66"/>
                </a:solidFill>
              </a:rPr>
              <a:t>93</a:t>
            </a:r>
            <a:endParaRPr lang="ru-RU" altLang="ru-RU" sz="1100">
              <a:solidFill>
                <a:srgbClr val="000066"/>
              </a:solidFill>
            </a:endParaRPr>
          </a:p>
        </p:txBody>
      </p:sp>
      <p:sp>
        <p:nvSpPr>
          <p:cNvPr id="25641" name="Прямоугольник 206"/>
          <p:cNvSpPr>
            <a:spLocks noChangeArrowheads="1"/>
          </p:cNvSpPr>
          <p:nvPr/>
        </p:nvSpPr>
        <p:spPr bwMode="auto">
          <a:xfrm>
            <a:off x="2382838" y="1912938"/>
            <a:ext cx="420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100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42" name="Прямоугольник 209"/>
          <p:cNvSpPr>
            <a:spLocks noChangeArrowheads="1"/>
          </p:cNvSpPr>
          <p:nvPr/>
        </p:nvSpPr>
        <p:spPr bwMode="auto">
          <a:xfrm>
            <a:off x="1884363" y="24923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37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43" name="Прямоугольник 212"/>
          <p:cNvSpPr>
            <a:spLocks noChangeArrowheads="1"/>
          </p:cNvSpPr>
          <p:nvPr/>
        </p:nvSpPr>
        <p:spPr bwMode="auto">
          <a:xfrm>
            <a:off x="1116013" y="30305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63</a:t>
            </a:r>
          </a:p>
        </p:txBody>
      </p:sp>
      <p:sp>
        <p:nvSpPr>
          <p:cNvPr id="25644" name="Прямоугольник 215"/>
          <p:cNvSpPr>
            <a:spLocks noChangeArrowheads="1"/>
          </p:cNvSpPr>
          <p:nvPr/>
        </p:nvSpPr>
        <p:spPr bwMode="auto">
          <a:xfrm>
            <a:off x="512763" y="39830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45" name="Прямоугольник 218"/>
          <p:cNvSpPr>
            <a:spLocks noChangeArrowheads="1"/>
          </p:cNvSpPr>
          <p:nvPr/>
        </p:nvSpPr>
        <p:spPr bwMode="auto">
          <a:xfrm>
            <a:off x="1463675" y="437673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66</a:t>
            </a:r>
          </a:p>
        </p:txBody>
      </p:sp>
      <p:sp>
        <p:nvSpPr>
          <p:cNvPr id="25646" name="Прямоугольник 221"/>
          <p:cNvSpPr>
            <a:spLocks noChangeArrowheads="1"/>
          </p:cNvSpPr>
          <p:nvPr/>
        </p:nvSpPr>
        <p:spPr bwMode="auto">
          <a:xfrm>
            <a:off x="1781175" y="32654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</a:p>
        </p:txBody>
      </p:sp>
      <p:sp>
        <p:nvSpPr>
          <p:cNvPr id="25647" name="Прямоугольник 224"/>
          <p:cNvSpPr>
            <a:spLocks noChangeArrowheads="1"/>
          </p:cNvSpPr>
          <p:nvPr/>
        </p:nvSpPr>
        <p:spPr bwMode="auto">
          <a:xfrm>
            <a:off x="2003425" y="427196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48" name="Прямоугольник 227"/>
          <p:cNvSpPr>
            <a:spLocks noChangeArrowheads="1"/>
          </p:cNvSpPr>
          <p:nvPr/>
        </p:nvSpPr>
        <p:spPr bwMode="auto">
          <a:xfrm>
            <a:off x="1116013" y="505460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49" name="Прямоугольник 230"/>
          <p:cNvSpPr>
            <a:spLocks noChangeArrowheads="1"/>
          </p:cNvSpPr>
          <p:nvPr/>
        </p:nvSpPr>
        <p:spPr bwMode="auto">
          <a:xfrm>
            <a:off x="2081213" y="49990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87</a:t>
            </a:r>
          </a:p>
        </p:txBody>
      </p:sp>
      <p:sp>
        <p:nvSpPr>
          <p:cNvPr id="25650" name="Прямоугольник 233"/>
          <p:cNvSpPr>
            <a:spLocks noChangeArrowheads="1"/>
          </p:cNvSpPr>
          <p:nvPr/>
        </p:nvSpPr>
        <p:spPr bwMode="auto">
          <a:xfrm>
            <a:off x="3024188" y="50958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56</a:t>
            </a:r>
          </a:p>
        </p:txBody>
      </p:sp>
      <p:sp>
        <p:nvSpPr>
          <p:cNvPr id="25651" name="Прямоугольник 236"/>
          <p:cNvSpPr>
            <a:spLocks noChangeArrowheads="1"/>
          </p:cNvSpPr>
          <p:nvPr/>
        </p:nvSpPr>
        <p:spPr bwMode="auto">
          <a:xfrm>
            <a:off x="3573463" y="42465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52" name="Прямоугольник 239"/>
          <p:cNvSpPr>
            <a:spLocks noChangeArrowheads="1"/>
          </p:cNvSpPr>
          <p:nvPr/>
        </p:nvSpPr>
        <p:spPr bwMode="auto">
          <a:xfrm>
            <a:off x="4117975" y="29098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63</a:t>
            </a:r>
          </a:p>
        </p:txBody>
      </p:sp>
      <p:sp>
        <p:nvSpPr>
          <p:cNvPr id="25653" name="Прямоугольник 242"/>
          <p:cNvSpPr>
            <a:spLocks noChangeArrowheads="1"/>
          </p:cNvSpPr>
          <p:nvPr/>
        </p:nvSpPr>
        <p:spPr bwMode="auto">
          <a:xfrm>
            <a:off x="3948113" y="35067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54" name="Прямоугольник 245"/>
          <p:cNvSpPr>
            <a:spLocks noChangeArrowheads="1"/>
          </p:cNvSpPr>
          <p:nvPr/>
        </p:nvSpPr>
        <p:spPr bwMode="auto">
          <a:xfrm>
            <a:off x="4784725" y="34702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59</a:t>
            </a:r>
          </a:p>
        </p:txBody>
      </p:sp>
      <p:sp>
        <p:nvSpPr>
          <p:cNvPr id="25655" name="Прямоугольник 248"/>
          <p:cNvSpPr>
            <a:spLocks noChangeArrowheads="1"/>
          </p:cNvSpPr>
          <p:nvPr/>
        </p:nvSpPr>
        <p:spPr bwMode="auto">
          <a:xfrm>
            <a:off x="5699125" y="29337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18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56" name="Прямоугольник 251"/>
          <p:cNvSpPr>
            <a:spLocks noChangeArrowheads="1"/>
          </p:cNvSpPr>
          <p:nvPr/>
        </p:nvSpPr>
        <p:spPr bwMode="auto">
          <a:xfrm>
            <a:off x="4940300" y="485616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57" name="Прямоугольник 254"/>
          <p:cNvSpPr>
            <a:spLocks noChangeArrowheads="1"/>
          </p:cNvSpPr>
          <p:nvPr/>
        </p:nvSpPr>
        <p:spPr bwMode="auto">
          <a:xfrm>
            <a:off x="5129213" y="57610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58" name="Прямоугольник 257"/>
          <p:cNvSpPr>
            <a:spLocks noChangeArrowheads="1"/>
          </p:cNvSpPr>
          <p:nvPr/>
        </p:nvSpPr>
        <p:spPr bwMode="auto">
          <a:xfrm>
            <a:off x="4140200" y="54260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59" name="Прямоугольник 258"/>
          <p:cNvSpPr>
            <a:spLocks noChangeArrowheads="1"/>
          </p:cNvSpPr>
          <p:nvPr/>
        </p:nvSpPr>
        <p:spPr bwMode="auto">
          <a:xfrm>
            <a:off x="5245100" y="39782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60" name="Прямоугольник 259"/>
          <p:cNvSpPr>
            <a:spLocks noChangeArrowheads="1"/>
          </p:cNvSpPr>
          <p:nvPr/>
        </p:nvSpPr>
        <p:spPr bwMode="auto">
          <a:xfrm>
            <a:off x="6257925" y="365601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61" name="Прямоугольник 260"/>
          <p:cNvSpPr>
            <a:spLocks noChangeArrowheads="1"/>
          </p:cNvSpPr>
          <p:nvPr/>
        </p:nvSpPr>
        <p:spPr bwMode="auto">
          <a:xfrm>
            <a:off x="6469063" y="427990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90</a:t>
            </a:r>
          </a:p>
        </p:txBody>
      </p:sp>
      <p:sp>
        <p:nvSpPr>
          <p:cNvPr id="25662" name="Прямоугольник 261"/>
          <p:cNvSpPr>
            <a:spLocks noChangeArrowheads="1"/>
          </p:cNvSpPr>
          <p:nvPr/>
        </p:nvSpPr>
        <p:spPr bwMode="auto">
          <a:xfrm>
            <a:off x="5946775" y="54260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63" name="Прямоугольник 263"/>
          <p:cNvSpPr>
            <a:spLocks noChangeArrowheads="1"/>
          </p:cNvSpPr>
          <p:nvPr/>
        </p:nvSpPr>
        <p:spPr bwMode="auto">
          <a:xfrm>
            <a:off x="6515100" y="5424488"/>
            <a:ext cx="341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91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64" name="Прямоугольник 264"/>
          <p:cNvSpPr>
            <a:spLocks noChangeArrowheads="1"/>
          </p:cNvSpPr>
          <p:nvPr/>
        </p:nvSpPr>
        <p:spPr bwMode="auto">
          <a:xfrm>
            <a:off x="6253163" y="62023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 bwMode="auto">
          <a:xfrm>
            <a:off x="1443038" y="1116013"/>
            <a:ext cx="66579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Мониторинг заполнения ВШ за 1 четверть</a:t>
            </a:r>
          </a:p>
        </p:txBody>
      </p:sp>
      <p:cxnSp>
        <p:nvCxnSpPr>
          <p:cNvPr id="268" name="Прямая соединительная линия 267"/>
          <p:cNvCxnSpPr/>
          <p:nvPr/>
        </p:nvCxnSpPr>
        <p:spPr bwMode="auto">
          <a:xfrm>
            <a:off x="1393825" y="1484313"/>
            <a:ext cx="63468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67" name="Группа 39"/>
          <p:cNvGrpSpPr>
            <a:grpSpLocks/>
          </p:cNvGrpSpPr>
          <p:nvPr/>
        </p:nvGrpSpPr>
        <p:grpSpPr bwMode="auto">
          <a:xfrm>
            <a:off x="720725" y="6019800"/>
            <a:ext cx="3779838" cy="750888"/>
            <a:chOff x="1403588" y="5827243"/>
            <a:chExt cx="3780282" cy="750232"/>
          </a:xfrm>
        </p:grpSpPr>
        <p:grpSp>
          <p:nvGrpSpPr>
            <p:cNvPr id="25766" name="Группа 38"/>
            <p:cNvGrpSpPr>
              <a:grpSpLocks/>
            </p:cNvGrpSpPr>
            <p:nvPr/>
          </p:nvGrpSpPr>
          <p:grpSpPr bwMode="auto">
            <a:xfrm>
              <a:off x="1561706" y="5827243"/>
              <a:ext cx="3622164" cy="750232"/>
              <a:chOff x="6168132" y="1650302"/>
              <a:chExt cx="3300412" cy="750232"/>
            </a:xfrm>
          </p:grpSpPr>
          <p:sp>
            <p:nvSpPr>
              <p:cNvPr id="269" name="TextBox 268"/>
              <p:cNvSpPr txBox="1"/>
              <p:nvPr/>
            </p:nvSpPr>
            <p:spPr bwMode="auto">
              <a:xfrm>
                <a:off x="6168725" y="1650302"/>
                <a:ext cx="2861482" cy="3077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cs typeface="Arial" charset="0"/>
                  </a:rPr>
                  <a:t>Высокий уровень (свыше 90%)</a:t>
                </a:r>
              </a:p>
            </p:txBody>
          </p:sp>
          <p:sp>
            <p:nvSpPr>
              <p:cNvPr id="270" name="TextBox 269"/>
              <p:cNvSpPr txBox="1"/>
              <p:nvPr/>
            </p:nvSpPr>
            <p:spPr bwMode="auto">
              <a:xfrm>
                <a:off x="6174512" y="1877117"/>
                <a:ext cx="3282459" cy="5234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cs typeface="Arial" charset="0"/>
                  </a:rPr>
                  <a:t>Недостаточный уровень (от 70% до 90%)</a:t>
                </a:r>
              </a:p>
            </p:txBody>
          </p:sp>
          <p:sp>
            <p:nvSpPr>
              <p:cNvPr id="271" name="TextBox 270"/>
              <p:cNvSpPr txBox="1"/>
              <p:nvPr/>
            </p:nvSpPr>
            <p:spPr bwMode="auto">
              <a:xfrm>
                <a:off x="6184639" y="2083311"/>
                <a:ext cx="3283905" cy="3077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1400" dirty="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cs typeface="Arial" charset="0"/>
                  </a:rPr>
                  <a:t>Низкий уровень (ниже 70%)</a:t>
                </a:r>
              </a:p>
            </p:txBody>
          </p:sp>
        </p:grpSp>
        <p:sp>
          <p:nvSpPr>
            <p:cNvPr id="33" name="Скругленный прямоугольник 32"/>
            <p:cNvSpPr/>
            <p:nvPr/>
          </p:nvSpPr>
          <p:spPr>
            <a:xfrm>
              <a:off x="1403588" y="6358591"/>
              <a:ext cx="147655" cy="166541"/>
            </a:xfrm>
            <a:prstGeom prst="roundRect">
              <a:avLst/>
            </a:prstGeom>
            <a:solidFill>
              <a:srgbClr val="F14949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2" name="Скругленный прямоугольник 271"/>
            <p:cNvSpPr/>
            <p:nvPr/>
          </p:nvSpPr>
          <p:spPr>
            <a:xfrm>
              <a:off x="1403588" y="5887515"/>
              <a:ext cx="147655" cy="166542"/>
            </a:xfrm>
            <a:prstGeom prst="roundRect">
              <a:avLst/>
            </a:prstGeom>
            <a:solidFill>
              <a:srgbClr val="80FF8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3" name="Скругленный прямоугольник 272"/>
            <p:cNvSpPr/>
            <p:nvPr/>
          </p:nvSpPr>
          <p:spPr>
            <a:xfrm>
              <a:off x="1403588" y="6117502"/>
              <a:ext cx="147655" cy="166541"/>
            </a:xfrm>
            <a:prstGeom prst="roundRect">
              <a:avLst/>
            </a:prstGeom>
            <a:solidFill>
              <a:srgbClr val="FAF767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" name="Овал 3"/>
          <p:cNvSpPr/>
          <p:nvPr/>
        </p:nvSpPr>
        <p:spPr>
          <a:xfrm>
            <a:off x="3995738" y="1555750"/>
            <a:ext cx="701675" cy="720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>
            <a:off x="4346575" y="15557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4" idx="6"/>
          </p:cNvCxnSpPr>
          <p:nvPr/>
        </p:nvCxnSpPr>
        <p:spPr>
          <a:xfrm>
            <a:off x="3995738" y="1916113"/>
            <a:ext cx="701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71" name="Прямоугольник 206"/>
          <p:cNvSpPr>
            <a:spLocks noChangeArrowheads="1"/>
          </p:cNvSpPr>
          <p:nvPr/>
        </p:nvSpPr>
        <p:spPr bwMode="auto">
          <a:xfrm>
            <a:off x="4076700" y="1638300"/>
            <a:ext cx="263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1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72" name="Прямоугольник 206"/>
          <p:cNvSpPr>
            <a:spLocks noChangeArrowheads="1"/>
          </p:cNvSpPr>
          <p:nvPr/>
        </p:nvSpPr>
        <p:spPr bwMode="auto">
          <a:xfrm>
            <a:off x="4360863" y="1638300"/>
            <a:ext cx="263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2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73" name="Прямоугольник 206"/>
          <p:cNvSpPr>
            <a:spLocks noChangeArrowheads="1"/>
          </p:cNvSpPr>
          <p:nvPr/>
        </p:nvSpPr>
        <p:spPr bwMode="auto">
          <a:xfrm>
            <a:off x="4076700" y="1928813"/>
            <a:ext cx="263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3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74" name="Прямоугольник 206"/>
          <p:cNvSpPr>
            <a:spLocks noChangeArrowheads="1"/>
          </p:cNvSpPr>
          <p:nvPr/>
        </p:nvSpPr>
        <p:spPr bwMode="auto">
          <a:xfrm>
            <a:off x="4360863" y="1916113"/>
            <a:ext cx="263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75" name="Прямоугольник 1"/>
          <p:cNvSpPr>
            <a:spLocks noChangeArrowheads="1"/>
          </p:cNvSpPr>
          <p:nvPr/>
        </p:nvSpPr>
        <p:spPr bwMode="auto">
          <a:xfrm>
            <a:off x="4643438" y="146685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1-подтверждение актуальных данных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2-распределение аудиторной нагрузки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3-внесение тематического планирования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4-ведение электронного журнала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7118350" y="3557588"/>
            <a:ext cx="1909763" cy="1587"/>
          </a:xfrm>
          <a:prstGeom prst="line">
            <a:avLst/>
          </a:prstGeom>
          <a:ln w="28575">
            <a:solidFill>
              <a:srgbClr val="0000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3232150" y="3502025"/>
            <a:ext cx="3881438" cy="57150"/>
          </a:xfrm>
          <a:prstGeom prst="straightConnector1">
            <a:avLst/>
          </a:prstGeom>
          <a:ln w="28575">
            <a:solidFill>
              <a:srgbClr val="000066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118350" y="4418013"/>
            <a:ext cx="1846263" cy="0"/>
          </a:xfrm>
          <a:prstGeom prst="line">
            <a:avLst/>
          </a:prstGeom>
          <a:ln w="28575">
            <a:solidFill>
              <a:srgbClr val="0000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6502400" y="4418013"/>
            <a:ext cx="615950" cy="720725"/>
          </a:xfrm>
          <a:prstGeom prst="straightConnector1">
            <a:avLst/>
          </a:prstGeom>
          <a:ln w="28575">
            <a:solidFill>
              <a:srgbClr val="000066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4019550" y="2657475"/>
            <a:ext cx="2520950" cy="76200"/>
          </a:xfrm>
          <a:prstGeom prst="straightConnector1">
            <a:avLst/>
          </a:prstGeom>
          <a:ln w="28575">
            <a:solidFill>
              <a:srgbClr val="000066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540500" y="2657475"/>
            <a:ext cx="2481263" cy="1588"/>
          </a:xfrm>
          <a:prstGeom prst="line">
            <a:avLst/>
          </a:prstGeom>
          <a:ln w="28575">
            <a:solidFill>
              <a:srgbClr val="0000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82" name="Прямоугольник 3"/>
          <p:cNvSpPr>
            <a:spLocks noChangeArrowheads="1"/>
          </p:cNvSpPr>
          <p:nvPr/>
        </p:nvSpPr>
        <p:spPr bwMode="auto">
          <a:xfrm>
            <a:off x="7083425" y="3216275"/>
            <a:ext cx="60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/>
              <a:t>ОРЕЛ</a:t>
            </a:r>
          </a:p>
        </p:txBody>
      </p:sp>
      <p:sp>
        <p:nvSpPr>
          <p:cNvPr id="25683" name="Прямоугольник 5"/>
          <p:cNvSpPr>
            <a:spLocks noChangeArrowheads="1"/>
          </p:cNvSpPr>
          <p:nvPr/>
        </p:nvSpPr>
        <p:spPr bwMode="auto">
          <a:xfrm>
            <a:off x="7113588" y="4078288"/>
            <a:ext cx="771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/>
              <a:t>ЛИВНЫ</a:t>
            </a:r>
          </a:p>
        </p:txBody>
      </p:sp>
      <p:sp>
        <p:nvSpPr>
          <p:cNvPr id="25684" name="Прямоугольник 6"/>
          <p:cNvSpPr>
            <a:spLocks noChangeArrowheads="1"/>
          </p:cNvSpPr>
          <p:nvPr/>
        </p:nvSpPr>
        <p:spPr bwMode="auto">
          <a:xfrm>
            <a:off x="7026275" y="2351088"/>
            <a:ext cx="858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/>
              <a:t>МЦЕНСК</a:t>
            </a:r>
          </a:p>
        </p:txBody>
      </p:sp>
      <p:sp>
        <p:nvSpPr>
          <p:cNvPr id="25685" name="Прямоугольник 260"/>
          <p:cNvSpPr>
            <a:spLocks noChangeArrowheads="1"/>
          </p:cNvSpPr>
          <p:nvPr/>
        </p:nvSpPr>
        <p:spPr bwMode="auto">
          <a:xfrm>
            <a:off x="8207375" y="194945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86" name="Прямоугольник 260"/>
          <p:cNvSpPr>
            <a:spLocks noChangeArrowheads="1"/>
          </p:cNvSpPr>
          <p:nvPr/>
        </p:nvSpPr>
        <p:spPr bwMode="auto">
          <a:xfrm>
            <a:off x="8205788" y="216535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87" name="Прямоугольник 260"/>
          <p:cNvSpPr>
            <a:spLocks noChangeArrowheads="1"/>
          </p:cNvSpPr>
          <p:nvPr/>
        </p:nvSpPr>
        <p:spPr bwMode="auto">
          <a:xfrm>
            <a:off x="7956550" y="19462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88" name="Прямоугольник 260"/>
          <p:cNvSpPr>
            <a:spLocks noChangeArrowheads="1"/>
          </p:cNvSpPr>
          <p:nvPr/>
        </p:nvSpPr>
        <p:spPr bwMode="auto">
          <a:xfrm>
            <a:off x="7956550" y="216535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42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89" name="Прямоугольник 260"/>
          <p:cNvSpPr>
            <a:spLocks noChangeArrowheads="1"/>
          </p:cNvSpPr>
          <p:nvPr/>
        </p:nvSpPr>
        <p:spPr bwMode="auto">
          <a:xfrm>
            <a:off x="8207375" y="28844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91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0" name="Прямоугольник 260"/>
          <p:cNvSpPr>
            <a:spLocks noChangeArrowheads="1"/>
          </p:cNvSpPr>
          <p:nvPr/>
        </p:nvSpPr>
        <p:spPr bwMode="auto">
          <a:xfrm>
            <a:off x="8205788" y="31003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36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1" name="Прямоугольник 260"/>
          <p:cNvSpPr>
            <a:spLocks noChangeArrowheads="1"/>
          </p:cNvSpPr>
          <p:nvPr/>
        </p:nvSpPr>
        <p:spPr bwMode="auto">
          <a:xfrm>
            <a:off x="7956550" y="288131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2" name="Прямоугольник 260"/>
          <p:cNvSpPr>
            <a:spLocks noChangeArrowheads="1"/>
          </p:cNvSpPr>
          <p:nvPr/>
        </p:nvSpPr>
        <p:spPr bwMode="auto">
          <a:xfrm>
            <a:off x="7956550" y="31003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30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3" name="Прямоугольник 260"/>
          <p:cNvSpPr>
            <a:spLocks noChangeArrowheads="1"/>
          </p:cNvSpPr>
          <p:nvPr/>
        </p:nvSpPr>
        <p:spPr bwMode="auto">
          <a:xfrm>
            <a:off x="8207375" y="37496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4" name="Прямоугольник 260"/>
          <p:cNvSpPr>
            <a:spLocks noChangeArrowheads="1"/>
          </p:cNvSpPr>
          <p:nvPr/>
        </p:nvSpPr>
        <p:spPr bwMode="auto">
          <a:xfrm>
            <a:off x="8205788" y="39703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5" name="Прямоугольник 260"/>
          <p:cNvSpPr>
            <a:spLocks noChangeArrowheads="1"/>
          </p:cNvSpPr>
          <p:nvPr/>
        </p:nvSpPr>
        <p:spPr bwMode="auto">
          <a:xfrm>
            <a:off x="7956550" y="375126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6" name="Прямоугольник 260"/>
          <p:cNvSpPr>
            <a:spLocks noChangeArrowheads="1"/>
          </p:cNvSpPr>
          <p:nvPr/>
        </p:nvSpPr>
        <p:spPr bwMode="auto">
          <a:xfrm>
            <a:off x="7956550" y="397033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72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7" name="Прямоугольник 206"/>
          <p:cNvSpPr>
            <a:spLocks noChangeArrowheads="1"/>
          </p:cNvSpPr>
          <p:nvPr/>
        </p:nvSpPr>
        <p:spPr bwMode="auto">
          <a:xfrm>
            <a:off x="2914650" y="1916113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8" name="Прямоугольник 206"/>
          <p:cNvSpPr>
            <a:spLocks noChangeArrowheads="1"/>
          </p:cNvSpPr>
          <p:nvPr/>
        </p:nvSpPr>
        <p:spPr bwMode="auto">
          <a:xfrm>
            <a:off x="2425700" y="23495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699" name="Прямоугольник 206"/>
          <p:cNvSpPr>
            <a:spLocks noChangeArrowheads="1"/>
          </p:cNvSpPr>
          <p:nvPr/>
        </p:nvSpPr>
        <p:spPr bwMode="auto">
          <a:xfrm>
            <a:off x="2898775" y="23510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0" name="Прямоугольник 258"/>
          <p:cNvSpPr>
            <a:spLocks noChangeArrowheads="1"/>
          </p:cNvSpPr>
          <p:nvPr/>
        </p:nvSpPr>
        <p:spPr bwMode="auto">
          <a:xfrm>
            <a:off x="5586413" y="39782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1" name="Прямоугольник 258"/>
          <p:cNvSpPr>
            <a:spLocks noChangeArrowheads="1"/>
          </p:cNvSpPr>
          <p:nvPr/>
        </p:nvSpPr>
        <p:spPr bwMode="auto">
          <a:xfrm>
            <a:off x="5656263" y="437515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2" name="Прямоугольник 258"/>
          <p:cNvSpPr>
            <a:spLocks noChangeArrowheads="1"/>
          </p:cNvSpPr>
          <p:nvPr/>
        </p:nvSpPr>
        <p:spPr bwMode="auto">
          <a:xfrm>
            <a:off x="5364163" y="43767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43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3" name="Прямоугольник 233"/>
          <p:cNvSpPr>
            <a:spLocks noChangeArrowheads="1"/>
          </p:cNvSpPr>
          <p:nvPr/>
        </p:nvSpPr>
        <p:spPr bwMode="auto">
          <a:xfrm>
            <a:off x="3232150" y="50958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88</a:t>
            </a:r>
          </a:p>
        </p:txBody>
      </p:sp>
      <p:sp>
        <p:nvSpPr>
          <p:cNvPr id="25704" name="Прямоугольник 233"/>
          <p:cNvSpPr>
            <a:spLocks noChangeArrowheads="1"/>
          </p:cNvSpPr>
          <p:nvPr/>
        </p:nvSpPr>
        <p:spPr bwMode="auto">
          <a:xfrm>
            <a:off x="3024188" y="48561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93</a:t>
            </a:r>
          </a:p>
        </p:txBody>
      </p:sp>
      <p:sp>
        <p:nvSpPr>
          <p:cNvPr id="25705" name="Прямоугольник 233"/>
          <p:cNvSpPr>
            <a:spLocks noChangeArrowheads="1"/>
          </p:cNvSpPr>
          <p:nvPr/>
        </p:nvSpPr>
        <p:spPr bwMode="auto">
          <a:xfrm>
            <a:off x="3257550" y="485616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94</a:t>
            </a:r>
          </a:p>
        </p:txBody>
      </p:sp>
      <p:sp>
        <p:nvSpPr>
          <p:cNvPr id="25706" name="Прямоугольник 215"/>
          <p:cNvSpPr>
            <a:spLocks noChangeArrowheads="1"/>
          </p:cNvSpPr>
          <p:nvPr/>
        </p:nvSpPr>
        <p:spPr bwMode="auto">
          <a:xfrm>
            <a:off x="749300" y="46990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7" name="Прямоугольник 215"/>
          <p:cNvSpPr>
            <a:spLocks noChangeArrowheads="1"/>
          </p:cNvSpPr>
          <p:nvPr/>
        </p:nvSpPr>
        <p:spPr bwMode="auto">
          <a:xfrm>
            <a:off x="1155700" y="469106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8" name="Прямоугольник 215"/>
          <p:cNvSpPr>
            <a:spLocks noChangeArrowheads="1"/>
          </p:cNvSpPr>
          <p:nvPr/>
        </p:nvSpPr>
        <p:spPr bwMode="auto">
          <a:xfrm>
            <a:off x="735013" y="50498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33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09" name="Прямоугольник 264"/>
          <p:cNvSpPr>
            <a:spLocks noChangeArrowheads="1"/>
          </p:cNvSpPr>
          <p:nvPr/>
        </p:nvSpPr>
        <p:spPr bwMode="auto">
          <a:xfrm>
            <a:off x="6253163" y="59261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</a:p>
        </p:txBody>
      </p:sp>
      <p:sp>
        <p:nvSpPr>
          <p:cNvPr id="25710" name="Прямоугольник 264"/>
          <p:cNvSpPr>
            <a:spLocks noChangeArrowheads="1"/>
          </p:cNvSpPr>
          <p:nvPr/>
        </p:nvSpPr>
        <p:spPr bwMode="auto">
          <a:xfrm>
            <a:off x="5776913" y="629285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1" name="Прямоугольник 264"/>
          <p:cNvSpPr>
            <a:spLocks noChangeArrowheads="1"/>
          </p:cNvSpPr>
          <p:nvPr/>
        </p:nvSpPr>
        <p:spPr bwMode="auto">
          <a:xfrm>
            <a:off x="5792788" y="59070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2" name="Прямоугольник 242"/>
          <p:cNvSpPr>
            <a:spLocks noChangeArrowheads="1"/>
          </p:cNvSpPr>
          <p:nvPr/>
        </p:nvSpPr>
        <p:spPr bwMode="auto">
          <a:xfrm>
            <a:off x="4356100" y="351313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3" name="Прямоугольник 242"/>
          <p:cNvSpPr>
            <a:spLocks noChangeArrowheads="1"/>
          </p:cNvSpPr>
          <p:nvPr/>
        </p:nvSpPr>
        <p:spPr bwMode="auto">
          <a:xfrm>
            <a:off x="4371975" y="38608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4" name="Прямоугольник 242"/>
          <p:cNvSpPr>
            <a:spLocks noChangeArrowheads="1"/>
          </p:cNvSpPr>
          <p:nvPr/>
        </p:nvSpPr>
        <p:spPr bwMode="auto">
          <a:xfrm>
            <a:off x="3948113" y="386080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51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5" name="Прямоугольник 209"/>
          <p:cNvSpPr>
            <a:spLocks noChangeArrowheads="1"/>
          </p:cNvSpPr>
          <p:nvPr/>
        </p:nvSpPr>
        <p:spPr bwMode="auto">
          <a:xfrm>
            <a:off x="1619250" y="249713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49</a:t>
            </a:r>
          </a:p>
        </p:txBody>
      </p:sp>
      <p:sp>
        <p:nvSpPr>
          <p:cNvPr id="25716" name="Прямоугольник 209"/>
          <p:cNvSpPr>
            <a:spLocks noChangeArrowheads="1"/>
          </p:cNvSpPr>
          <p:nvPr/>
        </p:nvSpPr>
        <p:spPr bwMode="auto">
          <a:xfrm>
            <a:off x="1900238" y="21494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7" name="Прямоугольник 209"/>
          <p:cNvSpPr>
            <a:spLocks noChangeArrowheads="1"/>
          </p:cNvSpPr>
          <p:nvPr/>
        </p:nvSpPr>
        <p:spPr bwMode="auto">
          <a:xfrm>
            <a:off x="1636713" y="21621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8" name="Прямоугольник 254"/>
          <p:cNvSpPr>
            <a:spLocks noChangeArrowheads="1"/>
          </p:cNvSpPr>
          <p:nvPr/>
        </p:nvSpPr>
        <p:spPr bwMode="auto">
          <a:xfrm>
            <a:off x="4759325" y="538162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19" name="Прямоугольник 254"/>
          <p:cNvSpPr>
            <a:spLocks noChangeArrowheads="1"/>
          </p:cNvSpPr>
          <p:nvPr/>
        </p:nvSpPr>
        <p:spPr bwMode="auto">
          <a:xfrm>
            <a:off x="5129213" y="538162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0" name="Прямоугольник 254"/>
          <p:cNvSpPr>
            <a:spLocks noChangeArrowheads="1"/>
          </p:cNvSpPr>
          <p:nvPr/>
        </p:nvSpPr>
        <p:spPr bwMode="auto">
          <a:xfrm>
            <a:off x="4754563" y="57610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1" name="Прямоугольник 254"/>
          <p:cNvSpPr>
            <a:spLocks noChangeArrowheads="1"/>
          </p:cNvSpPr>
          <p:nvPr/>
        </p:nvSpPr>
        <p:spPr bwMode="auto">
          <a:xfrm>
            <a:off x="5394325" y="2640013"/>
            <a:ext cx="341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2" name="Прямоугольник 254"/>
          <p:cNvSpPr>
            <a:spLocks noChangeArrowheads="1"/>
          </p:cNvSpPr>
          <p:nvPr/>
        </p:nvSpPr>
        <p:spPr bwMode="auto">
          <a:xfrm>
            <a:off x="5703888" y="263525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94</a:t>
            </a:r>
          </a:p>
        </p:txBody>
      </p:sp>
      <p:sp>
        <p:nvSpPr>
          <p:cNvPr id="25723" name="Прямоугольник 254"/>
          <p:cNvSpPr>
            <a:spLocks noChangeArrowheads="1"/>
          </p:cNvSpPr>
          <p:nvPr/>
        </p:nvSpPr>
        <p:spPr bwMode="auto">
          <a:xfrm>
            <a:off x="5357813" y="29352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55</a:t>
            </a:r>
          </a:p>
        </p:txBody>
      </p:sp>
      <p:sp>
        <p:nvSpPr>
          <p:cNvPr id="25724" name="Прямоугольник 260"/>
          <p:cNvSpPr>
            <a:spLocks noChangeArrowheads="1"/>
          </p:cNvSpPr>
          <p:nvPr/>
        </p:nvSpPr>
        <p:spPr bwMode="auto">
          <a:xfrm>
            <a:off x="6145213" y="42751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5" name="Прямоугольник 260"/>
          <p:cNvSpPr>
            <a:spLocks noChangeArrowheads="1"/>
          </p:cNvSpPr>
          <p:nvPr/>
        </p:nvSpPr>
        <p:spPr bwMode="auto">
          <a:xfrm>
            <a:off x="6469063" y="394017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6" name="Прямоугольник 260"/>
          <p:cNvSpPr>
            <a:spLocks noChangeArrowheads="1"/>
          </p:cNvSpPr>
          <p:nvPr/>
        </p:nvSpPr>
        <p:spPr bwMode="auto">
          <a:xfrm>
            <a:off x="6161088" y="3930650"/>
            <a:ext cx="420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100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7" name="Прямоугольник 224"/>
          <p:cNvSpPr>
            <a:spLocks noChangeArrowheads="1"/>
          </p:cNvSpPr>
          <p:nvPr/>
        </p:nvSpPr>
        <p:spPr bwMode="auto">
          <a:xfrm>
            <a:off x="2278063" y="42814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96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28" name="Прямоугольник 224"/>
          <p:cNvSpPr>
            <a:spLocks noChangeArrowheads="1"/>
          </p:cNvSpPr>
          <p:nvPr/>
        </p:nvSpPr>
        <p:spPr bwMode="auto">
          <a:xfrm>
            <a:off x="1985963" y="45608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70</a:t>
            </a:r>
          </a:p>
        </p:txBody>
      </p:sp>
      <p:sp>
        <p:nvSpPr>
          <p:cNvPr id="25729" name="Прямоугольник 224"/>
          <p:cNvSpPr>
            <a:spLocks noChangeArrowheads="1"/>
          </p:cNvSpPr>
          <p:nvPr/>
        </p:nvSpPr>
        <p:spPr bwMode="auto">
          <a:xfrm>
            <a:off x="2278063" y="45640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82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0" name="Прямоугольник 261"/>
          <p:cNvSpPr>
            <a:spLocks noChangeArrowheads="1"/>
          </p:cNvSpPr>
          <p:nvPr/>
        </p:nvSpPr>
        <p:spPr bwMode="auto">
          <a:xfrm>
            <a:off x="6010275" y="48164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1" name="Прямоугольник 261"/>
          <p:cNvSpPr>
            <a:spLocks noChangeArrowheads="1"/>
          </p:cNvSpPr>
          <p:nvPr/>
        </p:nvSpPr>
        <p:spPr bwMode="auto">
          <a:xfrm>
            <a:off x="6386513" y="469900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2" name="Прямоугольник 257"/>
          <p:cNvSpPr>
            <a:spLocks noChangeArrowheads="1"/>
          </p:cNvSpPr>
          <p:nvPr/>
        </p:nvSpPr>
        <p:spPr bwMode="auto">
          <a:xfrm>
            <a:off x="3808413" y="50498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3" name="Прямоугольник 257"/>
          <p:cNvSpPr>
            <a:spLocks noChangeArrowheads="1"/>
          </p:cNvSpPr>
          <p:nvPr/>
        </p:nvSpPr>
        <p:spPr bwMode="auto">
          <a:xfrm>
            <a:off x="4121150" y="504983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4" name="Прямоугольник 257"/>
          <p:cNvSpPr>
            <a:spLocks noChangeArrowheads="1"/>
          </p:cNvSpPr>
          <p:nvPr/>
        </p:nvSpPr>
        <p:spPr bwMode="auto">
          <a:xfrm>
            <a:off x="3805238" y="54276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5" name="Прямоугольник 203"/>
          <p:cNvSpPr>
            <a:spLocks noChangeArrowheads="1"/>
          </p:cNvSpPr>
          <p:nvPr/>
        </p:nvSpPr>
        <p:spPr bwMode="auto">
          <a:xfrm>
            <a:off x="4005263" y="2408238"/>
            <a:ext cx="328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66"/>
                </a:solidFill>
              </a:rPr>
              <a:t>99</a:t>
            </a:r>
            <a:endParaRPr lang="ru-RU" altLang="ru-RU" sz="1100">
              <a:solidFill>
                <a:srgbClr val="000066"/>
              </a:solidFill>
            </a:endParaRPr>
          </a:p>
        </p:txBody>
      </p:sp>
      <p:sp>
        <p:nvSpPr>
          <p:cNvPr id="25736" name="Прямоугольник 203"/>
          <p:cNvSpPr>
            <a:spLocks noChangeArrowheads="1"/>
          </p:cNvSpPr>
          <p:nvPr/>
        </p:nvSpPr>
        <p:spPr bwMode="auto">
          <a:xfrm>
            <a:off x="3479800" y="2870200"/>
            <a:ext cx="328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66"/>
                </a:solidFill>
              </a:rPr>
              <a:t>22</a:t>
            </a:r>
          </a:p>
        </p:txBody>
      </p:sp>
      <p:sp>
        <p:nvSpPr>
          <p:cNvPr id="25737" name="Прямоугольник 258"/>
          <p:cNvSpPr>
            <a:spLocks noChangeArrowheads="1"/>
          </p:cNvSpPr>
          <p:nvPr/>
        </p:nvSpPr>
        <p:spPr bwMode="auto">
          <a:xfrm>
            <a:off x="5815013" y="3295650"/>
            <a:ext cx="420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100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38" name="Прямоугольник 258"/>
          <p:cNvSpPr>
            <a:spLocks noChangeArrowheads="1"/>
          </p:cNvSpPr>
          <p:nvPr/>
        </p:nvSpPr>
        <p:spPr bwMode="auto">
          <a:xfrm>
            <a:off x="6378575" y="3295650"/>
            <a:ext cx="341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</a:p>
        </p:txBody>
      </p:sp>
      <p:sp>
        <p:nvSpPr>
          <p:cNvPr id="25739" name="Прямоугольник 258"/>
          <p:cNvSpPr>
            <a:spLocks noChangeArrowheads="1"/>
          </p:cNvSpPr>
          <p:nvPr/>
        </p:nvSpPr>
        <p:spPr bwMode="auto">
          <a:xfrm>
            <a:off x="5826125" y="365442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0" name="Прямоугольник 245"/>
          <p:cNvSpPr>
            <a:spLocks noChangeArrowheads="1"/>
          </p:cNvSpPr>
          <p:nvPr/>
        </p:nvSpPr>
        <p:spPr bwMode="auto">
          <a:xfrm>
            <a:off x="4772025" y="30480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</a:p>
        </p:txBody>
      </p:sp>
      <p:sp>
        <p:nvSpPr>
          <p:cNvPr id="25741" name="Прямоугольник 245"/>
          <p:cNvSpPr>
            <a:spLocks noChangeArrowheads="1"/>
          </p:cNvSpPr>
          <p:nvPr/>
        </p:nvSpPr>
        <p:spPr bwMode="auto">
          <a:xfrm>
            <a:off x="5126038" y="3476625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65</a:t>
            </a:r>
          </a:p>
        </p:txBody>
      </p:sp>
      <p:sp>
        <p:nvSpPr>
          <p:cNvPr id="25742" name="Прямоугольник 245"/>
          <p:cNvSpPr>
            <a:spLocks noChangeArrowheads="1"/>
          </p:cNvSpPr>
          <p:nvPr/>
        </p:nvSpPr>
        <p:spPr bwMode="auto">
          <a:xfrm>
            <a:off x="5114925" y="30480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95</a:t>
            </a:r>
          </a:p>
        </p:txBody>
      </p:sp>
      <p:sp>
        <p:nvSpPr>
          <p:cNvPr id="25743" name="Прямоугольник 200"/>
          <p:cNvSpPr>
            <a:spLocks noChangeArrowheads="1"/>
          </p:cNvSpPr>
          <p:nvPr/>
        </p:nvSpPr>
        <p:spPr bwMode="auto">
          <a:xfrm>
            <a:off x="2560638" y="379571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55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4" name="Прямоугольник 200"/>
          <p:cNvSpPr>
            <a:spLocks noChangeArrowheads="1"/>
          </p:cNvSpPr>
          <p:nvPr/>
        </p:nvSpPr>
        <p:spPr bwMode="auto">
          <a:xfrm>
            <a:off x="3074988" y="389255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73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5" name="Прямоугольник 251"/>
          <p:cNvSpPr>
            <a:spLocks noChangeArrowheads="1"/>
          </p:cNvSpPr>
          <p:nvPr/>
        </p:nvSpPr>
        <p:spPr bwMode="auto">
          <a:xfrm>
            <a:off x="4546600" y="48545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60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6" name="Прямоугольник 251"/>
          <p:cNvSpPr>
            <a:spLocks noChangeArrowheads="1"/>
          </p:cNvSpPr>
          <p:nvPr/>
        </p:nvSpPr>
        <p:spPr bwMode="auto">
          <a:xfrm>
            <a:off x="4543425" y="4410075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7" name="Прямоугольник 251"/>
          <p:cNvSpPr>
            <a:spLocks noChangeArrowheads="1"/>
          </p:cNvSpPr>
          <p:nvPr/>
        </p:nvSpPr>
        <p:spPr bwMode="auto">
          <a:xfrm>
            <a:off x="4911725" y="440531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8" name="Прямоугольник 236"/>
          <p:cNvSpPr>
            <a:spLocks noChangeArrowheads="1"/>
          </p:cNvSpPr>
          <p:nvPr/>
        </p:nvSpPr>
        <p:spPr bwMode="auto">
          <a:xfrm>
            <a:off x="3598863" y="459581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49" name="Прямоугольник 236"/>
          <p:cNvSpPr>
            <a:spLocks noChangeArrowheads="1"/>
          </p:cNvSpPr>
          <p:nvPr/>
        </p:nvSpPr>
        <p:spPr bwMode="auto">
          <a:xfrm>
            <a:off x="2906713" y="45926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91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50" name="Прямоугольник 236"/>
          <p:cNvSpPr>
            <a:spLocks noChangeArrowheads="1"/>
          </p:cNvSpPr>
          <p:nvPr/>
        </p:nvSpPr>
        <p:spPr bwMode="auto">
          <a:xfrm>
            <a:off x="2854325" y="433705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</a:p>
        </p:txBody>
      </p:sp>
      <p:sp>
        <p:nvSpPr>
          <p:cNvPr id="25751" name="Прямоугольник 218"/>
          <p:cNvSpPr>
            <a:spLocks noChangeArrowheads="1"/>
          </p:cNvSpPr>
          <p:nvPr/>
        </p:nvSpPr>
        <p:spPr bwMode="auto">
          <a:xfrm>
            <a:off x="1206500" y="403066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98</a:t>
            </a:r>
          </a:p>
        </p:txBody>
      </p:sp>
      <p:sp>
        <p:nvSpPr>
          <p:cNvPr id="25752" name="Прямоугольник 218"/>
          <p:cNvSpPr>
            <a:spLocks noChangeArrowheads="1"/>
          </p:cNvSpPr>
          <p:nvPr/>
        </p:nvSpPr>
        <p:spPr bwMode="auto">
          <a:xfrm>
            <a:off x="1497013" y="400843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</a:p>
        </p:txBody>
      </p:sp>
      <p:sp>
        <p:nvSpPr>
          <p:cNvPr id="25753" name="Прямоугольник 218"/>
          <p:cNvSpPr>
            <a:spLocks noChangeArrowheads="1"/>
          </p:cNvSpPr>
          <p:nvPr/>
        </p:nvSpPr>
        <p:spPr bwMode="auto">
          <a:xfrm>
            <a:off x="1206500" y="437673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41</a:t>
            </a:r>
          </a:p>
        </p:txBody>
      </p:sp>
      <p:sp>
        <p:nvSpPr>
          <p:cNvPr id="25754" name="Прямоугольник 230"/>
          <p:cNvSpPr>
            <a:spLocks noChangeArrowheads="1"/>
          </p:cNvSpPr>
          <p:nvPr/>
        </p:nvSpPr>
        <p:spPr bwMode="auto">
          <a:xfrm>
            <a:off x="2398713" y="5005388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89</a:t>
            </a:r>
          </a:p>
        </p:txBody>
      </p:sp>
      <p:sp>
        <p:nvSpPr>
          <p:cNvPr id="25755" name="Прямоугольник 230"/>
          <p:cNvSpPr>
            <a:spLocks noChangeArrowheads="1"/>
          </p:cNvSpPr>
          <p:nvPr/>
        </p:nvSpPr>
        <p:spPr bwMode="auto">
          <a:xfrm>
            <a:off x="2430463" y="537210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32</a:t>
            </a:r>
          </a:p>
        </p:txBody>
      </p:sp>
      <p:sp>
        <p:nvSpPr>
          <p:cNvPr id="25756" name="Прямоугольник 230"/>
          <p:cNvSpPr>
            <a:spLocks noChangeArrowheads="1"/>
          </p:cNvSpPr>
          <p:nvPr/>
        </p:nvSpPr>
        <p:spPr bwMode="auto">
          <a:xfrm>
            <a:off x="2032000" y="537845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40</a:t>
            </a:r>
          </a:p>
        </p:txBody>
      </p:sp>
      <p:sp>
        <p:nvSpPr>
          <p:cNvPr id="25757" name="Прямоугольник 221"/>
          <p:cNvSpPr>
            <a:spLocks noChangeArrowheads="1"/>
          </p:cNvSpPr>
          <p:nvPr/>
        </p:nvSpPr>
        <p:spPr bwMode="auto">
          <a:xfrm>
            <a:off x="2089150" y="3265488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97</a:t>
            </a:r>
          </a:p>
        </p:txBody>
      </p:sp>
      <p:sp>
        <p:nvSpPr>
          <p:cNvPr id="25758" name="Прямоугольник 221"/>
          <p:cNvSpPr>
            <a:spLocks noChangeArrowheads="1"/>
          </p:cNvSpPr>
          <p:nvPr/>
        </p:nvSpPr>
        <p:spPr bwMode="auto">
          <a:xfrm>
            <a:off x="1736725" y="3643313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43</a:t>
            </a:r>
          </a:p>
        </p:txBody>
      </p:sp>
      <p:sp>
        <p:nvSpPr>
          <p:cNvPr id="25759" name="Прямоугольник 221"/>
          <p:cNvSpPr>
            <a:spLocks noChangeArrowheads="1"/>
          </p:cNvSpPr>
          <p:nvPr/>
        </p:nvSpPr>
        <p:spPr bwMode="auto">
          <a:xfrm>
            <a:off x="2098675" y="36449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79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60" name="Прямоугольник 212"/>
          <p:cNvSpPr>
            <a:spLocks noChangeArrowheads="1"/>
          </p:cNvSpPr>
          <p:nvPr/>
        </p:nvSpPr>
        <p:spPr bwMode="auto">
          <a:xfrm>
            <a:off x="1385888" y="3054350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95</a:t>
            </a:r>
          </a:p>
        </p:txBody>
      </p:sp>
      <p:sp>
        <p:nvSpPr>
          <p:cNvPr id="25761" name="Прямоугольник 212"/>
          <p:cNvSpPr>
            <a:spLocks noChangeArrowheads="1"/>
          </p:cNvSpPr>
          <p:nvPr/>
        </p:nvSpPr>
        <p:spPr bwMode="auto">
          <a:xfrm>
            <a:off x="1365250" y="2670175"/>
            <a:ext cx="342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</a:p>
        </p:txBody>
      </p:sp>
      <p:sp>
        <p:nvSpPr>
          <p:cNvPr id="25762" name="Прямоугольник 212"/>
          <p:cNvSpPr>
            <a:spLocks noChangeArrowheads="1"/>
          </p:cNvSpPr>
          <p:nvPr/>
        </p:nvSpPr>
        <p:spPr bwMode="auto">
          <a:xfrm>
            <a:off x="1039813" y="26844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97</a:t>
            </a:r>
          </a:p>
        </p:txBody>
      </p:sp>
      <p:sp>
        <p:nvSpPr>
          <p:cNvPr id="25763" name="Прямоугольник 215"/>
          <p:cNvSpPr>
            <a:spLocks noChangeArrowheads="1"/>
          </p:cNvSpPr>
          <p:nvPr/>
        </p:nvSpPr>
        <p:spPr bwMode="auto">
          <a:xfrm>
            <a:off x="854075" y="3984625"/>
            <a:ext cx="341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97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64" name="Прямоугольник 215"/>
          <p:cNvSpPr>
            <a:spLocks noChangeArrowheads="1"/>
          </p:cNvSpPr>
          <p:nvPr/>
        </p:nvSpPr>
        <p:spPr bwMode="auto">
          <a:xfrm>
            <a:off x="519113" y="3624263"/>
            <a:ext cx="341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94</a:t>
            </a:r>
            <a:endParaRPr lang="ru-RU" altLang="ru-RU" sz="1200">
              <a:solidFill>
                <a:srgbClr val="000066"/>
              </a:solidFill>
            </a:endParaRPr>
          </a:p>
        </p:txBody>
      </p:sp>
      <p:sp>
        <p:nvSpPr>
          <p:cNvPr id="25765" name="Прямоугольник 215"/>
          <p:cNvSpPr>
            <a:spLocks noChangeArrowheads="1"/>
          </p:cNvSpPr>
          <p:nvPr/>
        </p:nvSpPr>
        <p:spPr bwMode="auto">
          <a:xfrm>
            <a:off x="866775" y="3619500"/>
            <a:ext cx="341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66"/>
                </a:solidFill>
              </a:rPr>
              <a:t>99</a:t>
            </a:r>
            <a:endParaRPr lang="ru-RU" altLang="ru-RU" sz="12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916113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" b="-264"/>
          <a:stretch>
            <a:fillRect/>
          </a:stretch>
        </p:blipFill>
        <p:spPr bwMode="auto">
          <a:xfrm rot="866279">
            <a:off x="3489325" y="1412875"/>
            <a:ext cx="6097588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Модуль оценки качества образования – инструмент оценки качества и анализа результатов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388" y="1628775"/>
            <a:ext cx="885666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20788"/>
            <a:ext cx="4754563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gavrin\Pictures\ВШ\2.png"/>
          <p:cNvPicPr>
            <a:picLocks noChangeAspect="1" noChangeArrowheads="1"/>
          </p:cNvPicPr>
          <p:nvPr/>
        </p:nvPicPr>
        <p:blipFill rotWithShape="1">
          <a:blip r:embed="rId8"/>
          <a:srcRect t="8334" r="26493" b="18445"/>
          <a:stretch/>
        </p:blipFill>
        <p:spPr bwMode="auto">
          <a:xfrm>
            <a:off x="0" y="1989138"/>
            <a:ext cx="5318125" cy="297973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5" t="25833" r="20827" b="20445"/>
          <a:stretch>
            <a:fillRect/>
          </a:stretch>
        </p:blipFill>
        <p:spPr bwMode="auto">
          <a:xfrm>
            <a:off x="2700338" y="3619500"/>
            <a:ext cx="409733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916113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Группа 1"/>
          <p:cNvGrpSpPr>
            <a:grpSpLocks/>
          </p:cNvGrpSpPr>
          <p:nvPr/>
        </p:nvGrpSpPr>
        <p:grpSpPr bwMode="auto">
          <a:xfrm>
            <a:off x="177800" y="1052513"/>
            <a:ext cx="6538913" cy="5743575"/>
            <a:chOff x="177689" y="1068760"/>
            <a:chExt cx="6538862" cy="5742769"/>
          </a:xfrm>
        </p:grpSpPr>
        <p:pic>
          <p:nvPicPr>
            <p:cNvPr id="276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3"/>
            <a:stretch>
              <a:fillRect/>
            </a:stretch>
          </p:blipFill>
          <p:spPr bwMode="auto">
            <a:xfrm>
              <a:off x="177689" y="1068760"/>
              <a:ext cx="5966257" cy="574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50" t="23409" r="23849" b="61194"/>
            <a:stretch>
              <a:fillRect/>
            </a:stretch>
          </p:blipFill>
          <p:spPr bwMode="auto">
            <a:xfrm>
              <a:off x="5969934" y="1336535"/>
              <a:ext cx="746617" cy="88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2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Заголовок 1"/>
          <p:cNvSpPr>
            <a:spLocks noGrp="1"/>
          </p:cNvSpPr>
          <p:nvPr>
            <p:ph type="ctrTitle"/>
          </p:nvPr>
        </p:nvSpPr>
        <p:spPr>
          <a:xfrm>
            <a:off x="-14288" y="165100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Результаты мониторинга в  начальной школе</a:t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в 2019 году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1628775"/>
            <a:ext cx="885666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548" y="3356992"/>
            <a:ext cx="792088" cy="3693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Cambria" panose="02040503050406030204" pitchFamily="18" charset="0"/>
              </a:rPr>
              <a:t>  2 </a:t>
            </a:r>
            <a:r>
              <a:rPr lang="ru-RU" sz="2400" b="1" dirty="0">
                <a:latin typeface="Cambria" panose="02040503050406030204" pitchFamily="18" charset="0"/>
              </a:rPr>
              <a:t>класс</a:t>
            </a:r>
          </a:p>
        </p:txBody>
      </p:sp>
      <p:sp>
        <p:nvSpPr>
          <p:cNvPr id="15" name="TextBox 14"/>
          <p:cNvSpPr txBox="1"/>
          <p:nvPr/>
        </p:nvSpPr>
        <p:spPr>
          <a:xfrm rot="3378597">
            <a:off x="2420416" y="4053489"/>
            <a:ext cx="751269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b="1" dirty="0"/>
              <a:t>  </a:t>
            </a:r>
            <a:r>
              <a:rPr lang="ru-RU" sz="2400" b="1" dirty="0">
                <a:latin typeface="Cambria" pitchFamily="18" charset="0"/>
              </a:rPr>
              <a:t>4 класс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rot="18111276">
            <a:off x="3239504" y="4019932"/>
            <a:ext cx="749001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atin typeface="Cambria" pitchFamily="18" charset="0"/>
              </a:rPr>
              <a:t>  </a:t>
            </a:r>
            <a:r>
              <a:rPr lang="ru-RU" sz="2400" b="1" dirty="0">
                <a:latin typeface="Cambria" pitchFamily="18" charset="0"/>
              </a:rPr>
              <a:t>3 класс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5548" y="2915652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17975"/>
              </a:avLst>
            </a:prstTxWarp>
            <a:spAutoFit/>
          </a:bodyPr>
          <a:lstStyle/>
          <a:p>
            <a:pPr>
              <a:defRPr/>
            </a:pPr>
            <a:r>
              <a:rPr lang="ru-RU" dirty="0"/>
              <a:t>     7086 </a:t>
            </a:r>
          </a:p>
        </p:txBody>
      </p:sp>
      <p:sp>
        <p:nvSpPr>
          <p:cNvPr id="18" name="TextBox 17"/>
          <p:cNvSpPr txBox="1"/>
          <p:nvPr/>
        </p:nvSpPr>
        <p:spPr>
          <a:xfrm rot="2184734">
            <a:off x="3535996" y="2449818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17975"/>
              </a:avLst>
            </a:prstTxWarp>
            <a:spAutoFit/>
          </a:bodyPr>
          <a:lstStyle/>
          <a:p>
            <a:pPr>
              <a:defRPr/>
            </a:pPr>
            <a:r>
              <a:rPr lang="ru-RU" dirty="0"/>
              <a:t>       77,3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9792" y="2267580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17975"/>
              </a:avLst>
            </a:prstTxWarp>
            <a:spAutoFit/>
          </a:bodyPr>
          <a:lstStyle/>
          <a:p>
            <a:pPr>
              <a:defRPr/>
            </a:pPr>
            <a:r>
              <a:rPr lang="ru-RU" dirty="0"/>
              <a:t>      70,6 </a:t>
            </a:r>
          </a:p>
        </p:txBody>
      </p:sp>
      <p:sp>
        <p:nvSpPr>
          <p:cNvPr id="20" name="TextBox 19"/>
          <p:cNvSpPr txBox="1"/>
          <p:nvPr/>
        </p:nvSpPr>
        <p:spPr>
          <a:xfrm rot="19656691">
            <a:off x="1942302" y="2429718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17975"/>
              </a:avLst>
            </a:prstTxWarp>
            <a:spAutoFit/>
          </a:bodyPr>
          <a:lstStyle/>
          <a:p>
            <a:pPr>
              <a:defRPr/>
            </a:pPr>
            <a:r>
              <a:rPr lang="ru-RU" dirty="0"/>
              <a:t>      58,2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2601" y="1619508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17975"/>
              </a:avLst>
            </a:prstTxWarp>
            <a:spAutoFit/>
          </a:bodyPr>
          <a:lstStyle/>
          <a:p>
            <a:pPr>
              <a:defRPr/>
            </a:pPr>
            <a:r>
              <a:rPr lang="ru-RU" dirty="0"/>
              <a:t>      92,6 </a:t>
            </a:r>
          </a:p>
        </p:txBody>
      </p:sp>
      <p:sp>
        <p:nvSpPr>
          <p:cNvPr id="22" name="TextBox 21"/>
          <p:cNvSpPr txBox="1"/>
          <p:nvPr/>
        </p:nvSpPr>
        <p:spPr>
          <a:xfrm rot="5775165">
            <a:off x="1122468" y="3617731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 69,2</a:t>
            </a:r>
          </a:p>
        </p:txBody>
      </p:sp>
      <p:sp>
        <p:nvSpPr>
          <p:cNvPr id="23" name="TextBox 22"/>
          <p:cNvSpPr txBox="1"/>
          <p:nvPr/>
        </p:nvSpPr>
        <p:spPr>
          <a:xfrm rot="3926286">
            <a:off x="1357596" y="4609216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68,5</a:t>
            </a:r>
          </a:p>
        </p:txBody>
      </p:sp>
      <p:sp>
        <p:nvSpPr>
          <p:cNvPr id="24" name="TextBox 23"/>
          <p:cNvSpPr txBox="1"/>
          <p:nvPr/>
        </p:nvSpPr>
        <p:spPr>
          <a:xfrm rot="1939211">
            <a:off x="1871615" y="5211437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  61,6 </a:t>
            </a:r>
          </a:p>
        </p:txBody>
      </p:sp>
      <p:sp>
        <p:nvSpPr>
          <p:cNvPr id="25" name="TextBox 24"/>
          <p:cNvSpPr txBox="1"/>
          <p:nvPr/>
        </p:nvSpPr>
        <p:spPr>
          <a:xfrm rot="3299449">
            <a:off x="858943" y="5054901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89,5 </a:t>
            </a:r>
          </a:p>
        </p:txBody>
      </p:sp>
      <p:sp>
        <p:nvSpPr>
          <p:cNvPr id="26" name="TextBox 25"/>
          <p:cNvSpPr txBox="1"/>
          <p:nvPr/>
        </p:nvSpPr>
        <p:spPr>
          <a:xfrm rot="2957322">
            <a:off x="2047087" y="4421228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7344 </a:t>
            </a:r>
          </a:p>
        </p:txBody>
      </p:sp>
      <p:sp>
        <p:nvSpPr>
          <p:cNvPr id="27" name="TextBox 26"/>
          <p:cNvSpPr txBox="1"/>
          <p:nvPr/>
        </p:nvSpPr>
        <p:spPr>
          <a:xfrm rot="17805127">
            <a:off x="3540488" y="4178640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7483 </a:t>
            </a:r>
          </a:p>
        </p:txBody>
      </p:sp>
      <p:sp>
        <p:nvSpPr>
          <p:cNvPr id="28" name="TextBox 27"/>
          <p:cNvSpPr txBox="1"/>
          <p:nvPr/>
        </p:nvSpPr>
        <p:spPr>
          <a:xfrm rot="17671715">
            <a:off x="4154942" y="4543765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71,3</a:t>
            </a:r>
          </a:p>
        </p:txBody>
      </p:sp>
      <p:sp>
        <p:nvSpPr>
          <p:cNvPr id="29" name="TextBox 28"/>
          <p:cNvSpPr txBox="1"/>
          <p:nvPr/>
        </p:nvSpPr>
        <p:spPr>
          <a:xfrm rot="20377224">
            <a:off x="3336177" y="5282634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   74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355273" y="3710983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 55,5</a:t>
            </a:r>
          </a:p>
        </p:txBody>
      </p:sp>
      <p:sp>
        <p:nvSpPr>
          <p:cNvPr id="31" name="TextBox 30"/>
          <p:cNvSpPr txBox="1"/>
          <p:nvPr/>
        </p:nvSpPr>
        <p:spPr>
          <a:xfrm rot="17497690">
            <a:off x="4760558" y="4680413"/>
            <a:ext cx="946803" cy="36933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>
              <a:defRPr/>
            </a:pPr>
            <a:r>
              <a:rPr lang="ru-RU" dirty="0"/>
              <a:t>    91,3 </a:t>
            </a:r>
          </a:p>
        </p:txBody>
      </p:sp>
      <p:sp>
        <p:nvSpPr>
          <p:cNvPr id="27673" name="Прямоугольник 2"/>
          <p:cNvSpPr>
            <a:spLocks noChangeArrowheads="1"/>
          </p:cNvSpPr>
          <p:nvPr/>
        </p:nvSpPr>
        <p:spPr bwMode="auto">
          <a:xfrm>
            <a:off x="6856413" y="4203700"/>
            <a:ext cx="2457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% учащихся, достигших базового</a:t>
            </a:r>
            <a:b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 и повышенного уровней</a:t>
            </a:r>
          </a:p>
        </p:txBody>
      </p:sp>
      <p:sp>
        <p:nvSpPr>
          <p:cNvPr id="27674" name="Прямоугольник 3"/>
          <p:cNvSpPr>
            <a:spLocks noChangeArrowheads="1"/>
          </p:cNvSpPr>
          <p:nvPr/>
        </p:nvSpPr>
        <p:spPr bwMode="auto">
          <a:xfrm>
            <a:off x="6865938" y="3767138"/>
            <a:ext cx="230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по математике</a:t>
            </a:r>
          </a:p>
        </p:txBody>
      </p:sp>
      <p:sp>
        <p:nvSpPr>
          <p:cNvPr id="27675" name="Прямоугольник 31"/>
          <p:cNvSpPr>
            <a:spLocks noChangeArrowheads="1"/>
          </p:cNvSpPr>
          <p:nvPr/>
        </p:nvSpPr>
        <p:spPr bwMode="auto">
          <a:xfrm>
            <a:off x="6659563" y="2011363"/>
            <a:ext cx="4392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u="sng">
                <a:solidFill>
                  <a:srgbClr val="002060"/>
                </a:solidFill>
                <a:latin typeface="Cambria" pitchFamily="18" charset="0"/>
              </a:rPr>
              <a:t>успешность освоения</a:t>
            </a:r>
            <a:br>
              <a:rPr lang="ru-RU" altLang="ru-RU" sz="1600" b="1" i="1" u="sng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 i="1" u="sng">
                <a:solidFill>
                  <a:srgbClr val="002060"/>
                </a:solidFill>
                <a:latin typeface="Cambria" pitchFamily="18" charset="0"/>
              </a:rPr>
              <a:t> учебной программы: </a:t>
            </a:r>
          </a:p>
        </p:txBody>
      </p:sp>
      <p:sp>
        <p:nvSpPr>
          <p:cNvPr id="27676" name="Прямоугольник 2"/>
          <p:cNvSpPr>
            <a:spLocks noChangeArrowheads="1"/>
          </p:cNvSpPr>
          <p:nvPr/>
        </p:nvSpPr>
        <p:spPr bwMode="auto">
          <a:xfrm>
            <a:off x="6908800" y="3278188"/>
            <a:ext cx="223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по русскому языку</a:t>
            </a:r>
          </a:p>
        </p:txBody>
      </p:sp>
      <p:sp>
        <p:nvSpPr>
          <p:cNvPr id="27677" name="Прямоугольник 31"/>
          <p:cNvSpPr>
            <a:spLocks noChangeArrowheads="1"/>
          </p:cNvSpPr>
          <p:nvPr/>
        </p:nvSpPr>
        <p:spPr bwMode="auto">
          <a:xfrm>
            <a:off x="6945313" y="1633538"/>
            <a:ext cx="155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участники</a:t>
            </a:r>
          </a:p>
        </p:txBody>
      </p:sp>
      <p:sp>
        <p:nvSpPr>
          <p:cNvPr id="27678" name="Прямоугольник 31"/>
          <p:cNvSpPr>
            <a:spLocks noChangeArrowheads="1"/>
          </p:cNvSpPr>
          <p:nvPr/>
        </p:nvSpPr>
        <p:spPr bwMode="auto">
          <a:xfrm>
            <a:off x="6694488" y="2771775"/>
            <a:ext cx="273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</a:p>
        </p:txBody>
      </p:sp>
      <p:sp>
        <p:nvSpPr>
          <p:cNvPr id="27679" name="Прямоугольник 31"/>
          <p:cNvSpPr>
            <a:spLocks noChangeArrowheads="1"/>
          </p:cNvSpPr>
          <p:nvPr/>
        </p:nvSpPr>
        <p:spPr bwMode="auto">
          <a:xfrm>
            <a:off x="6673850" y="3284538"/>
            <a:ext cx="27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</a:p>
        </p:txBody>
      </p:sp>
      <p:sp>
        <p:nvSpPr>
          <p:cNvPr id="27680" name="Прямоугольник 31"/>
          <p:cNvSpPr>
            <a:spLocks noChangeArrowheads="1"/>
          </p:cNvSpPr>
          <p:nvPr/>
        </p:nvSpPr>
        <p:spPr bwMode="auto">
          <a:xfrm>
            <a:off x="6673850" y="3771900"/>
            <a:ext cx="27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</a:p>
        </p:txBody>
      </p:sp>
      <p:sp>
        <p:nvSpPr>
          <p:cNvPr id="27681" name="Прямоугольник 31"/>
          <p:cNvSpPr>
            <a:spLocks noChangeArrowheads="1"/>
          </p:cNvSpPr>
          <p:nvPr/>
        </p:nvSpPr>
        <p:spPr bwMode="auto">
          <a:xfrm>
            <a:off x="6673850" y="4292600"/>
            <a:ext cx="271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</a:p>
        </p:txBody>
      </p:sp>
      <p:sp>
        <p:nvSpPr>
          <p:cNvPr id="27682" name="Прямоугольник 31"/>
          <p:cNvSpPr>
            <a:spLocks noChangeArrowheads="1"/>
          </p:cNvSpPr>
          <p:nvPr/>
        </p:nvSpPr>
        <p:spPr bwMode="auto">
          <a:xfrm>
            <a:off x="6678613" y="1628775"/>
            <a:ext cx="273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– </a:t>
            </a:r>
          </a:p>
        </p:txBody>
      </p:sp>
      <p:sp>
        <p:nvSpPr>
          <p:cNvPr id="27683" name="Прямоугольник 2"/>
          <p:cNvSpPr>
            <a:spLocks noChangeArrowheads="1"/>
          </p:cNvSpPr>
          <p:nvPr/>
        </p:nvSpPr>
        <p:spPr bwMode="auto">
          <a:xfrm>
            <a:off x="6935788" y="260350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Cambria" pitchFamily="18" charset="0"/>
              </a:rPr>
              <a:t>по литературному чтению</a:t>
            </a:r>
          </a:p>
        </p:txBody>
      </p:sp>
      <p:pic>
        <p:nvPicPr>
          <p:cNvPr id="276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42067" r="23849" b="27844"/>
          <a:stretch>
            <a:fillRect/>
          </a:stretch>
        </p:blipFill>
        <p:spPr bwMode="auto">
          <a:xfrm>
            <a:off x="6011863" y="2597150"/>
            <a:ext cx="7461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57416" r="23849" b="26680"/>
          <a:stretch>
            <a:fillRect/>
          </a:stretch>
        </p:blipFill>
        <p:spPr bwMode="auto">
          <a:xfrm>
            <a:off x="6042025" y="3179763"/>
            <a:ext cx="7477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71883" r="23849" b="12750"/>
          <a:stretch>
            <a:fillRect/>
          </a:stretch>
        </p:blipFill>
        <p:spPr bwMode="auto">
          <a:xfrm>
            <a:off x="6045200" y="3651250"/>
            <a:ext cx="7477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0" t="86913" r="23849" b="3703"/>
          <a:stretch>
            <a:fillRect/>
          </a:stretch>
        </p:blipFill>
        <p:spPr bwMode="auto">
          <a:xfrm>
            <a:off x="6042025" y="4219575"/>
            <a:ext cx="746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12" descr="Люди и деньги, бизнес -  векторная изометр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8506" r="50000" b="44670"/>
          <a:stretch>
            <a:fillRect/>
          </a:stretch>
        </p:blipFill>
        <p:spPr bwMode="auto">
          <a:xfrm>
            <a:off x="7164388" y="5064125"/>
            <a:ext cx="19653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8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Перспективы развития системы образования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Орловской области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8684" name="Прямоугольник 3"/>
          <p:cNvSpPr>
            <a:spLocks noChangeArrowheads="1"/>
          </p:cNvSpPr>
          <p:nvPr/>
        </p:nvSpPr>
        <p:spPr bwMode="auto">
          <a:xfrm>
            <a:off x="244475" y="1390650"/>
            <a:ext cx="8640763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          Более половины выпускников основной школы имеют только базовый уровень образования, т.е. они могут использовать приобретенные в школе знания в простых знакомых ситуациях, а около пятой части выпускников основной школы не достигают порогового уровня сформированности функциональной грамотности </a:t>
            </a:r>
            <a:b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в соответствии с международными требованиями.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800" b="1" i="1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          К продолжению образования хорошо готовы не более </a:t>
            </a:r>
            <a:b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30 % орловских выпускников школы (в странах-лидерах </a:t>
            </a:r>
            <a:b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40 %), а высокий уровень способности решать сложные задачи демонстрируют в среднем около 5 % учащихся </a:t>
            </a:r>
            <a:b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(в странах лидерах не менее 11 %)</a:t>
            </a:r>
          </a:p>
        </p:txBody>
      </p:sp>
      <p:pic>
        <p:nvPicPr>
          <p:cNvPr id="28685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70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Результаты ГИА-11 в Орловской области</a:t>
            </a:r>
          </a:p>
        </p:txBody>
      </p:sp>
      <p:pic>
        <p:nvPicPr>
          <p:cNvPr id="29708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Shape 1263"/>
          <p:cNvSpPr>
            <a:spLocks noChangeArrowheads="1"/>
          </p:cNvSpPr>
          <p:nvPr/>
        </p:nvSpPr>
        <p:spPr bwMode="auto">
          <a:xfrm rot="-164269">
            <a:off x="263525" y="3176588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33 (15,5 %)</a:t>
            </a:r>
          </a:p>
        </p:txBody>
      </p:sp>
      <p:sp>
        <p:nvSpPr>
          <p:cNvPr id="29710" name="Shape 1271"/>
          <p:cNvSpPr>
            <a:spLocks noChangeShapeType="1"/>
          </p:cNvSpPr>
          <p:nvPr/>
        </p:nvSpPr>
        <p:spPr bwMode="auto">
          <a:xfrm flipV="1">
            <a:off x="1785938" y="2874963"/>
            <a:ext cx="0" cy="233362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29711" name="Shape 1272"/>
          <p:cNvSpPr>
            <a:spLocks noChangeShapeType="1"/>
          </p:cNvSpPr>
          <p:nvPr/>
        </p:nvSpPr>
        <p:spPr bwMode="auto">
          <a:xfrm flipV="1">
            <a:off x="3513138" y="2857500"/>
            <a:ext cx="0" cy="233363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897688" y="2874963"/>
            <a:ext cx="2016125" cy="195262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Прямоугольник 1"/>
          <p:cNvSpPr>
            <a:spLocks noChangeArrowheads="1"/>
          </p:cNvSpPr>
          <p:nvPr/>
        </p:nvSpPr>
        <p:spPr bwMode="auto">
          <a:xfrm>
            <a:off x="561975" y="2497138"/>
            <a:ext cx="91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2015</a:t>
            </a:r>
            <a:endParaRPr lang="en-US" altLang="ru-RU" sz="2400" b="1">
              <a:solidFill>
                <a:srgbClr val="0070C0"/>
              </a:solidFill>
              <a:latin typeface="Cambria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14" name="Прямоугольник 12"/>
          <p:cNvSpPr>
            <a:spLocks noChangeArrowheads="1"/>
          </p:cNvSpPr>
          <p:nvPr/>
        </p:nvSpPr>
        <p:spPr bwMode="auto">
          <a:xfrm rot="-237302">
            <a:off x="2217738" y="2455863"/>
            <a:ext cx="915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2016</a:t>
            </a:r>
            <a:endParaRPr lang="en-US" altLang="ru-RU" sz="2400" b="1">
              <a:solidFill>
                <a:srgbClr val="0070C0"/>
              </a:solidFill>
              <a:latin typeface="Cambria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15" name="Прямоугольник 13"/>
          <p:cNvSpPr>
            <a:spLocks noChangeArrowheads="1"/>
          </p:cNvSpPr>
          <p:nvPr/>
        </p:nvSpPr>
        <p:spPr bwMode="auto">
          <a:xfrm rot="-174740">
            <a:off x="3873500" y="2413000"/>
            <a:ext cx="91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2017</a:t>
            </a:r>
            <a:endParaRPr lang="en-US" altLang="ru-RU" sz="2400" b="1">
              <a:solidFill>
                <a:srgbClr val="0070C0"/>
              </a:solidFill>
              <a:latin typeface="Cambria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16" name="Shape 1263"/>
          <p:cNvSpPr>
            <a:spLocks noChangeArrowheads="1"/>
          </p:cNvSpPr>
          <p:nvPr/>
        </p:nvSpPr>
        <p:spPr bwMode="auto">
          <a:xfrm rot="-230783">
            <a:off x="2027238" y="31337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39 (18 %)</a:t>
            </a:r>
            <a:endParaRPr lang="ru-RU" altLang="ru-RU" sz="1800" b="1">
              <a:solidFill>
                <a:srgbClr val="002060"/>
              </a:solidFill>
              <a:latin typeface="Cambria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9717" name="Shape 1263"/>
          <p:cNvSpPr>
            <a:spLocks noChangeArrowheads="1"/>
          </p:cNvSpPr>
          <p:nvPr/>
        </p:nvSpPr>
        <p:spPr bwMode="auto">
          <a:xfrm rot="-182475">
            <a:off x="3683000" y="3052763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56 (26 %)</a:t>
            </a:r>
            <a:endParaRPr lang="ru-RU" altLang="ru-RU" sz="1800" b="1">
              <a:solidFill>
                <a:srgbClr val="002060"/>
              </a:solidFill>
              <a:latin typeface="Cambria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9718" name="Shape 1272"/>
          <p:cNvSpPr>
            <a:spLocks noChangeShapeType="1"/>
          </p:cNvSpPr>
          <p:nvPr/>
        </p:nvSpPr>
        <p:spPr bwMode="auto">
          <a:xfrm flipV="1">
            <a:off x="5241925" y="2786063"/>
            <a:ext cx="0" cy="2333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29719" name="Shape 1263"/>
          <p:cNvSpPr>
            <a:spLocks noChangeArrowheads="1"/>
          </p:cNvSpPr>
          <p:nvPr/>
        </p:nvSpPr>
        <p:spPr bwMode="auto">
          <a:xfrm rot="-176921">
            <a:off x="5432425" y="305117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76 (35 %)</a:t>
            </a:r>
          </a:p>
        </p:txBody>
      </p:sp>
      <p:sp>
        <p:nvSpPr>
          <p:cNvPr id="29720" name="Прямоугольник 13"/>
          <p:cNvSpPr>
            <a:spLocks noChangeArrowheads="1"/>
          </p:cNvSpPr>
          <p:nvPr/>
        </p:nvSpPr>
        <p:spPr bwMode="auto">
          <a:xfrm>
            <a:off x="5621338" y="2413000"/>
            <a:ext cx="91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2018</a:t>
            </a:r>
            <a:endParaRPr lang="en-US" altLang="ru-RU" sz="2400" b="1">
              <a:solidFill>
                <a:srgbClr val="0070C0"/>
              </a:solidFill>
              <a:latin typeface="Cambria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21" name="Shape 1272"/>
          <p:cNvSpPr>
            <a:spLocks noChangeShapeType="1"/>
          </p:cNvSpPr>
          <p:nvPr/>
        </p:nvSpPr>
        <p:spPr bwMode="auto">
          <a:xfrm flipV="1">
            <a:off x="6897688" y="2759075"/>
            <a:ext cx="0" cy="233363"/>
          </a:xfrm>
          <a:prstGeom prst="line">
            <a:avLst/>
          </a:prstGeom>
          <a:noFill/>
          <a:ln w="2540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9" rIns="45719"/>
          <a:lstStyle/>
          <a:p>
            <a:endParaRPr lang="ru-RU"/>
          </a:p>
        </p:txBody>
      </p:sp>
      <p:sp>
        <p:nvSpPr>
          <p:cNvPr id="29722" name="Прямоугольник 13"/>
          <p:cNvSpPr>
            <a:spLocks noChangeArrowheads="1"/>
          </p:cNvSpPr>
          <p:nvPr/>
        </p:nvSpPr>
        <p:spPr bwMode="auto">
          <a:xfrm rot="373990">
            <a:off x="7329488" y="2397125"/>
            <a:ext cx="91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2019</a:t>
            </a:r>
            <a:endParaRPr lang="en-US" altLang="ru-RU" sz="2400" b="1">
              <a:solidFill>
                <a:srgbClr val="0070C0"/>
              </a:solidFill>
              <a:latin typeface="Cambria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723" name="Shape 1263"/>
          <p:cNvSpPr>
            <a:spLocks noChangeArrowheads="1"/>
          </p:cNvSpPr>
          <p:nvPr/>
        </p:nvSpPr>
        <p:spPr bwMode="auto">
          <a:xfrm rot="276715">
            <a:off x="7140575" y="30702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62 (29 %)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73050" y="2874963"/>
            <a:ext cx="6624638" cy="195262"/>
          </a:xfrm>
          <a:prstGeom prst="line">
            <a:avLst/>
          </a:prstGeom>
          <a:ln w="76200">
            <a:solidFill>
              <a:srgbClr val="8FC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3850" y="1341438"/>
            <a:ext cx="8493125" cy="9366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  <a:sym typeface="Times New Roman" pitchFamily="18" charset="0"/>
              </a:rPr>
              <a:t>Общеобразовательные организации Орловской области, выпускники которых преодолели минимальный порог по всем сдаваемым учебным предметам в форме ЕГЭ</a:t>
            </a:r>
            <a:endParaRPr lang="ru-RU" altLang="ru-RU" sz="2000" b="1" dirty="0">
              <a:solidFill>
                <a:schemeClr val="bg1"/>
              </a:solidFill>
              <a:latin typeface="Cambria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01700" y="4824413"/>
            <a:ext cx="2190750" cy="3127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01700" y="5394325"/>
            <a:ext cx="2160588" cy="2889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01700" y="5959475"/>
            <a:ext cx="2198688" cy="2889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29" name="Прямоугольник 31"/>
          <p:cNvSpPr>
            <a:spLocks noChangeArrowheads="1"/>
          </p:cNvSpPr>
          <p:nvPr/>
        </p:nvSpPr>
        <p:spPr bwMode="auto">
          <a:xfrm>
            <a:off x="196850" y="4808538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2019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30" name="Прямоугольник 31"/>
          <p:cNvSpPr>
            <a:spLocks noChangeArrowheads="1"/>
          </p:cNvSpPr>
          <p:nvPr/>
        </p:nvSpPr>
        <p:spPr bwMode="auto">
          <a:xfrm>
            <a:off x="196850" y="5353050"/>
            <a:ext cx="704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2018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31" name="Прямоугольник 31"/>
          <p:cNvSpPr>
            <a:spLocks noChangeArrowheads="1"/>
          </p:cNvSpPr>
          <p:nvPr/>
        </p:nvSpPr>
        <p:spPr bwMode="auto">
          <a:xfrm>
            <a:off x="179388" y="5919788"/>
            <a:ext cx="70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2017</a:t>
            </a:r>
            <a:endParaRPr lang="ru-RU" altLang="ru-RU" sz="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732" name="Прямоугольник 31"/>
          <p:cNvSpPr>
            <a:spLocks noChangeArrowheads="1"/>
          </p:cNvSpPr>
          <p:nvPr/>
        </p:nvSpPr>
        <p:spPr bwMode="auto">
          <a:xfrm>
            <a:off x="1636713" y="4776788"/>
            <a:ext cx="973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3143</a:t>
            </a:r>
          </a:p>
        </p:txBody>
      </p:sp>
      <p:sp>
        <p:nvSpPr>
          <p:cNvPr id="29733" name="Прямоугольник 31"/>
          <p:cNvSpPr>
            <a:spLocks noChangeArrowheads="1"/>
          </p:cNvSpPr>
          <p:nvPr/>
        </p:nvSpPr>
        <p:spPr bwMode="auto">
          <a:xfrm>
            <a:off x="1636713" y="5353050"/>
            <a:ext cx="973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3003</a:t>
            </a:r>
          </a:p>
        </p:txBody>
      </p:sp>
      <p:sp>
        <p:nvSpPr>
          <p:cNvPr id="29734" name="Прямоугольник 31"/>
          <p:cNvSpPr>
            <a:spLocks noChangeArrowheads="1"/>
          </p:cNvSpPr>
          <p:nvPr/>
        </p:nvSpPr>
        <p:spPr bwMode="auto">
          <a:xfrm>
            <a:off x="1636713" y="5888038"/>
            <a:ext cx="971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2929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100388" y="4814888"/>
            <a:ext cx="1120775" cy="3349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21163" y="4824413"/>
            <a:ext cx="685800" cy="328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76575" y="5387975"/>
            <a:ext cx="1077913" cy="325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54488" y="5387975"/>
            <a:ext cx="609600" cy="325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092450" y="5951538"/>
            <a:ext cx="904875" cy="3190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00500" y="5943600"/>
            <a:ext cx="601663" cy="319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41" name="Прямоугольник 31"/>
          <p:cNvSpPr>
            <a:spLocks noChangeArrowheads="1"/>
          </p:cNvSpPr>
          <p:nvPr/>
        </p:nvSpPr>
        <p:spPr bwMode="auto">
          <a:xfrm>
            <a:off x="4170363" y="4773613"/>
            <a:ext cx="86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321</a:t>
            </a:r>
          </a:p>
        </p:txBody>
      </p:sp>
      <p:sp>
        <p:nvSpPr>
          <p:cNvPr id="29742" name="Прямоугольник 31"/>
          <p:cNvSpPr>
            <a:spLocks noChangeArrowheads="1"/>
          </p:cNvSpPr>
          <p:nvPr/>
        </p:nvSpPr>
        <p:spPr bwMode="auto">
          <a:xfrm>
            <a:off x="3162300" y="4776788"/>
            <a:ext cx="744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555</a:t>
            </a:r>
          </a:p>
        </p:txBody>
      </p:sp>
      <p:sp>
        <p:nvSpPr>
          <p:cNvPr id="29743" name="Прямоугольник 31"/>
          <p:cNvSpPr>
            <a:spLocks noChangeArrowheads="1"/>
          </p:cNvSpPr>
          <p:nvPr/>
        </p:nvSpPr>
        <p:spPr bwMode="auto">
          <a:xfrm>
            <a:off x="4154488" y="5335588"/>
            <a:ext cx="863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249</a:t>
            </a:r>
          </a:p>
        </p:txBody>
      </p:sp>
      <p:sp>
        <p:nvSpPr>
          <p:cNvPr id="29744" name="Прямоугольник 31"/>
          <p:cNvSpPr>
            <a:spLocks noChangeArrowheads="1"/>
          </p:cNvSpPr>
          <p:nvPr/>
        </p:nvSpPr>
        <p:spPr bwMode="auto">
          <a:xfrm>
            <a:off x="3198813" y="5354638"/>
            <a:ext cx="863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513</a:t>
            </a:r>
          </a:p>
        </p:txBody>
      </p:sp>
      <p:sp>
        <p:nvSpPr>
          <p:cNvPr id="29745" name="Прямоугольник 31"/>
          <p:cNvSpPr>
            <a:spLocks noChangeArrowheads="1"/>
          </p:cNvSpPr>
          <p:nvPr/>
        </p:nvSpPr>
        <p:spPr bwMode="auto">
          <a:xfrm>
            <a:off x="3940175" y="585787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253</a:t>
            </a:r>
          </a:p>
        </p:txBody>
      </p:sp>
      <p:sp>
        <p:nvSpPr>
          <p:cNvPr id="29746" name="Прямоугольник 31"/>
          <p:cNvSpPr>
            <a:spLocks noChangeArrowheads="1"/>
          </p:cNvSpPr>
          <p:nvPr/>
        </p:nvSpPr>
        <p:spPr bwMode="auto">
          <a:xfrm>
            <a:off x="3109913" y="5905500"/>
            <a:ext cx="863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FFFFFF"/>
                </a:solidFill>
                <a:latin typeface="Cambria" pitchFamily="18" charset="0"/>
              </a:rPr>
              <a:t>419</a:t>
            </a:r>
          </a:p>
        </p:txBody>
      </p:sp>
      <p:sp>
        <p:nvSpPr>
          <p:cNvPr id="29747" name="Прямоугольник 2"/>
          <p:cNvSpPr>
            <a:spLocks noChangeArrowheads="1"/>
          </p:cNvSpPr>
          <p:nvPr/>
        </p:nvSpPr>
        <p:spPr bwMode="auto">
          <a:xfrm>
            <a:off x="1797050" y="6289675"/>
            <a:ext cx="234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Cambria" pitchFamily="18" charset="0"/>
              </a:rPr>
              <a:t>Количество участников </a:t>
            </a:r>
          </a:p>
        </p:txBody>
      </p:sp>
      <p:sp>
        <p:nvSpPr>
          <p:cNvPr id="29748" name="Прямоугольник 31"/>
          <p:cNvSpPr>
            <a:spLocks noChangeArrowheads="1"/>
          </p:cNvSpPr>
          <p:nvPr/>
        </p:nvSpPr>
        <p:spPr bwMode="auto">
          <a:xfrm>
            <a:off x="6873875" y="4797425"/>
            <a:ext cx="216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участники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488113" y="4849813"/>
            <a:ext cx="371475" cy="287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488113" y="5589588"/>
            <a:ext cx="371475" cy="292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88113" y="5235575"/>
            <a:ext cx="371475" cy="2984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752" name="Прямоугольник 31"/>
          <p:cNvSpPr>
            <a:spLocks noChangeArrowheads="1"/>
          </p:cNvSpPr>
          <p:nvPr/>
        </p:nvSpPr>
        <p:spPr bwMode="auto">
          <a:xfrm>
            <a:off x="6859588" y="5167313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220-249 баллов</a:t>
            </a:r>
          </a:p>
        </p:txBody>
      </p:sp>
      <p:sp>
        <p:nvSpPr>
          <p:cNvPr id="29753" name="Прямоугольник 2"/>
          <p:cNvSpPr>
            <a:spLocks noChangeArrowheads="1"/>
          </p:cNvSpPr>
          <p:nvPr/>
        </p:nvSpPr>
        <p:spPr bwMode="auto">
          <a:xfrm>
            <a:off x="6859588" y="5513388"/>
            <a:ext cx="1712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– ≥</a:t>
            </a:r>
            <a:r>
              <a:rPr lang="en-US" altLang="ru-RU" sz="1800" b="1" i="1">
                <a:solidFill>
                  <a:srgbClr val="002060"/>
                </a:solidFill>
                <a:latin typeface="Cambria" pitchFamily="18" charset="0"/>
              </a:rPr>
              <a:t>250 </a:t>
            </a:r>
            <a:r>
              <a:rPr lang="ru-RU" altLang="ru-RU" sz="1800" b="1" i="1">
                <a:solidFill>
                  <a:srgbClr val="002060"/>
                </a:solidFill>
                <a:latin typeface="Cambria" pitchFamily="18" charset="0"/>
              </a:rPr>
              <a:t>баллов</a:t>
            </a:r>
          </a:p>
        </p:txBody>
      </p:sp>
      <p:sp>
        <p:nvSpPr>
          <p:cNvPr id="29754" name="Прямоугольник 3"/>
          <p:cNvSpPr>
            <a:spLocks noChangeArrowheads="1"/>
          </p:cNvSpPr>
          <p:nvPr/>
        </p:nvSpPr>
        <p:spPr bwMode="auto">
          <a:xfrm>
            <a:off x="4603750" y="59182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– 6,6 %</a:t>
            </a:r>
          </a:p>
        </p:txBody>
      </p:sp>
      <p:sp>
        <p:nvSpPr>
          <p:cNvPr id="29755" name="Прямоугольник 88"/>
          <p:cNvSpPr>
            <a:spLocks noChangeArrowheads="1"/>
          </p:cNvSpPr>
          <p:nvPr/>
        </p:nvSpPr>
        <p:spPr bwMode="auto">
          <a:xfrm>
            <a:off x="4764088" y="5394325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– 6,9 %</a:t>
            </a:r>
          </a:p>
        </p:txBody>
      </p:sp>
      <p:sp>
        <p:nvSpPr>
          <p:cNvPr id="29756" name="Прямоугольник 89"/>
          <p:cNvSpPr>
            <a:spLocks noChangeArrowheads="1"/>
          </p:cNvSpPr>
          <p:nvPr/>
        </p:nvSpPr>
        <p:spPr bwMode="auto">
          <a:xfrm>
            <a:off x="4916488" y="4767263"/>
            <a:ext cx="94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  <a:latin typeface="Cambria" pitchFamily="18" charset="0"/>
              </a:rPr>
              <a:t>– 7,4 %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3933825"/>
            <a:ext cx="8493125" cy="6000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Тестовый балл по сумме трех предметов ЕГЭ в Орловской области</a:t>
            </a:r>
            <a:endParaRPr lang="ru-RU" sz="2000" dirty="0"/>
          </a:p>
        </p:txBody>
      </p:sp>
      <p:sp>
        <p:nvSpPr>
          <p:cNvPr id="29758" name="Прямоугольник 2"/>
          <p:cNvSpPr>
            <a:spLocks noChangeArrowheads="1"/>
          </p:cNvSpPr>
          <p:nvPr/>
        </p:nvSpPr>
        <p:spPr bwMode="auto">
          <a:xfrm>
            <a:off x="5711825" y="6021388"/>
            <a:ext cx="341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  <a:t>Высокий уровень – ≥ </a:t>
            </a:r>
            <a:r>
              <a:rPr lang="en-US" altLang="ru-RU" sz="2000" b="1" i="1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  <a:t>35</a:t>
            </a:r>
            <a:r>
              <a:rPr lang="en-US" altLang="ru-RU" sz="2000" b="1" i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  <a:t>б.</a:t>
            </a:r>
          </a:p>
        </p:txBody>
      </p:sp>
      <p:sp>
        <p:nvSpPr>
          <p:cNvPr id="29759" name="Прямоугольник 2"/>
          <p:cNvSpPr>
            <a:spLocks noChangeArrowheads="1"/>
          </p:cNvSpPr>
          <p:nvPr/>
        </p:nvSpPr>
        <p:spPr bwMode="auto">
          <a:xfrm>
            <a:off x="5724525" y="3519488"/>
            <a:ext cx="3294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0000"/>
                </a:solidFill>
                <a:latin typeface="Cambria" pitchFamily="18" charset="0"/>
              </a:rPr>
              <a:t>Норматив 2019 г. – 41 %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916113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388" y="1628775"/>
            <a:ext cx="885666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27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2"/>
          <a:stretch>
            <a:fillRect/>
          </a:stretch>
        </p:blipFill>
        <p:spPr bwMode="auto">
          <a:xfrm>
            <a:off x="4608513" y="1557338"/>
            <a:ext cx="4197350" cy="2954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3" descr="C:\Users\Черепанова_А\YandexDisk\Скриншоты\2016-10-12_12-54-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41438"/>
            <a:ext cx="4395788" cy="3024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514600"/>
            <a:ext cx="399573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Рисунок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078288"/>
            <a:ext cx="5837237" cy="2686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583113"/>
            <a:ext cx="3740150" cy="213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916363"/>
            <a:ext cx="25431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-14288" y="165100"/>
            <a:ext cx="9124951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Спасибо за внимание!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</a:rPr>
              <a:t>Основные цели развития российского образования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4348" name="Прямоугольник 1"/>
          <p:cNvSpPr>
            <a:spLocks noChangeArrowheads="1"/>
          </p:cNvSpPr>
          <p:nvPr/>
        </p:nvSpPr>
        <p:spPr bwMode="auto">
          <a:xfrm>
            <a:off x="144463" y="1412875"/>
            <a:ext cx="88201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2060"/>
                </a:solidFill>
                <a:latin typeface="Cambria" pitchFamily="18" charset="0"/>
              </a:rPr>
              <a:t>         </a:t>
            </a:r>
            <a:r>
              <a:rPr lang="ru-RU" altLang="ru-RU" sz="2200" b="1" i="1">
                <a:solidFill>
                  <a:srgbClr val="0070C0"/>
                </a:solidFill>
                <a:latin typeface="Cambria" pitchFamily="18" charset="0"/>
              </a:rPr>
              <a:t>Из указа Президента России от 7 мая 2018 года: </a:t>
            </a:r>
            <a:r>
              <a:rPr lang="ru-RU" altLang="ru-RU" sz="2200" b="1">
                <a:solidFill>
                  <a:srgbClr val="0070C0"/>
                </a:solidFill>
                <a:latin typeface="Cambria" pitchFamily="18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«Правительству РФ обеспечить глобальную конкурентоспособность российского образования, вхождение Российской Федерации в число 10 ведущих стран мира по качеству общего образования»</a:t>
            </a:r>
            <a:r>
              <a:rPr lang="en-US" altLang="ru-RU" sz="2200" b="1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altLang="ru-RU" sz="22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49" name="Прямоугольник 2"/>
          <p:cNvSpPr>
            <a:spLocks noChangeArrowheads="1"/>
          </p:cNvSpPr>
          <p:nvPr/>
        </p:nvSpPr>
        <p:spPr bwMode="auto">
          <a:xfrm>
            <a:off x="153988" y="3457575"/>
            <a:ext cx="8820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 i="1">
                <a:solidFill>
                  <a:srgbClr val="0070C0"/>
                </a:solidFill>
                <a:latin typeface="Cambria" pitchFamily="18" charset="0"/>
              </a:rPr>
              <a:t>Из Государственной программы РФ «Развитие образования»  (2018 – 2025 годы) от 26 декабря 2017 года.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Цель программы – качество образования</a:t>
            </a:r>
            <a:r>
              <a:rPr lang="en-US" altLang="ru-RU" sz="2200" b="1">
                <a:solidFill>
                  <a:srgbClr val="002060"/>
                </a:solidFill>
                <a:latin typeface="Cambria" pitchFamily="18" charset="0"/>
              </a:rPr>
              <a:t>,</a:t>
            </a: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 которое характеризуется: </a:t>
            </a:r>
            <a:r>
              <a:rPr lang="en-US" altLang="ru-RU" sz="2200" b="1">
                <a:solidFill>
                  <a:srgbClr val="002060"/>
                </a:solidFill>
                <a:latin typeface="Cambria" pitchFamily="18" charset="0"/>
              </a:rPr>
              <a:t>c</a:t>
            </a: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охранением лидирующих позиций РФ в международном исследовании качества чтения и понимания текстов 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(PIRLS), </a:t>
            </a: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а также в международном исследовании качества математического и естественнонаучного образования 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(TIMSS)</a:t>
            </a: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; </a:t>
            </a: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повышением позиций РФ в международной программе по оценке образовательных достижений учащихся </a:t>
            </a: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(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PISA) </a:t>
            </a:r>
            <a:r>
              <a:rPr lang="en-US" altLang="ru-RU" sz="2200" b="1">
                <a:solidFill>
                  <a:srgbClr val="002060"/>
                </a:solidFill>
                <a:latin typeface="Cambria" pitchFamily="18" charset="0"/>
              </a:rPr>
              <a:t>…</a:t>
            </a: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435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Заголовок 1"/>
          <p:cNvSpPr>
            <a:spLocks noGrp="1"/>
          </p:cNvSpPr>
          <p:nvPr>
            <p:ph type="ctrTitle"/>
          </p:nvPr>
        </p:nvSpPr>
        <p:spPr>
          <a:xfrm>
            <a:off x="-36513" y="44450"/>
            <a:ext cx="9145588" cy="1055688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  <a:t>Совершенствование системы информатизации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  <a:t>в сфере образования (ГИА)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5372" name="Прямоугольник 1"/>
          <p:cNvSpPr>
            <a:spLocks noChangeArrowheads="1"/>
          </p:cNvSpPr>
          <p:nvPr/>
        </p:nvSpPr>
        <p:spPr bwMode="auto">
          <a:xfrm>
            <a:off x="3209925" y="1506538"/>
            <a:ext cx="5903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Проведение ВПР по иностранному языку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(раздел «Говорение») </a:t>
            </a:r>
          </a:p>
        </p:txBody>
      </p:sp>
      <p:pic>
        <p:nvPicPr>
          <p:cNvPr id="15373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Соединительная линия уступом 14"/>
          <p:cNvCxnSpPr/>
          <p:nvPr/>
        </p:nvCxnSpPr>
        <p:spPr>
          <a:xfrm flipV="1">
            <a:off x="325438" y="1385888"/>
            <a:ext cx="8423275" cy="792162"/>
          </a:xfrm>
          <a:prstGeom prst="bentConnector3">
            <a:avLst>
              <a:gd name="adj1" fmla="val 339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Прямоугольник 2"/>
          <p:cNvSpPr>
            <a:spLocks noChangeArrowheads="1"/>
          </p:cNvSpPr>
          <p:nvPr/>
        </p:nvSpPr>
        <p:spPr bwMode="auto">
          <a:xfrm>
            <a:off x="163513" y="1479550"/>
            <a:ext cx="2909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Иностранный язык: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7, 11 класс,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5376" name="Прямоугольник 1"/>
          <p:cNvSpPr>
            <a:spLocks noChangeArrowheads="1"/>
          </p:cNvSpPr>
          <p:nvPr/>
        </p:nvSpPr>
        <p:spPr bwMode="auto">
          <a:xfrm>
            <a:off x="3224213" y="2565400"/>
            <a:ext cx="5905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Проведение ОГЭ, ЕГЭ по иностранному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языку (раздел «Говорение») </a:t>
            </a:r>
          </a:p>
        </p:txBody>
      </p:sp>
      <p:sp>
        <p:nvSpPr>
          <p:cNvPr id="15377" name="Прямоугольник 21"/>
          <p:cNvSpPr>
            <a:spLocks noChangeArrowheads="1"/>
          </p:cNvSpPr>
          <p:nvPr/>
        </p:nvSpPr>
        <p:spPr bwMode="auto">
          <a:xfrm>
            <a:off x="179388" y="2587625"/>
            <a:ext cx="2909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Иностранный язык: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9, 11 класс,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5378" name="Прямоугольник 1"/>
          <p:cNvSpPr>
            <a:spLocks noChangeArrowheads="1"/>
          </p:cNvSpPr>
          <p:nvPr/>
        </p:nvSpPr>
        <p:spPr bwMode="auto">
          <a:xfrm>
            <a:off x="3225800" y="3668713"/>
            <a:ext cx="58880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Использование  технологии печати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и сканирования ЭМ в аудиториях ППЭ ЕГЭ</a:t>
            </a:r>
          </a:p>
        </p:txBody>
      </p:sp>
      <p:sp>
        <p:nvSpPr>
          <p:cNvPr id="15379" name="Прямоугольник 27"/>
          <p:cNvSpPr>
            <a:spLocks noChangeArrowheads="1"/>
          </p:cNvSpPr>
          <p:nvPr/>
        </p:nvSpPr>
        <p:spPr bwMode="auto">
          <a:xfrm>
            <a:off x="768350" y="3813175"/>
            <a:ext cx="1617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ЕГЭ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5380" name="Прямоугольник 1"/>
          <p:cNvSpPr>
            <a:spLocks noChangeArrowheads="1"/>
          </p:cNvSpPr>
          <p:nvPr/>
        </p:nvSpPr>
        <p:spPr bwMode="auto">
          <a:xfrm>
            <a:off x="3241675" y="4746625"/>
            <a:ext cx="5905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Проведение ЕГЭ по информатике и ИКТ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в компьютерной форме </a:t>
            </a:r>
          </a:p>
        </p:txBody>
      </p:sp>
      <p:sp>
        <p:nvSpPr>
          <p:cNvPr id="15381" name="Прямоугольник 30"/>
          <p:cNvSpPr>
            <a:spLocks noChangeArrowheads="1"/>
          </p:cNvSpPr>
          <p:nvPr/>
        </p:nvSpPr>
        <p:spPr bwMode="auto">
          <a:xfrm>
            <a:off x="196850" y="4719638"/>
            <a:ext cx="2978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Информатика и ИКТ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2021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5382" name="Прямоугольник 1"/>
          <p:cNvSpPr>
            <a:spLocks noChangeArrowheads="1"/>
          </p:cNvSpPr>
          <p:nvPr/>
        </p:nvSpPr>
        <p:spPr bwMode="auto">
          <a:xfrm>
            <a:off x="3238500" y="5862638"/>
            <a:ext cx="5905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Видеонаблюдение территории ППЭ</a:t>
            </a:r>
          </a:p>
        </p:txBody>
      </p:sp>
      <p:sp>
        <p:nvSpPr>
          <p:cNvPr id="15383" name="Прямоугольник 30"/>
          <p:cNvSpPr>
            <a:spLocks noChangeArrowheads="1"/>
          </p:cNvSpPr>
          <p:nvPr/>
        </p:nvSpPr>
        <p:spPr bwMode="auto">
          <a:xfrm>
            <a:off x="558800" y="5835650"/>
            <a:ext cx="2247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ОГЭ, ЕГЭ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flipV="1">
            <a:off x="296863" y="2541588"/>
            <a:ext cx="8423275" cy="792162"/>
          </a:xfrm>
          <a:prstGeom prst="bentConnector3">
            <a:avLst>
              <a:gd name="adj1" fmla="val 339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flipV="1">
            <a:off x="296863" y="3589338"/>
            <a:ext cx="8423275" cy="792162"/>
          </a:xfrm>
          <a:prstGeom prst="bentConnector3">
            <a:avLst>
              <a:gd name="adj1" fmla="val 339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296863" y="4691063"/>
            <a:ext cx="8423275" cy="792162"/>
          </a:xfrm>
          <a:prstGeom prst="bentConnector3">
            <a:avLst>
              <a:gd name="adj1" fmla="val 339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flipV="1">
            <a:off x="296863" y="5734050"/>
            <a:ext cx="8423275" cy="790575"/>
          </a:xfrm>
          <a:prstGeom prst="bentConnector3">
            <a:avLst>
              <a:gd name="adj1" fmla="val 339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4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>
            <a:spLocks noGrp="1"/>
          </p:cNvSpPr>
          <p:nvPr>
            <p:ph type="ctrTitle"/>
          </p:nvPr>
        </p:nvSpPr>
        <p:spPr>
          <a:xfrm>
            <a:off x="-57150" y="96838"/>
            <a:ext cx="9145588" cy="877887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  <a:t>Совершенствование инфраструктуры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  <a:t>системы информатизации </a:t>
            </a:r>
            <a:b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</a:br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ea typeface="Gotham Pro Black"/>
                <a:cs typeface="Gotham Pro Black"/>
              </a:rPr>
              <a:t>в сфере образования</a:t>
            </a:r>
            <a:endParaRPr lang="ru-RU" altLang="ru-RU" sz="2800" b="1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6396" name="Прямоугольник 1"/>
          <p:cNvSpPr>
            <a:spLocks noChangeArrowheads="1"/>
          </p:cNvSpPr>
          <p:nvPr/>
        </p:nvSpPr>
        <p:spPr bwMode="auto">
          <a:xfrm>
            <a:off x="3209925" y="1458913"/>
            <a:ext cx="5903913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Проведение оценки качества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образования на основе практики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международных исследований 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latin typeface="Cambria" pitchFamily="18" charset="0"/>
              </a:rPr>
              <a:t>(школьники в возрасте от 15 лет </a:t>
            </a:r>
            <a:endParaRPr lang="en-US" altLang="ru-RU" sz="2400" b="1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  <a:latin typeface="Cambria" pitchFamily="18" charset="0"/>
              </a:rPr>
              <a:t>и 3</a:t>
            </a:r>
            <a:r>
              <a:rPr lang="en-US" altLang="ru-RU" sz="2400" b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Cambria" pitchFamily="18" charset="0"/>
              </a:rPr>
              <a:t>месяцев до 16 лет и 2 месяцев)</a:t>
            </a: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16397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Соединительная линия уступом 14"/>
          <p:cNvCxnSpPr/>
          <p:nvPr/>
        </p:nvCxnSpPr>
        <p:spPr>
          <a:xfrm flipV="1">
            <a:off x="328613" y="1408113"/>
            <a:ext cx="8420100" cy="1690687"/>
          </a:xfrm>
          <a:prstGeom prst="bentConnector3">
            <a:avLst>
              <a:gd name="adj1" fmla="val 334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Прямоугольник 2"/>
          <p:cNvSpPr>
            <a:spLocks noChangeArrowheads="1"/>
          </p:cNvSpPr>
          <p:nvPr/>
        </p:nvSpPr>
        <p:spPr bwMode="auto">
          <a:xfrm>
            <a:off x="601663" y="1652588"/>
            <a:ext cx="2314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Компьютерное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тестирование </a:t>
            </a:r>
            <a:r>
              <a:rPr lang="en-US" altLang="ru-RU" sz="2200" b="1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altLang="ru-RU" sz="2200" b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по</a:t>
            </a:r>
            <a:r>
              <a:rPr lang="en-US" altLang="ru-RU" sz="2200" b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модели </a:t>
            </a:r>
            <a:r>
              <a:rPr lang="en-US" altLang="ru-RU" sz="2200" b="1">
                <a:solidFill>
                  <a:srgbClr val="FF0000"/>
                </a:solidFill>
                <a:latin typeface="Cambria" pitchFamily="18" charset="0"/>
              </a:rPr>
              <a:t>PISA</a:t>
            </a: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Октябрь 2021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6400" name="Прямоугольник 1"/>
          <p:cNvSpPr>
            <a:spLocks noChangeArrowheads="1"/>
          </p:cNvSpPr>
          <p:nvPr/>
        </p:nvSpPr>
        <p:spPr bwMode="auto">
          <a:xfrm>
            <a:off x="3225800" y="4508500"/>
            <a:ext cx="58880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Переход на единый сервис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«Сайты образовательных организаций»</a:t>
            </a: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314325" y="4437063"/>
            <a:ext cx="8451850" cy="912812"/>
          </a:xfrm>
          <a:prstGeom prst="bentConnector3">
            <a:avLst>
              <a:gd name="adj1" fmla="val 339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Прямоугольник 27"/>
          <p:cNvSpPr>
            <a:spLocks noChangeArrowheads="1"/>
          </p:cNvSpPr>
          <p:nvPr/>
        </p:nvSpPr>
        <p:spPr bwMode="auto">
          <a:xfrm>
            <a:off x="655638" y="4721225"/>
            <a:ext cx="1843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Март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6403" name="Прямоугольник 1"/>
          <p:cNvSpPr>
            <a:spLocks noChangeArrowheads="1"/>
          </p:cNvSpPr>
          <p:nvPr/>
        </p:nvSpPr>
        <p:spPr bwMode="auto">
          <a:xfrm>
            <a:off x="3241675" y="5683250"/>
            <a:ext cx="5905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Переход на электронный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 документооборот</a:t>
            </a:r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flipV="1">
            <a:off x="328613" y="5611813"/>
            <a:ext cx="8451850" cy="912812"/>
          </a:xfrm>
          <a:prstGeom prst="bentConnector3">
            <a:avLst>
              <a:gd name="adj1" fmla="val 339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5" name="Прямоугольник 30"/>
          <p:cNvSpPr>
            <a:spLocks noChangeArrowheads="1"/>
          </p:cNvSpPr>
          <p:nvPr/>
        </p:nvSpPr>
        <p:spPr bwMode="auto">
          <a:xfrm>
            <a:off x="196850" y="5705475"/>
            <a:ext cx="284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С 1 сентября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  <p:sp>
        <p:nvSpPr>
          <p:cNvPr id="16406" name="Прямоугольник 1"/>
          <p:cNvSpPr>
            <a:spLocks noChangeArrowheads="1"/>
          </p:cNvSpPr>
          <p:nvPr/>
        </p:nvSpPr>
        <p:spPr bwMode="auto">
          <a:xfrm>
            <a:off x="3195638" y="3500438"/>
            <a:ext cx="5905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Создание единой системы совещаний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Cambria" pitchFamily="18" charset="0"/>
              </a:rPr>
              <a:t>в форме  видеоконференцсвязи</a:t>
            </a: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296863" y="3429000"/>
            <a:ext cx="8437562" cy="720725"/>
          </a:xfrm>
          <a:prstGeom prst="bentConnector3">
            <a:avLst>
              <a:gd name="adj1" fmla="val 3423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8" name="Прямоугольник 27"/>
          <p:cNvSpPr>
            <a:spLocks noChangeArrowheads="1"/>
          </p:cNvSpPr>
          <p:nvPr/>
        </p:nvSpPr>
        <p:spPr bwMode="auto">
          <a:xfrm>
            <a:off x="771525" y="3571875"/>
            <a:ext cx="1841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FF0000"/>
                </a:solidFill>
                <a:latin typeface="Cambria" pitchFamily="18" charset="0"/>
              </a:rPr>
              <a:t>Март 2020 г.</a:t>
            </a:r>
            <a:endParaRPr lang="ru-RU" altLang="ru-RU" sz="2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41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Документооборот  в образовательной  организации</a:t>
            </a: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7420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71600"/>
            <a:ext cx="7778750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5772150" y="1916113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Сокращение</a:t>
            </a:r>
            <a:b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 расходов</a:t>
            </a:r>
          </a:p>
        </p:txBody>
      </p:sp>
      <p:sp>
        <p:nvSpPr>
          <p:cNvPr id="17423" name="TextBox 17"/>
          <p:cNvSpPr txBox="1">
            <a:spLocks noChangeArrowheads="1"/>
          </p:cNvSpPr>
          <p:nvPr/>
        </p:nvSpPr>
        <p:spPr bwMode="auto">
          <a:xfrm>
            <a:off x="6489700" y="2636838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Увеличение</a:t>
            </a:r>
            <a:b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 скорости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6705600" y="3644900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Сокращение</a:t>
            </a:r>
            <a:b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 времени</a:t>
            </a:r>
          </a:p>
        </p:txBody>
      </p:sp>
      <p:sp>
        <p:nvSpPr>
          <p:cNvPr id="17425" name="TextBox 19"/>
          <p:cNvSpPr txBox="1">
            <a:spLocks noChangeArrowheads="1"/>
          </p:cNvSpPr>
          <p:nvPr/>
        </p:nvSpPr>
        <p:spPr bwMode="auto">
          <a:xfrm>
            <a:off x="6418263" y="4754563"/>
            <a:ext cx="1335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Доступность</a:t>
            </a:r>
          </a:p>
        </p:txBody>
      </p:sp>
      <p:sp>
        <p:nvSpPr>
          <p:cNvPr id="17426" name="TextBox 20"/>
          <p:cNvSpPr txBox="1">
            <a:spLocks noChangeArrowheads="1"/>
          </p:cNvSpPr>
          <p:nvPr/>
        </p:nvSpPr>
        <p:spPr bwMode="auto">
          <a:xfrm>
            <a:off x="5580063" y="5732463"/>
            <a:ext cx="196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Удобство хранения </a:t>
            </a:r>
            <a:b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rgbClr val="002060"/>
                </a:solidFill>
                <a:latin typeface="Arial" pitchFamily="34" charset="0"/>
              </a:rPr>
              <a:t>и поиска </a:t>
            </a:r>
          </a:p>
        </p:txBody>
      </p:sp>
      <p:sp>
        <p:nvSpPr>
          <p:cNvPr id="17427" name="TextBox 21"/>
          <p:cNvSpPr txBox="1">
            <a:spLocks noChangeArrowheads="1"/>
          </p:cNvSpPr>
          <p:nvPr/>
        </p:nvSpPr>
        <p:spPr bwMode="auto">
          <a:xfrm>
            <a:off x="1125538" y="2644775"/>
            <a:ext cx="1192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Риск порчи</a:t>
            </a:r>
            <a:b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 или утери</a:t>
            </a:r>
          </a:p>
        </p:txBody>
      </p:sp>
      <p:sp>
        <p:nvSpPr>
          <p:cNvPr id="17428" name="TextBox 22"/>
          <p:cNvSpPr txBox="1">
            <a:spLocks noChangeArrowheads="1"/>
          </p:cNvSpPr>
          <p:nvPr/>
        </p:nvSpPr>
        <p:spPr bwMode="auto">
          <a:xfrm>
            <a:off x="890588" y="3706813"/>
            <a:ext cx="1323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Длительный</a:t>
            </a:r>
            <a:b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 обмен</a:t>
            </a:r>
          </a:p>
        </p:txBody>
      </p:sp>
      <p:sp>
        <p:nvSpPr>
          <p:cNvPr id="17429" name="TextBox 23"/>
          <p:cNvSpPr txBox="1">
            <a:spLocks noChangeArrowheads="1"/>
          </p:cNvSpPr>
          <p:nvPr/>
        </p:nvSpPr>
        <p:spPr bwMode="auto">
          <a:xfrm>
            <a:off x="1104900" y="1916113"/>
            <a:ext cx="218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Огромное количество </a:t>
            </a:r>
            <a:b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документов</a:t>
            </a:r>
          </a:p>
        </p:txBody>
      </p:sp>
      <p:sp>
        <p:nvSpPr>
          <p:cNvPr id="17430" name="TextBox 24"/>
          <p:cNvSpPr txBox="1">
            <a:spLocks noChangeArrowheads="1"/>
          </p:cNvSpPr>
          <p:nvPr/>
        </p:nvSpPr>
        <p:spPr bwMode="auto">
          <a:xfrm>
            <a:off x="990600" y="4646613"/>
            <a:ext cx="160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Использование</a:t>
            </a:r>
            <a:b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только в школе</a:t>
            </a:r>
          </a:p>
        </p:txBody>
      </p:sp>
      <p:sp>
        <p:nvSpPr>
          <p:cNvPr id="17431" name="TextBox 25"/>
          <p:cNvSpPr txBox="1">
            <a:spLocks noChangeArrowheads="1"/>
          </p:cNvSpPr>
          <p:nvPr/>
        </p:nvSpPr>
        <p:spPr bwMode="auto">
          <a:xfrm>
            <a:off x="2066925" y="5708650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Медленная</a:t>
            </a:r>
            <a:b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</a:br>
            <a:r>
              <a:rPr lang="ru-RU" altLang="ru-RU" sz="1400" b="1">
                <a:solidFill>
                  <a:schemeClr val="bg1"/>
                </a:solidFill>
                <a:latin typeface="Arial" pitchFamily="34" charset="0"/>
              </a:rPr>
              <a:t> обработка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</a:rPr>
              <a:t>Единое образовательное пространство</a:t>
            </a: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444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7224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43025"/>
            <a:ext cx="748823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7338"/>
            <a:ext cx="2304257" cy="13745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9467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Выноска 2 88"/>
          <p:cNvSpPr/>
          <p:nvPr/>
        </p:nvSpPr>
        <p:spPr>
          <a:xfrm>
            <a:off x="2124075" y="2852738"/>
            <a:ext cx="5976938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Текущей успеваемости учащегося,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ведении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электронного дневника и электронного журнала успеваемости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0" name="Выноска 2 89"/>
          <p:cNvSpPr/>
          <p:nvPr/>
        </p:nvSpPr>
        <p:spPr>
          <a:xfrm>
            <a:off x="1506538" y="2179638"/>
            <a:ext cx="5657850" cy="541337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Заявлениях, постановке на учет и зачислении детей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образовательные учреждения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39750" y="1412875"/>
            <a:ext cx="7666038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Предоставление информации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об…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2530475" y="3543300"/>
            <a:ext cx="5938838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Образовательных программах и учебных планах, рабочих программах предметов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9472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Перечень услуг, оказываемых  учреждениями  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и предоставляемых в электронной форме</a:t>
            </a:r>
          </a:p>
        </p:txBody>
      </p:sp>
      <p:sp>
        <p:nvSpPr>
          <p:cNvPr id="22" name="Выноска 2 21"/>
          <p:cNvSpPr/>
          <p:nvPr/>
        </p:nvSpPr>
        <p:spPr>
          <a:xfrm>
            <a:off x="3033713" y="4203700"/>
            <a:ext cx="58324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Результатах сданных экзаменов, тестирования и иных вступительных испытаний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Выноска 2 22"/>
          <p:cNvSpPr/>
          <p:nvPr/>
        </p:nvSpPr>
        <p:spPr>
          <a:xfrm>
            <a:off x="3681413" y="4978400"/>
            <a:ext cx="5354637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Порядке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проведения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государственной итоговой аттестации обучающихся 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19475" name="Группа 1"/>
          <p:cNvGrpSpPr>
            <a:grpSpLocks/>
          </p:cNvGrpSpPr>
          <p:nvPr/>
        </p:nvGrpSpPr>
        <p:grpSpPr bwMode="auto">
          <a:xfrm>
            <a:off x="76200" y="4687888"/>
            <a:ext cx="2957513" cy="1792287"/>
            <a:chOff x="109906" y="4481438"/>
            <a:chExt cx="2958155" cy="1792535"/>
          </a:xfrm>
        </p:grpSpPr>
        <p:pic>
          <p:nvPicPr>
            <p:cNvPr id="19476" name="Picture 2" descr="http://inklincity.ru/upload/resizeproxy/720_/3b2514dbd89d3b4d4c4a3ac7c6c658a5.jpg?157138949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6" y="4481438"/>
              <a:ext cx="2958155" cy="179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20" b="16068"/>
            <a:stretch>
              <a:fillRect/>
            </a:stretch>
          </p:blipFill>
          <p:spPr bwMode="auto">
            <a:xfrm>
              <a:off x="1506536" y="4771460"/>
              <a:ext cx="1337272" cy="74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989138"/>
            <a:ext cx="39989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50950"/>
            <a:ext cx="66405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6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7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8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9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0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91" name="TextBox 28"/>
          <p:cNvSpPr txBox="1">
            <a:spLocks noChangeArrowheads="1"/>
          </p:cNvSpPr>
          <p:nvPr/>
        </p:nvSpPr>
        <p:spPr bwMode="auto">
          <a:xfrm>
            <a:off x="3889375" y="1989138"/>
            <a:ext cx="193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Наличие сети Интернет</a:t>
            </a:r>
          </a:p>
        </p:txBody>
      </p:sp>
      <p:sp>
        <p:nvSpPr>
          <p:cNvPr id="20492" name="TextBox 29"/>
          <p:cNvSpPr txBox="1">
            <a:spLocks noChangeArrowheads="1"/>
          </p:cNvSpPr>
          <p:nvPr/>
        </p:nvSpPr>
        <p:spPr bwMode="auto">
          <a:xfrm>
            <a:off x="5815013" y="1989138"/>
            <a:ext cx="1882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АРМ</a:t>
            </a:r>
            <a:b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сотрудника</a:t>
            </a:r>
          </a:p>
        </p:txBody>
      </p:sp>
      <p:sp>
        <p:nvSpPr>
          <p:cNvPr id="20493" name="TextBox 30"/>
          <p:cNvSpPr txBox="1">
            <a:spLocks noChangeArrowheads="1"/>
          </p:cNvSpPr>
          <p:nvPr/>
        </p:nvSpPr>
        <p:spPr bwMode="auto">
          <a:xfrm>
            <a:off x="6659563" y="3598863"/>
            <a:ext cx="206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Минимальные навыки работы</a:t>
            </a:r>
            <a:b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 на ПК</a:t>
            </a:r>
          </a:p>
        </p:txBody>
      </p:sp>
      <p:sp>
        <p:nvSpPr>
          <p:cNvPr id="20494" name="TextBox 31"/>
          <p:cNvSpPr txBox="1">
            <a:spLocks noChangeArrowheads="1"/>
          </p:cNvSpPr>
          <p:nvPr/>
        </p:nvSpPr>
        <p:spPr bwMode="auto">
          <a:xfrm>
            <a:off x="3851275" y="5068888"/>
            <a:ext cx="2006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chemeClr val="bg1"/>
                </a:solidFill>
                <a:latin typeface="Cambria" pitchFamily="18" charset="0"/>
              </a:rPr>
              <a:t>Ответственное лицо за ведение ИСОУ «Виртуальная школа»</a:t>
            </a:r>
          </a:p>
        </p:txBody>
      </p:sp>
      <p:sp>
        <p:nvSpPr>
          <p:cNvPr id="20495" name="TextBox 33"/>
          <p:cNvSpPr txBox="1">
            <a:spLocks noChangeArrowheads="1"/>
          </p:cNvSpPr>
          <p:nvPr/>
        </p:nvSpPr>
        <p:spPr bwMode="auto">
          <a:xfrm>
            <a:off x="5819775" y="5230813"/>
            <a:ext cx="1792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mbria" pitchFamily="18" charset="0"/>
              </a:rPr>
              <a:t>Переработка нормативной базы ОО</a:t>
            </a:r>
          </a:p>
        </p:txBody>
      </p:sp>
      <p:pic>
        <p:nvPicPr>
          <p:cNvPr id="2049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Инфраструктура ИСОУ «Виртуальная школа»</a:t>
            </a:r>
          </a:p>
        </p:txBody>
      </p:sp>
      <p:pic>
        <p:nvPicPr>
          <p:cNvPr id="20498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487738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0" descr="Похожее изображ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168650"/>
            <a:ext cx="287813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Прямоугольник 1"/>
          <p:cNvSpPr>
            <a:spLocks noChangeArrowheads="1"/>
          </p:cNvSpPr>
          <p:nvPr/>
        </p:nvSpPr>
        <p:spPr bwMode="auto">
          <a:xfrm>
            <a:off x="179388" y="1412875"/>
            <a:ext cx="36306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Дорожная карта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муниципального образования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по информатизации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общеобразовательных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ambria" pitchFamily="18" charset="0"/>
              </a:rPr>
              <a:t>организаций на 2020-2021 г.г.</a:t>
            </a:r>
            <a:endParaRPr lang="ru-RU" altLang="ru-RU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" t="-9171" r="728" b="9171"/>
          <a:stretch>
            <a:fillRect/>
          </a:stretch>
        </p:blipFill>
        <p:spPr bwMode="auto">
          <a:xfrm rot="692433">
            <a:off x="3336925" y="1679575"/>
            <a:ext cx="63912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517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Электронная очередь в ИСОУ «Виртуальная  школа»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6863" y="1557338"/>
            <a:ext cx="4267200" cy="2062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в образовательные организации;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заявлений, поданных в образовательные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удовлетворенных заявлениях;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исленность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поставленных на учет для предоставления места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лектронные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формы-отчеты </a:t>
            </a:r>
          </a:p>
        </p:txBody>
      </p:sp>
      <p:pic>
        <p:nvPicPr>
          <p:cNvPr id="21519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277938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89375"/>
            <a:ext cx="680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12000" r="19159" b="4544"/>
          <a:stretch>
            <a:fillRect/>
          </a:stretch>
        </p:blipFill>
        <p:spPr bwMode="auto">
          <a:xfrm>
            <a:off x="5222875" y="3573463"/>
            <a:ext cx="389413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327525"/>
            <a:ext cx="18557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13801</TotalTime>
  <Words>889</Words>
  <Application>Microsoft Office PowerPoint</Application>
  <PresentationFormat>Экран (4:3)</PresentationFormat>
  <Paragraphs>331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Arial</vt:lpstr>
      <vt:lpstr>Cambria</vt:lpstr>
      <vt:lpstr>Gotham Pro Black</vt:lpstr>
      <vt:lpstr>Times New Roman</vt:lpstr>
      <vt:lpstr>Open Sans</vt:lpstr>
      <vt:lpstr>1_Тема Office</vt:lpstr>
      <vt:lpstr>Презентация PowerPoint</vt:lpstr>
      <vt:lpstr>Основные цели развития российского образования</vt:lpstr>
      <vt:lpstr>Совершенствование системы информатизации  в сфере образования (ГИА)</vt:lpstr>
      <vt:lpstr>Совершенствование инфраструктуры  системы информатизации  в сфере образования</vt:lpstr>
      <vt:lpstr>Документооборот  в образовательной  организации</vt:lpstr>
      <vt:lpstr>Единое образовательное пространство</vt:lpstr>
      <vt:lpstr>Перечень услуг, оказываемых  учреждениями   и предоставляемых в электронной форме</vt:lpstr>
      <vt:lpstr>Инфраструктура ИСОУ «Виртуальная школа»</vt:lpstr>
      <vt:lpstr>Электронная очередь в ИСОУ «Виртуальная  школа»</vt:lpstr>
      <vt:lpstr>Электронный журнал в ИСОУ «Виртуальная школа»</vt:lpstr>
      <vt:lpstr>Электронный дневник в ИСОУ «Виртуальная школа»</vt:lpstr>
      <vt:lpstr>Мобильная версия электронного дневника  в ИСОУ «Виртуальная школа»</vt:lpstr>
      <vt:lpstr>Презентация PowerPoint</vt:lpstr>
      <vt:lpstr>Модуль оценки качества образования – инструмент оценки качества и анализа результатов</vt:lpstr>
      <vt:lpstr>Результаты мониторинга в  начальной школе  в 2019 году </vt:lpstr>
      <vt:lpstr>Перспективы развития системы образования Орловской области</vt:lpstr>
      <vt:lpstr>Результаты ГИА-11 в Орловской области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892</cp:revision>
  <cp:lastPrinted>2019-11-22T06:53:59Z</cp:lastPrinted>
  <dcterms:created xsi:type="dcterms:W3CDTF">2011-08-25T06:09:31Z</dcterms:created>
  <dcterms:modified xsi:type="dcterms:W3CDTF">2019-11-25T07:32:09Z</dcterms:modified>
</cp:coreProperties>
</file>