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69" r:id="rId3"/>
    <p:sldId id="279" r:id="rId4"/>
    <p:sldId id="270" r:id="rId5"/>
    <p:sldId id="271" r:id="rId6"/>
    <p:sldId id="263" r:id="rId7"/>
    <p:sldId id="280" r:id="rId8"/>
    <p:sldId id="272" r:id="rId9"/>
    <p:sldId id="284" r:id="rId10"/>
    <p:sldId id="283" r:id="rId11"/>
    <p:sldId id="268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AF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9194742801988"/>
          <c:y val="4.8281045104047786E-2"/>
          <c:w val="0.60241527792300065"/>
          <c:h val="0.9336135629819338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6661032934876"/>
          <c:y val="0.15780322195190857"/>
          <c:w val="0.73173863266571637"/>
          <c:h val="0.842196778048091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dPt>
            <c:idx val="0"/>
            <c:bubble3D val="0"/>
            <c:spPr>
              <a:solidFill>
                <a:srgbClr val="008080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E1FFFF"/>
              </a:solidFill>
              <a:ln>
                <a:solidFill>
                  <a:srgbClr val="008080"/>
                </a:solidFill>
              </a:ln>
            </c:spPr>
          </c:dPt>
          <c:dPt>
            <c:idx val="2"/>
            <c:bubble3D val="0"/>
            <c:spPr>
              <a:solidFill>
                <a:srgbClr val="008080"/>
              </a:solidFill>
              <a:ln>
                <a:solidFill>
                  <a:srgbClr val="008080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5.0999999999999996</c:v>
                </c:pt>
                <c:pt idx="2">
                  <c:v>18.399999999999999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Лист1!$A$2:$A$26</c:f>
              <c:strCache>
                <c:ptCount val="25"/>
                <c:pt idx="0">
                  <c:v>г, Мценск</c:v>
                </c:pt>
                <c:pt idx="1">
                  <c:v>г, Ливны</c:v>
                </c:pt>
                <c:pt idx="2">
                  <c:v>Болховский район</c:v>
                </c:pt>
                <c:pt idx="3">
                  <c:v>Верховский район</c:v>
                </c:pt>
                <c:pt idx="4">
                  <c:v>Глазуновский район</c:v>
                </c:pt>
                <c:pt idx="5">
                  <c:v>Дмитровский район</c:v>
                </c:pt>
                <c:pt idx="6">
                  <c:v>Должанский район</c:v>
                </c:pt>
                <c:pt idx="7">
                  <c:v>Знаменский район</c:v>
                </c:pt>
                <c:pt idx="8">
                  <c:v>Залегощенский район</c:v>
                </c:pt>
                <c:pt idx="9">
                  <c:v>Колпнянский район</c:v>
                </c:pt>
                <c:pt idx="10">
                  <c:v>Корсаковский район</c:v>
                </c:pt>
                <c:pt idx="11">
                  <c:v>Краснозоренский район</c:v>
                </c:pt>
                <c:pt idx="12">
                  <c:v>Кромской район</c:v>
                </c:pt>
                <c:pt idx="13">
                  <c:v>Ливенский район</c:v>
                </c:pt>
                <c:pt idx="14">
                  <c:v>Малоархангельский район</c:v>
                </c:pt>
                <c:pt idx="15">
                  <c:v>Мценский район</c:v>
                </c:pt>
                <c:pt idx="16">
                  <c:v>Новодеревеньковский район</c:v>
                </c:pt>
                <c:pt idx="17">
                  <c:v>Новосильский район</c:v>
                </c:pt>
                <c:pt idx="18">
                  <c:v>Орловский район</c:v>
                </c:pt>
                <c:pt idx="19">
                  <c:v>Покровский район</c:v>
                </c:pt>
                <c:pt idx="20">
                  <c:v>Свердловский район</c:v>
                </c:pt>
                <c:pt idx="21">
                  <c:v>Троснянский район</c:v>
                </c:pt>
                <c:pt idx="22">
                  <c:v>Урицкий район</c:v>
                </c:pt>
                <c:pt idx="23">
                  <c:v>Хотынецкий район</c:v>
                </c:pt>
                <c:pt idx="24">
                  <c:v>Орловская область</c:v>
                </c:pt>
              </c:strCache>
            </c:strRef>
          </c:cat>
          <c:val>
            <c:numRef>
              <c:f>Лист1!$B$2:$B$26</c:f>
              <c:numCache>
                <c:formatCode>0.0</c:formatCode>
                <c:ptCount val="25"/>
                <c:pt idx="0">
                  <c:v>2.06</c:v>
                </c:pt>
                <c:pt idx="1">
                  <c:v>5.41</c:v>
                </c:pt>
                <c:pt idx="2">
                  <c:v>3.01</c:v>
                </c:pt>
                <c:pt idx="3">
                  <c:v>6.38</c:v>
                </c:pt>
                <c:pt idx="4">
                  <c:v>8.65</c:v>
                </c:pt>
                <c:pt idx="5">
                  <c:v>3.81</c:v>
                </c:pt>
                <c:pt idx="6">
                  <c:v>8.0399999999999991</c:v>
                </c:pt>
                <c:pt idx="7">
                  <c:v>12.12</c:v>
                </c:pt>
                <c:pt idx="8">
                  <c:v>6.72</c:v>
                </c:pt>
                <c:pt idx="9">
                  <c:v>2.56</c:v>
                </c:pt>
                <c:pt idx="10">
                  <c:v>6.9</c:v>
                </c:pt>
                <c:pt idx="11">
                  <c:v>4.41</c:v>
                </c:pt>
                <c:pt idx="12">
                  <c:v>8.4499999999999993</c:v>
                </c:pt>
                <c:pt idx="14">
                  <c:v>6.9</c:v>
                </c:pt>
                <c:pt idx="15">
                  <c:v>14.05</c:v>
                </c:pt>
                <c:pt idx="16">
                  <c:v>11.58</c:v>
                </c:pt>
                <c:pt idx="17">
                  <c:v>7.35</c:v>
                </c:pt>
                <c:pt idx="18">
                  <c:v>5.48</c:v>
                </c:pt>
                <c:pt idx="19">
                  <c:v>6.62</c:v>
                </c:pt>
                <c:pt idx="20">
                  <c:v>8.84</c:v>
                </c:pt>
                <c:pt idx="21">
                  <c:v>3.7</c:v>
                </c:pt>
                <c:pt idx="22">
                  <c:v>4.17</c:v>
                </c:pt>
                <c:pt idx="23">
                  <c:v>4.4000000000000004</c:v>
                </c:pt>
                <c:pt idx="24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География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Лист1!$A$2:$A$26</c:f>
              <c:strCache>
                <c:ptCount val="25"/>
                <c:pt idx="0">
                  <c:v>г, Мценск</c:v>
                </c:pt>
                <c:pt idx="1">
                  <c:v>г, Ливны</c:v>
                </c:pt>
                <c:pt idx="2">
                  <c:v>Болховский район</c:v>
                </c:pt>
                <c:pt idx="3">
                  <c:v>Верховский район</c:v>
                </c:pt>
                <c:pt idx="4">
                  <c:v>Глазуновский район</c:v>
                </c:pt>
                <c:pt idx="5">
                  <c:v>Дмитровский район</c:v>
                </c:pt>
                <c:pt idx="6">
                  <c:v>Должанский район</c:v>
                </c:pt>
                <c:pt idx="7">
                  <c:v>Знаменский район</c:v>
                </c:pt>
                <c:pt idx="8">
                  <c:v>Залегощенский район</c:v>
                </c:pt>
                <c:pt idx="9">
                  <c:v>Колпнянский район</c:v>
                </c:pt>
                <c:pt idx="10">
                  <c:v>Корсаковский район</c:v>
                </c:pt>
                <c:pt idx="11">
                  <c:v>Краснозоренский район</c:v>
                </c:pt>
                <c:pt idx="12">
                  <c:v>Кромской район</c:v>
                </c:pt>
                <c:pt idx="13">
                  <c:v>Ливенский район</c:v>
                </c:pt>
                <c:pt idx="14">
                  <c:v>Малоархангельский район</c:v>
                </c:pt>
                <c:pt idx="15">
                  <c:v>Мценский район</c:v>
                </c:pt>
                <c:pt idx="16">
                  <c:v>Новодеревеньковский район</c:v>
                </c:pt>
                <c:pt idx="17">
                  <c:v>Новосильский район</c:v>
                </c:pt>
                <c:pt idx="18">
                  <c:v>Орловский район</c:v>
                </c:pt>
                <c:pt idx="19">
                  <c:v>Покровский район</c:v>
                </c:pt>
                <c:pt idx="20">
                  <c:v>Свердловский район</c:v>
                </c:pt>
                <c:pt idx="21">
                  <c:v>Троснянский район</c:v>
                </c:pt>
                <c:pt idx="22">
                  <c:v>Урицкий район</c:v>
                </c:pt>
                <c:pt idx="23">
                  <c:v>Хотынецкий район</c:v>
                </c:pt>
                <c:pt idx="24">
                  <c:v>Орловская область</c:v>
                </c:pt>
              </c:strCache>
            </c:strRef>
          </c:cat>
          <c:val>
            <c:numRef>
              <c:f>Лист1!$C$2:$C$26</c:f>
              <c:numCache>
                <c:formatCode>0.0</c:formatCode>
                <c:ptCount val="25"/>
                <c:pt idx="0">
                  <c:v>4.13</c:v>
                </c:pt>
                <c:pt idx="1">
                  <c:v>4.05</c:v>
                </c:pt>
                <c:pt idx="2">
                  <c:v>2.67</c:v>
                </c:pt>
                <c:pt idx="3">
                  <c:v>14.04</c:v>
                </c:pt>
                <c:pt idx="4">
                  <c:v>3.95</c:v>
                </c:pt>
                <c:pt idx="5">
                  <c:v>4.84</c:v>
                </c:pt>
                <c:pt idx="6">
                  <c:v>9.7799999999999994</c:v>
                </c:pt>
                <c:pt idx="7">
                  <c:v>13.33</c:v>
                </c:pt>
                <c:pt idx="8">
                  <c:v>6.9</c:v>
                </c:pt>
                <c:pt idx="9">
                  <c:v>3.66</c:v>
                </c:pt>
                <c:pt idx="11">
                  <c:v>2.78</c:v>
                </c:pt>
                <c:pt idx="12">
                  <c:v>7.14</c:v>
                </c:pt>
                <c:pt idx="13">
                  <c:v>4</c:v>
                </c:pt>
                <c:pt idx="14">
                  <c:v>2.04</c:v>
                </c:pt>
                <c:pt idx="15">
                  <c:v>4.76</c:v>
                </c:pt>
                <c:pt idx="16">
                  <c:v>11.29</c:v>
                </c:pt>
                <c:pt idx="17">
                  <c:v>16</c:v>
                </c:pt>
                <c:pt idx="18">
                  <c:v>3.04</c:v>
                </c:pt>
                <c:pt idx="19">
                  <c:v>8.77</c:v>
                </c:pt>
                <c:pt idx="20">
                  <c:v>7.89</c:v>
                </c:pt>
                <c:pt idx="21">
                  <c:v>4.55</c:v>
                </c:pt>
                <c:pt idx="22">
                  <c:v>4.04</c:v>
                </c:pt>
                <c:pt idx="23">
                  <c:v>7.02</c:v>
                </c:pt>
                <c:pt idx="24">
                  <c:v>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Обществознание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Лист1!$A$2:$A$26</c:f>
              <c:strCache>
                <c:ptCount val="25"/>
                <c:pt idx="0">
                  <c:v>г, Мценск</c:v>
                </c:pt>
                <c:pt idx="1">
                  <c:v>г, Ливны</c:v>
                </c:pt>
                <c:pt idx="2">
                  <c:v>Болховский район</c:v>
                </c:pt>
                <c:pt idx="3">
                  <c:v>Верховский район</c:v>
                </c:pt>
                <c:pt idx="4">
                  <c:v>Глазуновский район</c:v>
                </c:pt>
                <c:pt idx="5">
                  <c:v>Дмитровский район</c:v>
                </c:pt>
                <c:pt idx="6">
                  <c:v>Должанский район</c:v>
                </c:pt>
                <c:pt idx="7">
                  <c:v>Знаменский район</c:v>
                </c:pt>
                <c:pt idx="8">
                  <c:v>Залегощенский район</c:v>
                </c:pt>
                <c:pt idx="9">
                  <c:v>Колпнянский район</c:v>
                </c:pt>
                <c:pt idx="10">
                  <c:v>Корсаковский район</c:v>
                </c:pt>
                <c:pt idx="11">
                  <c:v>Краснозоренский район</c:v>
                </c:pt>
                <c:pt idx="12">
                  <c:v>Кромской район</c:v>
                </c:pt>
                <c:pt idx="13">
                  <c:v>Ливенский район</c:v>
                </c:pt>
                <c:pt idx="14">
                  <c:v>Малоархангельский район</c:v>
                </c:pt>
                <c:pt idx="15">
                  <c:v>Мценский район</c:v>
                </c:pt>
                <c:pt idx="16">
                  <c:v>Новодеревеньковский район</c:v>
                </c:pt>
                <c:pt idx="17">
                  <c:v>Новосильский район</c:v>
                </c:pt>
                <c:pt idx="18">
                  <c:v>Орловский район</c:v>
                </c:pt>
                <c:pt idx="19">
                  <c:v>Покровский район</c:v>
                </c:pt>
                <c:pt idx="20">
                  <c:v>Свердловский район</c:v>
                </c:pt>
                <c:pt idx="21">
                  <c:v>Троснянский район</c:v>
                </c:pt>
                <c:pt idx="22">
                  <c:v>Урицкий район</c:v>
                </c:pt>
                <c:pt idx="23">
                  <c:v>Хотынецкий район</c:v>
                </c:pt>
                <c:pt idx="24">
                  <c:v>Орловская область</c:v>
                </c:pt>
              </c:strCache>
            </c:strRef>
          </c:cat>
          <c:val>
            <c:numRef>
              <c:f>Лист1!$D$2:$D$26</c:f>
              <c:numCache>
                <c:formatCode>0.0</c:formatCode>
                <c:ptCount val="25"/>
                <c:pt idx="0">
                  <c:v>3.5</c:v>
                </c:pt>
                <c:pt idx="1">
                  <c:v>3.93</c:v>
                </c:pt>
                <c:pt idx="2">
                  <c:v>2.06</c:v>
                </c:pt>
                <c:pt idx="3">
                  <c:v>6</c:v>
                </c:pt>
                <c:pt idx="5">
                  <c:v>2.78</c:v>
                </c:pt>
                <c:pt idx="6">
                  <c:v>7.14</c:v>
                </c:pt>
                <c:pt idx="7">
                  <c:v>4.17</c:v>
                </c:pt>
                <c:pt idx="8">
                  <c:v>3.33</c:v>
                </c:pt>
                <c:pt idx="9">
                  <c:v>4.4400000000000004</c:v>
                </c:pt>
                <c:pt idx="10">
                  <c:v>9.09</c:v>
                </c:pt>
                <c:pt idx="11">
                  <c:v>7.32</c:v>
                </c:pt>
                <c:pt idx="12">
                  <c:v>9.7799999999999994</c:v>
                </c:pt>
                <c:pt idx="13">
                  <c:v>4.9000000000000004</c:v>
                </c:pt>
                <c:pt idx="14">
                  <c:v>3.23</c:v>
                </c:pt>
                <c:pt idx="15">
                  <c:v>7.59</c:v>
                </c:pt>
                <c:pt idx="16">
                  <c:v>14.52</c:v>
                </c:pt>
                <c:pt idx="17">
                  <c:v>7.69</c:v>
                </c:pt>
                <c:pt idx="18">
                  <c:v>4.5599999999999996</c:v>
                </c:pt>
                <c:pt idx="19">
                  <c:v>7.87</c:v>
                </c:pt>
                <c:pt idx="20">
                  <c:v>6.49</c:v>
                </c:pt>
                <c:pt idx="22">
                  <c:v>8.25</c:v>
                </c:pt>
                <c:pt idx="23">
                  <c:v>4.76</c:v>
                </c:pt>
                <c:pt idx="24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2992256"/>
        <c:axId val="32994048"/>
      </c:barChart>
      <c:catAx>
        <c:axId val="329922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994048"/>
        <c:crosses val="autoZero"/>
        <c:auto val="1"/>
        <c:lblAlgn val="ctr"/>
        <c:lblOffset val="100"/>
        <c:noMultiLvlLbl val="0"/>
      </c:catAx>
      <c:valAx>
        <c:axId val="3299404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2992256"/>
        <c:crosses val="autoZero"/>
        <c:crossBetween val="between"/>
      </c:valAx>
    </c:plotArea>
    <c:legend>
      <c:legendPos val="r"/>
      <c:layout/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DF5E9-253C-47B6-8E37-C5F321131C88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FA0E7-D9FF-43E8-90C9-284FA2C6E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12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FA0E7-D9FF-43E8-90C9-284FA2C6EDA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78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FA0E7-D9FF-43E8-90C9-284FA2C6EDA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71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8421D5-DE6B-4BE2-9BC7-0A02B444BEC5}" type="datetimeFigureOut">
              <a:rPr lang="ru-RU" smtClean="0"/>
              <a:pPr/>
              <a:t>13.11.2019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0D4D2E-23C4-47BC-97FD-1982CA91D6F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08" y="1124744"/>
            <a:ext cx="8712968" cy="40324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/>
              <a:t>	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Cambria" panose="02040503050406030204" pitchFamily="18" charset="0"/>
                <a:cs typeface="Times New Roman" pitchFamily="18" charset="0"/>
              </a:rPr>
              <a:t>Итоги проведения государственной итоговой аттестации </a:t>
            </a:r>
            <a:br>
              <a:rPr lang="ru-RU" sz="3600" dirty="0" smtClean="0"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3600" dirty="0" smtClean="0">
                <a:latin typeface="Cambria" panose="02040503050406030204" pitchFamily="18" charset="0"/>
                <a:cs typeface="Times New Roman" pitchFamily="18" charset="0"/>
              </a:rPr>
              <a:t>по образовательным программам основного общего </a:t>
            </a:r>
            <a:r>
              <a:rPr lang="ru-RU" sz="3600" dirty="0">
                <a:latin typeface="Cambria" panose="02040503050406030204" pitchFamily="18" charset="0"/>
                <a:cs typeface="Times New Roman" pitchFamily="18" charset="0"/>
              </a:rPr>
              <a:t>образования </a:t>
            </a:r>
            <a:r>
              <a:rPr lang="ru-RU" sz="3600" dirty="0" smtClean="0"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3600" dirty="0" smtClean="0"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3600" dirty="0">
                <a:latin typeface="Cambria" panose="02040503050406030204" pitchFamily="18" charset="0"/>
                <a:cs typeface="Times New Roman" pitchFamily="18" charset="0"/>
              </a:rPr>
              <a:t>Орловской </a:t>
            </a:r>
            <a:r>
              <a:rPr lang="ru-RU" sz="3600" dirty="0" smtClean="0">
                <a:latin typeface="Cambria" panose="02040503050406030204" pitchFamily="18" charset="0"/>
                <a:cs typeface="Times New Roman" pitchFamily="18" charset="0"/>
              </a:rPr>
              <a:t>области в  2019 году </a:t>
            </a:r>
            <a:br>
              <a:rPr lang="ru-RU" sz="3600" dirty="0" smtClean="0">
                <a:latin typeface="Cambria" panose="02040503050406030204" pitchFamily="18" charset="0"/>
                <a:cs typeface="Times New Roman" pitchFamily="18" charset="0"/>
              </a:rPr>
            </a:br>
            <a:endParaRPr lang="ru-RU" sz="36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Picture 35" descr="Z:\Гридунова\презентация для Шевцовой по итогам ГИА 2015\new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567402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Cambria" panose="02040503050406030204" pitchFamily="18" charset="0"/>
              </a:rPr>
              <a:t>Патова Татьяна Константиновна, начальник управления общего образования Департамента образования Орловской области</a:t>
            </a:r>
            <a:endParaRPr lang="ru-RU" b="1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07704" y="1844824"/>
            <a:ext cx="5688632" cy="57606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г. </a:t>
            </a:r>
            <a:r>
              <a:rPr lang="ru-RU" dirty="0">
                <a:solidFill>
                  <a:schemeClr val="tx1"/>
                </a:solidFill>
              </a:rPr>
              <a:t>Л</a:t>
            </a:r>
            <a:r>
              <a:rPr lang="ru-RU" dirty="0" smtClean="0">
                <a:solidFill>
                  <a:schemeClr val="tx1"/>
                </a:solidFill>
              </a:rPr>
              <a:t>ивны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Лив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20080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Герб_Глазуновкого_райо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648072" cy="81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267744" y="2996952"/>
            <a:ext cx="5328592" cy="47231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Глазуновский</a:t>
            </a:r>
            <a:r>
              <a:rPr lang="ru-RU" dirty="0" smtClean="0">
                <a:solidFill>
                  <a:schemeClr val="tx1"/>
                </a:solidFill>
              </a:rPr>
              <a:t> район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Колпнянский_район_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69161"/>
            <a:ext cx="648072" cy="89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627784" y="4005064"/>
            <a:ext cx="4968552" cy="47231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Корсаковский</a:t>
            </a:r>
            <a:r>
              <a:rPr lang="ru-RU" dirty="0" smtClean="0">
                <a:solidFill>
                  <a:schemeClr val="tx1"/>
                </a:solidFill>
              </a:rPr>
              <a:t> район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Троснянского_район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11418"/>
            <a:ext cx="720079" cy="9019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275857" y="6125041"/>
            <a:ext cx="4320480" cy="47231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Троснянский</a:t>
            </a:r>
            <a:r>
              <a:rPr lang="ru-RU" dirty="0" smtClean="0">
                <a:solidFill>
                  <a:schemeClr val="tx1"/>
                </a:solidFill>
              </a:rPr>
              <a:t> район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Герб_Корсаковского_район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648072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956901" y="5013176"/>
            <a:ext cx="4639435" cy="47231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Колпнянский</a:t>
            </a:r>
            <a:r>
              <a:rPr lang="ru-RU" dirty="0" smtClean="0">
                <a:solidFill>
                  <a:schemeClr val="tx1"/>
                </a:solidFill>
              </a:rPr>
              <a:t> район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764704"/>
            <a:ext cx="8495234" cy="8640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F6FC6">
                    <a:lumMod val="50000"/>
                  </a:srgbClr>
                </a:solidFill>
                <a:latin typeface="Cambria" pitchFamily="18" charset="0"/>
              </a:rPr>
              <a:t>Муниципальные образования, в которых отсутствуют нарушения Порядка проведения </a:t>
            </a:r>
            <a:r>
              <a:rPr lang="ru-RU" b="1" dirty="0" smtClean="0">
                <a:solidFill>
                  <a:srgbClr val="0F6FC6">
                    <a:lumMod val="50000"/>
                  </a:srgbClr>
                </a:solidFill>
                <a:latin typeface="Cambria" pitchFamily="18" charset="0"/>
              </a:rPr>
              <a:t>ГИА-9 и нет участников, отнесенных к Зонам Риска </a:t>
            </a:r>
            <a:endParaRPr lang="ru-RU" b="1" dirty="0">
              <a:solidFill>
                <a:srgbClr val="0F6FC6">
                  <a:lumMod val="50000"/>
                </a:srgb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132856"/>
            <a:ext cx="5688632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СПАСИБО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ЗА ВНИМАНИЕ!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2" descr="o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" y="0"/>
            <a:ext cx="501012" cy="6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o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" y="0"/>
            <a:ext cx="501012" cy="6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998" y="1064930"/>
            <a:ext cx="6413128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ППЭ</a:t>
            </a:r>
            <a:r>
              <a:rPr lang="ru-RU" sz="28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ГИА-9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1018473"/>
            <a:ext cx="165618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95   </a:t>
            </a:r>
            <a:endParaRPr lang="ru-RU" sz="40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5712" y="1815069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777" y="3573016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16016" y="5157192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3662" y="1815069"/>
            <a:ext cx="4252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Из них: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30 - ППЭ ОГЭ на базе образовательных организаций;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16 - ППЭ ОГЭ, ГВЭ на базе образовательных организаций;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5 - ППЭ ОГЭ на дому для детей с ОВЗ;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364502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Из них: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14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ППЭ  ГВЭ на базе образовательных организаций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30 – ППЭ ГВЭ на дому для детей с ОВЗ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860032" y="3573016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572000" y="4876418"/>
            <a:ext cx="195575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Сканирование экзаменационных материалов в ППЭ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11530" y="4800054"/>
            <a:ext cx="2069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Организовано видеонаблюдение 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 аудиториях 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 штабах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77" y="1545901"/>
            <a:ext cx="3187411" cy="20128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3" y="4005064"/>
            <a:ext cx="3343890" cy="21177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1901" y="2462345"/>
            <a:ext cx="17307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10 %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выпускников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имеют ≥ 250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баллов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140968"/>
            <a:ext cx="2443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100 % </a:t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выпускников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сдали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русский язык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(в течение трёх лет)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6" name="Picture 2" descr="https://media.stockinthechannel.com/pic/ARN-hkfP4kOWMVToCze_iA.c-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2" t="15675" r="11614" b="17977"/>
          <a:stretch/>
        </p:blipFill>
        <p:spPr bwMode="auto">
          <a:xfrm flipH="1">
            <a:off x="5436096" y="3958588"/>
            <a:ext cx="1439908" cy="14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get-marketpic/173932/market_w2m6uWcOJe-JL0B1ONrgcw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38" y="4472279"/>
            <a:ext cx="1144913" cy="11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3" descr="http://ram.by/media/product/origin/i/p/ip_kamera_vivotek_ip8335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88" y="2708920"/>
            <a:ext cx="119609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s://fb.ru/misc/i/gallery/103003/28375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2" t="5464" r="33379" b="4891"/>
          <a:stretch/>
        </p:blipFill>
        <p:spPr bwMode="auto">
          <a:xfrm flipH="1">
            <a:off x="7318279" y="1419144"/>
            <a:ext cx="1519629" cy="28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32040" y="980728"/>
            <a:ext cx="6732248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Объективность и открытость проведения ГИА-9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4656" y="1772816"/>
            <a:ext cx="4506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7056" y="6381328"/>
            <a:ext cx="4506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ашивка 31"/>
          <p:cNvSpPr/>
          <p:nvPr/>
        </p:nvSpPr>
        <p:spPr>
          <a:xfrm>
            <a:off x="929425" y="1969197"/>
            <a:ext cx="2991795" cy="986295"/>
          </a:xfrm>
          <a:prstGeom prst="chevron">
            <a:avLst>
              <a:gd name="adj" fmla="val 28976"/>
            </a:avLst>
          </a:prstGeom>
          <a:solidFill>
            <a:srgbClr val="5BA3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стационарные или переносные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металлоискатели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3" name="TextBox 50"/>
          <p:cNvSpPr txBox="1">
            <a:spLocks noChangeArrowheads="1"/>
          </p:cNvSpPr>
          <p:nvPr/>
        </p:nvSpPr>
        <p:spPr bwMode="auto">
          <a:xfrm>
            <a:off x="4427984" y="2323546"/>
            <a:ext cx="685352" cy="52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100 %</a:t>
            </a:r>
          </a:p>
        </p:txBody>
      </p:sp>
      <p:sp>
        <p:nvSpPr>
          <p:cNvPr id="34" name="Блок-схема: узел 33"/>
          <p:cNvSpPr/>
          <p:nvPr/>
        </p:nvSpPr>
        <p:spPr bwMode="auto">
          <a:xfrm>
            <a:off x="4139952" y="2178132"/>
            <a:ext cx="955894" cy="530788"/>
          </a:xfrm>
          <a:prstGeom prst="flowChartConnector">
            <a:avLst/>
          </a:prstGeom>
          <a:solidFill>
            <a:srgbClr val="00808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marL="0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10591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21181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31772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2362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52953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63544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74134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84725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3"/>
          <p:cNvSpPr txBox="1">
            <a:spLocks noChangeArrowheads="1"/>
          </p:cNvSpPr>
          <p:nvPr/>
        </p:nvSpPr>
        <p:spPr bwMode="auto">
          <a:xfrm>
            <a:off x="4283968" y="2276872"/>
            <a:ext cx="712738" cy="30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100 %</a:t>
            </a:r>
          </a:p>
        </p:txBody>
      </p:sp>
      <p:sp>
        <p:nvSpPr>
          <p:cNvPr id="29" name="Нашивка 28"/>
          <p:cNvSpPr/>
          <p:nvPr/>
        </p:nvSpPr>
        <p:spPr>
          <a:xfrm>
            <a:off x="971600" y="3018769"/>
            <a:ext cx="2991795" cy="986295"/>
          </a:xfrm>
          <a:prstGeom prst="chevron">
            <a:avLst>
              <a:gd name="adj" fmla="val 28976"/>
            </a:avLst>
          </a:prstGeom>
          <a:solidFill>
            <a:srgbClr val="5BA3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в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идеонаблюдение </a:t>
            </a:r>
            <a:b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в аудиториях </a:t>
            </a:r>
            <a:b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 штабах ППЭ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0" name="Блок-схема: узел 29"/>
          <p:cNvSpPr/>
          <p:nvPr/>
        </p:nvSpPr>
        <p:spPr bwMode="auto">
          <a:xfrm>
            <a:off x="4182127" y="3227704"/>
            <a:ext cx="955894" cy="530788"/>
          </a:xfrm>
          <a:prstGeom prst="flowChartConnector">
            <a:avLst/>
          </a:prstGeom>
          <a:solidFill>
            <a:srgbClr val="00808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marL="0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10591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21181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31772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2362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52953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63544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74134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84725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4326143" y="3326444"/>
            <a:ext cx="712738" cy="30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100 %</a:t>
            </a:r>
          </a:p>
        </p:txBody>
      </p:sp>
      <p:sp>
        <p:nvSpPr>
          <p:cNvPr id="36" name="Нашивка 35"/>
          <p:cNvSpPr/>
          <p:nvPr/>
        </p:nvSpPr>
        <p:spPr>
          <a:xfrm>
            <a:off x="971600" y="4098889"/>
            <a:ext cx="2991795" cy="986295"/>
          </a:xfrm>
          <a:prstGeom prst="chevron">
            <a:avLst>
              <a:gd name="adj" fmla="val 28976"/>
            </a:avLst>
          </a:prstGeom>
          <a:solidFill>
            <a:srgbClr val="5BA3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канирование ЭМ </a:t>
            </a:r>
            <a:b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в ППЭ ГИА-9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7" name="Блок-схема: узел 36"/>
          <p:cNvSpPr/>
          <p:nvPr/>
        </p:nvSpPr>
        <p:spPr bwMode="auto">
          <a:xfrm>
            <a:off x="4182127" y="4307824"/>
            <a:ext cx="955894" cy="530788"/>
          </a:xfrm>
          <a:prstGeom prst="flowChartConnector">
            <a:avLst/>
          </a:prstGeom>
          <a:solidFill>
            <a:srgbClr val="00808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marL="0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10591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21181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31772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2362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52953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63544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74134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84725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3"/>
          <p:cNvSpPr txBox="1">
            <a:spLocks noChangeArrowheads="1"/>
          </p:cNvSpPr>
          <p:nvPr/>
        </p:nvSpPr>
        <p:spPr bwMode="auto">
          <a:xfrm>
            <a:off x="4326143" y="4406564"/>
            <a:ext cx="712738" cy="30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59 </a:t>
            </a:r>
            <a:r>
              <a:rPr lang="ru-RU" alt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39" name="Нашивка 38"/>
          <p:cNvSpPr/>
          <p:nvPr/>
        </p:nvSpPr>
        <p:spPr>
          <a:xfrm>
            <a:off x="971600" y="5229200"/>
            <a:ext cx="2991795" cy="986295"/>
          </a:xfrm>
          <a:prstGeom prst="chevron">
            <a:avLst>
              <a:gd name="adj" fmla="val 28976"/>
            </a:avLst>
          </a:prstGeom>
          <a:solidFill>
            <a:srgbClr val="5BA3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п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одавители сигналов мобильной связи </a:t>
            </a:r>
            <a:b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в ППЭ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0" name="Блок-схема: узел 39"/>
          <p:cNvSpPr/>
          <p:nvPr/>
        </p:nvSpPr>
        <p:spPr bwMode="auto">
          <a:xfrm>
            <a:off x="4182127" y="5438135"/>
            <a:ext cx="955894" cy="530788"/>
          </a:xfrm>
          <a:prstGeom prst="flowChartConnector">
            <a:avLst/>
          </a:prstGeom>
          <a:solidFill>
            <a:srgbClr val="00808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marL="0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10591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21181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31772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2362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52953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63544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74134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84725" algn="l" defTabSz="1221181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33"/>
          <p:cNvSpPr txBox="1">
            <a:spLocks noChangeArrowheads="1"/>
          </p:cNvSpPr>
          <p:nvPr/>
        </p:nvSpPr>
        <p:spPr bwMode="auto">
          <a:xfrm>
            <a:off x="4326143" y="5536875"/>
            <a:ext cx="712738" cy="30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207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ru-RU" alt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243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o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" y="0"/>
            <a:ext cx="501012" cy="6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877272"/>
            <a:ext cx="8136904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 рамках проведения региональных тренировочных мероприятий прошло обучение  2404 организаторов ППЭ 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19380" r="3918" b="23569"/>
          <a:stretch/>
        </p:blipFill>
        <p:spPr>
          <a:xfrm>
            <a:off x="-36512" y="1412776"/>
            <a:ext cx="9180512" cy="4076700"/>
          </a:xfrm>
          <a:prstGeom prst="rect">
            <a:avLst/>
          </a:prstGeom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43915" y="548680"/>
            <a:ext cx="881965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Обучение специалистов на базе </a:t>
            </a:r>
            <a:b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Регионального центра оценки качества образования </a:t>
            </a:r>
            <a:endParaRPr lang="ru-RU" altLang="ru-RU" sz="2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128464" y="1556792"/>
            <a:ext cx="4155504" cy="1368152"/>
          </a:xfrm>
          <a:prstGeom prst="chevron">
            <a:avLst>
              <a:gd name="adj" fmla="val 28976"/>
            </a:avLst>
          </a:prstGeom>
          <a:solidFill>
            <a:srgbClr val="5BA3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180975" lvl="1" indent="-180975"/>
            <a:r>
              <a:rPr lang="ru-RU" sz="16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СПЕЦИАЛИСТЫ ППЭ – 337:</a:t>
            </a:r>
          </a:p>
          <a:p>
            <a:pPr marL="180975" lvl="1" indent="-180975"/>
            <a:endParaRPr lang="ru-RU" sz="1600" b="1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-180975"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</a:t>
            </a:r>
            <a:r>
              <a:rPr lang="ru-RU" sz="14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лены ГЭК – 104</a:t>
            </a:r>
          </a:p>
          <a:p>
            <a:pPr marL="180975" lvl="1" indent="-180975"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4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уководители ППЭ – 95</a:t>
            </a:r>
          </a:p>
          <a:p>
            <a:pPr marL="180975" lvl="1" indent="-180975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технические специалисты – 138</a:t>
            </a:r>
          </a:p>
        </p:txBody>
      </p:sp>
      <p:sp>
        <p:nvSpPr>
          <p:cNvPr id="27" name="Нашивка 26"/>
          <p:cNvSpPr/>
          <p:nvPr/>
        </p:nvSpPr>
        <p:spPr>
          <a:xfrm>
            <a:off x="115541" y="3140968"/>
            <a:ext cx="4168427" cy="1265151"/>
          </a:xfrm>
          <a:prstGeom prst="chevron">
            <a:avLst>
              <a:gd name="adj" fmla="val 28976"/>
            </a:avLst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180975" lvl="1" indent="-180975"/>
            <a:r>
              <a:rPr lang="ru-RU" sz="16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ПРЕДМЕТНЫЕ КОМИССИИ:</a:t>
            </a:r>
          </a:p>
          <a:p>
            <a:pPr marL="180975" lvl="1" indent="-180975"/>
            <a:endParaRPr lang="ru-RU" sz="1600" b="1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-180975"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14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редседатели ПК – 13</a:t>
            </a:r>
          </a:p>
          <a:p>
            <a:pPr marL="180975" lvl="1" indent="-180975"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</a:t>
            </a:r>
            <a:r>
              <a:rPr lang="ru-RU" sz="14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лены </a:t>
            </a:r>
            <a:r>
              <a:rPr lang="ru-RU" sz="14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ПК – </a:t>
            </a:r>
            <a:r>
              <a:rPr lang="ru-RU" sz="14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227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11215" y="4581128"/>
            <a:ext cx="4155504" cy="1080120"/>
          </a:xfrm>
          <a:prstGeom prst="chevron">
            <a:avLst>
              <a:gd name="adj" fmla="val 28976"/>
            </a:avLst>
          </a:prstGeom>
          <a:solidFill>
            <a:srgbClr val="5BA3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180975" lvl="1" indent="-180975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     общественных </a:t>
            </a:r>
          </a:p>
          <a:p>
            <a:pPr marL="180975" lvl="1" indent="-180975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    наблюдателей</a:t>
            </a:r>
            <a:endParaRPr lang="ru-RU" sz="1400" dirty="0" smtClean="0">
              <a:solidFill>
                <a:schemeClr val="bg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788441"/>
            <a:ext cx="165618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167    </a:t>
            </a:r>
            <a:endParaRPr lang="ru-RU" sz="32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o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" y="0"/>
            <a:ext cx="501012" cy="6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998" y="1064930"/>
            <a:ext cx="8924002" cy="9959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0825" indent="-627063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году Ситуационным центром  ГЭК проводился мониторинг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видеофайлов записи проведения экзаменов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472" y="1208946"/>
            <a:ext cx="165618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2019     </a:t>
            </a:r>
            <a:endParaRPr lang="ru-RU" sz="40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44008" y="6093296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44008" y="2852936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7983" y="2780928"/>
            <a:ext cx="45407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         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ч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астичное отсутствие звука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записи;</a:t>
            </a:r>
          </a:p>
          <a:p>
            <a:pPr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плохое качество видеозаписи;</a:t>
            </a:r>
          </a:p>
          <a:p>
            <a:pPr algn="just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наличие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«слепых» зон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аудиториях проведения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 в штабе ППЭ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организаторы в аудитории разговаривают между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собой;</a:t>
            </a:r>
          </a:p>
          <a:p>
            <a:pPr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рганизаторы в аудитории загораживают обзор видеокамеры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792" y="11967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</a:t>
            </a:r>
          </a:p>
        </p:txBody>
      </p:sp>
      <p:pic>
        <p:nvPicPr>
          <p:cNvPr id="1026" name="Picture 2" descr="Z:\Орехов\фото СИЦ\IMG_3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6" y="2822351"/>
            <a:ext cx="3643640" cy="29109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39952" y="2165955"/>
            <a:ext cx="4896544" cy="6149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Выявленные проблемы: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016235952"/>
              </p:ext>
            </p:extLst>
          </p:nvPr>
        </p:nvGraphicFramePr>
        <p:xfrm>
          <a:off x="-396552" y="1586062"/>
          <a:ext cx="6408000" cy="420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Прямоугольник 24"/>
          <p:cNvSpPr>
            <a:spLocks noChangeArrowheads="1"/>
          </p:cNvSpPr>
          <p:nvPr/>
        </p:nvSpPr>
        <p:spPr bwMode="auto">
          <a:xfrm>
            <a:off x="2495636" y="655762"/>
            <a:ext cx="50402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Результаты </a:t>
            </a: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ГИА-9</a:t>
            </a:r>
            <a:endParaRPr lang="ru-RU" altLang="ru-RU" sz="4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4" name="Рисунок 2" descr="or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" y="0"/>
            <a:ext cx="501012" cy="6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43438" y="1700809"/>
            <a:ext cx="4500562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получили аттестат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700808"/>
            <a:ext cx="1980871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99,6 %</a:t>
            </a:r>
            <a:endParaRPr lang="ru-RU" sz="30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2454559"/>
            <a:ext cx="4499992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                         продолжают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обучение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       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10 классе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2492898"/>
            <a:ext cx="1656184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45 %</a:t>
            </a:r>
            <a:endParaRPr lang="ru-RU" sz="30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1563" y="3800099"/>
            <a:ext cx="4493623" cy="8530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                               набрали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18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более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                              баллов 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сумме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4-х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                              предметов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1563" y="3132874"/>
            <a:ext cx="4471931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студенты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            </a:t>
            </a: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3163036"/>
            <a:ext cx="1800200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53,2 %  </a:t>
            </a:r>
            <a:endParaRPr lang="ru-RU" sz="30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8" name="Блок-схема: узел 37"/>
          <p:cNvSpPr/>
          <p:nvPr/>
        </p:nvSpPr>
        <p:spPr bwMode="auto">
          <a:xfrm>
            <a:off x="1835696" y="2980108"/>
            <a:ext cx="1602611" cy="1496567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2678862"/>
              <a:satOff val="16139"/>
              <a:lumOff val="129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7001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1563" y="4749560"/>
            <a:ext cx="4500594" cy="8396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         получили оценку «5»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         по четырем предметам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884" y="3955124"/>
            <a:ext cx="151330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22,4 %</a:t>
            </a:r>
            <a:endParaRPr lang="ru-RU" sz="30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98719" y="1321287"/>
            <a:ext cx="4585651" cy="4208691"/>
            <a:chOff x="-1990901" y="3319900"/>
            <a:chExt cx="6408000" cy="4208691"/>
          </a:xfrm>
        </p:grpSpPr>
        <p:graphicFrame>
          <p:nvGraphicFramePr>
            <p:cNvPr id="32" name="Диаграмма 31"/>
            <p:cNvGraphicFramePr/>
            <p:nvPr>
              <p:extLst>
                <p:ext uri="{D42A27DB-BD31-4B8C-83A1-F6EECF244321}">
                  <p14:modId xmlns:p14="http://schemas.microsoft.com/office/powerpoint/2010/main" val="1564931094"/>
                </p:ext>
              </p:extLst>
            </p:nvPr>
          </p:nvGraphicFramePr>
          <p:xfrm>
            <a:off x="-1990901" y="3319900"/>
            <a:ext cx="6408000" cy="42086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3" name="Скругленный прямоугольник 32"/>
            <p:cNvSpPr/>
            <p:nvPr/>
          </p:nvSpPr>
          <p:spPr bwMode="auto">
            <a:xfrm>
              <a:off x="1603066" y="7069200"/>
              <a:ext cx="2556383" cy="446645"/>
            </a:xfrm>
            <a:prstGeom prst="roundRect">
              <a:avLst/>
            </a:prstGeom>
            <a:solidFill>
              <a:srgbClr val="E1FFFF"/>
            </a:solidFill>
            <a:ln>
              <a:solidFill>
                <a:srgbClr val="00808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ГЭ - 6715</a:t>
              </a:r>
              <a:endPara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 bwMode="auto">
            <a:xfrm>
              <a:off x="-1979813" y="4488142"/>
              <a:ext cx="2013671" cy="490579"/>
            </a:xfrm>
            <a:prstGeom prst="roundRect">
              <a:avLst/>
            </a:prstGeom>
            <a:solidFill>
              <a:srgbClr val="E1FFFF"/>
            </a:solidFill>
            <a:ln>
              <a:solidFill>
                <a:srgbClr val="00808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ГВЭ - 473</a:t>
              </a:r>
              <a:endPara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Блок-схема: узел 38"/>
            <p:cNvSpPr/>
            <p:nvPr/>
          </p:nvSpPr>
          <p:spPr bwMode="auto">
            <a:xfrm>
              <a:off x="-233864" y="4741202"/>
              <a:ext cx="2721309" cy="1982556"/>
            </a:xfrm>
            <a:prstGeom prst="flowChartConnector">
              <a:avLst/>
            </a:prstGeom>
            <a:solidFill>
              <a:srgbClr val="E1FFFF"/>
            </a:solidFill>
            <a:ln>
              <a:solidFill>
                <a:srgbClr val="00808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7188</a:t>
              </a:r>
            </a:p>
            <a:p>
              <a:pPr algn="ctr">
                <a:defRPr/>
              </a:pPr>
              <a:r>
                <a:rPr lang="ru-RU" sz="1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участников</a:t>
              </a:r>
              <a:endPara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187624" y="5949280"/>
            <a:ext cx="7200800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                    учебным предметам увеличение среднего балла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115616" y="5949280"/>
            <a:ext cx="2326747" cy="648072"/>
            <a:chOff x="1762660" y="5695651"/>
            <a:chExt cx="2326747" cy="64807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62660" y="5697392"/>
              <a:ext cx="232674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18000">
                    <a:noFill/>
                    <a:prstDash val="solid"/>
                    <a:miter lim="800000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12 </a:t>
              </a:r>
              <a:endParaRPr lang="ru-RU" sz="36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03122" y="569565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По</a:t>
              </a:r>
              <a:endPara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788024" y="4797154"/>
            <a:ext cx="151330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5,7 %</a:t>
            </a:r>
            <a:endParaRPr lang="ru-RU" sz="30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o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" y="0"/>
            <a:ext cx="501012" cy="6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4168" y="179348"/>
            <a:ext cx="833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F6FC6">
                    <a:lumMod val="50000"/>
                  </a:srgbClr>
                </a:solidFill>
                <a:latin typeface="Cambria" panose="02040503050406030204" pitchFamily="18" charset="0"/>
              </a:rPr>
              <a:t>Доля </a:t>
            </a:r>
            <a:r>
              <a:rPr lang="ru-RU" b="1" dirty="0" smtClean="0">
                <a:solidFill>
                  <a:srgbClr val="0F6FC6">
                    <a:lumMod val="50000"/>
                  </a:srgbClr>
                </a:solidFill>
                <a:latin typeface="Cambria" panose="02040503050406030204" pitchFamily="18" charset="0"/>
              </a:rPr>
              <a:t>выпускников, получивших оценку «2» в основной период ГИА-9</a:t>
            </a:r>
            <a:endParaRPr lang="ru-RU" b="1" dirty="0">
              <a:solidFill>
                <a:srgbClr val="0F6FC6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257591"/>
              </p:ext>
            </p:extLst>
          </p:nvPr>
        </p:nvGraphicFramePr>
        <p:xfrm>
          <a:off x="539552" y="980728"/>
          <a:ext cx="8290673" cy="549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54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897" y="891237"/>
            <a:ext cx="1768904" cy="45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 descr="or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" y="0"/>
            <a:ext cx="501012" cy="6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188" y="765377"/>
            <a:ext cx="6585169" cy="64827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4125" indent="-627063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 Зону Риска по результатам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ГИА-9 отнесены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42 участника, из них: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40096" y="4221088"/>
            <a:ext cx="5892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3990" y="1581089"/>
            <a:ext cx="5807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3990" y="1628800"/>
            <a:ext cx="62425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latin typeface="Cambria" panose="02040503050406030204" pitchFamily="18" charset="0"/>
              </a:rPr>
              <a:t>2</a:t>
            </a:r>
            <a:r>
              <a:rPr lang="ru-RU" sz="1600" b="1" dirty="0" smtClean="0">
                <a:latin typeface="Cambria" panose="02040503050406030204" pitchFamily="18" charset="0"/>
              </a:rPr>
              <a:t> выпускника, </a:t>
            </a: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получившие неудовлетворительные </a:t>
            </a:r>
            <a:r>
              <a:rPr lang="ru-RU" altLang="ru-RU" sz="1600" b="1" dirty="0">
                <a:latin typeface="Cambria" panose="02040503050406030204" pitchFamily="18" charset="0"/>
                <a:cs typeface="Arial" pitchFamily="34" charset="0"/>
              </a:rPr>
              <a:t>результаты и </a:t>
            </a: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пересдавшие ОГЭ или </a:t>
            </a:r>
            <a:r>
              <a:rPr lang="ru-RU" altLang="ru-RU" sz="1600" b="1" dirty="0">
                <a:latin typeface="Cambria" panose="02040503050406030204" pitchFamily="18" charset="0"/>
                <a:cs typeface="Arial" pitchFamily="34" charset="0"/>
              </a:rPr>
              <a:t>ГВЭ на  оценку «5</a:t>
            </a: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»:</a:t>
            </a:r>
          </a:p>
          <a:p>
            <a:pPr algn="just">
              <a:defRPr/>
            </a:pPr>
            <a:r>
              <a:rPr lang="ru-RU" altLang="ru-RU" sz="1600" b="1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        г. Орел;</a:t>
            </a:r>
          </a:p>
          <a:p>
            <a:pPr algn="just">
              <a:defRPr/>
            </a:pP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         Орловский район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3989" y="4365104"/>
            <a:ext cx="6270606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           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38 выпускников</a:t>
            </a:r>
            <a:r>
              <a:rPr lang="ru-RU" sz="1600" b="1" smtClean="0">
                <a:solidFill>
                  <a:schemeClr val="tx1"/>
                </a:solidFill>
                <a:latin typeface="Cambria" panose="02040503050406030204" pitchFamily="18" charset="0"/>
              </a:rPr>
              <a:t>, в</a:t>
            </a:r>
            <a:r>
              <a:rPr lang="ru-RU" altLang="ru-RU" sz="1600" b="1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несшие </a:t>
            </a: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от 5 правильных ответов в </a:t>
            </a: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поле бланка </a:t>
            </a: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ответов № 1 «Замена </a:t>
            </a: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ошибочных ответов </a:t>
            </a: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на задания </a:t>
            </a: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с </a:t>
            </a: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кратким ответом» </a:t>
            </a: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endParaRPr lang="ru-RU" altLang="ru-RU" sz="1600" b="1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          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840096" y="5373217"/>
            <a:ext cx="6060261" cy="33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19164" y="2982707"/>
            <a:ext cx="5372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3989" y="3068960"/>
            <a:ext cx="6116368" cy="112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Cambria" panose="02040503050406030204" pitchFamily="18" charset="0"/>
                <a:cs typeface="Arial" pitchFamily="34" charset="0"/>
              </a:rPr>
              <a:t>2</a:t>
            </a:r>
            <a:r>
              <a:rPr lang="ru-RU" sz="1600" b="1" dirty="0" smtClean="0">
                <a:latin typeface="Cambria" panose="02040503050406030204" pitchFamily="18" charset="0"/>
                <a:cs typeface="Arial" pitchFamily="34" charset="0"/>
              </a:rPr>
              <a:t> выпускника, имеющие удовлетворительную апелляцию </a:t>
            </a:r>
            <a:br>
              <a:rPr lang="ru-RU" sz="1600" b="1" dirty="0" smtClean="0"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b="1" dirty="0" smtClean="0">
                <a:latin typeface="Cambria" panose="02040503050406030204" pitchFamily="18" charset="0"/>
                <a:cs typeface="Arial" pitchFamily="34" charset="0"/>
              </a:rPr>
              <a:t>по результатам ОГЭ, позволившую преодолеть минимальный порог:</a:t>
            </a: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Cambria" panose="02040503050406030204" pitchFamily="18" charset="0"/>
                <a:cs typeface="Arial" pitchFamily="34" charset="0"/>
              </a:rPr>
              <a:t>            г. Орел</a:t>
            </a:r>
            <a:endParaRPr lang="ru-RU" sz="1600" b="1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0096" y="5325015"/>
            <a:ext cx="6684232" cy="160043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г</a:t>
            </a:r>
            <a:r>
              <a:rPr lang="ru-RU" altLang="ru-RU" sz="1600" b="1" dirty="0">
                <a:latin typeface="Cambria" panose="02040503050406030204" pitchFamily="18" charset="0"/>
                <a:cs typeface="Arial" pitchFamily="34" charset="0"/>
              </a:rPr>
              <a:t>. Орел, г. </a:t>
            </a: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Мценск, Орловский район, Болховский район, </a:t>
            </a:r>
            <a:r>
              <a:rPr lang="ru-RU" altLang="ru-RU" sz="1600" b="1" dirty="0" err="1" smtClean="0">
                <a:latin typeface="Cambria" panose="02040503050406030204" pitchFamily="18" charset="0"/>
                <a:cs typeface="Arial" pitchFamily="34" charset="0"/>
              </a:rPr>
              <a:t>Сосковский</a:t>
            </a: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 район, </a:t>
            </a:r>
            <a:r>
              <a:rPr lang="ru-RU" altLang="ru-RU" sz="1600" b="1" dirty="0" err="1" smtClean="0">
                <a:latin typeface="Cambria" panose="02040503050406030204" pitchFamily="18" charset="0"/>
                <a:cs typeface="Arial" pitchFamily="34" charset="0"/>
              </a:rPr>
              <a:t>Кромской</a:t>
            </a: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 район, </a:t>
            </a:r>
            <a:r>
              <a:rPr lang="ru-RU" altLang="ru-RU" sz="1600" b="1" dirty="0">
                <a:latin typeface="Cambria" panose="02040503050406030204" pitchFamily="18" charset="0"/>
                <a:cs typeface="Arial" pitchFamily="34" charset="0"/>
              </a:rPr>
              <a:t>Хотынецкий район, Свердловский район, </a:t>
            </a:r>
            <a:r>
              <a:rPr lang="ru-RU" altLang="ru-RU" sz="1600" b="1" dirty="0" err="1">
                <a:latin typeface="Cambria" panose="02040503050406030204" pitchFamily="18" charset="0"/>
                <a:cs typeface="Arial" pitchFamily="34" charset="0"/>
              </a:rPr>
              <a:t>Залегощенский</a:t>
            </a:r>
            <a:r>
              <a:rPr lang="ru-RU" altLang="ru-RU" sz="1600" b="1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район, </a:t>
            </a:r>
            <a:r>
              <a:rPr lang="ru-RU" altLang="ru-RU" sz="1600" b="1" dirty="0" err="1" smtClean="0">
                <a:latin typeface="Cambria" panose="02040503050406030204" pitchFamily="18" charset="0"/>
                <a:cs typeface="Arial" pitchFamily="34" charset="0"/>
              </a:rPr>
              <a:t>Новосильский</a:t>
            </a: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altLang="ru-RU" sz="1600" b="1" dirty="0">
                <a:latin typeface="Cambria" panose="02040503050406030204" pitchFamily="18" charset="0"/>
                <a:cs typeface="Arial" pitchFamily="34" charset="0"/>
              </a:rPr>
              <a:t>район, Покровский </a:t>
            </a: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район, </a:t>
            </a:r>
            <a:r>
              <a:rPr lang="ru-RU" altLang="ru-RU" sz="1600" b="1" dirty="0">
                <a:latin typeface="Cambria" panose="02040503050406030204" pitchFamily="18" charset="0"/>
                <a:cs typeface="Arial" pitchFamily="34" charset="0"/>
              </a:rPr>
              <a:t>Мценский </a:t>
            </a:r>
            <a:r>
              <a:rPr lang="ru-RU" altLang="ru-RU" sz="1600" b="1" dirty="0" smtClean="0">
                <a:latin typeface="Cambria" panose="02040503050406030204" pitchFamily="18" charset="0"/>
                <a:cs typeface="Arial" pitchFamily="34" charset="0"/>
              </a:rPr>
              <a:t>район,</a:t>
            </a:r>
            <a:endParaRPr lang="ru-RU" altLang="ru-RU" sz="1600" b="1" dirty="0">
              <a:latin typeface="Cambria" panose="020405030504060302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ru-RU" sz="1600" b="1" dirty="0" err="1">
                <a:latin typeface="Cambria" panose="02040503050406030204" pitchFamily="18" charset="0"/>
                <a:cs typeface="Arial" pitchFamily="34" charset="0"/>
              </a:rPr>
              <a:t>Малоархангельсий</a:t>
            </a:r>
            <a:r>
              <a:rPr lang="ru-RU" altLang="ru-RU" sz="1600" b="1" dirty="0">
                <a:latin typeface="Cambria" panose="02040503050406030204" pitchFamily="18" charset="0"/>
                <a:cs typeface="Arial" pitchFamily="34" charset="0"/>
              </a:rPr>
              <a:t> район, </a:t>
            </a:r>
            <a:r>
              <a:rPr lang="ru-RU" altLang="ru-RU" sz="1600" b="1" dirty="0" err="1">
                <a:latin typeface="Cambria" panose="02040503050406030204" pitchFamily="18" charset="0"/>
                <a:cs typeface="Arial" pitchFamily="34" charset="0"/>
              </a:rPr>
              <a:t>Новодеревеньковский</a:t>
            </a:r>
            <a:r>
              <a:rPr lang="ru-RU" altLang="ru-RU" sz="1600" b="1" dirty="0">
                <a:latin typeface="Cambria" panose="02040503050406030204" pitchFamily="18" charset="0"/>
                <a:cs typeface="Arial" pitchFamily="34" charset="0"/>
              </a:rPr>
              <a:t> район</a:t>
            </a:r>
          </a:p>
          <a:p>
            <a:pPr algn="ctr">
              <a:defRPr/>
            </a:pP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o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" y="0"/>
            <a:ext cx="501012" cy="6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014" y="941819"/>
            <a:ext cx="8312442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F6FC6">
                    <a:lumMod val="50000"/>
                  </a:srgbClr>
                </a:solidFill>
                <a:latin typeface="Cambria" pitchFamily="18" charset="0"/>
              </a:rPr>
              <a:t>           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Нарушения в ППЭ</a:t>
            </a:r>
            <a:r>
              <a:rPr lang="ru-RU" sz="28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ГИА-9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5712" y="1700808"/>
            <a:ext cx="4820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777" y="3573016"/>
            <a:ext cx="47522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44008" y="6093296"/>
            <a:ext cx="4236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3662" y="1772816"/>
            <a:ext cx="4332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/>
              <a:t>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 все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помещения заперты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опечатаны, участники приступили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выполнению работы до начала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экзамена:</a:t>
            </a: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г. Орел;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Кромской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район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4277995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/>
              <a:t>    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опуск в ППЭ должностного лица без проверки документов:</a:t>
            </a:r>
          </a:p>
          <a:p>
            <a:pPr lvl="0"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Ливенский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район;</a:t>
            </a:r>
          </a:p>
          <a:p>
            <a:pPr lvl="0"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Покровский район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44008" y="4149080"/>
            <a:ext cx="4236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11530" y="4800054"/>
            <a:ext cx="2069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Организовано видеонаблюдение 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 аудиториях 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 штабах</a:t>
            </a:r>
            <a:endParaRPr lang="ru-RU" sz="1500" b="1" dirty="0">
              <a:solidFill>
                <a:prstClr val="white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 descr="https://vr-vyksa.ru/media/images/IMG_2152.width-1600.watermark-lb-10x10-0.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t="10362" r="16244"/>
          <a:stretch/>
        </p:blipFill>
        <p:spPr bwMode="auto">
          <a:xfrm>
            <a:off x="5868144" y="1819356"/>
            <a:ext cx="2376264" cy="1825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inzaraisk.ru/upload/gallery/472/14472_ff4c3dad47c7fbd0d31400db8dd0facfd1d2a72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6" t="9583" r="6306" b="3947"/>
          <a:stretch/>
        </p:blipFill>
        <p:spPr bwMode="auto">
          <a:xfrm>
            <a:off x="1171574" y="3645023"/>
            <a:ext cx="2464321" cy="3171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8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2457</TotalTime>
  <Words>405</Words>
  <Application>Microsoft Office PowerPoint</Application>
  <PresentationFormat>Экран (4:3)</PresentationFormat>
  <Paragraphs>117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logunov</dc:creator>
  <cp:lastModifiedBy>Светлана Тихоновская</cp:lastModifiedBy>
  <cp:revision>265</cp:revision>
  <cp:lastPrinted>2019-11-11T10:27:44Z</cp:lastPrinted>
  <dcterms:created xsi:type="dcterms:W3CDTF">2018-09-18T05:46:04Z</dcterms:created>
  <dcterms:modified xsi:type="dcterms:W3CDTF">2019-11-13T12:50:07Z</dcterms:modified>
</cp:coreProperties>
</file>