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608" r:id="rId2"/>
    <p:sldId id="611" r:id="rId3"/>
    <p:sldId id="674" r:id="rId4"/>
    <p:sldId id="659" r:id="rId5"/>
    <p:sldId id="662" r:id="rId6"/>
    <p:sldId id="672" r:id="rId7"/>
    <p:sldId id="675" r:id="rId8"/>
    <p:sldId id="673" r:id="rId9"/>
    <p:sldId id="676" r:id="rId10"/>
  </p:sldIdLst>
  <p:sldSz cx="9144000" cy="6858000" type="screen4x3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8"/>
    <a:srgbClr val="005EA4"/>
    <a:srgbClr val="004F8A"/>
    <a:srgbClr val="D0D8E8"/>
    <a:srgbClr val="E9EDF4"/>
    <a:srgbClr val="B9D08C"/>
    <a:srgbClr val="8FCE4A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3" autoAdjust="0"/>
    <p:restoredTop sz="97266" autoAdjust="0"/>
  </p:normalViewPr>
  <p:slideViewPr>
    <p:cSldViewPr>
      <p:cViewPr>
        <p:scale>
          <a:sx n="97" d="100"/>
          <a:sy n="97" d="100"/>
        </p:scale>
        <p:origin x="-118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A46C502-F93D-4854-A9A7-5BE1452FD6A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1F58CA76-E78F-4141-A8C9-406FE5B2F1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4738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8DC3D3B-0E27-4769-9B4C-4A2F3A28C3E4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B59B756-479D-45BB-956F-22EECED84D73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0CE8189-7515-4FF4-8EA1-A0D2AD533765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66AD4B1E-C68C-45B9-AFB7-44D1A6A17A9E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00A40AA-890E-4AF3-BE81-FD528A3C8BA5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F684688-94A7-4512-A5C5-C26640728F03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DFA482A-D9A2-4F1B-BEE8-F8AFAA91F9F6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5DB4A07-0A57-4ABE-A862-A45F3006F358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C303B42-A38E-45F5-8F8B-AB2B31CC5F9C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2236775-178D-4266-AEB0-EB5198DD03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212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0399E12-A2B3-4FDB-892D-1E326DA62D9E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00E6D63-0167-454E-89D6-EADDF9D888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669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CFD0164-8DFA-41E5-A041-8A27CDD463FC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83A4C41-A7AF-4BA5-8C7E-5B31088A8B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880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7252037-4B1F-40DF-9D8C-A1C16C5D7B18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A10F15-54F0-4BD5-9CD9-75EAD3ED16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891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DAEC2B9-A5D3-400C-A859-0CA78F6139C1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B7C3B0D-385E-45F2-B8AE-32D8B1DA10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651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AF35C62-6AE7-420E-9FEC-8F83CFD48669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1CDDBD3-831D-4173-B498-9D8CA6D92C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466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FA1BC77-CD74-4F08-A6D5-BCA42773EED3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01C8E5-691D-44E0-9B18-86EFA1BA17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135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DA34382-2668-4A47-A007-8D43F305572C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786EF5C-3D6E-4352-9F22-C2B8B8B1B9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202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7AE4BF8-EBBB-40CE-A8FB-F8D920711933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5E23EA2-89C0-426F-B429-055E2675A2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163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F615DD9-A622-4991-8F62-7754D2DE447C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900A353-92FC-4E67-BEA1-5D1A9C35E5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437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B98D951-B903-4274-A503-25BC6AF94EF6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CAB780-FD74-4F8D-86A0-464887A7EE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387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AD7F88-E4EF-4E67-AF7A-DE6FCDA90CC3}" type="datetimeFigureOut">
              <a:rPr lang="ru-RU"/>
              <a:pPr>
                <a:defRPr/>
              </a:pPr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6B59E823-C363-4CD6-9733-B3BBBD9AE1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0" r:id="rId1"/>
    <p:sldLayoutId id="2147485051" r:id="rId2"/>
    <p:sldLayoutId id="2147485052" r:id="rId3"/>
    <p:sldLayoutId id="2147485053" r:id="rId4"/>
    <p:sldLayoutId id="2147485054" r:id="rId5"/>
    <p:sldLayoutId id="2147485055" r:id="rId6"/>
    <p:sldLayoutId id="2147485056" r:id="rId7"/>
    <p:sldLayoutId id="2147485057" r:id="rId8"/>
    <p:sldLayoutId id="2147485058" r:id="rId9"/>
    <p:sldLayoutId id="2147485059" r:id="rId10"/>
    <p:sldLayoutId id="21474850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6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7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3462338" y="5207000"/>
            <a:ext cx="54498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Тихоновская Светлана Николаевна,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начальник отдела ГИА Регионального центра оценки качества образования Орловской области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06838" y="0"/>
            <a:ext cx="5237162" cy="1052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519113" y="2151063"/>
            <a:ext cx="830103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  <a:t>Организация и проведение </a:t>
            </a:r>
            <a:b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  <a:t>апробации основного государственного экзамена по английскому языку </a:t>
            </a:r>
            <a:b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  <a:t>(раздел «Говорение»)</a:t>
            </a:r>
            <a:b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>
                <a:solidFill>
                  <a:srgbClr val="002060"/>
                </a:solidFill>
                <a:latin typeface="Cambria" pitchFamily="18" charset="0"/>
              </a:rPr>
              <a:t>с участием обучающихся 9 классов</a:t>
            </a:r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3" b="5464"/>
          <a:stretch>
            <a:fillRect/>
          </a:stretch>
        </p:blipFill>
        <p:spPr bwMode="auto">
          <a:xfrm>
            <a:off x="7459663" y="527050"/>
            <a:ext cx="1360487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55" b="4839"/>
          <a:stretch>
            <a:fillRect/>
          </a:stretch>
        </p:blipFill>
        <p:spPr bwMode="auto">
          <a:xfrm>
            <a:off x="5707063" y="404813"/>
            <a:ext cx="16017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0800"/>
            <a:ext cx="1328737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458788"/>
            <a:ext cx="1338262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80975"/>
            <a:ext cx="160655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i="1">
                <a:solidFill>
                  <a:srgbClr val="002060"/>
                </a:solidFill>
                <a:latin typeface="Cambria" pitchFamily="18" charset="0"/>
              </a:rPr>
              <a:t>18 ноября 2019 г.</a:t>
            </a:r>
            <a:endParaRPr lang="ru-RU" altLang="ru-RU" sz="1200" i="1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Цель проведения апробации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434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cxnSp>
        <p:nvCxnSpPr>
          <p:cNvPr id="19" name="Соединительная линия уступом 18"/>
          <p:cNvCxnSpPr/>
          <p:nvPr/>
        </p:nvCxnSpPr>
        <p:spPr>
          <a:xfrm flipV="1">
            <a:off x="539750" y="1738313"/>
            <a:ext cx="6275388" cy="1216025"/>
          </a:xfrm>
          <a:prstGeom prst="bentConnector3">
            <a:avLst>
              <a:gd name="adj1" fmla="val 176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Прямоугольник 1"/>
          <p:cNvSpPr>
            <a:spLocks noChangeArrowheads="1"/>
          </p:cNvSpPr>
          <p:nvPr/>
        </p:nvSpPr>
        <p:spPr bwMode="auto">
          <a:xfrm>
            <a:off x="611188" y="1754188"/>
            <a:ext cx="8137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latin typeface="Cambria" pitchFamily="18" charset="0"/>
              </a:rPr>
              <a:t>Отработка организационных и технологических процедур, осуществляемых при проведении ОГЭ </a:t>
            </a:r>
            <a:br>
              <a:rPr lang="ru-RU" altLang="ru-RU" sz="2400">
                <a:latin typeface="Cambria" pitchFamily="18" charset="0"/>
              </a:rPr>
            </a:br>
            <a:r>
              <a:rPr lang="ru-RU" altLang="ru-RU" sz="2400">
                <a:latin typeface="Cambria" pitchFamily="18" charset="0"/>
              </a:rPr>
              <a:t>по иностранным языкам (раздел «Говорение»):</a:t>
            </a:r>
          </a:p>
        </p:txBody>
      </p:sp>
      <p:pic>
        <p:nvPicPr>
          <p:cNvPr id="14350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Прямоугольник 1"/>
          <p:cNvSpPr>
            <a:spLocks noChangeArrowheads="1"/>
          </p:cNvSpPr>
          <p:nvPr/>
        </p:nvSpPr>
        <p:spPr bwMode="auto">
          <a:xfrm>
            <a:off x="3346450" y="3213100"/>
            <a:ext cx="5618163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подготовка необходимого оборудования;</a:t>
            </a:r>
          </a:p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печать и заполнение бланков;</a:t>
            </a:r>
          </a:p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размещение и получение ключей доступа </a:t>
            </a:r>
            <a:br>
              <a:rPr lang="ru-RU" altLang="ru-RU" sz="2000">
                <a:latin typeface="Cambria" pitchFamily="18" charset="0"/>
              </a:rPr>
            </a:br>
            <a:r>
              <a:rPr lang="ru-RU" altLang="ru-RU" sz="2000">
                <a:latin typeface="Cambria" pitchFamily="18" charset="0"/>
              </a:rPr>
              <a:t>к КИМ;</a:t>
            </a:r>
          </a:p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запись ответов участников апробации;</a:t>
            </a:r>
          </a:p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экспорт ответов участников в каждой аудитории на флеш-носитель для последующей передачи в ОРЦОКО;</a:t>
            </a:r>
          </a:p>
          <a:p>
            <a:pPr>
              <a:spcBef>
                <a:spcPct val="0"/>
              </a:spcBef>
            </a:pPr>
            <a:r>
              <a:rPr lang="ru-RU" altLang="ru-RU" sz="2000">
                <a:latin typeface="Cambria" pitchFamily="18" charset="0"/>
              </a:rPr>
              <a:t>прослушивание и оценивание работ участников апробации экспертами ПК</a:t>
            </a:r>
          </a:p>
        </p:txBody>
      </p:sp>
      <p:pic>
        <p:nvPicPr>
          <p:cNvPr id="14352" name="Рисунок 28" descr="https://autogear.ru/misc/i/gallery/43623/263927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3"/>
          <a:stretch>
            <a:fillRect/>
          </a:stretch>
        </p:blipFill>
        <p:spPr bwMode="auto">
          <a:xfrm>
            <a:off x="400050" y="3798888"/>
            <a:ext cx="2519363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5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5370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FFFFFF"/>
                </a:solidFill>
                <a:latin typeface="Cambria" pitchFamily="18" charset="0"/>
              </a:rPr>
              <a:t>Оборудование</a:t>
            </a:r>
            <a:br>
              <a:rPr lang="ru-RU" altLang="ru-RU" sz="2800" b="1">
                <a:solidFill>
                  <a:srgbClr val="FFFFFF"/>
                </a:solidFill>
                <a:latin typeface="Cambria" pitchFamily="18" charset="0"/>
              </a:rPr>
            </a:br>
            <a:r>
              <a:rPr lang="ru-RU" altLang="ru-RU" sz="2800" b="1">
                <a:solidFill>
                  <a:srgbClr val="FFFFFF"/>
                </a:solidFill>
                <a:latin typeface="Cambria" pitchFamily="18" charset="0"/>
              </a:rPr>
              <a:t>аудитории и штаба к проведению апробации</a:t>
            </a:r>
          </a:p>
        </p:txBody>
      </p:sp>
      <p:pic>
        <p:nvPicPr>
          <p:cNvPr id="1537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0" name="Соединительная линия уступом 49"/>
          <p:cNvCxnSpPr/>
          <p:nvPr/>
        </p:nvCxnSpPr>
        <p:spPr>
          <a:xfrm flipV="1">
            <a:off x="1058863" y="1412875"/>
            <a:ext cx="7743825" cy="2484438"/>
          </a:xfrm>
          <a:prstGeom prst="bentConnector3">
            <a:avLst>
              <a:gd name="adj1" fmla="val 5000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4" name="TextBox 52"/>
          <p:cNvSpPr txBox="1">
            <a:spLocks noChangeArrowheads="1"/>
          </p:cNvSpPr>
          <p:nvPr/>
        </p:nvSpPr>
        <p:spPr bwMode="auto">
          <a:xfrm>
            <a:off x="360363" y="1125538"/>
            <a:ext cx="4356100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600">
                <a:solidFill>
                  <a:srgbClr val="000000"/>
                </a:solidFill>
                <a:latin typeface="Cambria" pitchFamily="18" charset="0"/>
              </a:rPr>
              <a:t>Станция записи устных ответов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Cambria" pitchFamily="18" charset="0"/>
              </a:rPr>
              <a:t>(не более 4 в аудитории)</a:t>
            </a:r>
          </a:p>
        </p:txBody>
      </p:sp>
      <p:pic>
        <p:nvPicPr>
          <p:cNvPr id="15375" name="Picture 19" descr="C:\Users\tihonovskaya\Desktop\origina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654175"/>
            <a:ext cx="3095625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6" name="TextBox 52"/>
          <p:cNvSpPr txBox="1">
            <a:spLocks noChangeArrowheads="1"/>
          </p:cNvSpPr>
          <p:nvPr/>
        </p:nvSpPr>
        <p:spPr bwMode="auto">
          <a:xfrm>
            <a:off x="449263" y="2565400"/>
            <a:ext cx="41227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  <a:latin typeface="Cambria" pitchFamily="18" charset="0"/>
              </a:rPr>
              <a:t>компьютер (ноутбук)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  <a:latin typeface="Cambria" pitchFamily="18" charset="0"/>
              </a:rPr>
              <a:t>+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  <a:latin typeface="Cambria" pitchFamily="18" charset="0"/>
              </a:rPr>
              <a:t>гарнитура</a:t>
            </a:r>
          </a:p>
        </p:txBody>
      </p:sp>
      <p:cxnSp>
        <p:nvCxnSpPr>
          <p:cNvPr id="23" name="Соединительная линия уступом 22"/>
          <p:cNvCxnSpPr/>
          <p:nvPr/>
        </p:nvCxnSpPr>
        <p:spPr>
          <a:xfrm flipV="1">
            <a:off x="1292225" y="3968750"/>
            <a:ext cx="7743825" cy="1260475"/>
          </a:xfrm>
          <a:prstGeom prst="bentConnector3">
            <a:avLst>
              <a:gd name="adj1" fmla="val 73067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8" name="TextBox 52"/>
          <p:cNvSpPr txBox="1">
            <a:spLocks noChangeArrowheads="1"/>
          </p:cNvSpPr>
          <p:nvPr/>
        </p:nvSpPr>
        <p:spPr bwMode="auto">
          <a:xfrm>
            <a:off x="1944688" y="4008438"/>
            <a:ext cx="43561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Cambria" pitchFamily="18" charset="0"/>
              </a:rPr>
              <a:t>Резервная станция записи устных ответов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Cambria" pitchFamily="18" charset="0"/>
              </a:rPr>
              <a:t>(одна на аудиторию проведения)</a:t>
            </a:r>
          </a:p>
        </p:txBody>
      </p:sp>
      <p:pic>
        <p:nvPicPr>
          <p:cNvPr id="15379" name="Picture 19" descr="C:\Users\tihonovskaya\Desktop\origina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4054475"/>
            <a:ext cx="1549400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0" name="Picture 20" descr="C:\Users\tihonovskaya\Desktop\a6ee51e1f0e712efc46635dded3d234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576888"/>
            <a:ext cx="150653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Соединительная линия уступом 29"/>
          <p:cNvCxnSpPr/>
          <p:nvPr/>
        </p:nvCxnSpPr>
        <p:spPr>
          <a:xfrm flipV="1">
            <a:off x="179388" y="5445125"/>
            <a:ext cx="7743825" cy="1116013"/>
          </a:xfrm>
          <a:prstGeom prst="bentConnector3">
            <a:avLst>
              <a:gd name="adj1" fmla="val 2858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2" name="TextBox 52"/>
          <p:cNvSpPr txBox="1">
            <a:spLocks noChangeArrowheads="1"/>
          </p:cNvSpPr>
          <p:nvPr/>
        </p:nvSpPr>
        <p:spPr bwMode="auto">
          <a:xfrm>
            <a:off x="2519363" y="5437188"/>
            <a:ext cx="65166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Cambria" pitchFamily="18" charset="0"/>
              </a:rPr>
              <a:t>Основной и резервный флеш-носитель для переноса ключа доступа к КИМ в аудитории проведения и для доставки аудиозаписей участников из ППЭ в ОРЦОКО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4464" y="1340768"/>
            <a:ext cx="609600" cy="23762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АУДИТОРИЯ ПРОВЕДЕНИЯ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45976" y="3933056"/>
            <a:ext cx="609600" cy="23762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ШТАБ</a:t>
            </a:r>
          </a:p>
        </p:txBody>
      </p:sp>
      <p:pic>
        <p:nvPicPr>
          <p:cNvPr id="15385" name="Picture 26" descr="C:\Users\user\Desktop\фон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773238"/>
            <a:ext cx="3998913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Z:\Тихоновская\человечк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30"/>
          <a:stretch>
            <a:fillRect/>
          </a:stretch>
        </p:blipFill>
        <p:spPr bwMode="auto">
          <a:xfrm>
            <a:off x="101600" y="5013325"/>
            <a:ext cx="300513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80513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Заголовок 1"/>
          <p:cNvSpPr>
            <a:spLocks noGrp="1"/>
          </p:cNvSpPr>
          <p:nvPr>
            <p:ph type="ctrTitle"/>
          </p:nvPr>
        </p:nvSpPr>
        <p:spPr>
          <a:xfrm>
            <a:off x="-71438" y="44450"/>
            <a:ext cx="9251951" cy="1055688"/>
          </a:xfrm>
        </p:spPr>
        <p:txBody>
          <a:bodyPr/>
          <a:lstStyle/>
          <a:p>
            <a:pPr eaLnBrk="1" hangingPunct="1"/>
            <a:r>
              <a:rPr lang="ru-RU" altLang="ru-RU" sz="26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Лица, </a:t>
            </a:r>
            <a:br>
              <a:rPr lang="ru-RU" altLang="ru-RU" sz="26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6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привлекаемые к проведению апробации</a:t>
            </a:r>
          </a:p>
        </p:txBody>
      </p:sp>
      <p:pic>
        <p:nvPicPr>
          <p:cNvPr id="1638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08738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Соединительная линия уступом 7"/>
          <p:cNvCxnSpPr/>
          <p:nvPr/>
        </p:nvCxnSpPr>
        <p:spPr>
          <a:xfrm flipV="1">
            <a:off x="971550" y="2420938"/>
            <a:ext cx="6237288" cy="434975"/>
          </a:xfrm>
          <a:prstGeom prst="bentConnector3">
            <a:avLst>
              <a:gd name="adj1" fmla="val 26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Прямоугольник 4"/>
          <p:cNvSpPr>
            <a:spLocks noChangeArrowheads="1"/>
          </p:cNvSpPr>
          <p:nvPr/>
        </p:nvSpPr>
        <p:spPr bwMode="auto">
          <a:xfrm>
            <a:off x="1042988" y="2455863"/>
            <a:ext cx="669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Руководитель ППЭ</a:t>
            </a:r>
            <a:endParaRPr lang="ru-RU" altLang="ru-RU" sz="2000" b="1"/>
          </a:p>
        </p:txBody>
      </p:sp>
      <p:cxnSp>
        <p:nvCxnSpPr>
          <p:cNvPr id="21" name="Соединительная линия уступом 20"/>
          <p:cNvCxnSpPr/>
          <p:nvPr/>
        </p:nvCxnSpPr>
        <p:spPr>
          <a:xfrm flipV="1">
            <a:off x="1403350" y="3173413"/>
            <a:ext cx="6237288" cy="434975"/>
          </a:xfrm>
          <a:prstGeom prst="bentConnector3">
            <a:avLst>
              <a:gd name="adj1" fmla="val 26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3" name="Прямоугольник 4"/>
          <p:cNvSpPr>
            <a:spLocks noChangeArrowheads="1"/>
          </p:cNvSpPr>
          <p:nvPr/>
        </p:nvSpPr>
        <p:spPr bwMode="auto">
          <a:xfrm>
            <a:off x="1474788" y="3208338"/>
            <a:ext cx="6165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Технические специалисты </a:t>
            </a:r>
            <a:endParaRPr lang="ru-RU" altLang="ru-RU" sz="2000" b="1"/>
          </a:p>
        </p:txBody>
      </p:sp>
      <p:cxnSp>
        <p:nvCxnSpPr>
          <p:cNvPr id="23" name="Соединительная линия уступом 22"/>
          <p:cNvCxnSpPr/>
          <p:nvPr/>
        </p:nvCxnSpPr>
        <p:spPr>
          <a:xfrm flipV="1">
            <a:off x="1935163" y="3894138"/>
            <a:ext cx="6237287" cy="433387"/>
          </a:xfrm>
          <a:prstGeom prst="bentConnector3">
            <a:avLst>
              <a:gd name="adj1" fmla="val 26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 flipV="1">
            <a:off x="2511425" y="4686300"/>
            <a:ext cx="5948363" cy="433388"/>
          </a:xfrm>
          <a:prstGeom prst="bentConnector3">
            <a:avLst>
              <a:gd name="adj1" fmla="val -5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6" name="Прямоугольник 4"/>
          <p:cNvSpPr>
            <a:spLocks noChangeArrowheads="1"/>
          </p:cNvSpPr>
          <p:nvPr/>
        </p:nvSpPr>
        <p:spPr bwMode="auto">
          <a:xfrm>
            <a:off x="2582863" y="4719638"/>
            <a:ext cx="6165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Организаторы в аудитории проведения (2)</a:t>
            </a:r>
            <a:endParaRPr lang="ru-RU" altLang="ru-RU" sz="2000" b="1"/>
          </a:p>
        </p:txBody>
      </p:sp>
      <p:cxnSp>
        <p:nvCxnSpPr>
          <p:cNvPr id="27" name="Соединительная линия уступом 26"/>
          <p:cNvCxnSpPr/>
          <p:nvPr/>
        </p:nvCxnSpPr>
        <p:spPr>
          <a:xfrm flipV="1">
            <a:off x="3014663" y="5476875"/>
            <a:ext cx="5878512" cy="434975"/>
          </a:xfrm>
          <a:prstGeom prst="bentConnector3">
            <a:avLst>
              <a:gd name="adj1" fmla="val 68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8" name="Прямоугольник 4"/>
          <p:cNvSpPr>
            <a:spLocks noChangeArrowheads="1"/>
          </p:cNvSpPr>
          <p:nvPr/>
        </p:nvSpPr>
        <p:spPr bwMode="auto">
          <a:xfrm>
            <a:off x="3087688" y="5511800"/>
            <a:ext cx="6164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Организаторы вне аудитории </a:t>
            </a:r>
            <a:endParaRPr lang="ru-RU" altLang="ru-RU" sz="2000" b="1"/>
          </a:p>
        </p:txBody>
      </p:sp>
      <p:sp>
        <p:nvSpPr>
          <p:cNvPr id="16399" name="Прямоугольник 4"/>
          <p:cNvSpPr>
            <a:spLocks noChangeArrowheads="1"/>
          </p:cNvSpPr>
          <p:nvPr/>
        </p:nvSpPr>
        <p:spPr bwMode="auto">
          <a:xfrm>
            <a:off x="2032000" y="3973513"/>
            <a:ext cx="6165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Организаторы в аудитории подготовки (2)</a:t>
            </a:r>
            <a:endParaRPr lang="ru-RU" altLang="ru-RU" sz="2000" b="1"/>
          </a:p>
        </p:txBody>
      </p:sp>
      <p:cxnSp>
        <p:nvCxnSpPr>
          <p:cNvPr id="24" name="Соединительная линия уступом 23"/>
          <p:cNvCxnSpPr/>
          <p:nvPr/>
        </p:nvCxnSpPr>
        <p:spPr>
          <a:xfrm flipV="1">
            <a:off x="539750" y="1628775"/>
            <a:ext cx="6237288" cy="434975"/>
          </a:xfrm>
          <a:prstGeom prst="bentConnector3">
            <a:avLst>
              <a:gd name="adj1" fmla="val 26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1" name="Прямоугольник 4"/>
          <p:cNvSpPr>
            <a:spLocks noChangeArrowheads="1"/>
          </p:cNvSpPr>
          <p:nvPr/>
        </p:nvSpPr>
        <p:spPr bwMode="auto">
          <a:xfrm>
            <a:off x="611188" y="1663700"/>
            <a:ext cx="669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3399"/>
                </a:solidFill>
                <a:latin typeface="Cambria" pitchFamily="18" charset="0"/>
                <a:cs typeface="Times New Roman" pitchFamily="18" charset="0"/>
              </a:rPr>
              <a:t>Руководитель ОО, на базе которой расположен ППЭ</a:t>
            </a:r>
            <a:endParaRPr lang="ru-RU" altLang="ru-RU" sz="2000" b="1"/>
          </a:p>
        </p:txBody>
      </p:sp>
      <p:pic>
        <p:nvPicPr>
          <p:cNvPr id="16402" name="Picture 26" descr="C:\Users\user\Desktop\фон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63195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8" descr="C:\Users\tihonovskaya\Desktop\_96743-3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11575"/>
            <a:ext cx="2117725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Единый государственный экзамен</a:t>
            </a:r>
            <a:endParaRPr lang="ru-RU" altLang="ru-RU" sz="2800" b="1" smtClean="0">
              <a:solidFill>
                <a:schemeClr val="bg1"/>
              </a:solidFill>
              <a:latin typeface="Cambria" pitchFamily="18" charset="0"/>
              <a:cs typeface="Arial" charset="0"/>
            </a:endParaRPr>
          </a:p>
        </p:txBody>
      </p:sp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161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4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5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6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7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8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7419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17420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Заголовок 1"/>
          <p:cNvSpPr txBox="1">
            <a:spLocks/>
          </p:cNvSpPr>
          <p:nvPr/>
        </p:nvSpPr>
        <p:spPr bwMode="auto">
          <a:xfrm>
            <a:off x="71438" y="44450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ru-RU" altLang="ru-RU" sz="2800" b="1">
                <a:solidFill>
                  <a:schemeClr val="bg1"/>
                </a:solidFill>
                <a:latin typeface="Cambria" pitchFamily="18" charset="0"/>
              </a:rPr>
              <a:t>Основные принципы апробации</a:t>
            </a:r>
          </a:p>
        </p:txBody>
      </p:sp>
      <p:pic>
        <p:nvPicPr>
          <p:cNvPr id="174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161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Соединительная линия уступом 18"/>
          <p:cNvCxnSpPr/>
          <p:nvPr/>
        </p:nvCxnSpPr>
        <p:spPr>
          <a:xfrm flipV="1">
            <a:off x="179388" y="1196975"/>
            <a:ext cx="5256212" cy="434975"/>
          </a:xfrm>
          <a:prstGeom prst="bentConnector3">
            <a:avLst>
              <a:gd name="adj1" fmla="val 241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Прямоугольник 4"/>
          <p:cNvSpPr>
            <a:spLocks noChangeArrowheads="1"/>
          </p:cNvSpPr>
          <p:nvPr/>
        </p:nvSpPr>
        <p:spPr bwMode="auto">
          <a:xfrm>
            <a:off x="250825" y="1196975"/>
            <a:ext cx="86423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ru-RU" altLang="ru-RU" sz="1800">
                <a:solidFill>
                  <a:schemeClr val="tx2"/>
                </a:solidFill>
                <a:latin typeface="Cambria" pitchFamily="18" charset="0"/>
              </a:rPr>
              <a:t>Основная цель участника – выполнение задания. </a:t>
            </a:r>
            <a:r>
              <a:rPr lang="ru-RU" altLang="ru-RU" sz="1800">
                <a:solidFill>
                  <a:srgbClr val="003B68"/>
                </a:solidFill>
                <a:latin typeface="Cambria" pitchFamily="18" charset="0"/>
                <a:cs typeface="Times New Roman" pitchFamily="18" charset="0"/>
              </a:rPr>
              <a:t>Участник самостоятельно сдает экзамен на компьютере, используя установленное  ПО «Станция записи устных ответов» (использует инструкцию для участника)</a:t>
            </a:r>
            <a:endParaRPr lang="ru-RU" altLang="ru-RU" sz="1800">
              <a:solidFill>
                <a:srgbClr val="003B68"/>
              </a:solidFill>
              <a:latin typeface="Cambria" pitchFamily="18" charset="0"/>
            </a:endParaRPr>
          </a:p>
        </p:txBody>
      </p:sp>
      <p:cxnSp>
        <p:nvCxnSpPr>
          <p:cNvPr id="24" name="Соединительная линия уступом 23"/>
          <p:cNvCxnSpPr/>
          <p:nvPr/>
        </p:nvCxnSpPr>
        <p:spPr>
          <a:xfrm flipV="1">
            <a:off x="2079625" y="2781300"/>
            <a:ext cx="6021388" cy="442913"/>
          </a:xfrm>
          <a:prstGeom prst="bentConnector3">
            <a:avLst>
              <a:gd name="adj1" fmla="val 19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6" name="Прямоугольник 4"/>
          <p:cNvSpPr>
            <a:spLocks noChangeArrowheads="1"/>
          </p:cNvSpPr>
          <p:nvPr/>
        </p:nvSpPr>
        <p:spPr bwMode="auto">
          <a:xfrm>
            <a:off x="3203575" y="5791200"/>
            <a:ext cx="5940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ru-RU" altLang="ru-RU" sz="1800">
                <a:solidFill>
                  <a:schemeClr val="tx2"/>
                </a:solidFill>
                <a:latin typeface="Cambria" pitchFamily="18" charset="0"/>
              </a:rPr>
              <a:t>Проверка ответов участников апробации</a:t>
            </a:r>
            <a:br>
              <a:rPr lang="ru-RU" altLang="ru-RU" sz="1800">
                <a:solidFill>
                  <a:schemeClr val="tx2"/>
                </a:solidFill>
                <a:latin typeface="Cambria" pitchFamily="18" charset="0"/>
              </a:rPr>
            </a:br>
            <a:r>
              <a:rPr lang="ru-RU" altLang="ru-RU" sz="1800">
                <a:solidFill>
                  <a:schemeClr val="tx2"/>
                </a:solidFill>
                <a:latin typeface="Cambria" pitchFamily="18" charset="0"/>
              </a:rPr>
              <a:t>выполняется на региональном уровне экспертами ПК</a:t>
            </a:r>
          </a:p>
        </p:txBody>
      </p:sp>
      <p:cxnSp>
        <p:nvCxnSpPr>
          <p:cNvPr id="29" name="Соединительная линия уступом 28"/>
          <p:cNvCxnSpPr/>
          <p:nvPr/>
        </p:nvCxnSpPr>
        <p:spPr>
          <a:xfrm flipV="1">
            <a:off x="144463" y="5791200"/>
            <a:ext cx="8748712" cy="760413"/>
          </a:xfrm>
          <a:prstGeom prst="bentConnector3">
            <a:avLst>
              <a:gd name="adj1" fmla="val 34944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/>
          <p:nvPr/>
        </p:nvCxnSpPr>
        <p:spPr>
          <a:xfrm flipV="1">
            <a:off x="1331913" y="2135188"/>
            <a:ext cx="5832475" cy="433387"/>
          </a:xfrm>
          <a:prstGeom prst="bentConnector3">
            <a:avLst>
              <a:gd name="adj1" fmla="val 4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9" name="Прямоугольник 4"/>
          <p:cNvSpPr>
            <a:spLocks noChangeArrowheads="1"/>
          </p:cNvSpPr>
          <p:nvPr/>
        </p:nvSpPr>
        <p:spPr bwMode="auto">
          <a:xfrm>
            <a:off x="1403350" y="2135188"/>
            <a:ext cx="71294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3B68"/>
                </a:solidFill>
                <a:latin typeface="Cambria" pitchFamily="18" charset="0"/>
                <a:cs typeface="Times New Roman" pitchFamily="18" charset="0"/>
              </a:rPr>
              <a:t>ЭМ включают в себя бланк регистрации, бланк ответов № 2 </a:t>
            </a:r>
            <a:br>
              <a:rPr lang="ru-RU" altLang="ru-RU" sz="1800">
                <a:solidFill>
                  <a:srgbClr val="003B68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sz="1800">
                <a:solidFill>
                  <a:srgbClr val="003B68"/>
                </a:solidFill>
                <a:latin typeface="Cambria" pitchFamily="18" charset="0"/>
                <a:cs typeface="Times New Roman" pitchFamily="18" charset="0"/>
              </a:rPr>
              <a:t>и электронный КИМ на рабочем месте участника</a:t>
            </a:r>
            <a:endParaRPr lang="ru-RU" altLang="ru-RU" sz="180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19481" name="Прямоугольник 4"/>
          <p:cNvSpPr>
            <a:spLocks noChangeArrowheads="1"/>
          </p:cNvSpPr>
          <p:nvPr/>
        </p:nvSpPr>
        <p:spPr bwMode="auto">
          <a:xfrm>
            <a:off x="2124075" y="2781300"/>
            <a:ext cx="6911975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altLang="ru-RU" sz="1800" dirty="0" smtClean="0">
                <a:solidFill>
                  <a:srgbClr val="003B68"/>
                </a:solidFill>
                <a:latin typeface="Cambria" pitchFamily="18" charset="0"/>
                <a:cs typeface="Arial" pitchFamily="34" charset="0"/>
              </a:rPr>
              <a:t>Для проведения экзамена используется два типа аудиторий: </a:t>
            </a:r>
          </a:p>
          <a:p>
            <a:pPr marL="285750" indent="-285750">
              <a:spcBef>
                <a:spcPts val="0"/>
              </a:spcBef>
              <a:defRPr/>
            </a:pPr>
            <a:r>
              <a:rPr lang="ru-RU" altLang="ru-RU" sz="1800" dirty="0" smtClean="0">
                <a:solidFill>
                  <a:srgbClr val="003B68"/>
                </a:solidFill>
                <a:latin typeface="Cambria" pitchFamily="18" charset="0"/>
                <a:cs typeface="Arial" pitchFamily="34" charset="0"/>
              </a:rPr>
              <a:t>аудитория подготовки, где участники заполняют  бланк регистрации (кроме номера аудитории) и вписывают  </a:t>
            </a:r>
            <a:br>
              <a:rPr lang="ru-RU" altLang="ru-RU" sz="1800" dirty="0" smtClean="0">
                <a:solidFill>
                  <a:srgbClr val="003B68"/>
                </a:solidFill>
                <a:latin typeface="Cambria" pitchFamily="18" charset="0"/>
                <a:cs typeface="Arial" pitchFamily="34" charset="0"/>
              </a:rPr>
            </a:br>
            <a:r>
              <a:rPr lang="ru-RU" altLang="ru-RU" sz="1800" dirty="0" smtClean="0">
                <a:solidFill>
                  <a:srgbClr val="003B68"/>
                </a:solidFill>
                <a:latin typeface="Cambria" pitchFamily="18" charset="0"/>
                <a:cs typeface="Arial" pitchFamily="34" charset="0"/>
              </a:rPr>
              <a:t>в поле записи бланка ответов № 2 номер КИМ;</a:t>
            </a:r>
          </a:p>
          <a:p>
            <a:pPr marL="285750" indent="-285750">
              <a:spcBef>
                <a:spcPts val="0"/>
              </a:spcBef>
              <a:defRPr/>
            </a:pPr>
            <a:r>
              <a:rPr lang="ru-RU" altLang="ru-RU" sz="1800" dirty="0" smtClean="0">
                <a:solidFill>
                  <a:srgbClr val="003B68"/>
                </a:solidFill>
                <a:latin typeface="Cambria" pitchFamily="18" charset="0"/>
                <a:cs typeface="Arial" pitchFamily="34" charset="0"/>
              </a:rPr>
              <a:t>аудитория проведения, где участники выполняют задание КИМ на станции записи устных ответов (в бланк регистрации вносится № аудитории проведения)</a:t>
            </a:r>
          </a:p>
        </p:txBody>
      </p:sp>
      <p:cxnSp>
        <p:nvCxnSpPr>
          <p:cNvPr id="47" name="Соединительная линия уступом 46"/>
          <p:cNvCxnSpPr/>
          <p:nvPr/>
        </p:nvCxnSpPr>
        <p:spPr>
          <a:xfrm flipV="1">
            <a:off x="2808288" y="4830763"/>
            <a:ext cx="5889625" cy="441325"/>
          </a:xfrm>
          <a:prstGeom prst="bentConnector3">
            <a:avLst>
              <a:gd name="adj1" fmla="val 7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2" name="Прямоугольник 4"/>
          <p:cNvSpPr>
            <a:spLocks noChangeArrowheads="1"/>
          </p:cNvSpPr>
          <p:nvPr/>
        </p:nvSpPr>
        <p:spPr bwMode="auto">
          <a:xfrm>
            <a:off x="2808288" y="4810125"/>
            <a:ext cx="6126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ru-RU" altLang="ru-RU" sz="1800">
                <a:solidFill>
                  <a:srgbClr val="003B68"/>
                </a:solidFill>
                <a:latin typeface="Cambria" pitchFamily="18" charset="0"/>
              </a:rPr>
              <a:t>По окончании экзамена, 19 ноября, упакованные бланки участников и сохраненные ответы на флеш-носителе передаются в ОРЦОКО</a:t>
            </a:r>
          </a:p>
        </p:txBody>
      </p:sp>
      <p:pic>
        <p:nvPicPr>
          <p:cNvPr id="17433" name="Picture 26" descr="C:\Users\user\Desktop\фон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63195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Основные моменты</a:t>
            </a:r>
            <a:b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аудитории проведения экзамена </a:t>
            </a: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161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7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38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39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40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41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42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8443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cxnSp>
        <p:nvCxnSpPr>
          <p:cNvPr id="24" name="Соединительная линия уступом 23"/>
          <p:cNvCxnSpPr/>
          <p:nvPr/>
        </p:nvCxnSpPr>
        <p:spPr>
          <a:xfrm flipV="1">
            <a:off x="296863" y="1281113"/>
            <a:ext cx="8451850" cy="2292350"/>
          </a:xfrm>
          <a:prstGeom prst="bentConnector3">
            <a:avLst>
              <a:gd name="adj1" fmla="val 4823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45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281113"/>
            <a:ext cx="3852863" cy="2182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446" name="TextBox 25"/>
          <p:cNvSpPr txBox="1">
            <a:spLocks noChangeArrowheads="1"/>
          </p:cNvSpPr>
          <p:nvPr/>
        </p:nvSpPr>
        <p:spPr bwMode="auto">
          <a:xfrm>
            <a:off x="4500563" y="1341438"/>
            <a:ext cx="446405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Организатор обязан сверить номер КИМ, введенный участником в ПО Станция записи устных ответов, с номером КИМ, указанным на бумажном бланке регистрации (</a:t>
            </a: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номер варианта КИМ появится автоматически</a:t>
            </a: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)</a:t>
            </a:r>
          </a:p>
        </p:txBody>
      </p:sp>
      <p:pic>
        <p:nvPicPr>
          <p:cNvPr id="18447" name="Picture 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725863"/>
            <a:ext cx="4556125" cy="2751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448" name="TextBox 28"/>
          <p:cNvSpPr txBox="1">
            <a:spLocks noChangeArrowheads="1"/>
          </p:cNvSpPr>
          <p:nvPr/>
        </p:nvSpPr>
        <p:spPr bwMode="auto">
          <a:xfrm>
            <a:off x="179388" y="3917950"/>
            <a:ext cx="39973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По завершении проверки качества записи участником апробации, организатор инициирует начало экзамена введением </a:t>
            </a: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пароля организатора </a:t>
            </a: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(по умолчанию 1234)</a:t>
            </a:r>
          </a:p>
        </p:txBody>
      </p:sp>
      <p:pic>
        <p:nvPicPr>
          <p:cNvPr id="18449" name="Picture 26" descr="C:\Users\user\Desktop\фон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63195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Основные моменты</a:t>
            </a:r>
            <a:b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аудитории проведения экзамена 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161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cxnSp>
        <p:nvCxnSpPr>
          <p:cNvPr id="24" name="Соединительная линия уступом 23"/>
          <p:cNvCxnSpPr/>
          <p:nvPr/>
        </p:nvCxnSpPr>
        <p:spPr>
          <a:xfrm flipV="1">
            <a:off x="296863" y="1281113"/>
            <a:ext cx="8451850" cy="2292350"/>
          </a:xfrm>
          <a:prstGeom prst="bentConnector3">
            <a:avLst>
              <a:gd name="adj1" fmla="val 42704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9" name="TextBox 25"/>
          <p:cNvSpPr txBox="1">
            <a:spLocks noChangeArrowheads="1"/>
          </p:cNvSpPr>
          <p:nvPr/>
        </p:nvSpPr>
        <p:spPr bwMode="auto">
          <a:xfrm>
            <a:off x="4067175" y="1581150"/>
            <a:ext cx="48974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По завершении экзамена участник должен проверить качество записи своего ответа. В случае плохого качества или его отсутствия необходимо пригласить технического специалиста </a:t>
            </a:r>
          </a:p>
        </p:txBody>
      </p:sp>
      <p:sp>
        <p:nvSpPr>
          <p:cNvPr id="19470" name="TextBox 28"/>
          <p:cNvSpPr txBox="1">
            <a:spLocks noChangeArrowheads="1"/>
          </p:cNvSpPr>
          <p:nvPr/>
        </p:nvSpPr>
        <p:spPr bwMode="auto">
          <a:xfrm>
            <a:off x="179388" y="3789363"/>
            <a:ext cx="399732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По завершении ответа первого участника необходимо инициировать ответ следующего участника или выйти из экзамена, если участников больше нет.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Для закрытия экзамена необходимо </a:t>
            </a:r>
            <a:r>
              <a:rPr lang="ru-RU" altLang="ru-RU" sz="2000" b="1" i="1">
                <a:solidFill>
                  <a:srgbClr val="002060"/>
                </a:solidFill>
                <a:latin typeface="Cambria" pitchFamily="18" charset="0"/>
              </a:rPr>
              <a:t>пригласить технического специалиста</a:t>
            </a:r>
          </a:p>
        </p:txBody>
      </p:sp>
      <p:pic>
        <p:nvPicPr>
          <p:cNvPr id="1947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341438"/>
            <a:ext cx="3495675" cy="2090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47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975" y="3789363"/>
            <a:ext cx="4376738" cy="2614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473" name="Picture 26" descr="C:\Users\user\Desktop\фон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63195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Завершение экзамена в аудитории проведения</a:t>
            </a: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8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8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8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8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9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049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 flipV="1">
            <a:off x="431800" y="2744788"/>
            <a:ext cx="7559675" cy="1836737"/>
          </a:xfrm>
          <a:prstGeom prst="bentConnector3">
            <a:avLst>
              <a:gd name="adj1" fmla="val 29985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93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763" y="1289050"/>
            <a:ext cx="313531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4" name="TextBox 22"/>
          <p:cNvSpPr txBox="1">
            <a:spLocks noChangeArrowheads="1"/>
          </p:cNvSpPr>
          <p:nvPr/>
        </p:nvSpPr>
        <p:spPr bwMode="auto">
          <a:xfrm>
            <a:off x="323850" y="1268413"/>
            <a:ext cx="55451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Завершение экзамена технический специалист подтверждает вводом пароля технического специалиста. После чего программа сообщит об этом</a:t>
            </a:r>
          </a:p>
        </p:txBody>
      </p:sp>
      <p:pic>
        <p:nvPicPr>
          <p:cNvPr id="20495" name="Picture 2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36838"/>
            <a:ext cx="2259013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6" name="Picture 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938" y="2781300"/>
            <a:ext cx="3132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2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933825"/>
            <a:ext cx="2951162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8" name="TextBox 27"/>
          <p:cNvSpPr txBox="1">
            <a:spLocks noChangeArrowheads="1"/>
          </p:cNvSpPr>
          <p:nvPr/>
        </p:nvSpPr>
        <p:spPr bwMode="auto">
          <a:xfrm>
            <a:off x="2933700" y="2781300"/>
            <a:ext cx="27908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Для сохранения записей всех участников в виде файлов необходимо нажать «Выгрузить экзамен».</a:t>
            </a:r>
          </a:p>
        </p:txBody>
      </p:sp>
      <p:sp>
        <p:nvSpPr>
          <p:cNvPr id="20499" name="TextBox 28"/>
          <p:cNvSpPr txBox="1">
            <a:spLocks noChangeArrowheads="1"/>
          </p:cNvSpPr>
          <p:nvPr/>
        </p:nvSpPr>
        <p:spPr bwMode="auto">
          <a:xfrm>
            <a:off x="23813" y="5581650"/>
            <a:ext cx="5845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В окне «Обзор папок» выбрать папку для сохранения файлов. В названии папка должна содержать код ППЭ и номер аудитории</a:t>
            </a:r>
          </a:p>
        </p:txBody>
      </p:sp>
      <p:pic>
        <p:nvPicPr>
          <p:cNvPr id="20500" name="Picture 26" descr="C:\Users\user\Desktop\фон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631950"/>
            <a:ext cx="3998913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1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4879975"/>
            <a:ext cx="6061075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Материалы, передаваемые руководителем ППЭ </a:t>
            </a:r>
            <a:b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</a:br>
            <a:r>
              <a:rPr lang="ru-RU" altLang="ru-RU" sz="2800" b="1" smtClean="0">
                <a:solidFill>
                  <a:schemeClr val="bg1"/>
                </a:solidFill>
                <a:latin typeface="Cambria" pitchFamily="18" charset="0"/>
                <a:cs typeface="Arial" charset="0"/>
              </a:rPr>
              <a:t>в ОРЦОКО </a:t>
            </a:r>
          </a:p>
        </p:txBody>
      </p:sp>
      <p:pic>
        <p:nvPicPr>
          <p:cNvPr id="2150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9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0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1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2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3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4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15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2151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313" y="1631950"/>
            <a:ext cx="3998912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TextBox 20"/>
          <p:cNvSpPr txBox="1">
            <a:spLocks noChangeArrowheads="1"/>
          </p:cNvSpPr>
          <p:nvPr/>
        </p:nvSpPr>
        <p:spPr bwMode="auto">
          <a:xfrm>
            <a:off x="323850" y="1268413"/>
            <a:ext cx="8569325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Запечатанные конверты с бланками регистрации (по количеству аудиторий проведения);</a:t>
            </a:r>
          </a:p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Запечатанные конверты с бланками ответов № 2 (по количеству аудиторий проведения);</a:t>
            </a:r>
          </a:p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Запечатанные конверты с неиспользованными ИК (по количеству аудиторий подготовки);</a:t>
            </a:r>
          </a:p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Запечатанные конверты с испорченными, бракованными ИК </a:t>
            </a:r>
            <a:br>
              <a:rPr lang="ru-RU" altLang="ru-RU" sz="200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(по количеству аудиторий подготовки);</a:t>
            </a:r>
          </a:p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Конверт с флеш-накопителем с аудиозаписями ответов всех участников апробации.</a:t>
            </a:r>
          </a:p>
        </p:txBody>
      </p:sp>
      <p:sp>
        <p:nvSpPr>
          <p:cNvPr id="21518" name="TextBox 21"/>
          <p:cNvSpPr txBox="1">
            <a:spLocks noChangeArrowheads="1"/>
          </p:cNvSpPr>
          <p:nvPr/>
        </p:nvSpPr>
        <p:spPr bwMode="auto">
          <a:xfrm>
            <a:off x="323850" y="4508500"/>
            <a:ext cx="85693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 typeface="Arial" charset="0"/>
              <a:buNone/>
            </a:pPr>
            <a:r>
              <a:rPr lang="ru-RU" altLang="ru-RU" sz="2000" b="1">
                <a:solidFill>
                  <a:srgbClr val="002060"/>
                </a:solidFill>
                <a:latin typeface="Cambria" pitchFamily="18" charset="0"/>
              </a:rPr>
              <a:t>ВАЖНО!!!</a:t>
            </a:r>
          </a:p>
          <a:p>
            <a:pPr algn="just">
              <a:spcBef>
                <a:spcPct val="0"/>
              </a:spcBef>
              <a:buFont typeface="Arial" charset="0"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На каждом конверте должна быть указана следующая информация:</a:t>
            </a:r>
          </a:p>
          <a:p>
            <a:pPr algn="just">
              <a:spcBef>
                <a:spcPct val="0"/>
              </a:spcBef>
              <a:buFont typeface="Arial" charset="0"/>
              <a:buNone/>
            </a:pPr>
            <a:r>
              <a:rPr lang="ru-RU" altLang="ru-RU" sz="2000">
                <a:solidFill>
                  <a:srgbClr val="002060"/>
                </a:solidFill>
                <a:latin typeface="Cambria" pitchFamily="18" charset="0"/>
              </a:rPr>
              <a:t>код ППЭ, наименование ППЭ, номер аудитории, наименование материалов и их количество. </a:t>
            </a:r>
          </a:p>
        </p:txBody>
      </p:sp>
      <p:sp>
        <p:nvSpPr>
          <p:cNvPr id="21519" name="TextBox 23"/>
          <p:cNvSpPr txBox="1">
            <a:spLocks noChangeArrowheads="1"/>
          </p:cNvSpPr>
          <p:nvPr/>
        </p:nvSpPr>
        <p:spPr bwMode="auto">
          <a:xfrm>
            <a:off x="323850" y="5849938"/>
            <a:ext cx="8569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ru-RU" altLang="ru-RU" sz="2000" b="1">
                <a:solidFill>
                  <a:srgbClr val="FF0000"/>
                </a:solidFill>
                <a:latin typeface="Cambria" pitchFamily="18" charset="0"/>
              </a:rPr>
              <a:t>Материалы доставляются в ОРЦОКО руководителем ППЭ </a:t>
            </a:r>
            <a:br>
              <a:rPr lang="ru-RU" altLang="ru-RU" sz="2000" b="1">
                <a:solidFill>
                  <a:srgbClr val="FF0000"/>
                </a:solidFill>
                <a:latin typeface="Cambria" pitchFamily="18" charset="0"/>
              </a:rPr>
            </a:br>
            <a:r>
              <a:rPr lang="ru-RU" altLang="ru-RU" sz="2000" b="1">
                <a:solidFill>
                  <a:srgbClr val="FF0000"/>
                </a:solidFill>
                <a:latin typeface="Cambria" pitchFamily="18" charset="0"/>
              </a:rPr>
              <a:t>19 ноября 2019 года </a:t>
            </a:r>
            <a:endParaRPr lang="ru-RU" altLang="ru-RU" sz="200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15204</TotalTime>
  <Words>473</Words>
  <Application>Microsoft Office PowerPoint</Application>
  <PresentationFormat>Экран (4:3)</PresentationFormat>
  <Paragraphs>68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Arial</vt:lpstr>
      <vt:lpstr>Cambria</vt:lpstr>
      <vt:lpstr>Times New Roman</vt:lpstr>
      <vt:lpstr>1_Тема Office</vt:lpstr>
      <vt:lpstr>Презентация PowerPoint</vt:lpstr>
      <vt:lpstr>Цель проведения апробации</vt:lpstr>
      <vt:lpstr>Презентация PowerPoint</vt:lpstr>
      <vt:lpstr>Лица,  привлекаемые к проведению апробации</vt:lpstr>
      <vt:lpstr>Единый государственный экзамен</vt:lpstr>
      <vt:lpstr>Основные моменты в аудитории проведения экзамена </vt:lpstr>
      <vt:lpstr>Основные моменты в аудитории проведения экзамена </vt:lpstr>
      <vt:lpstr>Завершение экзамена в аудитории проведения</vt:lpstr>
      <vt:lpstr>Материалы, передаваемые руководителем ППЭ  в ОРЦОКО 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user</cp:lastModifiedBy>
  <cp:revision>920</cp:revision>
  <cp:lastPrinted>2019-11-18T05:57:30Z</cp:lastPrinted>
  <dcterms:created xsi:type="dcterms:W3CDTF">2011-08-25T06:09:31Z</dcterms:created>
  <dcterms:modified xsi:type="dcterms:W3CDTF">2019-11-18T11:30:48Z</dcterms:modified>
</cp:coreProperties>
</file>