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608" r:id="rId2"/>
    <p:sldId id="611" r:id="rId3"/>
    <p:sldId id="660" r:id="rId4"/>
    <p:sldId id="674" r:id="rId5"/>
    <p:sldId id="689" r:id="rId6"/>
    <p:sldId id="677" r:id="rId7"/>
    <p:sldId id="692" r:id="rId8"/>
    <p:sldId id="691" r:id="rId9"/>
    <p:sldId id="678" r:id="rId10"/>
    <p:sldId id="682" r:id="rId11"/>
    <p:sldId id="681" r:id="rId12"/>
    <p:sldId id="690" r:id="rId13"/>
    <p:sldId id="683" r:id="rId14"/>
    <p:sldId id="684" r:id="rId15"/>
    <p:sldId id="685" r:id="rId16"/>
    <p:sldId id="686" r:id="rId17"/>
    <p:sldId id="693" r:id="rId18"/>
    <p:sldId id="687" r:id="rId19"/>
  </p:sldIdLst>
  <p:sldSz cx="9144000" cy="6858000" type="screen4x3"/>
  <p:notesSz cx="6797675" cy="98742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20"/>
    <a:srgbClr val="003B68"/>
    <a:srgbClr val="005EA4"/>
    <a:srgbClr val="8FCE4A"/>
    <a:srgbClr val="004F8A"/>
    <a:srgbClr val="D0D8E8"/>
    <a:srgbClr val="E9EDF4"/>
    <a:srgbClr val="B9D08C"/>
    <a:srgbClr val="ADD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3" autoAdjust="0"/>
    <p:restoredTop sz="97266" autoAdjust="0"/>
  </p:normalViewPr>
  <p:slideViewPr>
    <p:cSldViewPr>
      <p:cViewPr>
        <p:scale>
          <a:sx n="100" d="100"/>
          <a:sy n="100" d="100"/>
        </p:scale>
        <p:origin x="-294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2BCDA0-B8EC-427A-96A0-7D1B572014C3}" type="datetimeFigureOut">
              <a:rPr lang="ru-RU"/>
              <a:pPr>
                <a:defRPr/>
              </a:pPr>
              <a:t>26.11.2019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FC3B31C-B4EF-4751-8994-B713DE571B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8422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D487D26-233C-4459-A2FE-820610598A08}" type="slidenum">
              <a:rPr lang="ru-RU" altLang="ru-RU" smtClean="0">
                <a:solidFill>
                  <a:srgbClr val="000000"/>
                </a:solidFill>
              </a:rPr>
              <a:pPr/>
              <a:t>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9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10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7DFC1F4-2CA6-4B66-9DC4-74D75188CB30}" type="datetimeFigureOut">
              <a:rPr lang="ru-RU"/>
              <a:pPr>
                <a:defRPr/>
              </a:pPr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EAE147-0074-4258-B6B8-140A3F0909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826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DBE0BF9-E9F8-4153-A6C7-99E098DBAA33}" type="datetimeFigureOut">
              <a:rPr lang="ru-RU"/>
              <a:pPr>
                <a:defRPr/>
              </a:pPr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A9CA584-3856-4491-8FE4-D9130FAD84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835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AFC2176-89C4-4A58-8A2E-B155FF928D3A}" type="datetimeFigureOut">
              <a:rPr lang="ru-RU"/>
              <a:pPr>
                <a:defRPr/>
              </a:pPr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5DFE2C3-3965-499E-8ED6-3F72321988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925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5CD5FF-3470-4599-A8A3-83AF6443CCD9}" type="datetimeFigureOut">
              <a:rPr lang="ru-RU"/>
              <a:pPr>
                <a:defRPr/>
              </a:pPr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DCA64BA-893E-4310-B476-6C64914106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2967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C0078C9-D9CF-43C9-858A-1D353CCA56A9}" type="datetimeFigureOut">
              <a:rPr lang="ru-RU"/>
              <a:pPr>
                <a:defRPr/>
              </a:pPr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CE4DC2B-5955-476B-A799-4D1CEE2183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8446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4997630-4A0F-4865-9E8D-CD1A2CE97D48}" type="datetimeFigureOut">
              <a:rPr lang="ru-RU"/>
              <a:pPr>
                <a:defRPr/>
              </a:pPr>
              <a:t>26.11.2019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23E484F-BB5B-4B3A-AB9A-0778F2E219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9372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62202E9-4078-4AF2-B977-70AE8FEC3912}" type="datetimeFigureOut">
              <a:rPr lang="ru-RU"/>
              <a:pPr>
                <a:defRPr/>
              </a:pPr>
              <a:t>26.11.2019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82859D0-99E1-4CD7-B594-1BFBA59041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176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2ACADA2-7AF1-4AA5-A4B1-1B3560247CEC}" type="datetimeFigureOut">
              <a:rPr lang="ru-RU"/>
              <a:pPr>
                <a:defRPr/>
              </a:pPr>
              <a:t>26.11.2019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433DE18-CBAF-4903-A1B7-9DB2E397BE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813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E173D8B-CDFC-4680-AA7B-2AEBB342B55D}" type="datetimeFigureOut">
              <a:rPr lang="ru-RU"/>
              <a:pPr>
                <a:defRPr/>
              </a:pPr>
              <a:t>26.11.2019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500A1A0-B04D-40A0-AD83-CB7D5D91AB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2544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09837C-3CE3-4064-9787-318DE5BC67A4}" type="datetimeFigureOut">
              <a:rPr lang="ru-RU"/>
              <a:pPr>
                <a:defRPr/>
              </a:pPr>
              <a:t>26.11.2019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9085598-A7E4-46A7-A292-642FE32352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5699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5CBAE15-E5A0-420A-91D3-0CD23F64924E}" type="datetimeFigureOut">
              <a:rPr lang="ru-RU"/>
              <a:pPr>
                <a:defRPr/>
              </a:pPr>
              <a:t>26.11.2019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E1B2F73-28C3-4C9E-8D00-734464EF04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134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C44343-95ED-4479-81A6-BFDDB02C922C}" type="datetimeFigureOut">
              <a:rPr lang="ru-RU"/>
              <a:pPr>
                <a:defRPr/>
              </a:pPr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11C1FF6-6DC4-489A-BCDE-B5F0FAEE3E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6" r:id="rId1"/>
    <p:sldLayoutId id="2147485007" r:id="rId2"/>
    <p:sldLayoutId id="2147485008" r:id="rId3"/>
    <p:sldLayoutId id="2147485009" r:id="rId4"/>
    <p:sldLayoutId id="2147485010" r:id="rId5"/>
    <p:sldLayoutId id="2147485011" r:id="rId6"/>
    <p:sldLayoutId id="2147485012" r:id="rId7"/>
    <p:sldLayoutId id="2147485013" r:id="rId8"/>
    <p:sldLayoutId id="2147485014" r:id="rId9"/>
    <p:sldLayoutId id="2147485015" r:id="rId10"/>
    <p:sldLayoutId id="21474850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jpeg"/><Relationship Id="rId7" Type="http://schemas.openxmlformats.org/officeDocument/2006/relationships/image" Target="../media/image7.pn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9.jpeg"/><Relationship Id="rId5" Type="http://schemas.openxmlformats.org/officeDocument/2006/relationships/image" Target="../media/image25.jpeg"/><Relationship Id="rId10" Type="http://schemas.openxmlformats.org/officeDocument/2006/relationships/image" Target="../media/image28.jpeg"/><Relationship Id="rId4" Type="http://schemas.openxmlformats.org/officeDocument/2006/relationships/image" Target="../media/image24.jpe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rcoko.ru/ppe" TargetMode="External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3462338" y="5207000"/>
            <a:ext cx="54498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002060"/>
                </a:solidFill>
                <a:latin typeface="Cambria" pitchFamily="18" charset="0"/>
              </a:rPr>
              <a:t>Тихоновская Светлана Николаевна,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002060"/>
                </a:solidFill>
                <a:latin typeface="Cambria" pitchFamily="18" charset="0"/>
              </a:rPr>
              <a:t>начальник отдела ГИА Регионального центра оценки качества образования Орловской области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06838" y="0"/>
            <a:ext cx="5237162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2644401" cy="6858000"/>
          </a:xfrm>
          <a:prstGeom prst="rect">
            <a:avLst/>
          </a:prstGeom>
          <a:gradFill>
            <a:gsLst>
              <a:gs pos="5000">
                <a:schemeClr val="accent1">
                  <a:tint val="66000"/>
                  <a:satMod val="160000"/>
                </a:schemeClr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19" name="Прямоугольник 4"/>
          <p:cNvSpPr>
            <a:spLocks noChangeArrowheads="1"/>
          </p:cNvSpPr>
          <p:nvPr/>
        </p:nvSpPr>
        <p:spPr bwMode="auto">
          <a:xfrm>
            <a:off x="519113" y="2151063"/>
            <a:ext cx="830103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Cambria" pitchFamily="18" charset="0"/>
              </a:rPr>
              <a:t>Особенности организации, </a:t>
            </a:r>
            <a:br>
              <a:rPr lang="ru-RU" altLang="ru-RU" sz="28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2800" b="1" dirty="0" smtClean="0">
                <a:solidFill>
                  <a:srgbClr val="002060"/>
                </a:solidFill>
                <a:latin typeface="Cambria" pitchFamily="18" charset="0"/>
              </a:rPr>
              <a:t>проведения и проверки </a:t>
            </a:r>
            <a:br>
              <a:rPr lang="ru-RU" altLang="ru-RU" sz="28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2800" b="1" dirty="0" smtClean="0">
                <a:solidFill>
                  <a:srgbClr val="002060"/>
                </a:solidFill>
                <a:latin typeface="Cambria" pitchFamily="18" charset="0"/>
              </a:rPr>
              <a:t>итогового сочинения (изложения) </a:t>
            </a:r>
            <a:br>
              <a:rPr lang="ru-RU" altLang="ru-RU" sz="28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2800" b="1" dirty="0" smtClean="0">
                <a:solidFill>
                  <a:srgbClr val="002060"/>
                </a:solidFill>
                <a:latin typeface="Cambria" pitchFamily="18" charset="0"/>
              </a:rPr>
              <a:t>в 2019 – 2020 учебном году</a:t>
            </a:r>
            <a:endParaRPr lang="ru-RU" altLang="ru-RU" sz="28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33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b="5464"/>
          <a:stretch>
            <a:fillRect/>
          </a:stretch>
        </p:blipFill>
        <p:spPr bwMode="auto">
          <a:xfrm>
            <a:off x="7459663" y="527050"/>
            <a:ext cx="1360487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" b="4839"/>
          <a:stretch>
            <a:fillRect/>
          </a:stretch>
        </p:blipFill>
        <p:spPr bwMode="auto">
          <a:xfrm>
            <a:off x="5707063" y="404813"/>
            <a:ext cx="160178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0800"/>
            <a:ext cx="1328737" cy="17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458788"/>
            <a:ext cx="1338262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4" name="Picture 2" descr="C:\Users\user\Desktop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80975"/>
            <a:ext cx="160655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Прямоугольник 11"/>
          <p:cNvSpPr>
            <a:spLocks noChangeArrowheads="1"/>
          </p:cNvSpPr>
          <p:nvPr/>
        </p:nvSpPr>
        <p:spPr bwMode="auto">
          <a:xfrm>
            <a:off x="284163" y="6330950"/>
            <a:ext cx="2076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i="1" dirty="0" smtClean="0">
                <a:solidFill>
                  <a:srgbClr val="002060"/>
                </a:solidFill>
                <a:latin typeface="Cambria" pitchFamily="18" charset="0"/>
              </a:rPr>
              <a:t>26 ноября 2019 </a:t>
            </a:r>
            <a:r>
              <a:rPr lang="ru-RU" altLang="ru-RU" sz="1400" i="1" dirty="0">
                <a:solidFill>
                  <a:srgbClr val="002060"/>
                </a:solidFill>
                <a:latin typeface="Cambria" pitchFamily="18" charset="0"/>
              </a:rPr>
              <a:t>г.</a:t>
            </a:r>
            <a:endParaRPr lang="ru-RU" altLang="ru-RU" sz="1200" i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9" descr="C:\Users\tihonovskaya\Desktop\acd4cb4e-obuchen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987252"/>
            <a:ext cx="1466084" cy="146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tihonovskaya\Desktop\shutterstock_2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77" y="4293096"/>
            <a:ext cx="215855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ihonovskaya\Desktop\or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070" y="2703528"/>
            <a:ext cx="1457746" cy="145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FFFFFF"/>
                </a:solidFill>
                <a:latin typeface="Cambria" pitchFamily="18" charset="0"/>
              </a:rPr>
              <a:t>Организация помещений для проверки ИС(И)</a:t>
            </a:r>
            <a:endParaRPr lang="ru-RU" altLang="ru-RU" sz="28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Скругленный прямоугольник 30"/>
          <p:cNvSpPr/>
          <p:nvPr/>
        </p:nvSpPr>
        <p:spPr>
          <a:xfrm>
            <a:off x="107505" y="1196752"/>
            <a:ext cx="8856983" cy="79208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Департамент образования Орловской области </a:t>
            </a:r>
            <a:br>
              <a:rPr lang="ru-RU" sz="2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утверждает </a:t>
            </a: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пункт проверки ИС(И</a:t>
            </a:r>
            <a:r>
              <a:rPr lang="ru-RU" sz="2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), определенный ОМСУ, </a:t>
            </a:r>
            <a:br>
              <a:rPr lang="ru-RU" sz="2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в котором выделяются помещения для: </a:t>
            </a:r>
            <a:endParaRPr lang="ru-RU" sz="2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cxnSp>
        <p:nvCxnSpPr>
          <p:cNvPr id="32" name="Соединительная линия уступом 31"/>
          <p:cNvCxnSpPr/>
          <p:nvPr/>
        </p:nvCxnSpPr>
        <p:spPr>
          <a:xfrm>
            <a:off x="296863" y="2649106"/>
            <a:ext cx="8617742" cy="961618"/>
          </a:xfrm>
          <a:prstGeom prst="bentConnector3">
            <a:avLst>
              <a:gd name="adj1" fmla="val 5000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46"/>
          <p:cNvSpPr txBox="1">
            <a:spLocks noChangeArrowheads="1"/>
          </p:cNvSpPr>
          <p:nvPr/>
        </p:nvSpPr>
        <p:spPr bwMode="auto">
          <a:xfrm>
            <a:off x="107505" y="2107343"/>
            <a:ext cx="40324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ctr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000" dirty="0">
                <a:solidFill>
                  <a:srgbClr val="000000"/>
                </a:solidFill>
                <a:latin typeface="Cambria" pitchFamily="18" charset="0"/>
              </a:rPr>
              <a:t>х</a:t>
            </a:r>
            <a:r>
              <a:rPr lang="ru-RU" altLang="ru-RU" sz="2000" dirty="0" smtClean="0">
                <a:solidFill>
                  <a:srgbClr val="000000"/>
                </a:solidFill>
                <a:latin typeface="Cambria" pitchFamily="18" charset="0"/>
              </a:rPr>
              <a:t>ранения материалов ИС(И)</a:t>
            </a:r>
            <a:endParaRPr lang="ru-RU" altLang="ru-RU" sz="2000" dirty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34" name="Picture 4" descr="C:\Users\tihonovskaya\Desktop\img1481_1181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95681"/>
            <a:ext cx="815352" cy="110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tihonovskaya\Desktop\355855_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047665"/>
            <a:ext cx="1662162" cy="159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ihonovskaya\Desktop\793639144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99" r="16450"/>
          <a:stretch/>
        </p:blipFill>
        <p:spPr bwMode="auto">
          <a:xfrm>
            <a:off x="6009037" y="2422273"/>
            <a:ext cx="1371275" cy="84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6"/>
          <p:cNvSpPr txBox="1">
            <a:spLocks noChangeArrowheads="1"/>
          </p:cNvSpPr>
          <p:nvPr/>
        </p:nvSpPr>
        <p:spPr bwMode="auto">
          <a:xfrm>
            <a:off x="4605734" y="3657218"/>
            <a:ext cx="44303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ctr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000" dirty="0">
                <a:solidFill>
                  <a:srgbClr val="000000"/>
                </a:solidFill>
                <a:latin typeface="Cambria" pitchFamily="18" charset="0"/>
              </a:rPr>
              <a:t>к</a:t>
            </a:r>
            <a:r>
              <a:rPr lang="ru-RU" altLang="ru-RU" sz="2000" dirty="0" smtClean="0">
                <a:solidFill>
                  <a:srgbClr val="000000"/>
                </a:solidFill>
                <a:latin typeface="Cambria" pitchFamily="18" charset="0"/>
              </a:rPr>
              <a:t>опирования комплектов </a:t>
            </a:r>
            <a:br>
              <a:rPr lang="ru-RU" altLang="ru-RU" sz="2000" dirty="0" smtClean="0">
                <a:solidFill>
                  <a:srgbClr val="000000"/>
                </a:solidFill>
                <a:latin typeface="Cambria" pitchFamily="18" charset="0"/>
              </a:rPr>
            </a:br>
            <a:r>
              <a:rPr lang="ru-RU" altLang="ru-RU" sz="2000" dirty="0" smtClean="0">
                <a:solidFill>
                  <a:srgbClr val="000000"/>
                </a:solidFill>
                <a:latin typeface="Cambria" pitchFamily="18" charset="0"/>
              </a:rPr>
              <a:t>бланков ИС(И)</a:t>
            </a:r>
            <a:endParaRPr lang="ru-RU" altLang="ru-RU" sz="2000" dirty="0">
              <a:solidFill>
                <a:srgbClr val="000000"/>
              </a:solidFill>
              <a:latin typeface="Cambria" pitchFamily="18" charset="0"/>
            </a:endParaRPr>
          </a:p>
        </p:txBody>
      </p:sp>
      <p:cxnSp>
        <p:nvCxnSpPr>
          <p:cNvPr id="49" name="Соединительная линия уступом 48"/>
          <p:cNvCxnSpPr/>
          <p:nvPr/>
        </p:nvCxnSpPr>
        <p:spPr>
          <a:xfrm>
            <a:off x="296863" y="4077072"/>
            <a:ext cx="8770142" cy="288032"/>
          </a:xfrm>
          <a:prstGeom prst="bentConnector3">
            <a:avLst>
              <a:gd name="adj1" fmla="val 45904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3" descr="C:\Users\tihonovskaya\Desktop\картинки фото для презентаций\сканер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74764"/>
            <a:ext cx="1016664" cy="9984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31840" y="2721114"/>
            <a:ext cx="1296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ambria" panose="02040503050406030204" pitchFamily="18" charset="0"/>
              </a:rPr>
              <a:t>Конверты для упаковки копий (степлер)</a:t>
            </a:r>
            <a:endParaRPr lang="ru-RU" sz="1600" dirty="0">
              <a:latin typeface="Cambria" panose="02040503050406030204" pitchFamily="18" charset="0"/>
            </a:endParaRPr>
          </a:p>
        </p:txBody>
      </p:sp>
      <p:cxnSp>
        <p:nvCxnSpPr>
          <p:cNvPr id="51" name="Соединительная линия уступом 50"/>
          <p:cNvCxnSpPr/>
          <p:nvPr/>
        </p:nvCxnSpPr>
        <p:spPr>
          <a:xfrm>
            <a:off x="323528" y="4725144"/>
            <a:ext cx="8617742" cy="961618"/>
          </a:xfrm>
          <a:prstGeom prst="bentConnector3">
            <a:avLst>
              <a:gd name="adj1" fmla="val 48737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46"/>
          <p:cNvSpPr txBox="1">
            <a:spLocks noChangeArrowheads="1"/>
          </p:cNvSpPr>
          <p:nvPr/>
        </p:nvSpPr>
        <p:spPr bwMode="auto">
          <a:xfrm>
            <a:off x="251520" y="4181018"/>
            <a:ext cx="26642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ctr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000" dirty="0">
                <a:solidFill>
                  <a:srgbClr val="000000"/>
                </a:solidFill>
                <a:latin typeface="Cambria" pitchFamily="18" charset="0"/>
              </a:rPr>
              <a:t>р</a:t>
            </a:r>
            <a:r>
              <a:rPr lang="ru-RU" altLang="ru-RU" sz="2000" dirty="0" smtClean="0">
                <a:solidFill>
                  <a:srgbClr val="000000"/>
                </a:solidFill>
                <a:latin typeface="Cambria" pitchFamily="18" charset="0"/>
              </a:rPr>
              <a:t>аботы экспертов</a:t>
            </a:r>
            <a:endParaRPr lang="ru-RU" altLang="ru-RU" sz="2000" dirty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3079" name="Picture 7" descr="C:\Users\tihonovskaya\Desktop\s120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458" y="4824000"/>
            <a:ext cx="1145858" cy="76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46"/>
          <p:cNvSpPr txBox="1">
            <a:spLocks noChangeArrowheads="1"/>
          </p:cNvSpPr>
          <p:nvPr/>
        </p:nvSpPr>
        <p:spPr bwMode="auto">
          <a:xfrm>
            <a:off x="4427984" y="5817458"/>
            <a:ext cx="44303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ctr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000" dirty="0">
                <a:solidFill>
                  <a:srgbClr val="000000"/>
                </a:solidFill>
                <a:latin typeface="Cambria" pitchFamily="18" charset="0"/>
              </a:rPr>
              <a:t>к</a:t>
            </a:r>
            <a:r>
              <a:rPr lang="ru-RU" altLang="ru-RU" sz="2000" dirty="0" smtClean="0">
                <a:solidFill>
                  <a:srgbClr val="000000"/>
                </a:solidFill>
                <a:latin typeface="Cambria" pitchFamily="18" charset="0"/>
              </a:rPr>
              <a:t>омиссии по переносу результатов проверки</a:t>
            </a:r>
            <a:endParaRPr lang="ru-RU" altLang="ru-RU" sz="2000" dirty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3081" name="Picture 9" descr="C:\Users\tihonovskaya\Desktop\acd4cb4e-obucheni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5"/>
          <a:stretch/>
        </p:blipFill>
        <p:spPr bwMode="auto">
          <a:xfrm>
            <a:off x="71438" y="4987252"/>
            <a:ext cx="1286126" cy="146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2339752" y="4955684"/>
            <a:ext cx="22206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ambria" panose="02040503050406030204" pitchFamily="18" charset="0"/>
              </a:rPr>
              <a:t>Конверты </a:t>
            </a:r>
            <a:br>
              <a:rPr lang="ru-RU" sz="1600" dirty="0" smtClean="0">
                <a:latin typeface="Cambria" panose="02040503050406030204" pitchFamily="18" charset="0"/>
              </a:rPr>
            </a:br>
            <a:r>
              <a:rPr lang="ru-RU" sz="1600" dirty="0" smtClean="0">
                <a:latin typeface="Cambria" panose="02040503050406030204" pitchFamily="18" charset="0"/>
              </a:rPr>
              <a:t>с оригиналами комплектов бланков, </a:t>
            </a:r>
            <a:br>
              <a:rPr lang="ru-RU" sz="1600" dirty="0" smtClean="0">
                <a:latin typeface="Cambria" panose="02040503050406030204" pitchFamily="18" charset="0"/>
              </a:rPr>
            </a:br>
            <a:r>
              <a:rPr lang="ru-RU" sz="1600" dirty="0" smtClean="0">
                <a:latin typeface="Cambria" panose="02040503050406030204" pitchFamily="18" charset="0"/>
              </a:rPr>
              <a:t>их копиями и соответствующими формами ИС-06</a:t>
            </a:r>
            <a:endParaRPr lang="ru-RU" sz="1600" dirty="0">
              <a:latin typeface="Cambria" panose="0204050305040603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734082" y="4365104"/>
            <a:ext cx="1448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ambria" panose="02040503050406030204" pitchFamily="18" charset="0"/>
              </a:rPr>
              <a:t>Критерии оценивания и требования к проверке</a:t>
            </a:r>
            <a:endParaRPr lang="ru-RU" sz="1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94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FFFFFF"/>
                </a:solidFill>
                <a:latin typeface="Cambria" pitchFamily="18" charset="0"/>
              </a:rPr>
              <a:t>Действия ответственного лица </a:t>
            </a:r>
            <a:br>
              <a:rPr lang="ru-RU" altLang="ru-RU" sz="2800" b="1" dirty="0" smtClean="0">
                <a:solidFill>
                  <a:srgbClr val="FFFFFF"/>
                </a:solidFill>
                <a:latin typeface="Cambria" pitchFamily="18" charset="0"/>
              </a:rPr>
            </a:br>
            <a:r>
              <a:rPr lang="ru-RU" altLang="ru-RU" sz="2800" b="1" dirty="0" smtClean="0">
                <a:solidFill>
                  <a:srgbClr val="FFFFFF"/>
                </a:solidFill>
                <a:latin typeface="Cambria" pitchFamily="18" charset="0"/>
              </a:rPr>
              <a:t>в пункте проверки ИС(И)</a:t>
            </a:r>
            <a:endParaRPr lang="ru-RU" altLang="ru-RU" sz="28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9" name="Соединительная линия уступом 58"/>
          <p:cNvCxnSpPr/>
          <p:nvPr/>
        </p:nvCxnSpPr>
        <p:spPr>
          <a:xfrm flipV="1">
            <a:off x="251520" y="1916832"/>
            <a:ext cx="3960440" cy="434976"/>
          </a:xfrm>
          <a:prstGeom prst="bentConnector3">
            <a:avLst>
              <a:gd name="adj1" fmla="val -25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4"/>
          <p:cNvSpPr>
            <a:spLocks noChangeArrowheads="1"/>
          </p:cNvSpPr>
          <p:nvPr/>
        </p:nvSpPr>
        <p:spPr bwMode="auto">
          <a:xfrm>
            <a:off x="251520" y="1918573"/>
            <a:ext cx="84969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количество комплектов бланков, вложенных в файлы, и общее количество бланков соответствует количеству, указанному на конверте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179512" y="1268760"/>
            <a:ext cx="8568952" cy="6480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При приеме материалов ИС(И) от руководителя ОО </a:t>
            </a:r>
            <a:b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обратить внимание:</a:t>
            </a:r>
            <a:endParaRPr lang="ru-RU" altLang="ru-RU" sz="20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cxnSp>
        <p:nvCxnSpPr>
          <p:cNvPr id="62" name="Соединительная линия уступом 61"/>
          <p:cNvCxnSpPr/>
          <p:nvPr/>
        </p:nvCxnSpPr>
        <p:spPr>
          <a:xfrm flipV="1">
            <a:off x="251520" y="3314015"/>
            <a:ext cx="3960440" cy="434976"/>
          </a:xfrm>
          <a:prstGeom prst="bentConnector3">
            <a:avLst>
              <a:gd name="adj1" fmla="val -25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4"/>
          <p:cNvSpPr>
            <a:spLocks noChangeArrowheads="1"/>
          </p:cNvSpPr>
          <p:nvPr/>
        </p:nvSpPr>
        <p:spPr bwMode="auto">
          <a:xfrm>
            <a:off x="179512" y="3291949"/>
            <a:ext cx="889248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>
              <a:spcBef>
                <a:spcPct val="0"/>
              </a:spcBef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к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оличество форм ИС-05 соответствует количеству аудиторий (</a:t>
            </a:r>
            <a:r>
              <a:rPr lang="ru-RU" altLang="ru-RU" sz="1800" i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независимо </a:t>
            </a:r>
            <a:br>
              <a:rPr lang="ru-RU" altLang="ru-RU" sz="1800" i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800" i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от количества участников в </a:t>
            </a:r>
            <a:r>
              <a:rPr lang="ru-RU" altLang="ru-RU" sz="1800" i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аудитории,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altLang="ru-RU" sz="1800" b="1" i="1" u="sng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ведомость </a:t>
            </a:r>
            <a:r>
              <a:rPr lang="ru-RU" altLang="ru-RU" sz="1800" b="1" i="1" u="sng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состоит из двух листов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);</a:t>
            </a:r>
          </a:p>
          <a:p>
            <a:pPr marL="285750" indent="-285750">
              <a:spcBef>
                <a:spcPct val="0"/>
              </a:spcBef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ри наличии форм ИС-07, ИС-08, ИС-09 проверить соответствующие отметки </a:t>
            </a:r>
            <a:b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 форме ИС-05;</a:t>
            </a:r>
          </a:p>
          <a:p>
            <a:pPr marL="285750" indent="-285750">
              <a:spcBef>
                <a:spcPct val="0"/>
              </a:spcBef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ри наличии форм ИС-08 и ИС-09 проверить соответствующие отметки </a:t>
            </a:r>
            <a:b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 бланках регистрации </a:t>
            </a:r>
            <a:r>
              <a:rPr lang="ru-RU" altLang="ru-RU" sz="1800" i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(данные комплекты бланков не копируются </a:t>
            </a:r>
            <a:br>
              <a:rPr lang="ru-RU" altLang="ru-RU" sz="1800" i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800" i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 не проверяются);</a:t>
            </a:r>
          </a:p>
          <a:p>
            <a:pPr marL="285750" indent="-285750">
              <a:spcBef>
                <a:spcPct val="0"/>
              </a:spcBef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количество форм ИС-06 соответствует количеству аудиторий, количество заполненных строк соответствует количеству участников в аудитории (заполнены столбцы 2-6  и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после кода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ОО записан № аудитории) </a:t>
            </a:r>
            <a:b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800" i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(в зависимости от количества участников в аудитории форма ИС-06 может состоять из разного количества листов)</a:t>
            </a:r>
          </a:p>
        </p:txBody>
      </p:sp>
      <p:cxnSp>
        <p:nvCxnSpPr>
          <p:cNvPr id="66" name="Соединительная линия уступом 65"/>
          <p:cNvCxnSpPr/>
          <p:nvPr/>
        </p:nvCxnSpPr>
        <p:spPr>
          <a:xfrm flipV="1">
            <a:off x="251520" y="2600885"/>
            <a:ext cx="3960440" cy="434976"/>
          </a:xfrm>
          <a:prstGeom prst="bentConnector3">
            <a:avLst>
              <a:gd name="adj1" fmla="val 525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4"/>
          <p:cNvSpPr>
            <a:spLocks noChangeArrowheads="1"/>
          </p:cNvSpPr>
          <p:nvPr/>
        </p:nvSpPr>
        <p:spPr bwMode="auto">
          <a:xfrm>
            <a:off x="251520" y="2566645"/>
            <a:ext cx="84969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к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омплекты бланков упакованы </a:t>
            </a:r>
            <a:r>
              <a:rPr lang="ru-RU" altLang="ru-RU" sz="1800" dirty="0" err="1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поаудиторно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, заполнены сопроводительные бланки на конвертах</a:t>
            </a:r>
          </a:p>
        </p:txBody>
      </p:sp>
    </p:spTree>
    <p:extLst>
      <p:ext uri="{BB962C8B-B14F-4D97-AF65-F5344CB8AC3E}">
        <p14:creationId xmlns:p14="http://schemas.microsoft.com/office/powerpoint/2010/main" val="281503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060" y="3834879"/>
            <a:ext cx="4431275" cy="26999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FFFFFF"/>
                </a:solidFill>
                <a:latin typeface="Cambria" pitchFamily="18" charset="0"/>
              </a:rPr>
              <a:t>Сопроводительные бланки к материалам ИС(И)</a:t>
            </a:r>
            <a:endParaRPr lang="ru-RU" altLang="ru-RU" sz="28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28" y="1196752"/>
            <a:ext cx="4609161" cy="280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5" name="object 20"/>
          <p:cNvSpPr/>
          <p:nvPr/>
        </p:nvSpPr>
        <p:spPr>
          <a:xfrm>
            <a:off x="529702" y="2420888"/>
            <a:ext cx="1233986" cy="718815"/>
          </a:xfrm>
          <a:custGeom>
            <a:avLst/>
            <a:gdLst/>
            <a:ahLst/>
            <a:cxnLst/>
            <a:rect l="l" t="t" r="r" b="b"/>
            <a:pathLst>
              <a:path w="1008379" h="358775">
                <a:moveTo>
                  <a:pt x="0" y="179070"/>
                </a:moveTo>
                <a:lnTo>
                  <a:pt x="18005" y="131453"/>
                </a:lnTo>
                <a:lnTo>
                  <a:pt x="68819" y="88674"/>
                </a:lnTo>
                <a:lnTo>
                  <a:pt x="105028" y="69630"/>
                </a:lnTo>
                <a:lnTo>
                  <a:pt x="147637" y="52435"/>
                </a:lnTo>
                <a:lnTo>
                  <a:pt x="196046" y="37300"/>
                </a:lnTo>
                <a:lnTo>
                  <a:pt x="249653" y="24440"/>
                </a:lnTo>
                <a:lnTo>
                  <a:pt x="307859" y="14067"/>
                </a:lnTo>
                <a:lnTo>
                  <a:pt x="370063" y="6394"/>
                </a:lnTo>
                <a:lnTo>
                  <a:pt x="435665" y="1634"/>
                </a:lnTo>
                <a:lnTo>
                  <a:pt x="504063" y="0"/>
                </a:lnTo>
                <a:lnTo>
                  <a:pt x="572460" y="1634"/>
                </a:lnTo>
                <a:lnTo>
                  <a:pt x="638062" y="6394"/>
                </a:lnTo>
                <a:lnTo>
                  <a:pt x="700266" y="14067"/>
                </a:lnTo>
                <a:lnTo>
                  <a:pt x="758472" y="24440"/>
                </a:lnTo>
                <a:lnTo>
                  <a:pt x="812079" y="37300"/>
                </a:lnTo>
                <a:lnTo>
                  <a:pt x="860488" y="52435"/>
                </a:lnTo>
                <a:lnTo>
                  <a:pt x="903097" y="69630"/>
                </a:lnTo>
                <a:lnTo>
                  <a:pt x="939306" y="88674"/>
                </a:lnTo>
                <a:lnTo>
                  <a:pt x="990120" y="131453"/>
                </a:lnTo>
                <a:lnTo>
                  <a:pt x="1008126" y="179070"/>
                </a:lnTo>
                <a:lnTo>
                  <a:pt x="1003524" y="203378"/>
                </a:lnTo>
                <a:lnTo>
                  <a:pt x="968513" y="248806"/>
                </a:lnTo>
                <a:lnTo>
                  <a:pt x="903097" y="288557"/>
                </a:lnTo>
                <a:lnTo>
                  <a:pt x="860488" y="305768"/>
                </a:lnTo>
                <a:lnTo>
                  <a:pt x="812079" y="320918"/>
                </a:lnTo>
                <a:lnTo>
                  <a:pt x="758472" y="333793"/>
                </a:lnTo>
                <a:lnTo>
                  <a:pt x="700266" y="344179"/>
                </a:lnTo>
                <a:lnTo>
                  <a:pt x="638062" y="351863"/>
                </a:lnTo>
                <a:lnTo>
                  <a:pt x="572460" y="356630"/>
                </a:lnTo>
                <a:lnTo>
                  <a:pt x="504063" y="358267"/>
                </a:lnTo>
                <a:lnTo>
                  <a:pt x="435665" y="356630"/>
                </a:lnTo>
                <a:lnTo>
                  <a:pt x="370063" y="351863"/>
                </a:lnTo>
                <a:lnTo>
                  <a:pt x="307859" y="344179"/>
                </a:lnTo>
                <a:lnTo>
                  <a:pt x="249653" y="333793"/>
                </a:lnTo>
                <a:lnTo>
                  <a:pt x="196046" y="320918"/>
                </a:lnTo>
                <a:lnTo>
                  <a:pt x="147637" y="305768"/>
                </a:lnTo>
                <a:lnTo>
                  <a:pt x="105028" y="288557"/>
                </a:lnTo>
                <a:lnTo>
                  <a:pt x="68819" y="269498"/>
                </a:lnTo>
                <a:lnTo>
                  <a:pt x="18005" y="226695"/>
                </a:lnTo>
                <a:lnTo>
                  <a:pt x="0" y="17907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20"/>
          <p:cNvSpPr/>
          <p:nvPr/>
        </p:nvSpPr>
        <p:spPr>
          <a:xfrm>
            <a:off x="4117060" y="5230465"/>
            <a:ext cx="1305994" cy="646807"/>
          </a:xfrm>
          <a:custGeom>
            <a:avLst/>
            <a:gdLst/>
            <a:ahLst/>
            <a:cxnLst/>
            <a:rect l="l" t="t" r="r" b="b"/>
            <a:pathLst>
              <a:path w="1008379" h="358775">
                <a:moveTo>
                  <a:pt x="0" y="179070"/>
                </a:moveTo>
                <a:lnTo>
                  <a:pt x="18005" y="131453"/>
                </a:lnTo>
                <a:lnTo>
                  <a:pt x="68819" y="88674"/>
                </a:lnTo>
                <a:lnTo>
                  <a:pt x="105028" y="69630"/>
                </a:lnTo>
                <a:lnTo>
                  <a:pt x="147637" y="52435"/>
                </a:lnTo>
                <a:lnTo>
                  <a:pt x="196046" y="37300"/>
                </a:lnTo>
                <a:lnTo>
                  <a:pt x="249653" y="24440"/>
                </a:lnTo>
                <a:lnTo>
                  <a:pt x="307859" y="14067"/>
                </a:lnTo>
                <a:lnTo>
                  <a:pt x="370063" y="6394"/>
                </a:lnTo>
                <a:lnTo>
                  <a:pt x="435665" y="1634"/>
                </a:lnTo>
                <a:lnTo>
                  <a:pt x="504063" y="0"/>
                </a:lnTo>
                <a:lnTo>
                  <a:pt x="572460" y="1634"/>
                </a:lnTo>
                <a:lnTo>
                  <a:pt x="638062" y="6394"/>
                </a:lnTo>
                <a:lnTo>
                  <a:pt x="700266" y="14067"/>
                </a:lnTo>
                <a:lnTo>
                  <a:pt x="758472" y="24440"/>
                </a:lnTo>
                <a:lnTo>
                  <a:pt x="812079" y="37300"/>
                </a:lnTo>
                <a:lnTo>
                  <a:pt x="860488" y="52435"/>
                </a:lnTo>
                <a:lnTo>
                  <a:pt x="903097" y="69630"/>
                </a:lnTo>
                <a:lnTo>
                  <a:pt x="939306" y="88674"/>
                </a:lnTo>
                <a:lnTo>
                  <a:pt x="990120" y="131453"/>
                </a:lnTo>
                <a:lnTo>
                  <a:pt x="1008126" y="179070"/>
                </a:lnTo>
                <a:lnTo>
                  <a:pt x="1003524" y="203378"/>
                </a:lnTo>
                <a:lnTo>
                  <a:pt x="968513" y="248806"/>
                </a:lnTo>
                <a:lnTo>
                  <a:pt x="903097" y="288557"/>
                </a:lnTo>
                <a:lnTo>
                  <a:pt x="860488" y="305768"/>
                </a:lnTo>
                <a:lnTo>
                  <a:pt x="812079" y="320918"/>
                </a:lnTo>
                <a:lnTo>
                  <a:pt x="758472" y="333793"/>
                </a:lnTo>
                <a:lnTo>
                  <a:pt x="700266" y="344179"/>
                </a:lnTo>
                <a:lnTo>
                  <a:pt x="638062" y="351863"/>
                </a:lnTo>
                <a:lnTo>
                  <a:pt x="572460" y="356630"/>
                </a:lnTo>
                <a:lnTo>
                  <a:pt x="504063" y="358267"/>
                </a:lnTo>
                <a:lnTo>
                  <a:pt x="435665" y="356630"/>
                </a:lnTo>
                <a:lnTo>
                  <a:pt x="370063" y="351863"/>
                </a:lnTo>
                <a:lnTo>
                  <a:pt x="307859" y="344179"/>
                </a:lnTo>
                <a:lnTo>
                  <a:pt x="249653" y="333793"/>
                </a:lnTo>
                <a:lnTo>
                  <a:pt x="196046" y="320918"/>
                </a:lnTo>
                <a:lnTo>
                  <a:pt x="147637" y="305768"/>
                </a:lnTo>
                <a:lnTo>
                  <a:pt x="105028" y="288557"/>
                </a:lnTo>
                <a:lnTo>
                  <a:pt x="68819" y="269498"/>
                </a:lnTo>
                <a:lnTo>
                  <a:pt x="18005" y="226695"/>
                </a:lnTo>
                <a:lnTo>
                  <a:pt x="0" y="17907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82" y="4130776"/>
            <a:ext cx="3482145" cy="2349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2" name="object 20"/>
          <p:cNvSpPr/>
          <p:nvPr/>
        </p:nvSpPr>
        <p:spPr>
          <a:xfrm>
            <a:off x="441782" y="5157192"/>
            <a:ext cx="1124116" cy="718815"/>
          </a:xfrm>
          <a:custGeom>
            <a:avLst/>
            <a:gdLst/>
            <a:ahLst/>
            <a:cxnLst/>
            <a:rect l="l" t="t" r="r" b="b"/>
            <a:pathLst>
              <a:path w="1008379" h="358775">
                <a:moveTo>
                  <a:pt x="0" y="179070"/>
                </a:moveTo>
                <a:lnTo>
                  <a:pt x="18005" y="131453"/>
                </a:lnTo>
                <a:lnTo>
                  <a:pt x="68819" y="88674"/>
                </a:lnTo>
                <a:lnTo>
                  <a:pt x="105028" y="69630"/>
                </a:lnTo>
                <a:lnTo>
                  <a:pt x="147637" y="52435"/>
                </a:lnTo>
                <a:lnTo>
                  <a:pt x="196046" y="37300"/>
                </a:lnTo>
                <a:lnTo>
                  <a:pt x="249653" y="24440"/>
                </a:lnTo>
                <a:lnTo>
                  <a:pt x="307859" y="14067"/>
                </a:lnTo>
                <a:lnTo>
                  <a:pt x="370063" y="6394"/>
                </a:lnTo>
                <a:lnTo>
                  <a:pt x="435665" y="1634"/>
                </a:lnTo>
                <a:lnTo>
                  <a:pt x="504063" y="0"/>
                </a:lnTo>
                <a:lnTo>
                  <a:pt x="572460" y="1634"/>
                </a:lnTo>
                <a:lnTo>
                  <a:pt x="638062" y="6394"/>
                </a:lnTo>
                <a:lnTo>
                  <a:pt x="700266" y="14067"/>
                </a:lnTo>
                <a:lnTo>
                  <a:pt x="758472" y="24440"/>
                </a:lnTo>
                <a:lnTo>
                  <a:pt x="812079" y="37300"/>
                </a:lnTo>
                <a:lnTo>
                  <a:pt x="860488" y="52435"/>
                </a:lnTo>
                <a:lnTo>
                  <a:pt x="903097" y="69630"/>
                </a:lnTo>
                <a:lnTo>
                  <a:pt x="939306" y="88674"/>
                </a:lnTo>
                <a:lnTo>
                  <a:pt x="990120" y="131453"/>
                </a:lnTo>
                <a:lnTo>
                  <a:pt x="1008126" y="179070"/>
                </a:lnTo>
                <a:lnTo>
                  <a:pt x="1003524" y="203378"/>
                </a:lnTo>
                <a:lnTo>
                  <a:pt x="968513" y="248806"/>
                </a:lnTo>
                <a:lnTo>
                  <a:pt x="903097" y="288557"/>
                </a:lnTo>
                <a:lnTo>
                  <a:pt x="860488" y="305768"/>
                </a:lnTo>
                <a:lnTo>
                  <a:pt x="812079" y="320918"/>
                </a:lnTo>
                <a:lnTo>
                  <a:pt x="758472" y="333793"/>
                </a:lnTo>
                <a:lnTo>
                  <a:pt x="700266" y="344179"/>
                </a:lnTo>
                <a:lnTo>
                  <a:pt x="638062" y="351863"/>
                </a:lnTo>
                <a:lnTo>
                  <a:pt x="572460" y="356630"/>
                </a:lnTo>
                <a:lnTo>
                  <a:pt x="504063" y="358267"/>
                </a:lnTo>
                <a:lnTo>
                  <a:pt x="435665" y="356630"/>
                </a:lnTo>
                <a:lnTo>
                  <a:pt x="370063" y="351863"/>
                </a:lnTo>
                <a:lnTo>
                  <a:pt x="307859" y="344179"/>
                </a:lnTo>
                <a:lnTo>
                  <a:pt x="249653" y="333793"/>
                </a:lnTo>
                <a:lnTo>
                  <a:pt x="196046" y="320918"/>
                </a:lnTo>
                <a:lnTo>
                  <a:pt x="147637" y="305768"/>
                </a:lnTo>
                <a:lnTo>
                  <a:pt x="105028" y="288557"/>
                </a:lnTo>
                <a:lnTo>
                  <a:pt x="68819" y="269498"/>
                </a:lnTo>
                <a:lnTo>
                  <a:pt x="18005" y="226695"/>
                </a:lnTo>
                <a:lnTo>
                  <a:pt x="0" y="17907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220072" y="1807656"/>
            <a:ext cx="33974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mbria" panose="02040503050406030204" pitchFamily="18" charset="0"/>
              </a:rPr>
              <a:t>Сопроводительные бланки </a:t>
            </a:r>
            <a:br>
              <a:rPr lang="ru-RU" dirty="0" smtClean="0">
                <a:latin typeface="Cambria" panose="02040503050406030204" pitchFamily="18" charset="0"/>
              </a:rPr>
            </a:br>
            <a:r>
              <a:rPr lang="ru-RU" dirty="0" smtClean="0">
                <a:latin typeface="Cambria" panose="02040503050406030204" pitchFamily="18" charset="0"/>
              </a:rPr>
              <a:t>и форма ИС-06 будут размещены на сайте </a:t>
            </a:r>
            <a:r>
              <a:rPr lang="en-US" u="sng" dirty="0" smtClean="0">
                <a:latin typeface="Cambria" panose="02040503050406030204" pitchFamily="18" charset="0"/>
                <a:hlinkClick r:id="rId8"/>
              </a:rPr>
              <a:t>www</a:t>
            </a:r>
            <a:r>
              <a:rPr lang="ru-RU" u="sng" dirty="0">
                <a:latin typeface="Cambria" panose="02040503050406030204" pitchFamily="18" charset="0"/>
                <a:hlinkClick r:id="rId8"/>
              </a:rPr>
              <a:t>.</a:t>
            </a:r>
            <a:r>
              <a:rPr lang="en-US" u="sng" dirty="0" err="1">
                <a:latin typeface="Cambria" panose="02040503050406030204" pitchFamily="18" charset="0"/>
                <a:hlinkClick r:id="rId8"/>
              </a:rPr>
              <a:t>orcoko</a:t>
            </a:r>
            <a:r>
              <a:rPr lang="ru-RU" u="sng" dirty="0">
                <a:latin typeface="Cambria" panose="02040503050406030204" pitchFamily="18" charset="0"/>
                <a:hlinkClick r:id="rId8"/>
              </a:rPr>
              <a:t>.</a:t>
            </a:r>
            <a:r>
              <a:rPr lang="en-US" u="sng" dirty="0" err="1">
                <a:latin typeface="Cambria" panose="02040503050406030204" pitchFamily="18" charset="0"/>
                <a:hlinkClick r:id="rId8"/>
              </a:rPr>
              <a:t>ru</a:t>
            </a:r>
            <a:r>
              <a:rPr lang="ru-RU" u="sng" dirty="0">
                <a:latin typeface="Cambria" panose="02040503050406030204" pitchFamily="18" charset="0"/>
                <a:hlinkClick r:id="rId8"/>
              </a:rPr>
              <a:t>/</a:t>
            </a:r>
            <a:r>
              <a:rPr lang="en-US" u="sng" dirty="0" err="1" smtClean="0">
                <a:latin typeface="Cambria" panose="02040503050406030204" pitchFamily="18" charset="0"/>
                <a:hlinkClick r:id="rId8"/>
              </a:rPr>
              <a:t>ppe</a:t>
            </a:r>
            <a:r>
              <a:rPr lang="ru-RU" u="sng" dirty="0" smtClean="0">
                <a:latin typeface="Cambria" panose="02040503050406030204" pitchFamily="18" charset="0"/>
              </a:rPr>
              <a:t> </a:t>
            </a:r>
            <a:br>
              <a:rPr lang="ru-RU" u="sng" dirty="0" smtClean="0">
                <a:latin typeface="Cambria" panose="02040503050406030204" pitchFamily="18" charset="0"/>
              </a:rPr>
            </a:br>
            <a:r>
              <a:rPr lang="ru-RU" dirty="0" smtClean="0">
                <a:latin typeface="Cambria" panose="02040503050406030204" pitchFamily="18" charset="0"/>
              </a:rPr>
              <a:t>в папке «Итоговое сочинение» 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4899" y="2204864"/>
            <a:ext cx="492443" cy="309634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ИСПОЛЬЗУЮТСЯ   В   ОО</a:t>
            </a:r>
            <a:endParaRPr lang="ru-RU" sz="2000" b="1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0800000">
            <a:off x="8482499" y="4005063"/>
            <a:ext cx="677108" cy="230425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ИСПОЛЬЗУЕТСЯ </a:t>
            </a:r>
            <a:br>
              <a:rPr lang="ru-RU" sz="1600" b="1" dirty="0" smtClean="0">
                <a:solidFill>
                  <a:srgbClr val="0070C0"/>
                </a:solidFill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В ПУНКТЕ </a:t>
            </a:r>
            <a:r>
              <a:rPr lang="ru-RU" sz="16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ПРОВЕРКИ</a:t>
            </a:r>
            <a:endParaRPr lang="ru-RU" sz="1600" b="1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2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FFFFFF"/>
                </a:solidFill>
                <a:latin typeface="Cambria" pitchFamily="18" charset="0"/>
              </a:rPr>
              <a:t>Действия ответственного лица </a:t>
            </a:r>
            <a:br>
              <a:rPr lang="ru-RU" altLang="ru-RU" sz="2800" b="1" dirty="0" smtClean="0">
                <a:solidFill>
                  <a:srgbClr val="FFFFFF"/>
                </a:solidFill>
                <a:latin typeface="Cambria" pitchFamily="18" charset="0"/>
              </a:rPr>
            </a:br>
            <a:r>
              <a:rPr lang="ru-RU" altLang="ru-RU" sz="2800" b="1" dirty="0" smtClean="0">
                <a:solidFill>
                  <a:srgbClr val="FFFFFF"/>
                </a:solidFill>
                <a:latin typeface="Cambria" pitchFamily="18" charset="0"/>
              </a:rPr>
              <a:t>в пункте проверки ИС(И)</a:t>
            </a:r>
            <a:endParaRPr lang="ru-RU" altLang="ru-RU" sz="28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Скругленный прямоугольник 60"/>
          <p:cNvSpPr/>
          <p:nvPr/>
        </p:nvSpPr>
        <p:spPr>
          <a:xfrm>
            <a:off x="144463" y="6093296"/>
            <a:ext cx="8782212" cy="5040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itchFamily="34" charset="0"/>
              </a:rPr>
              <a:t>!!!</a:t>
            </a: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Передача материалов ИС(И) осуществляется строго по ведомости</a:t>
            </a:r>
            <a:endParaRPr lang="ru-RU" altLang="ru-RU" sz="20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915816" y="1268760"/>
            <a:ext cx="3168352" cy="42956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Ответственное лицо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46296" y="5298729"/>
            <a:ext cx="2353496" cy="5760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5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</a:t>
            </a:r>
            <a:b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копирование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370632" y="5298729"/>
            <a:ext cx="2353496" cy="5760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5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84169" y="5298591"/>
            <a:ext cx="2736303" cy="5760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5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</a:t>
            </a:r>
            <a:b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перенос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634433"/>
            <a:ext cx="2592288" cy="16561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5EA4"/>
                </a:solidFill>
                <a:latin typeface="Cambria" panose="02040503050406030204" pitchFamily="18" charset="0"/>
              </a:rPr>
              <a:t>конверт </a:t>
            </a:r>
            <a:br>
              <a:rPr lang="ru-RU" b="1" dirty="0" smtClean="0">
                <a:solidFill>
                  <a:srgbClr val="005EA4"/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rgbClr val="005EA4"/>
                </a:solidFill>
                <a:latin typeface="Cambria" panose="02040503050406030204" pitchFamily="18" charset="0"/>
              </a:rPr>
              <a:t>с оригиналами бланков;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5EA4"/>
                </a:solidFill>
                <a:latin typeface="Cambria" panose="02040503050406030204" pitchFamily="18" charset="0"/>
              </a:rPr>
              <a:t>к</a:t>
            </a:r>
            <a:r>
              <a:rPr lang="ru-RU" b="1" dirty="0" smtClean="0">
                <a:solidFill>
                  <a:srgbClr val="005EA4"/>
                </a:solidFill>
                <a:latin typeface="Cambria" panose="02040503050406030204" pitchFamily="18" charset="0"/>
              </a:rPr>
              <a:t>онверт для упаковки копий </a:t>
            </a:r>
            <a:endParaRPr lang="ru-RU" b="1" dirty="0">
              <a:solidFill>
                <a:srgbClr val="005EA4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03848" y="2634433"/>
            <a:ext cx="2592288" cy="16561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5EA4"/>
                </a:solidFill>
                <a:latin typeface="Cambria" panose="02040503050406030204" pitchFamily="18" charset="0"/>
              </a:rPr>
              <a:t>конверт </a:t>
            </a:r>
            <a:br>
              <a:rPr lang="ru-RU" b="1" dirty="0" smtClean="0">
                <a:solidFill>
                  <a:srgbClr val="005EA4"/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rgbClr val="005EA4"/>
                </a:solidFill>
                <a:latin typeface="Cambria" panose="02040503050406030204" pitchFamily="18" charset="0"/>
              </a:rPr>
              <a:t>с копиями бланков;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5EA4"/>
                </a:solidFill>
                <a:latin typeface="Cambria" panose="02040503050406030204" pitchFamily="18" charset="0"/>
              </a:rPr>
              <a:t>с</a:t>
            </a:r>
            <a:r>
              <a:rPr lang="ru-RU" b="1" dirty="0" smtClean="0">
                <a:solidFill>
                  <a:srgbClr val="005EA4"/>
                </a:solidFill>
                <a:latin typeface="Cambria" panose="02040503050406030204" pitchFamily="18" charset="0"/>
              </a:rPr>
              <a:t>оответствующая форма ИС-06</a:t>
            </a:r>
            <a:endParaRPr lang="ru-RU" b="1" dirty="0">
              <a:solidFill>
                <a:srgbClr val="005EA4"/>
              </a:solidFill>
              <a:latin typeface="Cambria" panose="020405030504060302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940152" y="2634433"/>
            <a:ext cx="3095897" cy="16561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5EA4"/>
                </a:solidFill>
                <a:latin typeface="Cambria" panose="02040503050406030204" pitchFamily="18" charset="0"/>
              </a:rPr>
              <a:t>конверт с оригиналами бланков;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5EA4"/>
                </a:solidFill>
                <a:latin typeface="Cambria" panose="02040503050406030204" pitchFamily="18" charset="0"/>
              </a:rPr>
              <a:t>к</a:t>
            </a:r>
            <a:r>
              <a:rPr lang="ru-RU" b="1" dirty="0" smtClean="0">
                <a:solidFill>
                  <a:srgbClr val="005EA4"/>
                </a:solidFill>
                <a:latin typeface="Cambria" panose="02040503050406030204" pitchFamily="18" charset="0"/>
              </a:rPr>
              <a:t>онверт с копиями бланков;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5EA4"/>
                </a:solidFill>
                <a:latin typeface="Cambria" panose="02040503050406030204" pitchFamily="18" charset="0"/>
              </a:rPr>
              <a:t>соответствующая форма ИС-06 </a:t>
            </a:r>
            <a:endParaRPr lang="ru-RU" b="1" dirty="0">
              <a:solidFill>
                <a:srgbClr val="005EA4"/>
              </a:solidFill>
              <a:latin typeface="Cambria" panose="02040503050406030204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058864" y="1338289"/>
            <a:ext cx="1856952" cy="129614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906463" y="4290617"/>
            <a:ext cx="0" cy="100797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 flipV="1">
            <a:off x="1763688" y="4290617"/>
            <a:ext cx="2" cy="99986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4002805" y="4290617"/>
            <a:ext cx="0" cy="100797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 flipV="1">
            <a:off x="4860030" y="4290617"/>
            <a:ext cx="2" cy="99986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7027141" y="4290617"/>
            <a:ext cx="0" cy="100797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 flipV="1">
            <a:off x="7884366" y="4290617"/>
            <a:ext cx="2" cy="99986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1977367" y="1698329"/>
            <a:ext cx="1393265" cy="93204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3995936" y="1698329"/>
            <a:ext cx="0" cy="93610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4853161" y="1698329"/>
            <a:ext cx="0" cy="93610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5724128" y="1698329"/>
            <a:ext cx="1303013" cy="93610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 flipV="1">
            <a:off x="6028797" y="1268760"/>
            <a:ext cx="1800198" cy="136161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69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FFFFFF"/>
                </a:solidFill>
                <a:latin typeface="Cambria" pitchFamily="18" charset="0"/>
              </a:rPr>
              <a:t>Выполнение требований и критериев </a:t>
            </a:r>
            <a:br>
              <a:rPr lang="ru-RU" altLang="ru-RU" sz="2800" b="1" dirty="0" smtClean="0">
                <a:solidFill>
                  <a:srgbClr val="FFFFFF"/>
                </a:solidFill>
                <a:latin typeface="Cambria" pitchFamily="18" charset="0"/>
              </a:rPr>
            </a:br>
            <a:r>
              <a:rPr lang="ru-RU" altLang="ru-RU" sz="2800" b="1" dirty="0" smtClean="0">
                <a:solidFill>
                  <a:srgbClr val="FFFFFF"/>
                </a:solidFill>
                <a:latin typeface="Cambria" pitchFamily="18" charset="0"/>
              </a:rPr>
              <a:t>при проверке ИС(И)</a:t>
            </a:r>
            <a:endParaRPr lang="ru-RU" altLang="ru-RU" sz="28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3" name="Прямая соединительная линия 32"/>
          <p:cNvCxnSpPr>
            <a:stCxn id="49" idx="3"/>
          </p:cNvCxnSpPr>
          <p:nvPr/>
        </p:nvCxnSpPr>
        <p:spPr>
          <a:xfrm>
            <a:off x="4893237" y="1806035"/>
            <a:ext cx="204726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6948264" y="1806035"/>
            <a:ext cx="0" cy="29475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54" idx="3"/>
          </p:cNvCxnSpPr>
          <p:nvPr/>
        </p:nvCxnSpPr>
        <p:spPr>
          <a:xfrm>
            <a:off x="4922284" y="2696308"/>
            <a:ext cx="183124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6732240" y="2696308"/>
            <a:ext cx="0" cy="32403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3486599" y="2876328"/>
            <a:ext cx="5281" cy="55454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1907704" y="5079032"/>
            <a:ext cx="301298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Группа 45"/>
          <p:cNvGrpSpPr/>
          <p:nvPr/>
        </p:nvGrpSpPr>
        <p:grpSpPr>
          <a:xfrm>
            <a:off x="151949" y="1529711"/>
            <a:ext cx="7660411" cy="4275553"/>
            <a:chOff x="1048956" y="1970464"/>
            <a:chExt cx="7660411" cy="427555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49" name="Прямоугольник 48"/>
            <p:cNvSpPr/>
            <p:nvPr/>
          </p:nvSpPr>
          <p:spPr>
            <a:xfrm>
              <a:off x="2837916" y="2015509"/>
              <a:ext cx="2952328" cy="462557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Требования № 1 и № 2</a:t>
              </a:r>
              <a:endPara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864072" y="1970464"/>
              <a:ext cx="25572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выполнено хотя бы одно </a:t>
              </a:r>
            </a:p>
            <a:p>
              <a:r>
                <a:rPr lang="ru-RU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из двух требований</a:t>
              </a:r>
              <a:endPara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1" name="Прямая со стрелкой 50"/>
            <p:cNvCxnSpPr>
              <a:endCxn id="54" idx="0"/>
            </p:cNvCxnSpPr>
            <p:nvPr/>
          </p:nvCxnSpPr>
          <p:spPr>
            <a:xfrm>
              <a:off x="4342933" y="2439853"/>
              <a:ext cx="194" cy="517188"/>
            </a:xfrm>
            <a:prstGeom prst="straightConnector1">
              <a:avLst/>
            </a:prstGeom>
            <a:ln w="28575"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2940298" y="2433821"/>
              <a:ext cx="1368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выполнены оба</a:t>
              </a:r>
            </a:p>
            <a:p>
              <a:pPr algn="ctr"/>
              <a:r>
                <a:rPr lang="ru-RU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требования</a:t>
              </a:r>
              <a:endPara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6965654" y="2558961"/>
              <a:ext cx="1743713" cy="29639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НЕЗАЧЕТ</a:t>
              </a:r>
              <a:endPara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866963" y="2957041"/>
              <a:ext cx="295232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Критерии № 1 и № 2</a:t>
              </a:r>
              <a:endPara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864072" y="2860272"/>
              <a:ext cx="25572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незачет хотя бы по одному </a:t>
              </a:r>
            </a:p>
            <a:p>
              <a:r>
                <a:rPr lang="ru-RU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из двух критериев</a:t>
              </a:r>
              <a:endPara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6860734" y="3439641"/>
              <a:ext cx="1769479" cy="33910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НЕЗАЧЕТ</a:t>
              </a:r>
              <a:endPara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804711" y="3347583"/>
              <a:ext cx="13991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зачет по двум </a:t>
              </a:r>
            </a:p>
            <a:p>
              <a:pPr algn="ctr"/>
              <a:r>
                <a:rPr lang="ru-RU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критериям</a:t>
              </a:r>
              <a:endPara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8" name="Прямая соединительная линия 57"/>
            <p:cNvCxnSpPr/>
            <p:nvPr/>
          </p:nvCxnSpPr>
          <p:spPr>
            <a:xfrm>
              <a:off x="1974431" y="3871623"/>
              <a:ext cx="477301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 стрелкой 58"/>
            <p:cNvCxnSpPr/>
            <p:nvPr/>
          </p:nvCxnSpPr>
          <p:spPr>
            <a:xfrm>
              <a:off x="1979712" y="3871623"/>
              <a:ext cx="0" cy="36259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 стрелкой 59"/>
            <p:cNvCxnSpPr>
              <a:endCxn id="64" idx="0"/>
            </p:cNvCxnSpPr>
            <p:nvPr/>
          </p:nvCxnSpPr>
          <p:spPr>
            <a:xfrm>
              <a:off x="4366217" y="3871623"/>
              <a:ext cx="0" cy="349465"/>
            </a:xfrm>
            <a:prstGeom prst="straightConnector1">
              <a:avLst/>
            </a:prstGeom>
            <a:ln w="28575">
              <a:solidFill>
                <a:srgbClr val="005EA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 стрелкой 61"/>
            <p:cNvCxnSpPr/>
            <p:nvPr/>
          </p:nvCxnSpPr>
          <p:spPr>
            <a:xfrm>
              <a:off x="6748477" y="3871623"/>
              <a:ext cx="0" cy="37129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Прямоугольник 62"/>
            <p:cNvSpPr/>
            <p:nvPr/>
          </p:nvSpPr>
          <p:spPr>
            <a:xfrm>
              <a:off x="1048956" y="4234222"/>
              <a:ext cx="1895871" cy="4189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Критерий № 3</a:t>
              </a:r>
              <a:endPara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3409574" y="4221088"/>
              <a:ext cx="1913285" cy="4189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Критерий № 4</a:t>
              </a:r>
              <a:endPara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5776355" y="4234222"/>
              <a:ext cx="2004020" cy="4189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Критерий № 5</a:t>
              </a:r>
              <a:endPara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6" name="Прямая соединительная линия 65"/>
            <p:cNvCxnSpPr/>
            <p:nvPr/>
          </p:nvCxnSpPr>
          <p:spPr>
            <a:xfrm>
              <a:off x="1996891" y="5036196"/>
              <a:ext cx="477301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>
              <a:off x="1996892" y="4653136"/>
              <a:ext cx="0" cy="37274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6769901" y="4604149"/>
              <a:ext cx="0" cy="43204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>
              <a:stCxn id="64" idx="2"/>
            </p:cNvCxnSpPr>
            <p:nvPr/>
          </p:nvCxnSpPr>
          <p:spPr>
            <a:xfrm flipH="1">
              <a:off x="4360938" y="4640002"/>
              <a:ext cx="5279" cy="86911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 стрелкой 69"/>
            <p:cNvCxnSpPr/>
            <p:nvPr/>
          </p:nvCxnSpPr>
          <p:spPr>
            <a:xfrm>
              <a:off x="2804711" y="5529335"/>
              <a:ext cx="0" cy="36004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 стрелкой 70"/>
            <p:cNvCxnSpPr/>
            <p:nvPr/>
          </p:nvCxnSpPr>
          <p:spPr>
            <a:xfrm>
              <a:off x="5829047" y="5529335"/>
              <a:ext cx="0" cy="36004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Прямоугольник 71"/>
            <p:cNvSpPr/>
            <p:nvPr/>
          </p:nvSpPr>
          <p:spPr>
            <a:xfrm>
              <a:off x="1767345" y="5889375"/>
              <a:ext cx="2025749" cy="356642"/>
            </a:xfrm>
            <a:prstGeom prst="rect">
              <a:avLst/>
            </a:prstGeom>
            <a:solidFill>
              <a:srgbClr val="8FCE4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ЗАЧЕТ</a:t>
              </a:r>
              <a:endPara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4895836" y="5889375"/>
              <a:ext cx="1882529" cy="35664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НЕЗАЧЕТ</a:t>
              </a:r>
              <a:endPara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228663" y="4996565"/>
              <a:ext cx="21097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зачет хотя бы по одному </a:t>
              </a:r>
            </a:p>
            <a:p>
              <a:pPr algn="r"/>
              <a:r>
                <a:rPr lang="ru-RU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из трех критериев</a:t>
              </a:r>
              <a:endPara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383396" y="5036196"/>
              <a:ext cx="20891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всем трем критериям </a:t>
              </a:r>
            </a:p>
            <a:p>
              <a:r>
                <a:rPr lang="ru-RU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незачет</a:t>
              </a:r>
              <a:endPara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8" name="object 18"/>
          <p:cNvSpPr/>
          <p:nvPr/>
        </p:nvSpPr>
        <p:spPr>
          <a:xfrm>
            <a:off x="5963727" y="4653136"/>
            <a:ext cx="3144777" cy="17966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21"/>
          <p:cNvSpPr/>
          <p:nvPr/>
        </p:nvSpPr>
        <p:spPr>
          <a:xfrm>
            <a:off x="6848466" y="6102617"/>
            <a:ext cx="1323934" cy="419330"/>
          </a:xfrm>
          <a:custGeom>
            <a:avLst/>
            <a:gdLst/>
            <a:ahLst/>
            <a:cxnLst/>
            <a:rect l="l" t="t" r="r" b="b"/>
            <a:pathLst>
              <a:path w="2376804" h="504189">
                <a:moveTo>
                  <a:pt x="0" y="252031"/>
                </a:moveTo>
                <a:lnTo>
                  <a:pt x="20622" y="205035"/>
                </a:lnTo>
                <a:lnTo>
                  <a:pt x="56123" y="175267"/>
                </a:lnTo>
                <a:lnTo>
                  <a:pt x="107728" y="147025"/>
                </a:lnTo>
                <a:lnTo>
                  <a:pt x="174323" y="120546"/>
                </a:lnTo>
                <a:lnTo>
                  <a:pt x="212894" y="108040"/>
                </a:lnTo>
                <a:lnTo>
                  <a:pt x="254794" y="96065"/>
                </a:lnTo>
                <a:lnTo>
                  <a:pt x="299885" y="84647"/>
                </a:lnTo>
                <a:lnTo>
                  <a:pt x="348027" y="73818"/>
                </a:lnTo>
                <a:lnTo>
                  <a:pt x="399082" y="63607"/>
                </a:lnTo>
                <a:lnTo>
                  <a:pt x="452909" y="54043"/>
                </a:lnTo>
                <a:lnTo>
                  <a:pt x="509370" y="45155"/>
                </a:lnTo>
                <a:lnTo>
                  <a:pt x="568326" y="36974"/>
                </a:lnTo>
                <a:lnTo>
                  <a:pt x="629637" y="29529"/>
                </a:lnTo>
                <a:lnTo>
                  <a:pt x="693164" y="22849"/>
                </a:lnTo>
                <a:lnTo>
                  <a:pt x="758768" y="16964"/>
                </a:lnTo>
                <a:lnTo>
                  <a:pt x="826310" y="11904"/>
                </a:lnTo>
                <a:lnTo>
                  <a:pt x="895650" y="7697"/>
                </a:lnTo>
                <a:lnTo>
                  <a:pt x="966650" y="4374"/>
                </a:lnTo>
                <a:lnTo>
                  <a:pt x="1039169" y="1963"/>
                </a:lnTo>
                <a:lnTo>
                  <a:pt x="1113069" y="495"/>
                </a:lnTo>
                <a:lnTo>
                  <a:pt x="1188212" y="0"/>
                </a:lnTo>
                <a:lnTo>
                  <a:pt x="1263339" y="495"/>
                </a:lnTo>
                <a:lnTo>
                  <a:pt x="1337227" y="1963"/>
                </a:lnTo>
                <a:lnTo>
                  <a:pt x="1409734" y="4374"/>
                </a:lnTo>
                <a:lnTo>
                  <a:pt x="1480723" y="7697"/>
                </a:lnTo>
                <a:lnTo>
                  <a:pt x="1550053" y="11904"/>
                </a:lnTo>
                <a:lnTo>
                  <a:pt x="1617586" y="16964"/>
                </a:lnTo>
                <a:lnTo>
                  <a:pt x="1683181" y="22849"/>
                </a:lnTo>
                <a:lnTo>
                  <a:pt x="1746701" y="29529"/>
                </a:lnTo>
                <a:lnTo>
                  <a:pt x="1808006" y="36974"/>
                </a:lnTo>
                <a:lnTo>
                  <a:pt x="1866955" y="45155"/>
                </a:lnTo>
                <a:lnTo>
                  <a:pt x="1923411" y="54043"/>
                </a:lnTo>
                <a:lnTo>
                  <a:pt x="1977234" y="63607"/>
                </a:lnTo>
                <a:lnTo>
                  <a:pt x="2028285" y="73818"/>
                </a:lnTo>
                <a:lnTo>
                  <a:pt x="2076424" y="84647"/>
                </a:lnTo>
                <a:lnTo>
                  <a:pt x="2121512" y="96065"/>
                </a:lnTo>
                <a:lnTo>
                  <a:pt x="2163410" y="108040"/>
                </a:lnTo>
                <a:lnTo>
                  <a:pt x="2201978" y="120546"/>
                </a:lnTo>
                <a:lnTo>
                  <a:pt x="2268570" y="147025"/>
                </a:lnTo>
                <a:lnTo>
                  <a:pt x="2320174" y="175267"/>
                </a:lnTo>
                <a:lnTo>
                  <a:pt x="2355675" y="205035"/>
                </a:lnTo>
                <a:lnTo>
                  <a:pt x="2376297" y="252031"/>
                </a:lnTo>
                <a:lnTo>
                  <a:pt x="2373959" y="267970"/>
                </a:lnTo>
                <a:lnTo>
                  <a:pt x="2340007" y="314087"/>
                </a:lnTo>
                <a:lnTo>
                  <a:pt x="2296315" y="343122"/>
                </a:lnTo>
                <a:lnTo>
                  <a:pt x="2237078" y="370512"/>
                </a:lnTo>
                <a:lnTo>
                  <a:pt x="2163410" y="396022"/>
                </a:lnTo>
                <a:lnTo>
                  <a:pt x="2121512" y="407997"/>
                </a:lnTo>
                <a:lnTo>
                  <a:pt x="2076424" y="419415"/>
                </a:lnTo>
                <a:lnTo>
                  <a:pt x="2028285" y="430244"/>
                </a:lnTo>
                <a:lnTo>
                  <a:pt x="1977234" y="440455"/>
                </a:lnTo>
                <a:lnTo>
                  <a:pt x="1923411" y="450019"/>
                </a:lnTo>
                <a:lnTo>
                  <a:pt x="1866955" y="458907"/>
                </a:lnTo>
                <a:lnTo>
                  <a:pt x="1808006" y="467088"/>
                </a:lnTo>
                <a:lnTo>
                  <a:pt x="1746701" y="474533"/>
                </a:lnTo>
                <a:lnTo>
                  <a:pt x="1683181" y="481213"/>
                </a:lnTo>
                <a:lnTo>
                  <a:pt x="1617586" y="487098"/>
                </a:lnTo>
                <a:lnTo>
                  <a:pt x="1550053" y="492158"/>
                </a:lnTo>
                <a:lnTo>
                  <a:pt x="1480723" y="496365"/>
                </a:lnTo>
                <a:lnTo>
                  <a:pt x="1409734" y="499688"/>
                </a:lnTo>
                <a:lnTo>
                  <a:pt x="1337227" y="502099"/>
                </a:lnTo>
                <a:lnTo>
                  <a:pt x="1263339" y="503567"/>
                </a:lnTo>
                <a:lnTo>
                  <a:pt x="1188212" y="504063"/>
                </a:lnTo>
                <a:lnTo>
                  <a:pt x="1113069" y="503567"/>
                </a:lnTo>
                <a:lnTo>
                  <a:pt x="1039169" y="502099"/>
                </a:lnTo>
                <a:lnTo>
                  <a:pt x="966650" y="499688"/>
                </a:lnTo>
                <a:lnTo>
                  <a:pt x="895650" y="496365"/>
                </a:lnTo>
                <a:lnTo>
                  <a:pt x="826310" y="492158"/>
                </a:lnTo>
                <a:lnTo>
                  <a:pt x="758768" y="487098"/>
                </a:lnTo>
                <a:lnTo>
                  <a:pt x="693164" y="481213"/>
                </a:lnTo>
                <a:lnTo>
                  <a:pt x="629637" y="474533"/>
                </a:lnTo>
                <a:lnTo>
                  <a:pt x="568326" y="467088"/>
                </a:lnTo>
                <a:lnTo>
                  <a:pt x="509370" y="458907"/>
                </a:lnTo>
                <a:lnTo>
                  <a:pt x="452909" y="450019"/>
                </a:lnTo>
                <a:lnTo>
                  <a:pt x="399082" y="440455"/>
                </a:lnTo>
                <a:lnTo>
                  <a:pt x="348027" y="430244"/>
                </a:lnTo>
                <a:lnTo>
                  <a:pt x="299885" y="419415"/>
                </a:lnTo>
                <a:lnTo>
                  <a:pt x="254794" y="407997"/>
                </a:lnTo>
                <a:lnTo>
                  <a:pt x="212894" y="396022"/>
                </a:lnTo>
                <a:lnTo>
                  <a:pt x="174323" y="383516"/>
                </a:lnTo>
                <a:lnTo>
                  <a:pt x="107728" y="357037"/>
                </a:lnTo>
                <a:lnTo>
                  <a:pt x="56123" y="328795"/>
                </a:lnTo>
                <a:lnTo>
                  <a:pt x="20622" y="299027"/>
                </a:lnTo>
                <a:lnTo>
                  <a:pt x="0" y="252031"/>
                </a:lnTo>
                <a:close/>
              </a:path>
            </a:pathLst>
          </a:custGeom>
          <a:ln w="7620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24"/>
          <p:cNvSpPr/>
          <p:nvPr/>
        </p:nvSpPr>
        <p:spPr>
          <a:xfrm>
            <a:off x="8110535" y="5517232"/>
            <a:ext cx="709937" cy="716135"/>
          </a:xfrm>
          <a:custGeom>
            <a:avLst/>
            <a:gdLst/>
            <a:ahLst/>
            <a:cxnLst/>
            <a:rect l="l" t="t" r="r" b="b"/>
            <a:pathLst>
              <a:path w="1157604" h="861060">
                <a:moveTo>
                  <a:pt x="0" y="680504"/>
                </a:moveTo>
                <a:lnTo>
                  <a:pt x="50275" y="669259"/>
                </a:lnTo>
                <a:lnTo>
                  <a:pt x="99099" y="659181"/>
                </a:lnTo>
                <a:lnTo>
                  <a:pt x="146535" y="649986"/>
                </a:lnTo>
                <a:lnTo>
                  <a:pt x="192646" y="641389"/>
                </a:lnTo>
                <a:lnTo>
                  <a:pt x="237495" y="633107"/>
                </a:lnTo>
                <a:lnTo>
                  <a:pt x="281146" y="624857"/>
                </a:lnTo>
                <a:lnTo>
                  <a:pt x="323662" y="616354"/>
                </a:lnTo>
                <a:lnTo>
                  <a:pt x="365106" y="607315"/>
                </a:lnTo>
                <a:lnTo>
                  <a:pt x="405541" y="597457"/>
                </a:lnTo>
                <a:lnTo>
                  <a:pt x="445032" y="586494"/>
                </a:lnTo>
                <a:lnTo>
                  <a:pt x="483640" y="574144"/>
                </a:lnTo>
                <a:lnTo>
                  <a:pt x="521430" y="560123"/>
                </a:lnTo>
                <a:lnTo>
                  <a:pt x="558464" y="544148"/>
                </a:lnTo>
                <a:lnTo>
                  <a:pt x="594806" y="525933"/>
                </a:lnTo>
                <a:lnTo>
                  <a:pt x="630520" y="505196"/>
                </a:lnTo>
                <a:lnTo>
                  <a:pt x="665668" y="481654"/>
                </a:lnTo>
                <a:lnTo>
                  <a:pt x="700313" y="455021"/>
                </a:lnTo>
                <a:lnTo>
                  <a:pt x="734520" y="425015"/>
                </a:lnTo>
                <a:lnTo>
                  <a:pt x="768351" y="391351"/>
                </a:lnTo>
                <a:lnTo>
                  <a:pt x="801869" y="353746"/>
                </a:lnTo>
                <a:lnTo>
                  <a:pt x="835139" y="311917"/>
                </a:lnTo>
                <a:lnTo>
                  <a:pt x="868222" y="265578"/>
                </a:lnTo>
                <a:lnTo>
                  <a:pt x="901183" y="214448"/>
                </a:lnTo>
                <a:lnTo>
                  <a:pt x="934085" y="158241"/>
                </a:lnTo>
                <a:lnTo>
                  <a:pt x="912256" y="112238"/>
                </a:lnTo>
                <a:lnTo>
                  <a:pt x="881284" y="75485"/>
                </a:lnTo>
                <a:lnTo>
                  <a:pt x="848074" y="42138"/>
                </a:lnTo>
                <a:lnTo>
                  <a:pt x="819530" y="6350"/>
                </a:lnTo>
                <a:lnTo>
                  <a:pt x="867762" y="7951"/>
                </a:lnTo>
                <a:lnTo>
                  <a:pt x="915928" y="12844"/>
                </a:lnTo>
                <a:lnTo>
                  <a:pt x="964075" y="18553"/>
                </a:lnTo>
                <a:lnTo>
                  <a:pt x="1012246" y="22600"/>
                </a:lnTo>
                <a:lnTo>
                  <a:pt x="1060486" y="22508"/>
                </a:lnTo>
                <a:lnTo>
                  <a:pt x="1108839" y="15800"/>
                </a:lnTo>
                <a:lnTo>
                  <a:pt x="1157351" y="0"/>
                </a:lnTo>
                <a:lnTo>
                  <a:pt x="1140722" y="48175"/>
                </a:lnTo>
                <a:lnTo>
                  <a:pt x="1128365" y="96052"/>
                </a:lnTo>
                <a:lnTo>
                  <a:pt x="1119425" y="143688"/>
                </a:lnTo>
                <a:lnTo>
                  <a:pt x="1113046" y="191143"/>
                </a:lnTo>
                <a:lnTo>
                  <a:pt x="1108375" y="238474"/>
                </a:lnTo>
                <a:lnTo>
                  <a:pt x="1104556" y="285740"/>
                </a:lnTo>
                <a:lnTo>
                  <a:pt x="1100734" y="333000"/>
                </a:lnTo>
                <a:lnTo>
                  <a:pt x="1096053" y="380312"/>
                </a:lnTo>
                <a:lnTo>
                  <a:pt x="1089660" y="427735"/>
                </a:lnTo>
                <a:lnTo>
                  <a:pt x="1070419" y="383958"/>
                </a:lnTo>
                <a:lnTo>
                  <a:pt x="1053274" y="338597"/>
                </a:lnTo>
                <a:lnTo>
                  <a:pt x="1031938" y="296308"/>
                </a:lnTo>
                <a:lnTo>
                  <a:pt x="1000125" y="261746"/>
                </a:lnTo>
                <a:lnTo>
                  <a:pt x="967254" y="311254"/>
                </a:lnTo>
                <a:lnTo>
                  <a:pt x="933752" y="355849"/>
                </a:lnTo>
                <a:lnTo>
                  <a:pt x="899673" y="395895"/>
                </a:lnTo>
                <a:lnTo>
                  <a:pt x="865068" y="431755"/>
                </a:lnTo>
                <a:lnTo>
                  <a:pt x="829990" y="463791"/>
                </a:lnTo>
                <a:lnTo>
                  <a:pt x="794493" y="492368"/>
                </a:lnTo>
                <a:lnTo>
                  <a:pt x="758630" y="517846"/>
                </a:lnTo>
                <a:lnTo>
                  <a:pt x="722453" y="540591"/>
                </a:lnTo>
                <a:lnTo>
                  <a:pt x="686016" y="560964"/>
                </a:lnTo>
                <a:lnTo>
                  <a:pt x="649371" y="579328"/>
                </a:lnTo>
                <a:lnTo>
                  <a:pt x="612571" y="596046"/>
                </a:lnTo>
                <a:lnTo>
                  <a:pt x="575669" y="611482"/>
                </a:lnTo>
                <a:lnTo>
                  <a:pt x="538718" y="625998"/>
                </a:lnTo>
                <a:lnTo>
                  <a:pt x="501771" y="639957"/>
                </a:lnTo>
                <a:lnTo>
                  <a:pt x="464880" y="653722"/>
                </a:lnTo>
                <a:lnTo>
                  <a:pt x="428100" y="667656"/>
                </a:lnTo>
                <a:lnTo>
                  <a:pt x="391482" y="682123"/>
                </a:lnTo>
                <a:lnTo>
                  <a:pt x="355080" y="697483"/>
                </a:lnTo>
                <a:lnTo>
                  <a:pt x="318946" y="714102"/>
                </a:lnTo>
                <a:lnTo>
                  <a:pt x="283133" y="732341"/>
                </a:lnTo>
                <a:lnTo>
                  <a:pt x="247695" y="752564"/>
                </a:lnTo>
                <a:lnTo>
                  <a:pt x="212684" y="775134"/>
                </a:lnTo>
                <a:lnTo>
                  <a:pt x="178153" y="800413"/>
                </a:lnTo>
                <a:lnTo>
                  <a:pt x="144155" y="828765"/>
                </a:lnTo>
                <a:lnTo>
                  <a:pt x="110744" y="860551"/>
                </a:lnTo>
                <a:lnTo>
                  <a:pt x="130387" y="823331"/>
                </a:lnTo>
                <a:lnTo>
                  <a:pt x="155876" y="794565"/>
                </a:lnTo>
                <a:lnTo>
                  <a:pt x="178770" y="760385"/>
                </a:lnTo>
                <a:lnTo>
                  <a:pt x="190627" y="706920"/>
                </a:lnTo>
                <a:lnTo>
                  <a:pt x="161305" y="693812"/>
                </a:lnTo>
                <a:lnTo>
                  <a:pt x="111601" y="687930"/>
                </a:lnTo>
                <a:lnTo>
                  <a:pt x="53752" y="684938"/>
                </a:lnTo>
                <a:lnTo>
                  <a:pt x="0" y="680504"/>
                </a:lnTo>
                <a:close/>
              </a:path>
            </a:pathLst>
          </a:custGeom>
          <a:solidFill>
            <a:srgbClr val="00B050"/>
          </a:solidFill>
          <a:ln w="1270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845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FFFFFF"/>
                </a:solidFill>
                <a:latin typeface="Cambria" pitchFamily="18" charset="0"/>
              </a:rPr>
              <a:t>Особые случаи заполнения </a:t>
            </a:r>
            <a:br>
              <a:rPr lang="ru-RU" altLang="ru-RU" sz="2800" b="1" dirty="0" smtClean="0">
                <a:solidFill>
                  <a:srgbClr val="FFFFFF"/>
                </a:solidFill>
                <a:latin typeface="Cambria" pitchFamily="18" charset="0"/>
              </a:rPr>
            </a:br>
            <a:r>
              <a:rPr lang="ru-RU" altLang="ru-RU" sz="2800" b="1" dirty="0" smtClean="0">
                <a:solidFill>
                  <a:srgbClr val="FFFFFF"/>
                </a:solidFill>
                <a:latin typeface="Cambria" pitchFamily="18" charset="0"/>
              </a:rPr>
              <a:t>бланков регистрации ИС(И)</a:t>
            </a:r>
            <a:endParaRPr lang="ru-RU" altLang="ru-RU" sz="28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object 19"/>
          <p:cNvSpPr/>
          <p:nvPr/>
        </p:nvSpPr>
        <p:spPr>
          <a:xfrm>
            <a:off x="4859974" y="1196752"/>
            <a:ext cx="4176522" cy="21233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26"/>
          <p:cNvSpPr/>
          <p:nvPr/>
        </p:nvSpPr>
        <p:spPr>
          <a:xfrm>
            <a:off x="6444208" y="2222441"/>
            <a:ext cx="1732243" cy="917663"/>
          </a:xfrm>
          <a:custGeom>
            <a:avLst/>
            <a:gdLst/>
            <a:ahLst/>
            <a:cxnLst/>
            <a:rect l="l" t="t" r="r" b="b"/>
            <a:pathLst>
              <a:path w="932179" h="739139">
                <a:moveTo>
                  <a:pt x="0" y="560070"/>
                </a:moveTo>
                <a:lnTo>
                  <a:pt x="50372" y="552876"/>
                </a:lnTo>
                <a:lnTo>
                  <a:pt x="99111" y="546999"/>
                </a:lnTo>
                <a:lnTo>
                  <a:pt x="146267" y="541987"/>
                </a:lnTo>
                <a:lnTo>
                  <a:pt x="191889" y="537390"/>
                </a:lnTo>
                <a:lnTo>
                  <a:pt x="236029" y="532756"/>
                </a:lnTo>
                <a:lnTo>
                  <a:pt x="278736" y="527637"/>
                </a:lnTo>
                <a:lnTo>
                  <a:pt x="320061" y="521581"/>
                </a:lnTo>
                <a:lnTo>
                  <a:pt x="360054" y="514138"/>
                </a:lnTo>
                <a:lnTo>
                  <a:pt x="398765" y="504857"/>
                </a:lnTo>
                <a:lnTo>
                  <a:pt x="436244" y="493288"/>
                </a:lnTo>
                <a:lnTo>
                  <a:pt x="472543" y="478981"/>
                </a:lnTo>
                <a:lnTo>
                  <a:pt x="507711" y="461484"/>
                </a:lnTo>
                <a:lnTo>
                  <a:pt x="541798" y="440349"/>
                </a:lnTo>
                <a:lnTo>
                  <a:pt x="574855" y="415123"/>
                </a:lnTo>
                <a:lnTo>
                  <a:pt x="606932" y="385357"/>
                </a:lnTo>
                <a:lnTo>
                  <a:pt x="638080" y="350600"/>
                </a:lnTo>
                <a:lnTo>
                  <a:pt x="668348" y="310401"/>
                </a:lnTo>
                <a:lnTo>
                  <a:pt x="697787" y="264311"/>
                </a:lnTo>
                <a:lnTo>
                  <a:pt x="726448" y="211879"/>
                </a:lnTo>
                <a:lnTo>
                  <a:pt x="754379" y="152654"/>
                </a:lnTo>
                <a:lnTo>
                  <a:pt x="731561" y="107602"/>
                </a:lnTo>
                <a:lnTo>
                  <a:pt x="701754" y="70373"/>
                </a:lnTo>
                <a:lnTo>
                  <a:pt x="670351" y="36121"/>
                </a:lnTo>
                <a:lnTo>
                  <a:pt x="642747" y="0"/>
                </a:lnTo>
                <a:lnTo>
                  <a:pt x="691127" y="7078"/>
                </a:lnTo>
                <a:lnTo>
                  <a:pt x="739807" y="17850"/>
                </a:lnTo>
                <a:lnTo>
                  <a:pt x="788495" y="28622"/>
                </a:lnTo>
                <a:lnTo>
                  <a:pt x="836897" y="35701"/>
                </a:lnTo>
                <a:lnTo>
                  <a:pt x="884720" y="35392"/>
                </a:lnTo>
                <a:lnTo>
                  <a:pt x="931672" y="24003"/>
                </a:lnTo>
                <a:lnTo>
                  <a:pt x="920693" y="73182"/>
                </a:lnTo>
                <a:lnTo>
                  <a:pt x="914213" y="122497"/>
                </a:lnTo>
                <a:lnTo>
                  <a:pt x="911191" y="171916"/>
                </a:lnTo>
                <a:lnTo>
                  <a:pt x="910589" y="221408"/>
                </a:lnTo>
                <a:lnTo>
                  <a:pt x="911369" y="270942"/>
                </a:lnTo>
                <a:lnTo>
                  <a:pt x="912491" y="320486"/>
                </a:lnTo>
                <a:lnTo>
                  <a:pt x="912916" y="370009"/>
                </a:lnTo>
                <a:lnTo>
                  <a:pt x="911605" y="419481"/>
                </a:lnTo>
                <a:lnTo>
                  <a:pt x="891226" y="376632"/>
                </a:lnTo>
                <a:lnTo>
                  <a:pt x="872490" y="332533"/>
                </a:lnTo>
                <a:lnTo>
                  <a:pt x="850419" y="290982"/>
                </a:lnTo>
                <a:lnTo>
                  <a:pt x="820038" y="255778"/>
                </a:lnTo>
                <a:lnTo>
                  <a:pt x="791610" y="307069"/>
                </a:lnTo>
                <a:lnTo>
                  <a:pt x="761819" y="351842"/>
                </a:lnTo>
                <a:lnTo>
                  <a:pt x="730796" y="390680"/>
                </a:lnTo>
                <a:lnTo>
                  <a:pt x="698673" y="424166"/>
                </a:lnTo>
                <a:lnTo>
                  <a:pt x="665580" y="452880"/>
                </a:lnTo>
                <a:lnTo>
                  <a:pt x="631648" y="477408"/>
                </a:lnTo>
                <a:lnTo>
                  <a:pt x="597008" y="498329"/>
                </a:lnTo>
                <a:lnTo>
                  <a:pt x="561789" y="516228"/>
                </a:lnTo>
                <a:lnTo>
                  <a:pt x="526124" y="531686"/>
                </a:lnTo>
                <a:lnTo>
                  <a:pt x="490143" y="545286"/>
                </a:lnTo>
                <a:lnTo>
                  <a:pt x="453976" y="557611"/>
                </a:lnTo>
                <a:lnTo>
                  <a:pt x="381609" y="580764"/>
                </a:lnTo>
                <a:lnTo>
                  <a:pt x="345670" y="592756"/>
                </a:lnTo>
                <a:lnTo>
                  <a:pt x="274936" y="620488"/>
                </a:lnTo>
                <a:lnTo>
                  <a:pt x="240402" y="637391"/>
                </a:lnTo>
                <a:lnTo>
                  <a:pt x="206597" y="657096"/>
                </a:lnTo>
                <a:lnTo>
                  <a:pt x="173654" y="680186"/>
                </a:lnTo>
                <a:lnTo>
                  <a:pt x="141701" y="707242"/>
                </a:lnTo>
                <a:lnTo>
                  <a:pt x="110871" y="738847"/>
                </a:lnTo>
                <a:lnTo>
                  <a:pt x="124444" y="705659"/>
                </a:lnTo>
                <a:lnTo>
                  <a:pt x="143732" y="680924"/>
                </a:lnTo>
                <a:lnTo>
                  <a:pt x="160305" y="650877"/>
                </a:lnTo>
                <a:lnTo>
                  <a:pt x="165734" y="601751"/>
                </a:lnTo>
                <a:lnTo>
                  <a:pt x="139463" y="586862"/>
                </a:lnTo>
                <a:lnTo>
                  <a:pt x="96345" y="576938"/>
                </a:lnTo>
                <a:lnTo>
                  <a:pt x="46487" y="569000"/>
                </a:lnTo>
                <a:lnTo>
                  <a:pt x="0" y="560070"/>
                </a:lnTo>
                <a:close/>
              </a:path>
            </a:pathLst>
          </a:custGeom>
          <a:solidFill>
            <a:srgbClr val="00B050"/>
          </a:solidFill>
          <a:ln w="1270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Прямоугольник 4"/>
          <p:cNvSpPr>
            <a:spLocks noChangeArrowheads="1"/>
          </p:cNvSpPr>
          <p:nvPr/>
        </p:nvSpPr>
        <p:spPr bwMode="auto">
          <a:xfrm>
            <a:off x="35496" y="1412776"/>
            <a:ext cx="452936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При наличии форм ИС-08 и (или) </a:t>
            </a:r>
            <a:b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ИС-09 работы данных участников </a:t>
            </a:r>
            <a:b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не копируются и не проверяются.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Все поля «зачет», «незачет» </a:t>
            </a:r>
            <a:br>
              <a:rPr lang="ru-RU" altLang="ru-RU" sz="1800" b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остаются пустыми</a:t>
            </a:r>
          </a:p>
        </p:txBody>
      </p:sp>
      <p:sp>
        <p:nvSpPr>
          <p:cNvPr id="45" name="object 15"/>
          <p:cNvSpPr/>
          <p:nvPr/>
        </p:nvSpPr>
        <p:spPr>
          <a:xfrm>
            <a:off x="2893185" y="5013176"/>
            <a:ext cx="6142863" cy="15976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20"/>
          <p:cNvSpPr/>
          <p:nvPr/>
        </p:nvSpPr>
        <p:spPr>
          <a:xfrm>
            <a:off x="4405375" y="6165304"/>
            <a:ext cx="1008380" cy="358775"/>
          </a:xfrm>
          <a:custGeom>
            <a:avLst/>
            <a:gdLst/>
            <a:ahLst/>
            <a:cxnLst/>
            <a:rect l="l" t="t" r="r" b="b"/>
            <a:pathLst>
              <a:path w="1008379" h="358775">
                <a:moveTo>
                  <a:pt x="0" y="179070"/>
                </a:moveTo>
                <a:lnTo>
                  <a:pt x="18005" y="131453"/>
                </a:lnTo>
                <a:lnTo>
                  <a:pt x="68819" y="88674"/>
                </a:lnTo>
                <a:lnTo>
                  <a:pt x="105028" y="69630"/>
                </a:lnTo>
                <a:lnTo>
                  <a:pt x="147637" y="52435"/>
                </a:lnTo>
                <a:lnTo>
                  <a:pt x="196046" y="37300"/>
                </a:lnTo>
                <a:lnTo>
                  <a:pt x="249653" y="24440"/>
                </a:lnTo>
                <a:lnTo>
                  <a:pt x="307859" y="14067"/>
                </a:lnTo>
                <a:lnTo>
                  <a:pt x="370063" y="6394"/>
                </a:lnTo>
                <a:lnTo>
                  <a:pt x="435665" y="1634"/>
                </a:lnTo>
                <a:lnTo>
                  <a:pt x="504063" y="0"/>
                </a:lnTo>
                <a:lnTo>
                  <a:pt x="572460" y="1634"/>
                </a:lnTo>
                <a:lnTo>
                  <a:pt x="638062" y="6394"/>
                </a:lnTo>
                <a:lnTo>
                  <a:pt x="700266" y="14067"/>
                </a:lnTo>
                <a:lnTo>
                  <a:pt x="758472" y="24440"/>
                </a:lnTo>
                <a:lnTo>
                  <a:pt x="812079" y="37300"/>
                </a:lnTo>
                <a:lnTo>
                  <a:pt x="860488" y="52435"/>
                </a:lnTo>
                <a:lnTo>
                  <a:pt x="903097" y="69630"/>
                </a:lnTo>
                <a:lnTo>
                  <a:pt x="939306" y="88674"/>
                </a:lnTo>
                <a:lnTo>
                  <a:pt x="990120" y="131453"/>
                </a:lnTo>
                <a:lnTo>
                  <a:pt x="1008126" y="179070"/>
                </a:lnTo>
                <a:lnTo>
                  <a:pt x="1003524" y="203378"/>
                </a:lnTo>
                <a:lnTo>
                  <a:pt x="968513" y="248806"/>
                </a:lnTo>
                <a:lnTo>
                  <a:pt x="903097" y="288557"/>
                </a:lnTo>
                <a:lnTo>
                  <a:pt x="860488" y="305768"/>
                </a:lnTo>
                <a:lnTo>
                  <a:pt x="812079" y="320918"/>
                </a:lnTo>
                <a:lnTo>
                  <a:pt x="758472" y="333793"/>
                </a:lnTo>
                <a:lnTo>
                  <a:pt x="700266" y="344179"/>
                </a:lnTo>
                <a:lnTo>
                  <a:pt x="638062" y="351863"/>
                </a:lnTo>
                <a:lnTo>
                  <a:pt x="572460" y="356630"/>
                </a:lnTo>
                <a:lnTo>
                  <a:pt x="504063" y="358267"/>
                </a:lnTo>
                <a:lnTo>
                  <a:pt x="435665" y="356630"/>
                </a:lnTo>
                <a:lnTo>
                  <a:pt x="370063" y="351863"/>
                </a:lnTo>
                <a:lnTo>
                  <a:pt x="307859" y="344179"/>
                </a:lnTo>
                <a:lnTo>
                  <a:pt x="249653" y="333793"/>
                </a:lnTo>
                <a:lnTo>
                  <a:pt x="196046" y="320918"/>
                </a:lnTo>
                <a:lnTo>
                  <a:pt x="147637" y="305768"/>
                </a:lnTo>
                <a:lnTo>
                  <a:pt x="105028" y="288557"/>
                </a:lnTo>
                <a:lnTo>
                  <a:pt x="68819" y="269498"/>
                </a:lnTo>
                <a:lnTo>
                  <a:pt x="18005" y="226695"/>
                </a:lnTo>
                <a:lnTo>
                  <a:pt x="0" y="17907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27"/>
          <p:cNvSpPr/>
          <p:nvPr/>
        </p:nvSpPr>
        <p:spPr>
          <a:xfrm>
            <a:off x="6228184" y="6165304"/>
            <a:ext cx="2569994" cy="358775"/>
          </a:xfrm>
          <a:custGeom>
            <a:avLst/>
            <a:gdLst/>
            <a:ahLst/>
            <a:cxnLst/>
            <a:rect l="l" t="t" r="r" b="b"/>
            <a:pathLst>
              <a:path w="1728470" h="358775">
                <a:moveTo>
                  <a:pt x="0" y="179197"/>
                </a:moveTo>
                <a:lnTo>
                  <a:pt x="27765" y="133972"/>
                </a:lnTo>
                <a:lnTo>
                  <a:pt x="74966" y="106093"/>
                </a:lnTo>
                <a:lnTo>
                  <a:pt x="142699" y="80532"/>
                </a:lnTo>
                <a:lnTo>
                  <a:pt x="183617" y="68756"/>
                </a:lnTo>
                <a:lnTo>
                  <a:pt x="228890" y="57721"/>
                </a:lnTo>
                <a:lnTo>
                  <a:pt x="278259" y="47481"/>
                </a:lnTo>
                <a:lnTo>
                  <a:pt x="331464" y="38091"/>
                </a:lnTo>
                <a:lnTo>
                  <a:pt x="388247" y="29603"/>
                </a:lnTo>
                <a:lnTo>
                  <a:pt x="448347" y="22072"/>
                </a:lnTo>
                <a:lnTo>
                  <a:pt x="511507" y="15552"/>
                </a:lnTo>
                <a:lnTo>
                  <a:pt x="577465" y="10097"/>
                </a:lnTo>
                <a:lnTo>
                  <a:pt x="645964" y="5760"/>
                </a:lnTo>
                <a:lnTo>
                  <a:pt x="716743" y="2596"/>
                </a:lnTo>
                <a:lnTo>
                  <a:pt x="789544" y="658"/>
                </a:lnTo>
                <a:lnTo>
                  <a:pt x="864107" y="0"/>
                </a:lnTo>
                <a:lnTo>
                  <a:pt x="938652" y="658"/>
                </a:lnTo>
                <a:lnTo>
                  <a:pt x="1011436" y="2596"/>
                </a:lnTo>
                <a:lnTo>
                  <a:pt x="1082200" y="5760"/>
                </a:lnTo>
                <a:lnTo>
                  <a:pt x="1150685" y="10097"/>
                </a:lnTo>
                <a:lnTo>
                  <a:pt x="1216632" y="15552"/>
                </a:lnTo>
                <a:lnTo>
                  <a:pt x="1279781" y="22072"/>
                </a:lnTo>
                <a:lnTo>
                  <a:pt x="1339873" y="29603"/>
                </a:lnTo>
                <a:lnTo>
                  <a:pt x="1396648" y="38091"/>
                </a:lnTo>
                <a:lnTo>
                  <a:pt x="1449848" y="47481"/>
                </a:lnTo>
                <a:lnTo>
                  <a:pt x="1499211" y="57721"/>
                </a:lnTo>
                <a:lnTo>
                  <a:pt x="1544480" y="68756"/>
                </a:lnTo>
                <a:lnTo>
                  <a:pt x="1585395" y="80532"/>
                </a:lnTo>
                <a:lnTo>
                  <a:pt x="1621696" y="92995"/>
                </a:lnTo>
                <a:lnTo>
                  <a:pt x="1679419" y="119770"/>
                </a:lnTo>
                <a:lnTo>
                  <a:pt x="1715575" y="148647"/>
                </a:lnTo>
                <a:lnTo>
                  <a:pt x="1728088" y="179197"/>
                </a:lnTo>
                <a:lnTo>
                  <a:pt x="1724917" y="194652"/>
                </a:lnTo>
                <a:lnTo>
                  <a:pt x="1700323" y="224412"/>
                </a:lnTo>
                <a:lnTo>
                  <a:pt x="1653124" y="252279"/>
                </a:lnTo>
                <a:lnTo>
                  <a:pt x="1585395" y="277822"/>
                </a:lnTo>
                <a:lnTo>
                  <a:pt x="1544480" y="289589"/>
                </a:lnTo>
                <a:lnTo>
                  <a:pt x="1499211" y="300614"/>
                </a:lnTo>
                <a:lnTo>
                  <a:pt x="1449848" y="310843"/>
                </a:lnTo>
                <a:lnTo>
                  <a:pt x="1396648" y="320224"/>
                </a:lnTo>
                <a:lnTo>
                  <a:pt x="1339873" y="328702"/>
                </a:lnTo>
                <a:lnTo>
                  <a:pt x="1279781" y="336224"/>
                </a:lnTo>
                <a:lnTo>
                  <a:pt x="1216632" y="342735"/>
                </a:lnTo>
                <a:lnTo>
                  <a:pt x="1150685" y="348184"/>
                </a:lnTo>
                <a:lnTo>
                  <a:pt x="1082200" y="352514"/>
                </a:lnTo>
                <a:lnTo>
                  <a:pt x="1011436" y="355674"/>
                </a:lnTo>
                <a:lnTo>
                  <a:pt x="938652" y="357609"/>
                </a:lnTo>
                <a:lnTo>
                  <a:pt x="864107" y="358267"/>
                </a:lnTo>
                <a:lnTo>
                  <a:pt x="789544" y="357609"/>
                </a:lnTo>
                <a:lnTo>
                  <a:pt x="716743" y="355674"/>
                </a:lnTo>
                <a:lnTo>
                  <a:pt x="645964" y="352514"/>
                </a:lnTo>
                <a:lnTo>
                  <a:pt x="577465" y="348184"/>
                </a:lnTo>
                <a:lnTo>
                  <a:pt x="511507" y="342735"/>
                </a:lnTo>
                <a:lnTo>
                  <a:pt x="448347" y="336224"/>
                </a:lnTo>
                <a:lnTo>
                  <a:pt x="388247" y="328702"/>
                </a:lnTo>
                <a:lnTo>
                  <a:pt x="331464" y="320224"/>
                </a:lnTo>
                <a:lnTo>
                  <a:pt x="278259" y="310843"/>
                </a:lnTo>
                <a:lnTo>
                  <a:pt x="228890" y="300614"/>
                </a:lnTo>
                <a:lnTo>
                  <a:pt x="183617" y="289589"/>
                </a:lnTo>
                <a:lnTo>
                  <a:pt x="142699" y="277822"/>
                </a:lnTo>
                <a:lnTo>
                  <a:pt x="106396" y="265368"/>
                </a:lnTo>
                <a:lnTo>
                  <a:pt x="48670" y="238609"/>
                </a:lnTo>
                <a:lnTo>
                  <a:pt x="12513" y="209742"/>
                </a:lnTo>
                <a:lnTo>
                  <a:pt x="0" y="179197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Прямоугольник 4"/>
          <p:cNvSpPr>
            <a:spLocks noChangeArrowheads="1"/>
          </p:cNvSpPr>
          <p:nvPr/>
        </p:nvSpPr>
        <p:spPr bwMode="auto">
          <a:xfrm>
            <a:off x="64542" y="4941168"/>
            <a:ext cx="270725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Если по требованию № 1 «зачет», а по требованию № 2 «незачет», то по всем критериям и работе </a:t>
            </a:r>
            <a:r>
              <a:rPr lang="ru-RU" altLang="ru-RU" sz="18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«незачет»</a:t>
            </a:r>
          </a:p>
        </p:txBody>
      </p:sp>
      <p:pic>
        <p:nvPicPr>
          <p:cNvPr id="4098" name="image8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" r="6498" b="31701"/>
          <a:stretch/>
        </p:blipFill>
        <p:spPr bwMode="auto">
          <a:xfrm>
            <a:off x="64542" y="3032026"/>
            <a:ext cx="4500314" cy="18323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bject 22"/>
          <p:cNvSpPr/>
          <p:nvPr/>
        </p:nvSpPr>
        <p:spPr>
          <a:xfrm>
            <a:off x="4698205" y="2888010"/>
            <a:ext cx="1746003" cy="504190"/>
          </a:xfrm>
          <a:custGeom>
            <a:avLst/>
            <a:gdLst/>
            <a:ahLst/>
            <a:cxnLst/>
            <a:rect l="l" t="t" r="r" b="b"/>
            <a:pathLst>
              <a:path w="2376170" h="504189">
                <a:moveTo>
                  <a:pt x="0" y="252031"/>
                </a:moveTo>
                <a:lnTo>
                  <a:pt x="20617" y="205035"/>
                </a:lnTo>
                <a:lnTo>
                  <a:pt x="56111" y="175267"/>
                </a:lnTo>
                <a:lnTo>
                  <a:pt x="107706" y="147025"/>
                </a:lnTo>
                <a:lnTo>
                  <a:pt x="174288" y="120546"/>
                </a:lnTo>
                <a:lnTo>
                  <a:pt x="212852" y="108040"/>
                </a:lnTo>
                <a:lnTo>
                  <a:pt x="254745" y="96065"/>
                </a:lnTo>
                <a:lnTo>
                  <a:pt x="299829" y="84647"/>
                </a:lnTo>
                <a:lnTo>
                  <a:pt x="347964" y="73818"/>
                </a:lnTo>
                <a:lnTo>
                  <a:pt x="399011" y="63607"/>
                </a:lnTo>
                <a:lnTo>
                  <a:pt x="452831" y="54043"/>
                </a:lnTo>
                <a:lnTo>
                  <a:pt x="509285" y="45155"/>
                </a:lnTo>
                <a:lnTo>
                  <a:pt x="568234" y="36974"/>
                </a:lnTo>
                <a:lnTo>
                  <a:pt x="629539" y="29529"/>
                </a:lnTo>
                <a:lnTo>
                  <a:pt x="693060" y="22849"/>
                </a:lnTo>
                <a:lnTo>
                  <a:pt x="758658" y="16964"/>
                </a:lnTo>
                <a:lnTo>
                  <a:pt x="826195" y="11904"/>
                </a:lnTo>
                <a:lnTo>
                  <a:pt x="895531" y="7697"/>
                </a:lnTo>
                <a:lnTo>
                  <a:pt x="966527" y="4374"/>
                </a:lnTo>
                <a:lnTo>
                  <a:pt x="1039044" y="1963"/>
                </a:lnTo>
                <a:lnTo>
                  <a:pt x="1112943" y="495"/>
                </a:lnTo>
                <a:lnTo>
                  <a:pt x="1188084" y="0"/>
                </a:lnTo>
                <a:lnTo>
                  <a:pt x="1263226" y="495"/>
                </a:lnTo>
                <a:lnTo>
                  <a:pt x="1337125" y="1963"/>
                </a:lnTo>
                <a:lnTo>
                  <a:pt x="1409642" y="4374"/>
                </a:lnTo>
                <a:lnTo>
                  <a:pt x="1480638" y="7697"/>
                </a:lnTo>
                <a:lnTo>
                  <a:pt x="1549974" y="11904"/>
                </a:lnTo>
                <a:lnTo>
                  <a:pt x="1617511" y="16964"/>
                </a:lnTo>
                <a:lnTo>
                  <a:pt x="1683109" y="22849"/>
                </a:lnTo>
                <a:lnTo>
                  <a:pt x="1746630" y="29529"/>
                </a:lnTo>
                <a:lnTo>
                  <a:pt x="1807935" y="36974"/>
                </a:lnTo>
                <a:lnTo>
                  <a:pt x="1866884" y="45155"/>
                </a:lnTo>
                <a:lnTo>
                  <a:pt x="1923338" y="54043"/>
                </a:lnTo>
                <a:lnTo>
                  <a:pt x="1977158" y="63607"/>
                </a:lnTo>
                <a:lnTo>
                  <a:pt x="2028205" y="73818"/>
                </a:lnTo>
                <a:lnTo>
                  <a:pt x="2076340" y="84647"/>
                </a:lnTo>
                <a:lnTo>
                  <a:pt x="2121424" y="96065"/>
                </a:lnTo>
                <a:lnTo>
                  <a:pt x="2163317" y="108040"/>
                </a:lnTo>
                <a:lnTo>
                  <a:pt x="2201881" y="120546"/>
                </a:lnTo>
                <a:lnTo>
                  <a:pt x="2268463" y="147025"/>
                </a:lnTo>
                <a:lnTo>
                  <a:pt x="2320058" y="175267"/>
                </a:lnTo>
                <a:lnTo>
                  <a:pt x="2355552" y="205035"/>
                </a:lnTo>
                <a:lnTo>
                  <a:pt x="2376170" y="252031"/>
                </a:lnTo>
                <a:lnTo>
                  <a:pt x="2373832" y="267970"/>
                </a:lnTo>
                <a:lnTo>
                  <a:pt x="2339887" y="314087"/>
                </a:lnTo>
                <a:lnTo>
                  <a:pt x="2296204" y="343122"/>
                </a:lnTo>
                <a:lnTo>
                  <a:pt x="2236976" y="370512"/>
                </a:lnTo>
                <a:lnTo>
                  <a:pt x="2163317" y="396022"/>
                </a:lnTo>
                <a:lnTo>
                  <a:pt x="2121424" y="407997"/>
                </a:lnTo>
                <a:lnTo>
                  <a:pt x="2076340" y="419415"/>
                </a:lnTo>
                <a:lnTo>
                  <a:pt x="2028205" y="430244"/>
                </a:lnTo>
                <a:lnTo>
                  <a:pt x="1977158" y="440455"/>
                </a:lnTo>
                <a:lnTo>
                  <a:pt x="1923338" y="450019"/>
                </a:lnTo>
                <a:lnTo>
                  <a:pt x="1866884" y="458907"/>
                </a:lnTo>
                <a:lnTo>
                  <a:pt x="1807935" y="467088"/>
                </a:lnTo>
                <a:lnTo>
                  <a:pt x="1746630" y="474533"/>
                </a:lnTo>
                <a:lnTo>
                  <a:pt x="1683109" y="481213"/>
                </a:lnTo>
                <a:lnTo>
                  <a:pt x="1617511" y="487098"/>
                </a:lnTo>
                <a:lnTo>
                  <a:pt x="1549974" y="492158"/>
                </a:lnTo>
                <a:lnTo>
                  <a:pt x="1480638" y="496365"/>
                </a:lnTo>
                <a:lnTo>
                  <a:pt x="1409642" y="499688"/>
                </a:lnTo>
                <a:lnTo>
                  <a:pt x="1337125" y="502099"/>
                </a:lnTo>
                <a:lnTo>
                  <a:pt x="1263226" y="503567"/>
                </a:lnTo>
                <a:lnTo>
                  <a:pt x="1188084" y="504063"/>
                </a:lnTo>
                <a:lnTo>
                  <a:pt x="1112943" y="503567"/>
                </a:lnTo>
                <a:lnTo>
                  <a:pt x="1039044" y="502099"/>
                </a:lnTo>
                <a:lnTo>
                  <a:pt x="966527" y="499688"/>
                </a:lnTo>
                <a:lnTo>
                  <a:pt x="895531" y="496365"/>
                </a:lnTo>
                <a:lnTo>
                  <a:pt x="826195" y="492158"/>
                </a:lnTo>
                <a:lnTo>
                  <a:pt x="758658" y="487098"/>
                </a:lnTo>
                <a:lnTo>
                  <a:pt x="693060" y="481213"/>
                </a:lnTo>
                <a:lnTo>
                  <a:pt x="629539" y="474533"/>
                </a:lnTo>
                <a:lnTo>
                  <a:pt x="568234" y="467088"/>
                </a:lnTo>
                <a:lnTo>
                  <a:pt x="509285" y="458907"/>
                </a:lnTo>
                <a:lnTo>
                  <a:pt x="452831" y="450019"/>
                </a:lnTo>
                <a:lnTo>
                  <a:pt x="399011" y="440455"/>
                </a:lnTo>
                <a:lnTo>
                  <a:pt x="347964" y="430244"/>
                </a:lnTo>
                <a:lnTo>
                  <a:pt x="299829" y="419415"/>
                </a:lnTo>
                <a:lnTo>
                  <a:pt x="254745" y="407997"/>
                </a:lnTo>
                <a:lnTo>
                  <a:pt x="212852" y="396022"/>
                </a:lnTo>
                <a:lnTo>
                  <a:pt x="174288" y="383516"/>
                </a:lnTo>
                <a:lnTo>
                  <a:pt x="107706" y="357037"/>
                </a:lnTo>
                <a:lnTo>
                  <a:pt x="56111" y="328795"/>
                </a:lnTo>
                <a:lnTo>
                  <a:pt x="20617" y="299027"/>
                </a:lnTo>
                <a:lnTo>
                  <a:pt x="0" y="252031"/>
                </a:lnTo>
                <a:close/>
              </a:path>
            </a:pathLst>
          </a:custGeom>
          <a:ln w="3810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Прямоугольник 4"/>
          <p:cNvSpPr>
            <a:spLocks noChangeArrowheads="1"/>
          </p:cNvSpPr>
          <p:nvPr/>
        </p:nvSpPr>
        <p:spPr bwMode="auto">
          <a:xfrm>
            <a:off x="4661693" y="3657798"/>
            <a:ext cx="437435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Если по требованию № 1 «незачет», то по требованию № 2 и по всем критериям и работе </a:t>
            </a:r>
            <a:r>
              <a:rPr lang="ru-RU" altLang="ru-RU" sz="18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«незачет»</a:t>
            </a:r>
          </a:p>
        </p:txBody>
      </p:sp>
      <p:sp>
        <p:nvSpPr>
          <p:cNvPr id="53" name="object 20"/>
          <p:cNvSpPr/>
          <p:nvPr/>
        </p:nvSpPr>
        <p:spPr>
          <a:xfrm>
            <a:off x="601663" y="3861048"/>
            <a:ext cx="1305994" cy="358775"/>
          </a:xfrm>
          <a:custGeom>
            <a:avLst/>
            <a:gdLst/>
            <a:ahLst/>
            <a:cxnLst/>
            <a:rect l="l" t="t" r="r" b="b"/>
            <a:pathLst>
              <a:path w="1008379" h="358775">
                <a:moveTo>
                  <a:pt x="0" y="179070"/>
                </a:moveTo>
                <a:lnTo>
                  <a:pt x="18005" y="131453"/>
                </a:lnTo>
                <a:lnTo>
                  <a:pt x="68819" y="88674"/>
                </a:lnTo>
                <a:lnTo>
                  <a:pt x="105028" y="69630"/>
                </a:lnTo>
                <a:lnTo>
                  <a:pt x="147637" y="52435"/>
                </a:lnTo>
                <a:lnTo>
                  <a:pt x="196046" y="37300"/>
                </a:lnTo>
                <a:lnTo>
                  <a:pt x="249653" y="24440"/>
                </a:lnTo>
                <a:lnTo>
                  <a:pt x="307859" y="14067"/>
                </a:lnTo>
                <a:lnTo>
                  <a:pt x="370063" y="6394"/>
                </a:lnTo>
                <a:lnTo>
                  <a:pt x="435665" y="1634"/>
                </a:lnTo>
                <a:lnTo>
                  <a:pt x="504063" y="0"/>
                </a:lnTo>
                <a:lnTo>
                  <a:pt x="572460" y="1634"/>
                </a:lnTo>
                <a:lnTo>
                  <a:pt x="638062" y="6394"/>
                </a:lnTo>
                <a:lnTo>
                  <a:pt x="700266" y="14067"/>
                </a:lnTo>
                <a:lnTo>
                  <a:pt x="758472" y="24440"/>
                </a:lnTo>
                <a:lnTo>
                  <a:pt x="812079" y="37300"/>
                </a:lnTo>
                <a:lnTo>
                  <a:pt x="860488" y="52435"/>
                </a:lnTo>
                <a:lnTo>
                  <a:pt x="903097" y="69630"/>
                </a:lnTo>
                <a:lnTo>
                  <a:pt x="939306" y="88674"/>
                </a:lnTo>
                <a:lnTo>
                  <a:pt x="990120" y="131453"/>
                </a:lnTo>
                <a:lnTo>
                  <a:pt x="1008126" y="179070"/>
                </a:lnTo>
                <a:lnTo>
                  <a:pt x="1003524" y="203378"/>
                </a:lnTo>
                <a:lnTo>
                  <a:pt x="968513" y="248806"/>
                </a:lnTo>
                <a:lnTo>
                  <a:pt x="903097" y="288557"/>
                </a:lnTo>
                <a:lnTo>
                  <a:pt x="860488" y="305768"/>
                </a:lnTo>
                <a:lnTo>
                  <a:pt x="812079" y="320918"/>
                </a:lnTo>
                <a:lnTo>
                  <a:pt x="758472" y="333793"/>
                </a:lnTo>
                <a:lnTo>
                  <a:pt x="700266" y="344179"/>
                </a:lnTo>
                <a:lnTo>
                  <a:pt x="638062" y="351863"/>
                </a:lnTo>
                <a:lnTo>
                  <a:pt x="572460" y="356630"/>
                </a:lnTo>
                <a:lnTo>
                  <a:pt x="504063" y="358267"/>
                </a:lnTo>
                <a:lnTo>
                  <a:pt x="435665" y="356630"/>
                </a:lnTo>
                <a:lnTo>
                  <a:pt x="370063" y="351863"/>
                </a:lnTo>
                <a:lnTo>
                  <a:pt x="307859" y="344179"/>
                </a:lnTo>
                <a:lnTo>
                  <a:pt x="249653" y="333793"/>
                </a:lnTo>
                <a:lnTo>
                  <a:pt x="196046" y="320918"/>
                </a:lnTo>
                <a:lnTo>
                  <a:pt x="147637" y="305768"/>
                </a:lnTo>
                <a:lnTo>
                  <a:pt x="105028" y="288557"/>
                </a:lnTo>
                <a:lnTo>
                  <a:pt x="68819" y="269498"/>
                </a:lnTo>
                <a:lnTo>
                  <a:pt x="18005" y="226695"/>
                </a:lnTo>
                <a:lnTo>
                  <a:pt x="0" y="17907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27"/>
          <p:cNvSpPr/>
          <p:nvPr/>
        </p:nvSpPr>
        <p:spPr>
          <a:xfrm>
            <a:off x="2555776" y="3861048"/>
            <a:ext cx="1944494" cy="358775"/>
          </a:xfrm>
          <a:custGeom>
            <a:avLst/>
            <a:gdLst/>
            <a:ahLst/>
            <a:cxnLst/>
            <a:rect l="l" t="t" r="r" b="b"/>
            <a:pathLst>
              <a:path w="1728470" h="358775">
                <a:moveTo>
                  <a:pt x="0" y="179197"/>
                </a:moveTo>
                <a:lnTo>
                  <a:pt x="27765" y="133972"/>
                </a:lnTo>
                <a:lnTo>
                  <a:pt x="74966" y="106093"/>
                </a:lnTo>
                <a:lnTo>
                  <a:pt x="142699" y="80532"/>
                </a:lnTo>
                <a:lnTo>
                  <a:pt x="183617" y="68756"/>
                </a:lnTo>
                <a:lnTo>
                  <a:pt x="228890" y="57721"/>
                </a:lnTo>
                <a:lnTo>
                  <a:pt x="278259" y="47481"/>
                </a:lnTo>
                <a:lnTo>
                  <a:pt x="331464" y="38091"/>
                </a:lnTo>
                <a:lnTo>
                  <a:pt x="388247" y="29603"/>
                </a:lnTo>
                <a:lnTo>
                  <a:pt x="448347" y="22072"/>
                </a:lnTo>
                <a:lnTo>
                  <a:pt x="511507" y="15552"/>
                </a:lnTo>
                <a:lnTo>
                  <a:pt x="577465" y="10097"/>
                </a:lnTo>
                <a:lnTo>
                  <a:pt x="645964" y="5760"/>
                </a:lnTo>
                <a:lnTo>
                  <a:pt x="716743" y="2596"/>
                </a:lnTo>
                <a:lnTo>
                  <a:pt x="789544" y="658"/>
                </a:lnTo>
                <a:lnTo>
                  <a:pt x="864107" y="0"/>
                </a:lnTo>
                <a:lnTo>
                  <a:pt x="938652" y="658"/>
                </a:lnTo>
                <a:lnTo>
                  <a:pt x="1011436" y="2596"/>
                </a:lnTo>
                <a:lnTo>
                  <a:pt x="1082200" y="5760"/>
                </a:lnTo>
                <a:lnTo>
                  <a:pt x="1150685" y="10097"/>
                </a:lnTo>
                <a:lnTo>
                  <a:pt x="1216632" y="15552"/>
                </a:lnTo>
                <a:lnTo>
                  <a:pt x="1279781" y="22072"/>
                </a:lnTo>
                <a:lnTo>
                  <a:pt x="1339873" y="29603"/>
                </a:lnTo>
                <a:lnTo>
                  <a:pt x="1396648" y="38091"/>
                </a:lnTo>
                <a:lnTo>
                  <a:pt x="1449848" y="47481"/>
                </a:lnTo>
                <a:lnTo>
                  <a:pt x="1499211" y="57721"/>
                </a:lnTo>
                <a:lnTo>
                  <a:pt x="1544480" y="68756"/>
                </a:lnTo>
                <a:lnTo>
                  <a:pt x="1585395" y="80532"/>
                </a:lnTo>
                <a:lnTo>
                  <a:pt x="1621696" y="92995"/>
                </a:lnTo>
                <a:lnTo>
                  <a:pt x="1679419" y="119770"/>
                </a:lnTo>
                <a:lnTo>
                  <a:pt x="1715575" y="148647"/>
                </a:lnTo>
                <a:lnTo>
                  <a:pt x="1728088" y="179197"/>
                </a:lnTo>
                <a:lnTo>
                  <a:pt x="1724917" y="194652"/>
                </a:lnTo>
                <a:lnTo>
                  <a:pt x="1700323" y="224412"/>
                </a:lnTo>
                <a:lnTo>
                  <a:pt x="1653124" y="252279"/>
                </a:lnTo>
                <a:lnTo>
                  <a:pt x="1585395" y="277822"/>
                </a:lnTo>
                <a:lnTo>
                  <a:pt x="1544480" y="289589"/>
                </a:lnTo>
                <a:lnTo>
                  <a:pt x="1499211" y="300614"/>
                </a:lnTo>
                <a:lnTo>
                  <a:pt x="1449848" y="310843"/>
                </a:lnTo>
                <a:lnTo>
                  <a:pt x="1396648" y="320224"/>
                </a:lnTo>
                <a:lnTo>
                  <a:pt x="1339873" y="328702"/>
                </a:lnTo>
                <a:lnTo>
                  <a:pt x="1279781" y="336224"/>
                </a:lnTo>
                <a:lnTo>
                  <a:pt x="1216632" y="342735"/>
                </a:lnTo>
                <a:lnTo>
                  <a:pt x="1150685" y="348184"/>
                </a:lnTo>
                <a:lnTo>
                  <a:pt x="1082200" y="352514"/>
                </a:lnTo>
                <a:lnTo>
                  <a:pt x="1011436" y="355674"/>
                </a:lnTo>
                <a:lnTo>
                  <a:pt x="938652" y="357609"/>
                </a:lnTo>
                <a:lnTo>
                  <a:pt x="864107" y="358267"/>
                </a:lnTo>
                <a:lnTo>
                  <a:pt x="789544" y="357609"/>
                </a:lnTo>
                <a:lnTo>
                  <a:pt x="716743" y="355674"/>
                </a:lnTo>
                <a:lnTo>
                  <a:pt x="645964" y="352514"/>
                </a:lnTo>
                <a:lnTo>
                  <a:pt x="577465" y="348184"/>
                </a:lnTo>
                <a:lnTo>
                  <a:pt x="511507" y="342735"/>
                </a:lnTo>
                <a:lnTo>
                  <a:pt x="448347" y="336224"/>
                </a:lnTo>
                <a:lnTo>
                  <a:pt x="388247" y="328702"/>
                </a:lnTo>
                <a:lnTo>
                  <a:pt x="331464" y="320224"/>
                </a:lnTo>
                <a:lnTo>
                  <a:pt x="278259" y="310843"/>
                </a:lnTo>
                <a:lnTo>
                  <a:pt x="228890" y="300614"/>
                </a:lnTo>
                <a:lnTo>
                  <a:pt x="183617" y="289589"/>
                </a:lnTo>
                <a:lnTo>
                  <a:pt x="142699" y="277822"/>
                </a:lnTo>
                <a:lnTo>
                  <a:pt x="106396" y="265368"/>
                </a:lnTo>
                <a:lnTo>
                  <a:pt x="48670" y="238609"/>
                </a:lnTo>
                <a:lnTo>
                  <a:pt x="12513" y="209742"/>
                </a:lnTo>
                <a:lnTo>
                  <a:pt x="0" y="179197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20"/>
          <p:cNvSpPr/>
          <p:nvPr/>
        </p:nvSpPr>
        <p:spPr>
          <a:xfrm>
            <a:off x="1393798" y="4437112"/>
            <a:ext cx="1305994" cy="358775"/>
          </a:xfrm>
          <a:custGeom>
            <a:avLst/>
            <a:gdLst/>
            <a:ahLst/>
            <a:cxnLst/>
            <a:rect l="l" t="t" r="r" b="b"/>
            <a:pathLst>
              <a:path w="1008379" h="358775">
                <a:moveTo>
                  <a:pt x="0" y="179070"/>
                </a:moveTo>
                <a:lnTo>
                  <a:pt x="18005" y="131453"/>
                </a:lnTo>
                <a:lnTo>
                  <a:pt x="68819" y="88674"/>
                </a:lnTo>
                <a:lnTo>
                  <a:pt x="105028" y="69630"/>
                </a:lnTo>
                <a:lnTo>
                  <a:pt x="147637" y="52435"/>
                </a:lnTo>
                <a:lnTo>
                  <a:pt x="196046" y="37300"/>
                </a:lnTo>
                <a:lnTo>
                  <a:pt x="249653" y="24440"/>
                </a:lnTo>
                <a:lnTo>
                  <a:pt x="307859" y="14067"/>
                </a:lnTo>
                <a:lnTo>
                  <a:pt x="370063" y="6394"/>
                </a:lnTo>
                <a:lnTo>
                  <a:pt x="435665" y="1634"/>
                </a:lnTo>
                <a:lnTo>
                  <a:pt x="504063" y="0"/>
                </a:lnTo>
                <a:lnTo>
                  <a:pt x="572460" y="1634"/>
                </a:lnTo>
                <a:lnTo>
                  <a:pt x="638062" y="6394"/>
                </a:lnTo>
                <a:lnTo>
                  <a:pt x="700266" y="14067"/>
                </a:lnTo>
                <a:lnTo>
                  <a:pt x="758472" y="24440"/>
                </a:lnTo>
                <a:lnTo>
                  <a:pt x="812079" y="37300"/>
                </a:lnTo>
                <a:lnTo>
                  <a:pt x="860488" y="52435"/>
                </a:lnTo>
                <a:lnTo>
                  <a:pt x="903097" y="69630"/>
                </a:lnTo>
                <a:lnTo>
                  <a:pt x="939306" y="88674"/>
                </a:lnTo>
                <a:lnTo>
                  <a:pt x="990120" y="131453"/>
                </a:lnTo>
                <a:lnTo>
                  <a:pt x="1008126" y="179070"/>
                </a:lnTo>
                <a:lnTo>
                  <a:pt x="1003524" y="203378"/>
                </a:lnTo>
                <a:lnTo>
                  <a:pt x="968513" y="248806"/>
                </a:lnTo>
                <a:lnTo>
                  <a:pt x="903097" y="288557"/>
                </a:lnTo>
                <a:lnTo>
                  <a:pt x="860488" y="305768"/>
                </a:lnTo>
                <a:lnTo>
                  <a:pt x="812079" y="320918"/>
                </a:lnTo>
                <a:lnTo>
                  <a:pt x="758472" y="333793"/>
                </a:lnTo>
                <a:lnTo>
                  <a:pt x="700266" y="344179"/>
                </a:lnTo>
                <a:lnTo>
                  <a:pt x="638062" y="351863"/>
                </a:lnTo>
                <a:lnTo>
                  <a:pt x="572460" y="356630"/>
                </a:lnTo>
                <a:lnTo>
                  <a:pt x="504063" y="358267"/>
                </a:lnTo>
                <a:lnTo>
                  <a:pt x="435665" y="356630"/>
                </a:lnTo>
                <a:lnTo>
                  <a:pt x="370063" y="351863"/>
                </a:lnTo>
                <a:lnTo>
                  <a:pt x="307859" y="344179"/>
                </a:lnTo>
                <a:lnTo>
                  <a:pt x="249653" y="333793"/>
                </a:lnTo>
                <a:lnTo>
                  <a:pt x="196046" y="320918"/>
                </a:lnTo>
                <a:lnTo>
                  <a:pt x="147637" y="305768"/>
                </a:lnTo>
                <a:lnTo>
                  <a:pt x="105028" y="288557"/>
                </a:lnTo>
                <a:lnTo>
                  <a:pt x="68819" y="269498"/>
                </a:lnTo>
                <a:lnTo>
                  <a:pt x="18005" y="226695"/>
                </a:lnTo>
                <a:lnTo>
                  <a:pt x="0" y="17907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286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FFFFFF"/>
                </a:solidFill>
                <a:latin typeface="Cambria" pitchFamily="18" charset="0"/>
              </a:rPr>
              <a:t>Передача материалов ИС(И) в ОРЦОКО</a:t>
            </a:r>
            <a:endParaRPr lang="ru-RU" altLang="ru-RU" sz="28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Скругленный прямоугольник 60"/>
          <p:cNvSpPr/>
          <p:nvPr/>
        </p:nvSpPr>
        <p:spPr>
          <a:xfrm>
            <a:off x="403920" y="1268760"/>
            <a:ext cx="8272537" cy="6480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2000" b="1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pitchFamily="34" charset="0"/>
              </a:rPr>
              <a:t>Ответственное лицо передает материалы ИС(И), </a:t>
            </a:r>
            <a:br>
              <a:rPr lang="ru-RU" altLang="ru-RU" sz="2000" b="1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altLang="ru-RU" sz="2000" b="1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pitchFamily="34" charset="0"/>
              </a:rPr>
              <a:t>скомплектованные по ОО, в ОРЦОКО согласно графику</a:t>
            </a:r>
            <a:endParaRPr lang="ru-RU" altLang="ru-RU" sz="2000" b="1" dirty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0" name="Прямоугольник 4"/>
          <p:cNvSpPr>
            <a:spLocks noChangeArrowheads="1"/>
          </p:cNvSpPr>
          <p:nvPr/>
        </p:nvSpPr>
        <p:spPr bwMode="auto">
          <a:xfrm>
            <a:off x="449263" y="1916832"/>
            <a:ext cx="822719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just">
              <a:spcBef>
                <a:spcPct val="0"/>
              </a:spcBef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к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онверты с оригиналами комплектов бланков ИС(И) (по количеству аудиторий в ОО), с заполненными полями проверки в бланках регистрации;</a:t>
            </a:r>
          </a:p>
          <a:p>
            <a:pPr marL="342900" indent="-342900" algn="just">
              <a:spcBef>
                <a:spcPct val="0"/>
              </a:spcBef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к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опии заполненных форм ИС-06;</a:t>
            </a:r>
          </a:p>
          <a:p>
            <a:pPr marL="342900" indent="-342900" algn="just">
              <a:spcBef>
                <a:spcPct val="0"/>
              </a:spcBef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ф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ормы ИС-05 (по количеству аудиторий в ОО);</a:t>
            </a:r>
          </a:p>
          <a:p>
            <a:pPr marL="342900" indent="-342900" algn="just">
              <a:spcBef>
                <a:spcPct val="0"/>
              </a:spcBef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ф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ормы ИС-07, ИС-08, ИС-09 (при наличии).</a:t>
            </a:r>
          </a:p>
          <a:p>
            <a:pPr algn="just"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ВАЖНО</a:t>
            </a:r>
            <a:r>
              <a:rPr lang="ru-RU" altLang="ru-RU" sz="18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!!!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Комплект бланков участников ИС(И), удаленных или </a:t>
            </a:r>
            <a:b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не завершивших написание ИС(И), при передаче материалов в ОРЦОКО должен находиться в конверте той аудитории, в которой находился этот участник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03920" y="4725144"/>
            <a:ext cx="8272537" cy="4361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2000" b="1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pitchFamily="34" charset="0"/>
              </a:rPr>
              <a:t>Ответственное лицо передает руководителям ОО:</a:t>
            </a:r>
            <a:endParaRPr lang="ru-RU" altLang="ru-RU" sz="2000" b="1" dirty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2" name="Прямоугольник 4"/>
          <p:cNvSpPr>
            <a:spLocks noChangeArrowheads="1"/>
          </p:cNvSpPr>
          <p:nvPr/>
        </p:nvSpPr>
        <p:spPr bwMode="auto">
          <a:xfrm>
            <a:off x="449263" y="5229200"/>
            <a:ext cx="82271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just">
              <a:spcBef>
                <a:spcPct val="0"/>
              </a:spcBef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к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онверты с проверенными копиями комплектов бланков ИС(И);</a:t>
            </a:r>
          </a:p>
          <a:p>
            <a:pPr marL="342900" indent="-342900" algn="just">
              <a:spcBef>
                <a:spcPct val="0"/>
              </a:spcBef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ригиналы заполненных форм ИС-06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9264" y="5829071"/>
            <a:ext cx="82271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ВАЖНО!!! </a:t>
            </a:r>
            <a:r>
              <a:rPr lang="ru-RU" altLang="ru-RU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Черновики после проведения ИС(И) упаковываются и остаются </a:t>
            </a:r>
            <a:br>
              <a:rPr lang="ru-RU" altLang="ru-RU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 месте проведения ИС(И)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997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FFFFFF"/>
                </a:solidFill>
                <a:latin typeface="Cambria" pitchFamily="18" charset="0"/>
              </a:rPr>
              <a:t>Нормативные документы</a:t>
            </a:r>
            <a:endParaRPr lang="ru-RU" altLang="ru-RU" sz="28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4"/>
          <p:cNvSpPr>
            <a:spLocks noChangeArrowheads="1"/>
          </p:cNvSpPr>
          <p:nvPr/>
        </p:nvSpPr>
        <p:spPr bwMode="auto">
          <a:xfrm>
            <a:off x="449263" y="1740872"/>
            <a:ext cx="8227194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just">
              <a:spcBef>
                <a:spcPct val="0"/>
              </a:spcBef>
            </a:pPr>
            <a:r>
              <a:rPr lang="ru-RU" sz="2000" dirty="0" smtClean="0">
                <a:latin typeface="Cambria" panose="02040503050406030204" pitchFamily="18" charset="0"/>
              </a:rPr>
              <a:t>Приказ </a:t>
            </a:r>
            <a:r>
              <a:rPr lang="ru-RU" sz="2000" dirty="0">
                <a:latin typeface="Cambria" panose="02040503050406030204" pitchFamily="18" charset="0"/>
              </a:rPr>
              <a:t>Министерства просвещения Российской Федерации </a:t>
            </a:r>
            <a:r>
              <a:rPr lang="ru-RU" sz="2000" dirty="0" smtClean="0">
                <a:latin typeface="Cambria" panose="02040503050406030204" pitchFamily="18" charset="0"/>
              </a:rPr>
              <a:t/>
            </a:r>
            <a:br>
              <a:rPr lang="ru-RU" sz="2000" dirty="0" smtClean="0">
                <a:latin typeface="Cambria" panose="02040503050406030204" pitchFamily="18" charset="0"/>
              </a:rPr>
            </a:br>
            <a:r>
              <a:rPr lang="ru-RU" sz="2000" dirty="0" smtClean="0">
                <a:latin typeface="Cambria" panose="02040503050406030204" pitchFamily="18" charset="0"/>
              </a:rPr>
              <a:t>и </a:t>
            </a:r>
            <a:r>
              <a:rPr lang="ru-RU" sz="2000" dirty="0">
                <a:latin typeface="Cambria" panose="02040503050406030204" pitchFamily="18" charset="0"/>
              </a:rPr>
              <a:t>Федеральной службы по надзору в сфере образования и науки </a:t>
            </a:r>
            <a:br>
              <a:rPr lang="ru-RU" sz="2000" dirty="0">
                <a:latin typeface="Cambria" panose="02040503050406030204" pitchFamily="18" charset="0"/>
              </a:rPr>
            </a:br>
            <a:r>
              <a:rPr lang="ru-RU" sz="2000" dirty="0">
                <a:latin typeface="Cambria" panose="02040503050406030204" pitchFamily="18" charset="0"/>
              </a:rPr>
              <a:t>от 7 ноября 2018 года </a:t>
            </a:r>
            <a:r>
              <a:rPr lang="ru-RU" sz="2000" dirty="0" smtClean="0">
                <a:latin typeface="Cambria" panose="02040503050406030204" pitchFamily="18" charset="0"/>
              </a:rPr>
              <a:t>№ </a:t>
            </a:r>
            <a:r>
              <a:rPr lang="ru-RU" sz="2000" dirty="0">
                <a:latin typeface="Cambria" panose="02040503050406030204" pitchFamily="18" charset="0"/>
              </a:rPr>
              <a:t>190/1512 «Об утверждении Порядка проведения государственной итоговой аттестации </a:t>
            </a:r>
            <a:r>
              <a:rPr lang="ru-RU" sz="2000" dirty="0" smtClean="0">
                <a:latin typeface="Cambria" panose="02040503050406030204" pitchFamily="18" charset="0"/>
              </a:rPr>
              <a:t/>
            </a:r>
            <a:br>
              <a:rPr lang="ru-RU" sz="2000" dirty="0" smtClean="0">
                <a:latin typeface="Cambria" panose="02040503050406030204" pitchFamily="18" charset="0"/>
              </a:rPr>
            </a:br>
            <a:r>
              <a:rPr lang="ru-RU" sz="2000" dirty="0" smtClean="0">
                <a:latin typeface="Cambria" panose="02040503050406030204" pitchFamily="18" charset="0"/>
              </a:rPr>
              <a:t>по </a:t>
            </a:r>
            <a:r>
              <a:rPr lang="ru-RU" sz="2000" dirty="0">
                <a:latin typeface="Cambria" panose="02040503050406030204" pitchFamily="18" charset="0"/>
              </a:rPr>
              <a:t>образовательным программам среднего общего образования</a:t>
            </a:r>
            <a:r>
              <a:rPr lang="ru-RU" sz="2000" dirty="0" smtClean="0">
                <a:latin typeface="Cambria" panose="02040503050406030204" pitchFamily="18" charset="0"/>
              </a:rPr>
              <a:t>»;</a:t>
            </a:r>
          </a:p>
          <a:p>
            <a:pPr marL="342900" indent="-342900" algn="just">
              <a:spcBef>
                <a:spcPct val="0"/>
              </a:spcBef>
            </a:pPr>
            <a:endParaRPr lang="ru-RU" sz="2000" dirty="0">
              <a:latin typeface="Cambria" panose="02040503050406030204" pitchFamily="18" charset="0"/>
            </a:endParaRPr>
          </a:p>
          <a:p>
            <a:pPr algn="just">
              <a:spcBef>
                <a:spcPct val="0"/>
              </a:spcBef>
              <a:buNone/>
            </a:pPr>
            <a:endParaRPr lang="ru-RU" sz="2000" dirty="0" smtClean="0">
              <a:latin typeface="Cambria" panose="02040503050406030204" pitchFamily="18" charset="0"/>
            </a:endParaRPr>
          </a:p>
          <a:p>
            <a:pPr marL="342900" indent="-342900" algn="just">
              <a:spcBef>
                <a:spcPct val="0"/>
              </a:spcBef>
            </a:pPr>
            <a:r>
              <a:rPr lang="ru-RU" sz="2000" dirty="0" smtClean="0">
                <a:latin typeface="Cambria" panose="02040503050406030204" pitchFamily="18" charset="0"/>
              </a:rPr>
              <a:t>Приказ Департамента образования Орловской области </a:t>
            </a:r>
            <a:br>
              <a:rPr lang="ru-RU" sz="2000" dirty="0" smtClean="0">
                <a:latin typeface="Cambria" panose="02040503050406030204" pitchFamily="18" charset="0"/>
              </a:rPr>
            </a:br>
            <a:r>
              <a:rPr lang="ru-RU" sz="2000" dirty="0" smtClean="0">
                <a:latin typeface="Cambria" panose="02040503050406030204" pitchFamily="18" charset="0"/>
              </a:rPr>
              <a:t>от 18 ноября 2019 года № 1674 «О </a:t>
            </a:r>
            <a:r>
              <a:rPr lang="ru-RU" sz="2000" dirty="0">
                <a:latin typeface="Cambria" panose="02040503050406030204" pitchFamily="18" charset="0"/>
              </a:rPr>
              <a:t>проведении итогового сочинения (изложения) </a:t>
            </a:r>
            <a:r>
              <a:rPr lang="ru-RU" sz="2000" dirty="0" smtClean="0">
                <a:latin typeface="Cambria" panose="02040503050406030204" pitchFamily="18" charset="0"/>
              </a:rPr>
              <a:t>в </a:t>
            </a:r>
            <a:r>
              <a:rPr lang="ru-RU" sz="2000" dirty="0">
                <a:latin typeface="Cambria" panose="02040503050406030204" pitchFamily="18" charset="0"/>
              </a:rPr>
              <a:t>Орловской области в 2019 – 2020 </a:t>
            </a:r>
            <a:r>
              <a:rPr lang="ru-RU" sz="2000" dirty="0" smtClean="0">
                <a:latin typeface="Cambria" panose="02040503050406030204" pitchFamily="18" charset="0"/>
              </a:rPr>
              <a:t>учебном году»</a:t>
            </a:r>
          </a:p>
          <a:p>
            <a:pPr marL="342900" indent="-342900" algn="just">
              <a:spcBef>
                <a:spcPct val="0"/>
              </a:spcBef>
            </a:pPr>
            <a:endParaRPr lang="ru-RU" sz="2000" dirty="0">
              <a:latin typeface="Cambria" panose="02040503050406030204" pitchFamily="18" charset="0"/>
            </a:endParaRPr>
          </a:p>
          <a:p>
            <a:pPr marL="342900" indent="-342900" algn="just">
              <a:spcBef>
                <a:spcPct val="0"/>
              </a:spcBef>
            </a:pPr>
            <a:endParaRPr lang="ru-RU" sz="2000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05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547664" y="1484784"/>
            <a:ext cx="7488386" cy="102612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Телефон региональной «горячей линии» </a:t>
            </a:r>
            <a:b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 вопросам подготовки и проведения ГИА</a:t>
            </a:r>
          </a:p>
          <a:p>
            <a:pPr algn="ctr"/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8(4862) 43-25-96</a:t>
            </a:r>
          </a:p>
        </p:txBody>
      </p:sp>
      <p:pic>
        <p:nvPicPr>
          <p:cNvPr id="18" name="Picture 2" descr="http://govan.forreshealthcentre.co.uk/files/2015/04/man-with-red-telephone-768x102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044957"/>
            <a:ext cx="2880320" cy="384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2479274" y="2780928"/>
            <a:ext cx="6557222" cy="194421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Телефон консультативной поддержки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 вопросам методического сопровождения проведения итогового сочинения (изложения)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8(4862) </a:t>
            </a: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43-25-96,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доб. 121 </a:t>
            </a: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(С. Н. Тихоновская)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доб. 108 </a:t>
            </a:r>
            <a:r>
              <a:rPr lang="ru-RU" sz="2000" b="1" dirty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(М. О. Гридунова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)</a:t>
            </a:r>
            <a:endParaRPr lang="ru-RU" sz="20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FFFFFF"/>
                </a:solidFill>
                <a:latin typeface="Cambria" pitchFamily="18" charset="0"/>
              </a:rPr>
              <a:t>Телефоны «горячей линии»</a:t>
            </a:r>
            <a:endParaRPr lang="ru-RU" altLang="ru-RU" sz="28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03848" y="4949553"/>
            <a:ext cx="5832202" cy="157579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Телефон консультативной поддержки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 вопросам печати бланков итогового сочинения (изложения)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8(4862) </a:t>
            </a: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43-25-96,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доб. 122 </a:t>
            </a: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(Т. Л. </a:t>
            </a:r>
            <a:r>
              <a:rPr lang="ru-RU" sz="2000" dirty="0" err="1" smtClean="0">
                <a:solidFill>
                  <a:srgbClr val="003399"/>
                </a:solidFill>
                <a:latin typeface="Cambria" panose="02040503050406030204" pitchFamily="18" charset="0"/>
              </a:rPr>
              <a:t>Шапеева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6289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Участники итогового сочинения (изложения)</a:t>
            </a: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2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3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4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5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6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7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20" y="1267510"/>
            <a:ext cx="2417411" cy="43204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 пишут: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1872126"/>
            <a:ext cx="4037856" cy="6381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по образовательным программам среднего общего образования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96883" y="3603734"/>
            <a:ext cx="3591141" cy="5760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Изложение вправе писать: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37532" y="2714238"/>
            <a:ext cx="4037855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прошлых лет и обучающиеся СПО (по желанию)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251925" y="4434625"/>
            <a:ext cx="5552323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с ограниченными возможностями здоровья, дети-инвалиды и инвалиды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07704" y="5274788"/>
            <a:ext cx="6245309" cy="13225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обучающиеся, получающие среднее общее образование </a:t>
            </a:r>
            <a:b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образовательным программам среднего общего образования </a:t>
            </a:r>
            <a:b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специальных учебно-воспитательных учреждения закрытого типа, а также в учреждениях, исполняющих наказание в виде лишения свободы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436096" y="1267510"/>
            <a:ext cx="3486646" cy="43204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проведения: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436096" y="1937747"/>
            <a:ext cx="3467224" cy="5068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декабря 2019 года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447017" y="2714238"/>
            <a:ext cx="3467224" cy="5068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февраля 2020 года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455518" y="3506326"/>
            <a:ext cx="3467224" cy="5068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мая 2020 года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992453" y="1267510"/>
            <a:ext cx="1782934" cy="432048"/>
          </a:xfrm>
          <a:prstGeom prst="roundRec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часа 55 минут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120386" y="4509120"/>
            <a:ext cx="1782934" cy="432048"/>
          </a:xfrm>
          <a:prstGeom prst="roundRec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+ 1,5 часа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Лица, привлекаемые к организации, проведению и проверке итогового сочинения (изложения)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9" name="object 3"/>
          <p:cNvSpPr txBox="1"/>
          <p:nvPr/>
        </p:nvSpPr>
        <p:spPr>
          <a:xfrm>
            <a:off x="179512" y="1484845"/>
            <a:ext cx="369332" cy="4752975"/>
          </a:xfrm>
          <a:prstGeom prst="rect">
            <a:avLst/>
          </a:prstGeom>
          <a:solidFill>
            <a:srgbClr val="005EA4"/>
          </a:solidFill>
          <a:ln w="12700">
            <a:solidFill>
              <a:srgbClr val="467199"/>
            </a:solidFill>
          </a:ln>
        </p:spPr>
        <p:txBody>
          <a:bodyPr vert="vert270" wrap="square" lIns="0" tIns="5715" rIns="0" bIns="0" rtlCol="0">
            <a:spAutoFit/>
          </a:bodyPr>
          <a:lstStyle/>
          <a:p>
            <a:pPr marL="443230" algn="ctr">
              <a:lnSpc>
                <a:spcPct val="100000"/>
              </a:lnSpc>
            </a:pPr>
            <a:r>
              <a:rPr lang="ru-RU" sz="2400" spc="-10" dirty="0" smtClean="0">
                <a:solidFill>
                  <a:srgbClr val="FFFFFF"/>
                </a:solidFill>
                <a:latin typeface="Cambria" panose="02040503050406030204" pitchFamily="18" charset="0"/>
                <a:cs typeface="Calibri"/>
              </a:rPr>
              <a:t>НА   УРОВНЕ   ОМСУ</a:t>
            </a:r>
            <a:endParaRPr lang="ru-RU" sz="2400" dirty="0">
              <a:latin typeface="Cambria" panose="02040503050406030204" pitchFamily="18" charset="0"/>
              <a:cs typeface="Calibri"/>
            </a:endParaRPr>
          </a:p>
        </p:txBody>
      </p:sp>
      <p:sp>
        <p:nvSpPr>
          <p:cNvPr id="48" name="object 5"/>
          <p:cNvSpPr/>
          <p:nvPr/>
        </p:nvSpPr>
        <p:spPr>
          <a:xfrm>
            <a:off x="755576" y="4365104"/>
            <a:ext cx="3672408" cy="1080120"/>
          </a:xfrm>
          <a:custGeom>
            <a:avLst/>
            <a:gdLst/>
            <a:ahLst/>
            <a:cxnLst/>
            <a:rect l="l" t="t" r="r" b="b"/>
            <a:pathLst>
              <a:path w="3312795" h="1152525">
                <a:moveTo>
                  <a:pt x="3312414" y="0"/>
                </a:moveTo>
                <a:lnTo>
                  <a:pt x="192024" y="0"/>
                </a:lnTo>
                <a:lnTo>
                  <a:pt x="147996" y="5071"/>
                </a:lnTo>
                <a:lnTo>
                  <a:pt x="107579" y="19518"/>
                </a:lnTo>
                <a:lnTo>
                  <a:pt x="71925" y="42187"/>
                </a:lnTo>
                <a:lnTo>
                  <a:pt x="42187" y="71925"/>
                </a:lnTo>
                <a:lnTo>
                  <a:pt x="19518" y="107579"/>
                </a:lnTo>
                <a:lnTo>
                  <a:pt x="5071" y="147996"/>
                </a:lnTo>
                <a:lnTo>
                  <a:pt x="0" y="192024"/>
                </a:lnTo>
                <a:lnTo>
                  <a:pt x="0" y="1152144"/>
                </a:lnTo>
                <a:lnTo>
                  <a:pt x="3120390" y="1152144"/>
                </a:lnTo>
                <a:lnTo>
                  <a:pt x="3164417" y="1147072"/>
                </a:lnTo>
                <a:lnTo>
                  <a:pt x="3204834" y="1132625"/>
                </a:lnTo>
                <a:lnTo>
                  <a:pt x="3240488" y="1109956"/>
                </a:lnTo>
                <a:lnTo>
                  <a:pt x="3270226" y="1080218"/>
                </a:lnTo>
                <a:lnTo>
                  <a:pt x="3292895" y="1044564"/>
                </a:lnTo>
                <a:lnTo>
                  <a:pt x="3307342" y="1004147"/>
                </a:lnTo>
                <a:lnTo>
                  <a:pt x="3312414" y="960120"/>
                </a:lnTo>
                <a:lnTo>
                  <a:pt x="33124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2400" dirty="0" smtClean="0">
                <a:solidFill>
                  <a:srgbClr val="005EA4"/>
                </a:solidFill>
                <a:latin typeface="Cambria" panose="02040503050406030204" pitchFamily="18" charset="0"/>
              </a:rPr>
              <a:t>Ответственные </a:t>
            </a:r>
            <a:br>
              <a:rPr lang="ru-RU" sz="2400" dirty="0" smtClean="0">
                <a:solidFill>
                  <a:srgbClr val="005EA4"/>
                </a:solidFill>
                <a:latin typeface="Cambria" panose="02040503050406030204" pitchFamily="18" charset="0"/>
              </a:rPr>
            </a:br>
            <a:r>
              <a:rPr lang="ru-RU" sz="2400" dirty="0" smtClean="0">
                <a:solidFill>
                  <a:srgbClr val="005EA4"/>
                </a:solidFill>
                <a:latin typeface="Cambria" panose="02040503050406030204" pitchFamily="18" charset="0"/>
              </a:rPr>
              <a:t>за перенос </a:t>
            </a:r>
            <a:br>
              <a:rPr lang="ru-RU" sz="2400" dirty="0" smtClean="0">
                <a:solidFill>
                  <a:srgbClr val="005EA4"/>
                </a:solidFill>
                <a:latin typeface="Cambria" panose="02040503050406030204" pitchFamily="18" charset="0"/>
              </a:rPr>
            </a:br>
            <a:r>
              <a:rPr lang="ru-RU" sz="2400" dirty="0" smtClean="0">
                <a:solidFill>
                  <a:srgbClr val="005EA4"/>
                </a:solidFill>
                <a:latin typeface="Cambria" panose="02040503050406030204" pitchFamily="18" charset="0"/>
              </a:rPr>
              <a:t>результатов проверки</a:t>
            </a:r>
            <a:endParaRPr sz="2400" dirty="0">
              <a:solidFill>
                <a:srgbClr val="005EA4"/>
              </a:solidFill>
              <a:latin typeface="Cambria" panose="02040503050406030204" pitchFamily="18" charset="0"/>
            </a:endParaRPr>
          </a:p>
        </p:txBody>
      </p:sp>
      <p:sp>
        <p:nvSpPr>
          <p:cNvPr id="49" name="object 5"/>
          <p:cNvSpPr/>
          <p:nvPr/>
        </p:nvSpPr>
        <p:spPr>
          <a:xfrm>
            <a:off x="755576" y="5589225"/>
            <a:ext cx="3672408" cy="864111"/>
          </a:xfrm>
          <a:custGeom>
            <a:avLst/>
            <a:gdLst/>
            <a:ahLst/>
            <a:cxnLst/>
            <a:rect l="l" t="t" r="r" b="b"/>
            <a:pathLst>
              <a:path w="3312795" h="1152525">
                <a:moveTo>
                  <a:pt x="3312414" y="0"/>
                </a:moveTo>
                <a:lnTo>
                  <a:pt x="192024" y="0"/>
                </a:lnTo>
                <a:lnTo>
                  <a:pt x="147996" y="5071"/>
                </a:lnTo>
                <a:lnTo>
                  <a:pt x="107579" y="19518"/>
                </a:lnTo>
                <a:lnTo>
                  <a:pt x="71925" y="42187"/>
                </a:lnTo>
                <a:lnTo>
                  <a:pt x="42187" y="71925"/>
                </a:lnTo>
                <a:lnTo>
                  <a:pt x="19518" y="107579"/>
                </a:lnTo>
                <a:lnTo>
                  <a:pt x="5071" y="147996"/>
                </a:lnTo>
                <a:lnTo>
                  <a:pt x="0" y="192024"/>
                </a:lnTo>
                <a:lnTo>
                  <a:pt x="0" y="1152144"/>
                </a:lnTo>
                <a:lnTo>
                  <a:pt x="3120390" y="1152144"/>
                </a:lnTo>
                <a:lnTo>
                  <a:pt x="3164417" y="1147072"/>
                </a:lnTo>
                <a:lnTo>
                  <a:pt x="3204834" y="1132625"/>
                </a:lnTo>
                <a:lnTo>
                  <a:pt x="3240488" y="1109956"/>
                </a:lnTo>
                <a:lnTo>
                  <a:pt x="3270226" y="1080218"/>
                </a:lnTo>
                <a:lnTo>
                  <a:pt x="3292895" y="1044564"/>
                </a:lnTo>
                <a:lnTo>
                  <a:pt x="3307342" y="1004147"/>
                </a:lnTo>
                <a:lnTo>
                  <a:pt x="3312414" y="960120"/>
                </a:lnTo>
                <a:lnTo>
                  <a:pt x="33124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2400" dirty="0" smtClean="0">
                <a:solidFill>
                  <a:srgbClr val="005EA4"/>
                </a:solidFill>
                <a:latin typeface="Cambria" panose="02040503050406030204" pitchFamily="18" charset="0"/>
              </a:rPr>
              <a:t>Технический специалист</a:t>
            </a:r>
            <a:endParaRPr sz="2400" dirty="0">
              <a:solidFill>
                <a:srgbClr val="005EA4"/>
              </a:solidFill>
              <a:latin typeface="Cambria" panose="02040503050406030204" pitchFamily="18" charset="0"/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1" name="object 3"/>
          <p:cNvSpPr txBox="1"/>
          <p:nvPr/>
        </p:nvSpPr>
        <p:spPr>
          <a:xfrm>
            <a:off x="8595156" y="1484845"/>
            <a:ext cx="369332" cy="4752975"/>
          </a:xfrm>
          <a:prstGeom prst="rect">
            <a:avLst/>
          </a:prstGeom>
          <a:solidFill>
            <a:srgbClr val="005EA4"/>
          </a:solidFill>
          <a:ln w="12700">
            <a:solidFill>
              <a:srgbClr val="467199"/>
            </a:solidFill>
          </a:ln>
        </p:spPr>
        <p:txBody>
          <a:bodyPr vert="vert270" wrap="square" lIns="0" tIns="5715" rIns="0" bIns="0" rtlCol="0">
            <a:spAutoFit/>
          </a:bodyPr>
          <a:lstStyle/>
          <a:p>
            <a:pPr marL="443230" algn="ctr">
              <a:lnSpc>
                <a:spcPct val="100000"/>
              </a:lnSpc>
            </a:pPr>
            <a:r>
              <a:rPr lang="ru-RU" sz="2400" spc="-10" dirty="0" smtClean="0">
                <a:solidFill>
                  <a:srgbClr val="FFFFFF"/>
                </a:solidFill>
                <a:latin typeface="Cambria" panose="02040503050406030204" pitchFamily="18" charset="0"/>
                <a:cs typeface="Calibri"/>
              </a:rPr>
              <a:t>НА   УРОВНЕ   ОО</a:t>
            </a:r>
            <a:endParaRPr lang="ru-RU" sz="2400" dirty="0">
              <a:latin typeface="Cambria" panose="02040503050406030204" pitchFamily="18" charset="0"/>
              <a:cs typeface="Calibri"/>
            </a:endParaRPr>
          </a:p>
        </p:txBody>
      </p:sp>
      <p:sp>
        <p:nvSpPr>
          <p:cNvPr id="52" name="object 5"/>
          <p:cNvSpPr/>
          <p:nvPr/>
        </p:nvSpPr>
        <p:spPr>
          <a:xfrm>
            <a:off x="4714503" y="1335504"/>
            <a:ext cx="3672408" cy="864111"/>
          </a:xfrm>
          <a:custGeom>
            <a:avLst/>
            <a:gdLst/>
            <a:ahLst/>
            <a:cxnLst/>
            <a:rect l="l" t="t" r="r" b="b"/>
            <a:pathLst>
              <a:path w="3312795" h="1152525">
                <a:moveTo>
                  <a:pt x="3312414" y="0"/>
                </a:moveTo>
                <a:lnTo>
                  <a:pt x="192024" y="0"/>
                </a:lnTo>
                <a:lnTo>
                  <a:pt x="147996" y="5071"/>
                </a:lnTo>
                <a:lnTo>
                  <a:pt x="107579" y="19518"/>
                </a:lnTo>
                <a:lnTo>
                  <a:pt x="71925" y="42187"/>
                </a:lnTo>
                <a:lnTo>
                  <a:pt x="42187" y="71925"/>
                </a:lnTo>
                <a:lnTo>
                  <a:pt x="19518" y="107579"/>
                </a:lnTo>
                <a:lnTo>
                  <a:pt x="5071" y="147996"/>
                </a:lnTo>
                <a:lnTo>
                  <a:pt x="0" y="192024"/>
                </a:lnTo>
                <a:lnTo>
                  <a:pt x="0" y="1152144"/>
                </a:lnTo>
                <a:lnTo>
                  <a:pt x="3120390" y="1152144"/>
                </a:lnTo>
                <a:lnTo>
                  <a:pt x="3164417" y="1147072"/>
                </a:lnTo>
                <a:lnTo>
                  <a:pt x="3204834" y="1132625"/>
                </a:lnTo>
                <a:lnTo>
                  <a:pt x="3240488" y="1109956"/>
                </a:lnTo>
                <a:lnTo>
                  <a:pt x="3270226" y="1080218"/>
                </a:lnTo>
                <a:lnTo>
                  <a:pt x="3292895" y="1044564"/>
                </a:lnTo>
                <a:lnTo>
                  <a:pt x="3307342" y="1004147"/>
                </a:lnTo>
                <a:lnTo>
                  <a:pt x="3312414" y="960120"/>
                </a:lnTo>
                <a:lnTo>
                  <a:pt x="33124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2400" dirty="0" smtClean="0">
                <a:solidFill>
                  <a:srgbClr val="005EA4"/>
                </a:solidFill>
                <a:latin typeface="Cambria" panose="02040503050406030204" pitchFamily="18" charset="0"/>
              </a:rPr>
              <a:t>Руководитель ОО</a:t>
            </a:r>
            <a:endParaRPr sz="2400" dirty="0">
              <a:solidFill>
                <a:srgbClr val="005EA4"/>
              </a:solidFill>
              <a:latin typeface="Cambria" panose="02040503050406030204" pitchFamily="18" charset="0"/>
            </a:endParaRPr>
          </a:p>
        </p:txBody>
      </p:sp>
      <p:sp>
        <p:nvSpPr>
          <p:cNvPr id="53" name="object 5"/>
          <p:cNvSpPr/>
          <p:nvPr/>
        </p:nvSpPr>
        <p:spPr>
          <a:xfrm>
            <a:off x="4716016" y="2343631"/>
            <a:ext cx="3672408" cy="864111"/>
          </a:xfrm>
          <a:custGeom>
            <a:avLst/>
            <a:gdLst/>
            <a:ahLst/>
            <a:cxnLst/>
            <a:rect l="l" t="t" r="r" b="b"/>
            <a:pathLst>
              <a:path w="3312795" h="1152525">
                <a:moveTo>
                  <a:pt x="3312414" y="0"/>
                </a:moveTo>
                <a:lnTo>
                  <a:pt x="192024" y="0"/>
                </a:lnTo>
                <a:lnTo>
                  <a:pt x="147996" y="5071"/>
                </a:lnTo>
                <a:lnTo>
                  <a:pt x="107579" y="19518"/>
                </a:lnTo>
                <a:lnTo>
                  <a:pt x="71925" y="42187"/>
                </a:lnTo>
                <a:lnTo>
                  <a:pt x="42187" y="71925"/>
                </a:lnTo>
                <a:lnTo>
                  <a:pt x="19518" y="107579"/>
                </a:lnTo>
                <a:lnTo>
                  <a:pt x="5071" y="147996"/>
                </a:lnTo>
                <a:lnTo>
                  <a:pt x="0" y="192024"/>
                </a:lnTo>
                <a:lnTo>
                  <a:pt x="0" y="1152144"/>
                </a:lnTo>
                <a:lnTo>
                  <a:pt x="3120390" y="1152144"/>
                </a:lnTo>
                <a:lnTo>
                  <a:pt x="3164417" y="1147072"/>
                </a:lnTo>
                <a:lnTo>
                  <a:pt x="3204834" y="1132625"/>
                </a:lnTo>
                <a:lnTo>
                  <a:pt x="3240488" y="1109956"/>
                </a:lnTo>
                <a:lnTo>
                  <a:pt x="3270226" y="1080218"/>
                </a:lnTo>
                <a:lnTo>
                  <a:pt x="3292895" y="1044564"/>
                </a:lnTo>
                <a:lnTo>
                  <a:pt x="3307342" y="1004147"/>
                </a:lnTo>
                <a:lnTo>
                  <a:pt x="3312414" y="960120"/>
                </a:lnTo>
                <a:lnTo>
                  <a:pt x="33124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2400" dirty="0">
                <a:solidFill>
                  <a:srgbClr val="005EA4"/>
                </a:solidFill>
                <a:latin typeface="Cambria" panose="02040503050406030204" pitchFamily="18" charset="0"/>
              </a:rPr>
              <a:t>Технический специалист</a:t>
            </a:r>
          </a:p>
        </p:txBody>
      </p:sp>
      <p:sp>
        <p:nvSpPr>
          <p:cNvPr id="54" name="object 5"/>
          <p:cNvSpPr/>
          <p:nvPr/>
        </p:nvSpPr>
        <p:spPr>
          <a:xfrm>
            <a:off x="4716016" y="3351758"/>
            <a:ext cx="3672408" cy="864111"/>
          </a:xfrm>
          <a:custGeom>
            <a:avLst/>
            <a:gdLst/>
            <a:ahLst/>
            <a:cxnLst/>
            <a:rect l="l" t="t" r="r" b="b"/>
            <a:pathLst>
              <a:path w="3312795" h="1152525">
                <a:moveTo>
                  <a:pt x="3312414" y="0"/>
                </a:moveTo>
                <a:lnTo>
                  <a:pt x="192024" y="0"/>
                </a:lnTo>
                <a:lnTo>
                  <a:pt x="147996" y="5071"/>
                </a:lnTo>
                <a:lnTo>
                  <a:pt x="107579" y="19518"/>
                </a:lnTo>
                <a:lnTo>
                  <a:pt x="71925" y="42187"/>
                </a:lnTo>
                <a:lnTo>
                  <a:pt x="42187" y="71925"/>
                </a:lnTo>
                <a:lnTo>
                  <a:pt x="19518" y="107579"/>
                </a:lnTo>
                <a:lnTo>
                  <a:pt x="5071" y="147996"/>
                </a:lnTo>
                <a:lnTo>
                  <a:pt x="0" y="192024"/>
                </a:lnTo>
                <a:lnTo>
                  <a:pt x="0" y="1152144"/>
                </a:lnTo>
                <a:lnTo>
                  <a:pt x="3120390" y="1152144"/>
                </a:lnTo>
                <a:lnTo>
                  <a:pt x="3164417" y="1147072"/>
                </a:lnTo>
                <a:lnTo>
                  <a:pt x="3204834" y="1132625"/>
                </a:lnTo>
                <a:lnTo>
                  <a:pt x="3240488" y="1109956"/>
                </a:lnTo>
                <a:lnTo>
                  <a:pt x="3270226" y="1080218"/>
                </a:lnTo>
                <a:lnTo>
                  <a:pt x="3292895" y="1044564"/>
                </a:lnTo>
                <a:lnTo>
                  <a:pt x="3307342" y="1004147"/>
                </a:lnTo>
                <a:lnTo>
                  <a:pt x="3312414" y="960120"/>
                </a:lnTo>
                <a:lnTo>
                  <a:pt x="33124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2400" dirty="0" smtClean="0">
                <a:solidFill>
                  <a:srgbClr val="005EA4"/>
                </a:solidFill>
                <a:latin typeface="Cambria" panose="02040503050406030204" pitchFamily="18" charset="0"/>
              </a:rPr>
              <a:t>Организаторы </a:t>
            </a:r>
            <a:br>
              <a:rPr lang="ru-RU" sz="2400" dirty="0" smtClean="0">
                <a:solidFill>
                  <a:srgbClr val="005EA4"/>
                </a:solidFill>
                <a:latin typeface="Cambria" panose="02040503050406030204" pitchFamily="18" charset="0"/>
              </a:rPr>
            </a:br>
            <a:r>
              <a:rPr lang="ru-RU" sz="2400" dirty="0" smtClean="0">
                <a:solidFill>
                  <a:srgbClr val="005EA4"/>
                </a:solidFill>
                <a:latin typeface="Cambria" panose="02040503050406030204" pitchFamily="18" charset="0"/>
              </a:rPr>
              <a:t>в аудитории</a:t>
            </a:r>
            <a:endParaRPr sz="2400" dirty="0">
              <a:solidFill>
                <a:srgbClr val="005EA4"/>
              </a:solidFill>
              <a:latin typeface="Cambria" panose="02040503050406030204" pitchFamily="18" charset="0"/>
            </a:endParaRPr>
          </a:p>
        </p:txBody>
      </p:sp>
      <p:sp>
        <p:nvSpPr>
          <p:cNvPr id="55" name="object 5"/>
          <p:cNvSpPr/>
          <p:nvPr/>
        </p:nvSpPr>
        <p:spPr>
          <a:xfrm>
            <a:off x="4716016" y="4359870"/>
            <a:ext cx="3672408" cy="1080120"/>
          </a:xfrm>
          <a:custGeom>
            <a:avLst/>
            <a:gdLst/>
            <a:ahLst/>
            <a:cxnLst/>
            <a:rect l="l" t="t" r="r" b="b"/>
            <a:pathLst>
              <a:path w="3312795" h="1152525">
                <a:moveTo>
                  <a:pt x="3312414" y="0"/>
                </a:moveTo>
                <a:lnTo>
                  <a:pt x="192024" y="0"/>
                </a:lnTo>
                <a:lnTo>
                  <a:pt x="147996" y="5071"/>
                </a:lnTo>
                <a:lnTo>
                  <a:pt x="107579" y="19518"/>
                </a:lnTo>
                <a:lnTo>
                  <a:pt x="71925" y="42187"/>
                </a:lnTo>
                <a:lnTo>
                  <a:pt x="42187" y="71925"/>
                </a:lnTo>
                <a:lnTo>
                  <a:pt x="19518" y="107579"/>
                </a:lnTo>
                <a:lnTo>
                  <a:pt x="5071" y="147996"/>
                </a:lnTo>
                <a:lnTo>
                  <a:pt x="0" y="192024"/>
                </a:lnTo>
                <a:lnTo>
                  <a:pt x="0" y="1152144"/>
                </a:lnTo>
                <a:lnTo>
                  <a:pt x="3120390" y="1152144"/>
                </a:lnTo>
                <a:lnTo>
                  <a:pt x="3164417" y="1147072"/>
                </a:lnTo>
                <a:lnTo>
                  <a:pt x="3204834" y="1132625"/>
                </a:lnTo>
                <a:lnTo>
                  <a:pt x="3240488" y="1109956"/>
                </a:lnTo>
                <a:lnTo>
                  <a:pt x="3270226" y="1080218"/>
                </a:lnTo>
                <a:lnTo>
                  <a:pt x="3292895" y="1044564"/>
                </a:lnTo>
                <a:lnTo>
                  <a:pt x="3307342" y="1004147"/>
                </a:lnTo>
                <a:lnTo>
                  <a:pt x="3312414" y="960120"/>
                </a:lnTo>
                <a:lnTo>
                  <a:pt x="33124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2400" dirty="0" smtClean="0">
                <a:solidFill>
                  <a:srgbClr val="005EA4"/>
                </a:solidFill>
                <a:latin typeface="Cambria" panose="02040503050406030204" pitchFamily="18" charset="0"/>
              </a:rPr>
              <a:t>Организаторы </a:t>
            </a:r>
            <a:r>
              <a:rPr lang="ru-RU" sz="2400" dirty="0" smtClean="0">
                <a:solidFill>
                  <a:srgbClr val="005EA4"/>
                </a:solidFill>
                <a:latin typeface="Cambria" panose="02040503050406030204" pitchFamily="18" charset="0"/>
              </a:rPr>
              <a:t/>
            </a:r>
            <a:br>
              <a:rPr lang="ru-RU" sz="2400" dirty="0" smtClean="0">
                <a:solidFill>
                  <a:srgbClr val="005EA4"/>
                </a:solidFill>
                <a:latin typeface="Cambria" panose="02040503050406030204" pitchFamily="18" charset="0"/>
              </a:rPr>
            </a:br>
            <a:r>
              <a:rPr lang="ru-RU" sz="2400" dirty="0" smtClean="0">
                <a:solidFill>
                  <a:srgbClr val="005EA4"/>
                </a:solidFill>
                <a:latin typeface="Cambria" panose="02040503050406030204" pitchFamily="18" charset="0"/>
              </a:rPr>
              <a:t>вне </a:t>
            </a:r>
            <a:r>
              <a:rPr lang="ru-RU" sz="2400" dirty="0" smtClean="0">
                <a:solidFill>
                  <a:srgbClr val="005EA4"/>
                </a:solidFill>
                <a:latin typeface="Cambria" panose="02040503050406030204" pitchFamily="18" charset="0"/>
              </a:rPr>
              <a:t>аудитории</a:t>
            </a:r>
            <a:endParaRPr sz="2400" dirty="0">
              <a:solidFill>
                <a:srgbClr val="005EA4"/>
              </a:solidFill>
              <a:latin typeface="Cambria" panose="02040503050406030204" pitchFamily="18" charset="0"/>
            </a:endParaRPr>
          </a:p>
        </p:txBody>
      </p:sp>
      <p:sp>
        <p:nvSpPr>
          <p:cNvPr id="56" name="object 5"/>
          <p:cNvSpPr/>
          <p:nvPr/>
        </p:nvSpPr>
        <p:spPr>
          <a:xfrm>
            <a:off x="4716016" y="5583991"/>
            <a:ext cx="3672408" cy="864111"/>
          </a:xfrm>
          <a:custGeom>
            <a:avLst/>
            <a:gdLst/>
            <a:ahLst/>
            <a:cxnLst/>
            <a:rect l="l" t="t" r="r" b="b"/>
            <a:pathLst>
              <a:path w="3312795" h="1152525">
                <a:moveTo>
                  <a:pt x="3312414" y="0"/>
                </a:moveTo>
                <a:lnTo>
                  <a:pt x="192024" y="0"/>
                </a:lnTo>
                <a:lnTo>
                  <a:pt x="147996" y="5071"/>
                </a:lnTo>
                <a:lnTo>
                  <a:pt x="107579" y="19518"/>
                </a:lnTo>
                <a:lnTo>
                  <a:pt x="71925" y="42187"/>
                </a:lnTo>
                <a:lnTo>
                  <a:pt x="42187" y="71925"/>
                </a:lnTo>
                <a:lnTo>
                  <a:pt x="19518" y="107579"/>
                </a:lnTo>
                <a:lnTo>
                  <a:pt x="5071" y="147996"/>
                </a:lnTo>
                <a:lnTo>
                  <a:pt x="0" y="192024"/>
                </a:lnTo>
                <a:lnTo>
                  <a:pt x="0" y="1152144"/>
                </a:lnTo>
                <a:lnTo>
                  <a:pt x="3120390" y="1152144"/>
                </a:lnTo>
                <a:lnTo>
                  <a:pt x="3164417" y="1147072"/>
                </a:lnTo>
                <a:lnTo>
                  <a:pt x="3204834" y="1132625"/>
                </a:lnTo>
                <a:lnTo>
                  <a:pt x="3240488" y="1109956"/>
                </a:lnTo>
                <a:lnTo>
                  <a:pt x="3270226" y="1080218"/>
                </a:lnTo>
                <a:lnTo>
                  <a:pt x="3292895" y="1044564"/>
                </a:lnTo>
                <a:lnTo>
                  <a:pt x="3307342" y="1004147"/>
                </a:lnTo>
                <a:lnTo>
                  <a:pt x="3312414" y="960120"/>
                </a:lnTo>
                <a:lnTo>
                  <a:pt x="33124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2400" dirty="0" smtClean="0">
                <a:solidFill>
                  <a:srgbClr val="005EA4"/>
                </a:solidFill>
                <a:latin typeface="Cambria" panose="02040503050406030204" pitchFamily="18" charset="0"/>
              </a:rPr>
              <a:t>Медицинский работник, ассистент</a:t>
            </a:r>
            <a:endParaRPr sz="2400" dirty="0">
              <a:solidFill>
                <a:srgbClr val="005EA4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object 5"/>
          <p:cNvSpPr/>
          <p:nvPr/>
        </p:nvSpPr>
        <p:spPr>
          <a:xfrm>
            <a:off x="755576" y="1340738"/>
            <a:ext cx="3672408" cy="864111"/>
          </a:xfrm>
          <a:custGeom>
            <a:avLst/>
            <a:gdLst/>
            <a:ahLst/>
            <a:cxnLst/>
            <a:rect l="l" t="t" r="r" b="b"/>
            <a:pathLst>
              <a:path w="3312795" h="1152525">
                <a:moveTo>
                  <a:pt x="3312414" y="0"/>
                </a:moveTo>
                <a:lnTo>
                  <a:pt x="192024" y="0"/>
                </a:lnTo>
                <a:lnTo>
                  <a:pt x="147996" y="5071"/>
                </a:lnTo>
                <a:lnTo>
                  <a:pt x="107579" y="19518"/>
                </a:lnTo>
                <a:lnTo>
                  <a:pt x="71925" y="42187"/>
                </a:lnTo>
                <a:lnTo>
                  <a:pt x="42187" y="71925"/>
                </a:lnTo>
                <a:lnTo>
                  <a:pt x="19518" y="107579"/>
                </a:lnTo>
                <a:lnTo>
                  <a:pt x="5071" y="147996"/>
                </a:lnTo>
                <a:lnTo>
                  <a:pt x="0" y="192024"/>
                </a:lnTo>
                <a:lnTo>
                  <a:pt x="0" y="1152144"/>
                </a:lnTo>
                <a:lnTo>
                  <a:pt x="3120390" y="1152144"/>
                </a:lnTo>
                <a:lnTo>
                  <a:pt x="3164417" y="1147072"/>
                </a:lnTo>
                <a:lnTo>
                  <a:pt x="3204834" y="1132625"/>
                </a:lnTo>
                <a:lnTo>
                  <a:pt x="3240488" y="1109956"/>
                </a:lnTo>
                <a:lnTo>
                  <a:pt x="3270226" y="1080218"/>
                </a:lnTo>
                <a:lnTo>
                  <a:pt x="3292895" y="1044564"/>
                </a:lnTo>
                <a:lnTo>
                  <a:pt x="3307342" y="1004147"/>
                </a:lnTo>
                <a:lnTo>
                  <a:pt x="3312414" y="960120"/>
                </a:lnTo>
                <a:lnTo>
                  <a:pt x="33124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2400" dirty="0" smtClean="0">
                <a:solidFill>
                  <a:srgbClr val="005EA4"/>
                </a:solidFill>
                <a:latin typeface="Cambria" panose="02040503050406030204" pitchFamily="18" charset="0"/>
              </a:rPr>
              <a:t>Ответственное  лицо</a:t>
            </a:r>
            <a:endParaRPr sz="2400" dirty="0">
              <a:solidFill>
                <a:srgbClr val="005EA4"/>
              </a:solidFill>
              <a:latin typeface="Cambria" panose="02040503050406030204" pitchFamily="18" charset="0"/>
            </a:endParaRPr>
          </a:p>
        </p:txBody>
      </p:sp>
      <p:sp>
        <p:nvSpPr>
          <p:cNvPr id="26" name="object 5"/>
          <p:cNvSpPr/>
          <p:nvPr/>
        </p:nvSpPr>
        <p:spPr>
          <a:xfrm>
            <a:off x="755576" y="2348865"/>
            <a:ext cx="3672408" cy="864111"/>
          </a:xfrm>
          <a:custGeom>
            <a:avLst/>
            <a:gdLst/>
            <a:ahLst/>
            <a:cxnLst/>
            <a:rect l="l" t="t" r="r" b="b"/>
            <a:pathLst>
              <a:path w="3312795" h="1152525">
                <a:moveTo>
                  <a:pt x="3312414" y="0"/>
                </a:moveTo>
                <a:lnTo>
                  <a:pt x="192024" y="0"/>
                </a:lnTo>
                <a:lnTo>
                  <a:pt x="147996" y="5071"/>
                </a:lnTo>
                <a:lnTo>
                  <a:pt x="107579" y="19518"/>
                </a:lnTo>
                <a:lnTo>
                  <a:pt x="71925" y="42187"/>
                </a:lnTo>
                <a:lnTo>
                  <a:pt x="42187" y="71925"/>
                </a:lnTo>
                <a:lnTo>
                  <a:pt x="19518" y="107579"/>
                </a:lnTo>
                <a:lnTo>
                  <a:pt x="5071" y="147996"/>
                </a:lnTo>
                <a:lnTo>
                  <a:pt x="0" y="192024"/>
                </a:lnTo>
                <a:lnTo>
                  <a:pt x="0" y="1152144"/>
                </a:lnTo>
                <a:lnTo>
                  <a:pt x="3120390" y="1152144"/>
                </a:lnTo>
                <a:lnTo>
                  <a:pt x="3164417" y="1147072"/>
                </a:lnTo>
                <a:lnTo>
                  <a:pt x="3204834" y="1132625"/>
                </a:lnTo>
                <a:lnTo>
                  <a:pt x="3240488" y="1109956"/>
                </a:lnTo>
                <a:lnTo>
                  <a:pt x="3270226" y="1080218"/>
                </a:lnTo>
                <a:lnTo>
                  <a:pt x="3292895" y="1044564"/>
                </a:lnTo>
                <a:lnTo>
                  <a:pt x="3307342" y="1004147"/>
                </a:lnTo>
                <a:lnTo>
                  <a:pt x="3312414" y="960120"/>
                </a:lnTo>
                <a:lnTo>
                  <a:pt x="33124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2400" dirty="0" smtClean="0">
                <a:solidFill>
                  <a:srgbClr val="005EA4"/>
                </a:solidFill>
                <a:latin typeface="Cambria" panose="02040503050406030204" pitchFamily="18" charset="0"/>
              </a:rPr>
              <a:t>Ответственные  за копирование бланков</a:t>
            </a:r>
            <a:endParaRPr sz="2400" dirty="0">
              <a:solidFill>
                <a:srgbClr val="005EA4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object 5"/>
          <p:cNvSpPr/>
          <p:nvPr/>
        </p:nvSpPr>
        <p:spPr>
          <a:xfrm>
            <a:off x="766423" y="3351758"/>
            <a:ext cx="3672408" cy="864111"/>
          </a:xfrm>
          <a:custGeom>
            <a:avLst/>
            <a:gdLst/>
            <a:ahLst/>
            <a:cxnLst/>
            <a:rect l="l" t="t" r="r" b="b"/>
            <a:pathLst>
              <a:path w="3312795" h="1152525">
                <a:moveTo>
                  <a:pt x="3312414" y="0"/>
                </a:moveTo>
                <a:lnTo>
                  <a:pt x="192024" y="0"/>
                </a:lnTo>
                <a:lnTo>
                  <a:pt x="147996" y="5071"/>
                </a:lnTo>
                <a:lnTo>
                  <a:pt x="107579" y="19518"/>
                </a:lnTo>
                <a:lnTo>
                  <a:pt x="71925" y="42187"/>
                </a:lnTo>
                <a:lnTo>
                  <a:pt x="42187" y="71925"/>
                </a:lnTo>
                <a:lnTo>
                  <a:pt x="19518" y="107579"/>
                </a:lnTo>
                <a:lnTo>
                  <a:pt x="5071" y="147996"/>
                </a:lnTo>
                <a:lnTo>
                  <a:pt x="0" y="192024"/>
                </a:lnTo>
                <a:lnTo>
                  <a:pt x="0" y="1152144"/>
                </a:lnTo>
                <a:lnTo>
                  <a:pt x="3120390" y="1152144"/>
                </a:lnTo>
                <a:lnTo>
                  <a:pt x="3164417" y="1147072"/>
                </a:lnTo>
                <a:lnTo>
                  <a:pt x="3204834" y="1132625"/>
                </a:lnTo>
                <a:lnTo>
                  <a:pt x="3240488" y="1109956"/>
                </a:lnTo>
                <a:lnTo>
                  <a:pt x="3270226" y="1080218"/>
                </a:lnTo>
                <a:lnTo>
                  <a:pt x="3292895" y="1044564"/>
                </a:lnTo>
                <a:lnTo>
                  <a:pt x="3307342" y="1004147"/>
                </a:lnTo>
                <a:lnTo>
                  <a:pt x="3312414" y="960120"/>
                </a:lnTo>
                <a:lnTo>
                  <a:pt x="33124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2400" dirty="0" smtClean="0">
                <a:solidFill>
                  <a:srgbClr val="005EA4"/>
                </a:solidFill>
                <a:latin typeface="Cambria" panose="02040503050406030204" pitchFamily="18" charset="0"/>
              </a:rPr>
              <a:t>Эксперты</a:t>
            </a:r>
            <a:endParaRPr sz="2400" dirty="0">
              <a:solidFill>
                <a:srgbClr val="005EA4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FFFFFF"/>
                </a:solidFill>
                <a:latin typeface="Cambria" pitchFamily="18" charset="0"/>
              </a:rPr>
              <a:t>Основные действия руководителя ОО</a:t>
            </a:r>
            <a:endParaRPr lang="ru-RU" altLang="ru-RU" sz="28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Выноска 2 18"/>
          <p:cNvSpPr/>
          <p:nvPr/>
        </p:nvSpPr>
        <p:spPr>
          <a:xfrm>
            <a:off x="887140" y="2492896"/>
            <a:ext cx="4366951" cy="536103"/>
          </a:xfrm>
          <a:prstGeom prst="borderCallout2">
            <a:avLst>
              <a:gd name="adj1" fmla="val 48601"/>
              <a:gd name="adj2" fmla="val -5687"/>
              <a:gd name="adj3" fmla="val 48118"/>
              <a:gd name="adj4" fmla="val -9704"/>
              <a:gd name="adj5" fmla="val -5096"/>
              <a:gd name="adj6" fmla="val -12001"/>
            </a:avLst>
          </a:prstGeom>
          <a:solidFill>
            <a:srgbClr val="E9EDF4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Назначить и обучить работников, привлекаемых к проведению ИС(И)</a:t>
            </a:r>
            <a:endParaRPr lang="ru-RU" altLang="ru-RU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0" name="Выноска 2 19"/>
          <p:cNvSpPr/>
          <p:nvPr/>
        </p:nvSpPr>
        <p:spPr>
          <a:xfrm>
            <a:off x="565845" y="1916832"/>
            <a:ext cx="4374479" cy="472009"/>
          </a:xfrm>
          <a:prstGeom prst="borderCallout2">
            <a:avLst>
              <a:gd name="adj1" fmla="val 48601"/>
              <a:gd name="adj2" fmla="val -5687"/>
              <a:gd name="adj3" fmla="val 48118"/>
              <a:gd name="adj4" fmla="val -9704"/>
              <a:gd name="adj5" fmla="val -5096"/>
              <a:gd name="adj6" fmla="val -12001"/>
            </a:avLst>
          </a:prstGeom>
          <a:solidFill>
            <a:srgbClr val="E9EDF4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Изучить Порядок проведения ИС(И)</a:t>
            </a:r>
            <a:endParaRPr lang="ru-RU" altLang="ru-RU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7504" y="1268760"/>
            <a:ext cx="5146588" cy="57626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На этапе подготовки ИС(И)</a:t>
            </a:r>
            <a:endParaRPr lang="ru-RU" sz="2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2" name="Выноска 2 21"/>
          <p:cNvSpPr/>
          <p:nvPr/>
        </p:nvSpPr>
        <p:spPr>
          <a:xfrm>
            <a:off x="1213719" y="3140968"/>
            <a:ext cx="4396996" cy="792088"/>
          </a:xfrm>
          <a:prstGeom prst="borderCallout2">
            <a:avLst>
              <a:gd name="adj1" fmla="val 48601"/>
              <a:gd name="adj2" fmla="val -5687"/>
              <a:gd name="adj3" fmla="val 48118"/>
              <a:gd name="adj4" fmla="val -9704"/>
              <a:gd name="adj5" fmla="val -5096"/>
              <a:gd name="adj6" fmla="val -12001"/>
            </a:avLst>
          </a:prstGeom>
          <a:solidFill>
            <a:srgbClr val="E9EDF4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Ознакомить обучающихся 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/>
            </a:r>
            <a:b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и 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их родителей с Памяткой о порядке проведения ИС(И)</a:t>
            </a:r>
            <a:endParaRPr lang="ru-RU" altLang="ru-RU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3" name="Выноска 2 22"/>
          <p:cNvSpPr/>
          <p:nvPr/>
        </p:nvSpPr>
        <p:spPr>
          <a:xfrm>
            <a:off x="1535213" y="4005064"/>
            <a:ext cx="4386224" cy="576064"/>
          </a:xfrm>
          <a:prstGeom prst="borderCallout2">
            <a:avLst>
              <a:gd name="adj1" fmla="val 48601"/>
              <a:gd name="adj2" fmla="val -5687"/>
              <a:gd name="adj3" fmla="val 48118"/>
              <a:gd name="adj4" fmla="val -9704"/>
              <a:gd name="adj5" fmla="val -5096"/>
              <a:gd name="adj6" fmla="val -12001"/>
            </a:avLst>
          </a:prstGeom>
          <a:solidFill>
            <a:srgbClr val="E9EDF4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Проверить готовность ОО </a:t>
            </a:r>
            <a:b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к проведению ИС(И) (словари)</a:t>
            </a:r>
            <a:endParaRPr lang="ru-RU" altLang="ru-RU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8" name="Выноска 2 17"/>
          <p:cNvSpPr/>
          <p:nvPr/>
        </p:nvSpPr>
        <p:spPr>
          <a:xfrm>
            <a:off x="1823244" y="4653136"/>
            <a:ext cx="4431605" cy="576064"/>
          </a:xfrm>
          <a:prstGeom prst="borderCallout2">
            <a:avLst>
              <a:gd name="adj1" fmla="val 48601"/>
              <a:gd name="adj2" fmla="val -5687"/>
              <a:gd name="adj3" fmla="val 48118"/>
              <a:gd name="adj4" fmla="val -9704"/>
              <a:gd name="adj5" fmla="val -5096"/>
              <a:gd name="adj6" fmla="val -12001"/>
            </a:avLst>
          </a:prstGeom>
          <a:solidFill>
            <a:srgbClr val="E9EDF4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Обеспечить печать (получение) бланков и отчетных форм ИС(И)</a:t>
            </a:r>
            <a:endParaRPr lang="ru-RU" altLang="ru-RU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4" name="Выноска 2 23"/>
          <p:cNvSpPr/>
          <p:nvPr/>
        </p:nvSpPr>
        <p:spPr>
          <a:xfrm>
            <a:off x="2111276" y="5341169"/>
            <a:ext cx="4431605" cy="536103"/>
          </a:xfrm>
          <a:prstGeom prst="borderCallout2">
            <a:avLst>
              <a:gd name="adj1" fmla="val 48601"/>
              <a:gd name="adj2" fmla="val -5687"/>
              <a:gd name="adj3" fmla="val 48118"/>
              <a:gd name="adj4" fmla="val -9704"/>
              <a:gd name="adj5" fmla="val -5096"/>
              <a:gd name="adj6" fmla="val -12001"/>
            </a:avLst>
          </a:prstGeom>
          <a:solidFill>
            <a:srgbClr val="E9EDF4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Определить аудитории, распределить участников</a:t>
            </a:r>
            <a:endParaRPr lang="ru-RU" altLang="ru-RU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5" name="Выноска 2 24"/>
          <p:cNvSpPr/>
          <p:nvPr/>
        </p:nvSpPr>
        <p:spPr>
          <a:xfrm>
            <a:off x="2399308" y="5986125"/>
            <a:ext cx="4431605" cy="536103"/>
          </a:xfrm>
          <a:prstGeom prst="borderCallout2">
            <a:avLst>
              <a:gd name="adj1" fmla="val 48601"/>
              <a:gd name="adj2" fmla="val -5687"/>
              <a:gd name="adj3" fmla="val 48118"/>
              <a:gd name="adj4" fmla="val -9704"/>
              <a:gd name="adj5" fmla="val -5096"/>
              <a:gd name="adj6" fmla="val -12001"/>
            </a:avLst>
          </a:prstGeom>
          <a:solidFill>
            <a:srgbClr val="E9EDF4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Организовать заполнение форм </a:t>
            </a:r>
            <a:b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ИС-06 (столбцы 2-6)</a:t>
            </a:r>
            <a:endParaRPr lang="ru-RU" altLang="ru-RU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61"/>
          <a:stretch/>
        </p:blipFill>
        <p:spPr bwMode="auto">
          <a:xfrm>
            <a:off x="5921436" y="1974968"/>
            <a:ext cx="3115060" cy="1670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89040"/>
            <a:ext cx="3059832" cy="7459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5868144" y="4221088"/>
            <a:ext cx="3203848" cy="43204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32240" y="5086925"/>
            <a:ext cx="2205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mbria" panose="02040503050406030204" pitchFamily="18" charset="0"/>
              </a:rPr>
              <a:t>В АЛФАВИТНОМ ПОРЯДКЕ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68144" y="1240371"/>
            <a:ext cx="3168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ambria" panose="02040503050406030204" pitchFamily="18" charset="0"/>
              </a:rPr>
              <a:t>Форма ИС-06 «Протокол проверки ИС(И)»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6444209" y="3861048"/>
            <a:ext cx="936104" cy="43204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" name="Прямая со стрелкой 4"/>
          <p:cNvCxnSpPr>
            <a:stCxn id="35" idx="0"/>
            <a:endCxn id="27" idx="4"/>
          </p:cNvCxnSpPr>
          <p:nvPr/>
        </p:nvCxnSpPr>
        <p:spPr>
          <a:xfrm flipH="1" flipV="1">
            <a:off x="6912261" y="4293096"/>
            <a:ext cx="854732" cy="72008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6596609" y="5013176"/>
            <a:ext cx="2340768" cy="72008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8380040" y="6237312"/>
            <a:ext cx="296416" cy="35087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FFFFFF"/>
                </a:solidFill>
                <a:latin typeface="Cambria" pitchFamily="18" charset="0"/>
              </a:rPr>
              <a:t>Форма ИС-06</a:t>
            </a:r>
            <a:endParaRPr lang="ru-RU" altLang="ru-RU" sz="28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997" y="1220788"/>
            <a:ext cx="5551296" cy="41524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602384"/>
            <a:ext cx="5561026" cy="41524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Овал 21"/>
          <p:cNvSpPr/>
          <p:nvPr/>
        </p:nvSpPr>
        <p:spPr>
          <a:xfrm>
            <a:off x="7740351" y="1196752"/>
            <a:ext cx="1376941" cy="36004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355976" y="2564904"/>
            <a:ext cx="1276488" cy="36004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6863" y="1592796"/>
            <a:ext cx="152400" cy="1800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09544" y="1484784"/>
            <a:ext cx="225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mbria" panose="02040503050406030204" pitchFamily="18" charset="0"/>
              </a:rPr>
              <a:t>- заполняются в ОО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03176" y="1592796"/>
            <a:ext cx="152400" cy="1800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65997" y="3068960"/>
            <a:ext cx="357931" cy="302433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022381" y="1700808"/>
            <a:ext cx="357931" cy="302433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15144" y="1880828"/>
            <a:ext cx="152400" cy="1800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67544" y="1880828"/>
            <a:ext cx="152400" cy="1800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03176" y="1880828"/>
            <a:ext cx="152400" cy="1800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47192" y="1880828"/>
            <a:ext cx="152400" cy="1800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961944" y="1763524"/>
            <a:ext cx="225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mbria" panose="02040503050406030204" pitchFamily="18" charset="0"/>
              </a:rPr>
              <a:t>- </a:t>
            </a:r>
            <a:r>
              <a:rPr lang="ru-RU" dirty="0">
                <a:latin typeface="Cambria" panose="02040503050406030204" pitchFamily="18" charset="0"/>
              </a:rPr>
              <a:t>н</a:t>
            </a:r>
            <a:r>
              <a:rPr lang="ru-RU" dirty="0" smtClean="0">
                <a:latin typeface="Cambria" panose="02040503050406030204" pitchFamily="18" charset="0"/>
              </a:rPr>
              <a:t>омер аудитории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28184" y="5373216"/>
            <a:ext cx="2889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mbria" panose="02040503050406030204" pitchFamily="18" charset="0"/>
              </a:rPr>
              <a:t>В столбце 6 </a:t>
            </a:r>
            <a:r>
              <a:rPr lang="ru-RU" dirty="0" smtClean="0">
                <a:latin typeface="Cambria" panose="02040503050406030204" pitchFamily="18" charset="0"/>
              </a:rPr>
              <a:t>«Сдавал в </a:t>
            </a:r>
            <a:r>
              <a:rPr lang="ru-RU" dirty="0" smtClean="0">
                <a:latin typeface="Cambria" panose="02040503050406030204" pitchFamily="18" charset="0"/>
              </a:rPr>
              <a:t>устной форме» напротив участника, не явившегося на ИС(И) поставить  Н   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868144" y="5445224"/>
            <a:ext cx="288032" cy="504056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74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FFFFFF"/>
                </a:solidFill>
                <a:latin typeface="Cambria" pitchFamily="18" charset="0"/>
              </a:rPr>
              <a:t>Основные действия руководителя ОО</a:t>
            </a:r>
            <a:endParaRPr lang="ru-RU" altLang="ru-RU" sz="28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107505" y="1340768"/>
            <a:ext cx="5508719" cy="57626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На этапе проведения ИС(И)</a:t>
            </a:r>
            <a:endParaRPr lang="ru-RU" sz="2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2024844"/>
            <a:ext cx="5469160" cy="6480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Провести краткий 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инструктаж 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и 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распределить всех работников 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по 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их рабочим местам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5928" y="2852936"/>
            <a:ext cx="546916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С 9.00 часов 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организовать 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вход участников 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ИС(И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)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80728" y="3429000"/>
            <a:ext cx="5469160" cy="9361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Выдать организаторам в аудитории конверты </a:t>
            </a:r>
            <a:b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с комплектами бланков ИС(И) и другие материалы</a:t>
            </a:r>
            <a:endParaRPr lang="ru-RU" altLang="ru-RU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47056" y="4509120"/>
            <a:ext cx="5469160" cy="14127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В 9.45 часов организовать:</a:t>
            </a:r>
          </a:p>
          <a:p>
            <a:pPr algn="ctr"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скачивание тем ИС и их тиражирование </a:t>
            </a:r>
            <a:br>
              <a:rPr lang="ru-RU" alt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по количеству участников;</a:t>
            </a:r>
          </a:p>
          <a:p>
            <a:pPr algn="ctr"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выдачу тем 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итогового сочинения, 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текстов изложения организаторам 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в 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аудитории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335088" y="6057292"/>
            <a:ext cx="5469160" cy="39604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Обеспечить контроль за проведением ИС(И)</a:t>
            </a:r>
          </a:p>
        </p:txBody>
      </p:sp>
      <p:sp>
        <p:nvSpPr>
          <p:cNvPr id="34" name="object 4"/>
          <p:cNvSpPr/>
          <p:nvPr/>
        </p:nvSpPr>
        <p:spPr>
          <a:xfrm>
            <a:off x="6482429" y="3429000"/>
            <a:ext cx="1102267" cy="9721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2" descr="C:\Users\tihonovskaya\Desktop\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688" y="1268760"/>
            <a:ext cx="221456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s://www.nalog.ru/cdn/image/559186/orig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83060"/>
            <a:ext cx="1638499" cy="1464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tihonovskaya\Desktop\ae4a064c5cbf6dc27e399765ca83809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394" y="2353883"/>
            <a:ext cx="1584176" cy="128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bject 9"/>
          <p:cNvSpPr/>
          <p:nvPr/>
        </p:nvSpPr>
        <p:spPr>
          <a:xfrm rot="19237098">
            <a:off x="7264829" y="5906650"/>
            <a:ext cx="648303" cy="6480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FFFFFF"/>
                </a:solidFill>
                <a:latin typeface="Cambria" pitchFamily="18" charset="0"/>
              </a:rPr>
              <a:t>Обратить внимание на инструктаже!!!</a:t>
            </a:r>
            <a:endParaRPr lang="ru-RU" altLang="ru-RU" sz="36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051" y="3841057"/>
            <a:ext cx="1891421" cy="27562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4335214" y="1268760"/>
            <a:ext cx="4773290" cy="16761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выдаче ДБЗ организатор в аудитории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переносит код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из бланка регистрации </a:t>
            </a:r>
            <a:b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дополнительный бланк записи </a:t>
            </a:r>
            <a:b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проставляет № листа (3,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т. д.);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онтролирует заполнение участником регистрационных полей дополнительного бланка записи</a:t>
            </a:r>
          </a:p>
        </p:txBody>
      </p:sp>
      <p:sp>
        <p:nvSpPr>
          <p:cNvPr id="31" name="Овал 30"/>
          <p:cNvSpPr/>
          <p:nvPr/>
        </p:nvSpPr>
        <p:spPr>
          <a:xfrm>
            <a:off x="8264481" y="4149080"/>
            <a:ext cx="540161" cy="23937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153187" y="3939487"/>
            <a:ext cx="504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3</a:t>
            </a:r>
            <a:endParaRPr lang="ru-RU" sz="1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/>
          <a:srcRect l="36023" t="18511" r="36164" b="11610"/>
          <a:stretch/>
        </p:blipFill>
        <p:spPr>
          <a:xfrm>
            <a:off x="4624795" y="3100986"/>
            <a:ext cx="1993696" cy="275629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7"/>
          <a:srcRect l="74905" t="66734" r="20114" b="30313"/>
          <a:stretch/>
        </p:blipFill>
        <p:spPr>
          <a:xfrm>
            <a:off x="6042427" y="3481017"/>
            <a:ext cx="477614" cy="155817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5970419" y="3457670"/>
            <a:ext cx="540161" cy="23937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37" name="Выгнутая вниз стрелка 36"/>
          <p:cNvSpPr/>
          <p:nvPr/>
        </p:nvSpPr>
        <p:spPr>
          <a:xfrm rot="933583">
            <a:off x="5878152" y="4017619"/>
            <a:ext cx="2869070" cy="666258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07504" y="1248770"/>
            <a:ext cx="4032448" cy="196420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в аудитории контролирует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роставление участником ИС(И) номера листа (№ 1 и № 2);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участником ИС(И) в бланке записи (лист № 1) темы сочинения (название текста изложения);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апись номера темы (текста) ИС(И) </a:t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бланке регистрации и всех бланках записи (включая дополнительные)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6"/>
          <a:srcRect l="36023" t="18511" r="36164" b="11610"/>
          <a:stretch/>
        </p:blipFill>
        <p:spPr>
          <a:xfrm>
            <a:off x="107504" y="3356992"/>
            <a:ext cx="1993696" cy="275629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84984"/>
            <a:ext cx="1891421" cy="27562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840" y="3923061"/>
            <a:ext cx="1891421" cy="27562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3347865" y="4005064"/>
            <a:ext cx="504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</a:t>
            </a:r>
            <a:endParaRPr lang="ru-RU" sz="1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35897" y="3356992"/>
            <a:ext cx="504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779912" y="4103494"/>
            <a:ext cx="504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305</a:t>
            </a:r>
            <a:endParaRPr lang="ru-RU" sz="11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139953" y="3455422"/>
            <a:ext cx="504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305</a:t>
            </a:r>
            <a:endParaRPr lang="ru-RU" sz="11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99592" y="3717032"/>
            <a:ext cx="504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305</a:t>
            </a:r>
            <a:endParaRPr lang="ru-RU" sz="11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9752" y="4437112"/>
            <a:ext cx="16561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Cambria" panose="02040503050406030204" pitchFamily="18" charset="0"/>
              </a:rPr>
              <a:t>Тема сочинения (название текста изложения)</a:t>
            </a:r>
            <a:endParaRPr lang="ru-RU" sz="1100" b="1" dirty="0">
              <a:latin typeface="Cambria" panose="02040503050406030204" pitchFamily="18" charset="0"/>
            </a:endParaRPr>
          </a:p>
        </p:txBody>
      </p:sp>
      <p:cxnSp>
        <p:nvCxnSpPr>
          <p:cNvPr id="7" name="Прямая соединительная линия 6"/>
          <p:cNvCxnSpPr>
            <a:stCxn id="66" idx="3"/>
            <a:endCxn id="62" idx="1"/>
          </p:cNvCxnSpPr>
          <p:nvPr/>
        </p:nvCxnSpPr>
        <p:spPr>
          <a:xfrm flipV="1">
            <a:off x="1403647" y="3586227"/>
            <a:ext cx="2736306" cy="261610"/>
          </a:xfrm>
          <a:prstGeom prst="line">
            <a:avLst/>
          </a:prstGeom>
          <a:ln w="1905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endCxn id="61" idx="0"/>
          </p:cNvCxnSpPr>
          <p:nvPr/>
        </p:nvCxnSpPr>
        <p:spPr>
          <a:xfrm flipH="1">
            <a:off x="4031940" y="3645024"/>
            <a:ext cx="252027" cy="458470"/>
          </a:xfrm>
          <a:prstGeom prst="line">
            <a:avLst/>
          </a:prstGeom>
          <a:ln w="1905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61" idx="1"/>
            <a:endCxn id="66" idx="3"/>
          </p:cNvCxnSpPr>
          <p:nvPr/>
        </p:nvCxnSpPr>
        <p:spPr>
          <a:xfrm flipH="1" flipV="1">
            <a:off x="1403647" y="3847837"/>
            <a:ext cx="2376265" cy="386462"/>
          </a:xfrm>
          <a:prstGeom prst="line">
            <a:avLst/>
          </a:prstGeom>
          <a:ln w="1905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7164288" y="3923061"/>
            <a:ext cx="1028185" cy="27803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92280" y="3409255"/>
            <a:ext cx="197971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Cambria" panose="02040503050406030204" pitchFamily="18" charset="0"/>
              </a:rPr>
              <a:t>- заполняет участник</a:t>
            </a:r>
            <a:endParaRPr lang="ru-RU" sz="1300" dirty="0">
              <a:latin typeface="Cambria" panose="02040503050406030204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6660232" y="3477102"/>
            <a:ext cx="508439" cy="19783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6657441" y="3140969"/>
            <a:ext cx="498058" cy="21602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092280" y="3068960"/>
            <a:ext cx="219561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Cambria" panose="02040503050406030204" pitchFamily="18" charset="0"/>
              </a:rPr>
              <a:t>- заполняет организатор</a:t>
            </a:r>
            <a:endParaRPr lang="ru-RU" sz="13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37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FFFFFF"/>
                </a:solidFill>
                <a:latin typeface="Cambria" pitchFamily="18" charset="0"/>
              </a:rPr>
              <a:t>Обратить внимание на инструктаже!!!</a:t>
            </a:r>
            <a:endParaRPr lang="ru-RU" altLang="ru-RU" sz="36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Скругленный прямоугольник 45"/>
          <p:cNvSpPr/>
          <p:nvPr/>
        </p:nvSpPr>
        <p:spPr>
          <a:xfrm>
            <a:off x="343610" y="1320777"/>
            <a:ext cx="4982992" cy="59605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сборе </a:t>
            </a:r>
            <a:r>
              <a:rPr lang="ru-RU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бланков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</a:t>
            </a:r>
            <a:r>
              <a:rPr lang="ru-RU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 проставляет знак «</a:t>
            </a:r>
            <a:r>
              <a:rPr lang="en-US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10" y="2132856"/>
            <a:ext cx="2322422" cy="3384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1691680" y="2291993"/>
            <a:ext cx="551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078" y="2807206"/>
            <a:ext cx="2356524" cy="34340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4355976" y="2924944"/>
            <a:ext cx="5247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3</a:t>
            </a:r>
            <a:endParaRPr lang="ru-RU" sz="1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6"/>
          <a:srcRect l="74905" t="66734" r="20114" b="30313"/>
          <a:stretch/>
        </p:blipFill>
        <p:spPr>
          <a:xfrm>
            <a:off x="1979712" y="2589605"/>
            <a:ext cx="586448" cy="1913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5" y="2848067"/>
            <a:ext cx="16928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Текст </a:t>
            </a:r>
          </a:p>
          <a:p>
            <a:r>
              <a:rPr lang="ru-RU" dirty="0"/>
              <a:t> </a:t>
            </a:r>
            <a:r>
              <a:rPr lang="ru-RU" dirty="0" smtClean="0"/>
              <a:t>        Текст</a:t>
            </a:r>
          </a:p>
          <a:p>
            <a:r>
              <a:rPr lang="ru-RU" dirty="0" smtClean="0"/>
              <a:t>Текст</a:t>
            </a:r>
          </a:p>
          <a:p>
            <a:r>
              <a:rPr lang="ru-RU" dirty="0"/>
              <a:t> </a:t>
            </a:r>
            <a:r>
              <a:rPr lang="ru-RU" dirty="0" smtClean="0"/>
              <a:t>         </a:t>
            </a:r>
            <a:r>
              <a:rPr lang="ru-RU" dirty="0"/>
              <a:t>Текст</a:t>
            </a:r>
          </a:p>
          <a:p>
            <a:r>
              <a:rPr lang="ru-RU" dirty="0"/>
              <a:t>Текст</a:t>
            </a:r>
          </a:p>
          <a:p>
            <a:r>
              <a:rPr lang="ru-RU" dirty="0" smtClean="0"/>
              <a:t>          Текст</a:t>
            </a:r>
            <a:endParaRPr lang="ru-RU" dirty="0"/>
          </a:p>
          <a:p>
            <a:r>
              <a:rPr lang="ru-RU" dirty="0" smtClean="0"/>
              <a:t>Текст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601663" y="4858928"/>
            <a:ext cx="1795851" cy="3702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611561" y="5229200"/>
            <a:ext cx="18001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097750" y="3573016"/>
            <a:ext cx="19288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Текст </a:t>
            </a:r>
          </a:p>
          <a:p>
            <a:r>
              <a:rPr lang="ru-RU" dirty="0"/>
              <a:t> </a:t>
            </a:r>
            <a:r>
              <a:rPr lang="ru-RU" dirty="0" smtClean="0"/>
              <a:t>        Текст</a:t>
            </a:r>
          </a:p>
          <a:p>
            <a:r>
              <a:rPr lang="ru-RU" dirty="0" smtClean="0"/>
              <a:t>Текст</a:t>
            </a:r>
          </a:p>
          <a:p>
            <a:r>
              <a:rPr lang="ru-RU" dirty="0"/>
              <a:t> </a:t>
            </a:r>
            <a:r>
              <a:rPr lang="ru-RU" dirty="0" smtClean="0"/>
              <a:t>        Текст</a:t>
            </a:r>
          </a:p>
          <a:p>
            <a:r>
              <a:rPr lang="ru-RU" dirty="0" smtClean="0"/>
              <a:t>Текст</a:t>
            </a: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3250135" y="5085184"/>
            <a:ext cx="16432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>
            <a:off x="3250136" y="5085184"/>
            <a:ext cx="1630554" cy="9400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3250135" y="6025253"/>
            <a:ext cx="16432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tihonovskaya\Desktop\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025" y="5301208"/>
            <a:ext cx="553031" cy="55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Скругленный прямоугольник 62"/>
          <p:cNvSpPr/>
          <p:nvPr/>
        </p:nvSpPr>
        <p:spPr>
          <a:xfrm>
            <a:off x="5580112" y="1340768"/>
            <a:ext cx="3436303" cy="9512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</a:t>
            </a:r>
            <a:r>
              <a:rPr lang="ru-RU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 проставляет </a:t>
            </a:r>
            <a:b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бланках регистрации: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6" t="42406" r="40953" b="28797"/>
          <a:stretch/>
        </p:blipFill>
        <p:spPr bwMode="auto">
          <a:xfrm>
            <a:off x="7638915" y="5487734"/>
            <a:ext cx="1325573" cy="10376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TextBox 72"/>
          <p:cNvSpPr txBox="1"/>
          <p:nvPr/>
        </p:nvSpPr>
        <p:spPr>
          <a:xfrm>
            <a:off x="7885078" y="6063798"/>
            <a:ext cx="306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611561" y="4869160"/>
            <a:ext cx="18001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1043608" y="4787156"/>
            <a:ext cx="792088" cy="58606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1187624" y="4787156"/>
            <a:ext cx="720080" cy="58606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9"/>
          <a:srcRect l="36023" t="18511" r="36164" b="11610"/>
          <a:stretch/>
        </p:blipFill>
        <p:spPr>
          <a:xfrm>
            <a:off x="5580112" y="2492896"/>
            <a:ext cx="1993696" cy="275629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6"/>
          <a:srcRect l="74905" t="66734" r="20114" b="30313"/>
          <a:stretch/>
        </p:blipFill>
        <p:spPr>
          <a:xfrm>
            <a:off x="6997744" y="2913143"/>
            <a:ext cx="477614" cy="155817"/>
          </a:xfrm>
          <a:prstGeom prst="rect">
            <a:avLst/>
          </a:prstGeom>
        </p:spPr>
      </p:pic>
      <p:cxnSp>
        <p:nvCxnSpPr>
          <p:cNvPr id="18" name="Прямая со стрелкой 17"/>
          <p:cNvCxnSpPr>
            <a:stCxn id="73" idx="1"/>
          </p:cNvCxnSpPr>
          <p:nvPr/>
        </p:nvCxnSpPr>
        <p:spPr>
          <a:xfrm flipH="1" flipV="1">
            <a:off x="6804249" y="3055750"/>
            <a:ext cx="1080829" cy="3192714"/>
          </a:xfrm>
          <a:prstGeom prst="straightConnector1">
            <a:avLst/>
          </a:prstGeom>
          <a:ln w="38100">
            <a:solidFill>
              <a:srgbClr val="00B05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Овал 67"/>
          <p:cNvSpPr/>
          <p:nvPr/>
        </p:nvSpPr>
        <p:spPr>
          <a:xfrm>
            <a:off x="6588225" y="2924944"/>
            <a:ext cx="409520" cy="16736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6384" name="TextBox 16383"/>
          <p:cNvSpPr txBox="1"/>
          <p:nvPr/>
        </p:nvSpPr>
        <p:spPr>
          <a:xfrm>
            <a:off x="5724128" y="5555218"/>
            <a:ext cx="1751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ВНИМАНИЕ!!!</a:t>
            </a:r>
          </a:p>
          <a:p>
            <a:pPr algn="ctr"/>
            <a:r>
              <a:rPr lang="ru-RU" dirty="0" smtClean="0">
                <a:latin typeface="Cambria" panose="02040503050406030204" pitchFamily="18" charset="0"/>
              </a:rPr>
              <a:t>Минимум </a:t>
            </a:r>
            <a:br>
              <a:rPr lang="ru-RU" dirty="0" smtClean="0">
                <a:latin typeface="Cambria" panose="02040503050406030204" pitchFamily="18" charset="0"/>
              </a:rPr>
            </a:br>
            <a:r>
              <a:rPr lang="ru-RU" dirty="0" smtClean="0">
                <a:latin typeface="Cambria" panose="02040503050406030204" pitchFamily="18" charset="0"/>
              </a:rPr>
              <a:t>2 листа</a:t>
            </a:r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09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FFFFFF"/>
                </a:solidFill>
                <a:latin typeface="Cambria" pitchFamily="18" charset="0"/>
              </a:rPr>
              <a:t>Основные действия руководителя ОО</a:t>
            </a:r>
            <a:endParaRPr lang="ru-RU" altLang="ru-RU" sz="28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107505" y="1196752"/>
            <a:ext cx="8856983" cy="36004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На этапе окончания ИС(И)</a:t>
            </a:r>
            <a:endParaRPr lang="ru-RU" sz="2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cxnSp>
        <p:nvCxnSpPr>
          <p:cNvPr id="24" name="Соединительная линия уступом 23"/>
          <p:cNvCxnSpPr/>
          <p:nvPr/>
        </p:nvCxnSpPr>
        <p:spPr>
          <a:xfrm flipV="1">
            <a:off x="107504" y="2348880"/>
            <a:ext cx="3960440" cy="434976"/>
          </a:xfrm>
          <a:prstGeom prst="bentConnector3">
            <a:avLst>
              <a:gd name="adj1" fmla="val -25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4"/>
          <p:cNvSpPr>
            <a:spLocks noChangeArrowheads="1"/>
          </p:cNvSpPr>
          <p:nvPr/>
        </p:nvSpPr>
        <p:spPr bwMode="auto">
          <a:xfrm>
            <a:off x="107506" y="2357032"/>
            <a:ext cx="475017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з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апечатанные конверты с комплектами бланков (вложены в файлы);</a:t>
            </a:r>
          </a:p>
          <a:p>
            <a:pPr marL="342900" indent="-342900">
              <a:spcBef>
                <a:spcPct val="0"/>
              </a:spcBef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з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апечатанные конверты с черновиками;</a:t>
            </a:r>
          </a:p>
          <a:p>
            <a:pPr marL="342900" indent="-342900">
              <a:spcBef>
                <a:spcPct val="0"/>
              </a:spcBef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тчетные формы;</a:t>
            </a:r>
          </a:p>
          <a:p>
            <a:pPr marL="342900" indent="-342900">
              <a:spcBef>
                <a:spcPct val="0"/>
              </a:spcBef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к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онверты с бракованными и неиспользованными комплектами бланков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79512" y="1628800"/>
            <a:ext cx="4518694" cy="6480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В помещении для руководителя ОО принимает от организатора: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cxnSp>
        <p:nvCxnSpPr>
          <p:cNvPr id="30" name="Соединительная линия уступом 29"/>
          <p:cNvCxnSpPr/>
          <p:nvPr/>
        </p:nvCxnSpPr>
        <p:spPr>
          <a:xfrm flipV="1">
            <a:off x="107504" y="4426633"/>
            <a:ext cx="3960440" cy="434976"/>
          </a:xfrm>
          <a:prstGeom prst="bentConnector3">
            <a:avLst>
              <a:gd name="adj1" fmla="val -25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4"/>
          <p:cNvSpPr>
            <a:spLocks noChangeArrowheads="1"/>
          </p:cNvSpPr>
          <p:nvPr/>
        </p:nvSpPr>
        <p:spPr bwMode="auto">
          <a:xfrm>
            <a:off x="107507" y="4429561"/>
            <a:ext cx="310921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Обеспечивает надежное хранение материалов ИС(И)</a:t>
            </a:r>
          </a:p>
        </p:txBody>
      </p:sp>
      <p:pic>
        <p:nvPicPr>
          <p:cNvPr id="38" name="Picture 4" descr="C:\Users\tihonovskaya\Desktop\img1481_118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495" y="4461219"/>
            <a:ext cx="815352" cy="134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Соединительная линия уступом 38"/>
          <p:cNvCxnSpPr/>
          <p:nvPr/>
        </p:nvCxnSpPr>
        <p:spPr>
          <a:xfrm flipV="1">
            <a:off x="107504" y="5710941"/>
            <a:ext cx="2952328" cy="434976"/>
          </a:xfrm>
          <a:prstGeom prst="bentConnector3">
            <a:avLst>
              <a:gd name="adj1" fmla="val 315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4"/>
          <p:cNvSpPr>
            <a:spLocks noChangeArrowheads="1"/>
          </p:cNvSpPr>
          <p:nvPr/>
        </p:nvSpPr>
        <p:spPr bwMode="auto">
          <a:xfrm>
            <a:off x="107507" y="5746030"/>
            <a:ext cx="475017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Обеспечивает учет бланков ИС(И) </a:t>
            </a:r>
            <a:b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с отметкой «Не завершил», «Удален» </a:t>
            </a:r>
            <a:b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 форм ИС-08 и ИС-09</a:t>
            </a:r>
          </a:p>
        </p:txBody>
      </p:sp>
      <p:cxnSp>
        <p:nvCxnSpPr>
          <p:cNvPr id="41" name="Соединительная линия уступом 40"/>
          <p:cNvCxnSpPr/>
          <p:nvPr/>
        </p:nvCxnSpPr>
        <p:spPr>
          <a:xfrm flipV="1">
            <a:off x="4946037" y="2348880"/>
            <a:ext cx="3960440" cy="434976"/>
          </a:xfrm>
          <a:prstGeom prst="bentConnector3">
            <a:avLst>
              <a:gd name="adj1" fmla="val -25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"/>
          <p:cNvSpPr>
            <a:spLocks noChangeArrowheads="1"/>
          </p:cNvSpPr>
          <p:nvPr/>
        </p:nvSpPr>
        <p:spPr bwMode="auto">
          <a:xfrm>
            <a:off x="5017475" y="2276872"/>
            <a:ext cx="38890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к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онверты с комплектами бланков (вложены в файлы) </a:t>
            </a:r>
            <a:b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по количеству аудиторий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874029" y="1628800"/>
            <a:ext cx="4090459" cy="6480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В пункте проверки ИС(И) передает ответственному лицу: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cxnSp>
        <p:nvCxnSpPr>
          <p:cNvPr id="44" name="Соединительная линия уступом 43"/>
          <p:cNvCxnSpPr/>
          <p:nvPr/>
        </p:nvCxnSpPr>
        <p:spPr>
          <a:xfrm flipV="1">
            <a:off x="4932040" y="3284984"/>
            <a:ext cx="3960440" cy="434976"/>
          </a:xfrm>
          <a:prstGeom prst="bentConnector3">
            <a:avLst>
              <a:gd name="adj1" fmla="val -25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"/>
          <p:cNvSpPr>
            <a:spLocks noChangeArrowheads="1"/>
          </p:cNvSpPr>
          <p:nvPr/>
        </p:nvSpPr>
        <p:spPr bwMode="auto">
          <a:xfrm>
            <a:off x="5003478" y="3212976"/>
            <a:ext cx="4140522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тчетные формы: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ИС-05 </a:t>
            </a:r>
            <a:r>
              <a:rPr lang="ru-RU" altLang="ru-RU" sz="1800" i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(по количеству аудиторий)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600" b="1" i="1" u="sng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(ведомость состоит из двух листов)</a:t>
            </a:r>
            <a:r>
              <a:rPr lang="ru-RU" altLang="ru-RU" sz="1600" u="sng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;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ИС-07, ИС-08, ИС-09 (при наличии);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ИС-06 с заполненными столбцами </a:t>
            </a:r>
            <a:b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2-6 </a:t>
            </a:r>
            <a:r>
              <a:rPr lang="ru-RU" altLang="ru-RU" sz="1600" i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(по количеству аудиторий, </a:t>
            </a:r>
            <a:br>
              <a:rPr lang="ru-RU" altLang="ru-RU" sz="1600" i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600" i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№ аудитории проставить после кода ОО)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800" i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(контроль проставления «</a:t>
            </a:r>
            <a:r>
              <a:rPr lang="ru-RU" altLang="ru-RU" sz="1800" b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Н»</a:t>
            </a:r>
            <a:r>
              <a:rPr lang="ru-RU" altLang="ru-RU" sz="1800" i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отсутствующим на ИС(И))</a:t>
            </a:r>
          </a:p>
        </p:txBody>
      </p:sp>
      <p:cxnSp>
        <p:nvCxnSpPr>
          <p:cNvPr id="46" name="Соединительная линия уступом 45"/>
          <p:cNvCxnSpPr/>
          <p:nvPr/>
        </p:nvCxnSpPr>
        <p:spPr>
          <a:xfrm flipV="1">
            <a:off x="5004048" y="5862150"/>
            <a:ext cx="3960440" cy="434976"/>
          </a:xfrm>
          <a:prstGeom prst="bentConnector3">
            <a:avLst>
              <a:gd name="adj1" fmla="val -25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"/>
          <p:cNvSpPr>
            <a:spLocks noChangeArrowheads="1"/>
          </p:cNvSpPr>
          <p:nvPr/>
        </p:nvSpPr>
        <p:spPr bwMode="auto">
          <a:xfrm>
            <a:off x="5075486" y="5805264"/>
            <a:ext cx="38890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с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писок обучающихся, </a:t>
            </a:r>
            <a:b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не явившихся на ИС(И)</a:t>
            </a:r>
          </a:p>
        </p:txBody>
      </p:sp>
    </p:spTree>
    <p:extLst>
      <p:ext uri="{BB962C8B-B14F-4D97-AF65-F5344CB8AC3E}">
        <p14:creationId xmlns:p14="http://schemas.microsoft.com/office/powerpoint/2010/main" val="122927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16105</TotalTime>
  <Words>933</Words>
  <Application>Microsoft Office PowerPoint</Application>
  <PresentationFormat>Экран (4:3)</PresentationFormat>
  <Paragraphs>215</Paragraphs>
  <Slides>18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1_Тема Office</vt:lpstr>
      <vt:lpstr>Презентация PowerPoint</vt:lpstr>
      <vt:lpstr>Участники итогового сочинения (изложения)</vt:lpstr>
      <vt:lpstr>Лица, привлекаемые к организации, проведению и проверке итогового сочинения (изложения)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Мария Гридунова</cp:lastModifiedBy>
  <cp:revision>977</cp:revision>
  <cp:lastPrinted>2019-10-25T05:29:40Z</cp:lastPrinted>
  <dcterms:created xsi:type="dcterms:W3CDTF">2011-08-25T06:09:31Z</dcterms:created>
  <dcterms:modified xsi:type="dcterms:W3CDTF">2019-11-26T07:00:04Z</dcterms:modified>
</cp:coreProperties>
</file>