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8" r:id="rId2"/>
    <p:sldId id="274" r:id="rId3"/>
    <p:sldId id="275" r:id="rId4"/>
    <p:sldId id="276" r:id="rId5"/>
    <p:sldId id="277" r:id="rId6"/>
    <p:sldId id="278" r:id="rId7"/>
    <p:sldId id="279" r:id="rId8"/>
    <p:sldId id="280" r:id="rId9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9" autoAdjust="0"/>
    <p:restoredTop sz="94660"/>
  </p:normalViewPr>
  <p:slideViewPr>
    <p:cSldViewPr>
      <p:cViewPr>
        <p:scale>
          <a:sx n="75" d="100"/>
          <a:sy n="75" d="100"/>
        </p:scale>
        <p:origin x="-178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E2CFB-555E-48A2-9FE5-BFF0A32BA08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C8FCB-8CE6-4D4D-AF62-E4CD2CD60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933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A40ABD3D-FDA8-4630-A954-54BD7B6B82CF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85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29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4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24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1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95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04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59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51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79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AEC52-DC4F-4B0E-810C-EBA9032C5227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F3ED2-DFA6-4996-8249-3F1CBA97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96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orcoko.ru/ppe/&#1048;&#1090;&#1086;&#1075;&#1086;&#1074;&#1086;&#1077;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orcoko.ru/ppe/&#1048;&#1090;&#1086;&#1075;&#1086;&#1074;&#1086;&#1077;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3203575" y="5015032"/>
            <a:ext cx="570865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 dirty="0" smtClean="0">
                <a:solidFill>
                  <a:srgbClr val="002060"/>
                </a:solidFill>
                <a:latin typeface="Cambria" pitchFamily="18" charset="0"/>
              </a:rPr>
              <a:t>Г. С. Орехов,</a:t>
            </a:r>
            <a:endParaRPr lang="ru-RU" altLang="ru-RU" sz="2000" b="1" i="1" dirty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н</a:t>
            </a: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ачальник отдела перспективных </a:t>
            </a:r>
            <a:b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технологий в сфере образования</a:t>
            </a:r>
            <a:endParaRPr lang="ru-RU" altLang="ru-RU" sz="1800" b="1" i="1" dirty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 БУ ОО «Региональный центр оценки качества образования»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06838" y="0"/>
            <a:ext cx="5237162" cy="1052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-382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367" name="Прямоугольник 4"/>
          <p:cNvSpPr>
            <a:spLocks noChangeArrowheads="1"/>
          </p:cNvSpPr>
          <p:nvPr/>
        </p:nvSpPr>
        <p:spPr bwMode="auto">
          <a:xfrm>
            <a:off x="577280" y="2394754"/>
            <a:ext cx="830103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itchFamily="18" charset="0"/>
              </a:rPr>
              <a:t>Технологическое </a:t>
            </a:r>
            <a:r>
              <a:rPr lang="ru-RU" sz="3600" b="1" dirty="0">
                <a:solidFill>
                  <a:srgbClr val="002060"/>
                </a:solidFill>
                <a:latin typeface="Cambria" pitchFamily="18" charset="0"/>
              </a:rPr>
              <a:t>обеспечение проведения итогового собеседования</a:t>
            </a:r>
            <a:endParaRPr lang="ru-RU" altLang="ru-RU" sz="36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153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3" b="5464"/>
          <a:stretch>
            <a:fillRect/>
          </a:stretch>
        </p:blipFill>
        <p:spPr bwMode="auto">
          <a:xfrm>
            <a:off x="7459663" y="448866"/>
            <a:ext cx="1360487" cy="124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55" b="4839"/>
          <a:stretch>
            <a:fillRect/>
          </a:stretch>
        </p:blipFill>
        <p:spPr bwMode="auto">
          <a:xfrm>
            <a:off x="5716588" y="221853"/>
            <a:ext cx="16017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-27384"/>
            <a:ext cx="1328738" cy="172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1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453628"/>
            <a:ext cx="1338262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72" name="Picture 2" descr="C:\Users\user\Desktop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02791"/>
            <a:ext cx="1606550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i="1" dirty="0" smtClean="0">
                <a:solidFill>
                  <a:srgbClr val="002060"/>
                </a:solidFill>
                <a:latin typeface="Cambria" pitchFamily="18" charset="0"/>
              </a:rPr>
              <a:t>январь 2020 </a:t>
            </a:r>
            <a:r>
              <a:rPr lang="ru-RU" altLang="ru-RU" sz="1400" i="1" dirty="0">
                <a:solidFill>
                  <a:srgbClr val="002060"/>
                </a:solidFill>
                <a:latin typeface="Cambria" pitchFamily="18" charset="0"/>
              </a:rPr>
              <a:t>г.</a:t>
            </a:r>
            <a:endParaRPr lang="ru-RU" altLang="ru-RU" sz="1200" i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496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3" name="Заголовок 1"/>
          <p:cNvSpPr>
            <a:spLocks noGrp="1"/>
          </p:cNvSpPr>
          <p:nvPr>
            <p:ph type="ctrTitle"/>
          </p:nvPr>
        </p:nvSpPr>
        <p:spPr>
          <a:xfrm>
            <a:off x="144463" y="44450"/>
            <a:ext cx="8964612" cy="1055688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Технические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условия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проведения апробации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ИС – 9</a:t>
            </a:r>
            <a:endParaRPr lang="ru-RU" altLang="ru-RU" sz="2400" b="1" dirty="0" smtClean="0">
              <a:solidFill>
                <a:schemeClr val="bg1"/>
              </a:solidFill>
              <a:latin typeface="Cambria" pitchFamily="18" charset="0"/>
              <a:cs typeface="Arial" pitchFamily="34" charset="0"/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Скругленный прямоугольник 14"/>
          <p:cNvSpPr/>
          <p:nvPr/>
        </p:nvSpPr>
        <p:spPr>
          <a:xfrm>
            <a:off x="316234" y="1505521"/>
            <a:ext cx="5824538" cy="105092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Компьютер с подключением к сети Интернет    и установленным программным  обеспечением</a:t>
            </a:r>
          </a:p>
        </p:txBody>
      </p:sp>
      <p:pic>
        <p:nvPicPr>
          <p:cNvPr id="16" name="Picture 4" descr="C:\Users\tihonovskaya\Desktop\картинки фото для презентаций\компьютер.jpg"/>
          <p:cNvPicPr>
            <a:picLocks noChangeAspect="1" noChangeArrowheads="1"/>
          </p:cNvPicPr>
          <p:nvPr/>
        </p:nvPicPr>
        <p:blipFill>
          <a:blip r:embed="rId6" cstate="print">
            <a:extLst/>
          </a:blip>
          <a:srcRect/>
          <a:stretch>
            <a:fillRect/>
          </a:stretch>
        </p:blipFill>
        <p:spPr bwMode="auto">
          <a:xfrm>
            <a:off x="6469809" y="1314908"/>
            <a:ext cx="2155047" cy="1354666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12500"/>
          </a:effectLst>
          <a:extLst/>
        </p:spPr>
      </p:pic>
      <p:pic>
        <p:nvPicPr>
          <p:cNvPr id="17" name="Picture 3" descr="https://otvetclub.com/wp-content/uploads/2017/04/podklyuchit-mikrofon-k-noutbuku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2722" y="4067746"/>
            <a:ext cx="2066925" cy="127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Скругленный прямоугольник 17"/>
          <p:cNvSpPr/>
          <p:nvPr/>
        </p:nvSpPr>
        <p:spPr>
          <a:xfrm>
            <a:off x="440059" y="4226496"/>
            <a:ext cx="5711825" cy="108426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Компьютер (ноутбук),  микрофон, колонки, установленное ПО в аудитории проведения ИС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96047" y="2854896"/>
            <a:ext cx="4924425" cy="1041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Принтер для печати материалов итогового собеседования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984947" y="5620321"/>
            <a:ext cx="4786312" cy="89852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Флеш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-накопитель (С</a:t>
            </a:r>
            <a:r>
              <a:rPr lang="en-US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D/DVD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36984" y="2680271"/>
            <a:ext cx="1666875" cy="130968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22" name="Picture 5" descr="https://i.ebayimg.com/00/s/MTYwMFgxNjAw/z/45IAAOSw3h1ZTOJL/$_3.JPG"/>
          <p:cNvPicPr>
            <a:picLocks noChangeAspect="1" noChangeArrowheads="1"/>
          </p:cNvPicPr>
          <p:nvPr/>
        </p:nvPicPr>
        <p:blipFill>
          <a:blip r:embed="rId9" cstate="print">
            <a:extLst/>
          </a:blip>
          <a:srcRect/>
          <a:stretch>
            <a:fillRect/>
          </a:stretch>
        </p:blipFill>
        <p:spPr bwMode="auto">
          <a:xfrm>
            <a:off x="1411399" y="5363505"/>
            <a:ext cx="1602879" cy="1305855"/>
          </a:xfrm>
          <a:prstGeom prst="rect">
            <a:avLst/>
          </a:prstGeom>
          <a:noFill/>
          <a:effectLst>
            <a:innerShdw blurRad="63500" dist="50800" dir="2700000">
              <a:prstClr val="black">
                <a:alpha val="50000"/>
              </a:prstClr>
            </a:innerShdw>
          </a:effectLst>
          <a:extLst/>
        </p:spPr>
      </p:pic>
    </p:spTree>
    <p:extLst>
      <p:ext uri="{BB962C8B-B14F-4D97-AF65-F5344CB8AC3E}">
        <p14:creationId xmlns:p14="http://schemas.microsoft.com/office/powerpoint/2010/main" val="323729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3" name="Заголовок 1"/>
          <p:cNvSpPr>
            <a:spLocks noGrp="1"/>
          </p:cNvSpPr>
          <p:nvPr>
            <p:ph type="ctrTitle"/>
          </p:nvPr>
        </p:nvSpPr>
        <p:spPr>
          <a:xfrm>
            <a:off x="138113" y="295276"/>
            <a:ext cx="8964612" cy="1055688"/>
          </a:xfrm>
        </p:spPr>
        <p:txBody>
          <a:bodyPr>
            <a:normAutofit/>
          </a:bodyPr>
          <a:lstStyle/>
          <a:p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Подготовка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к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проведению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апробации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ИС – 9</a:t>
            </a:r>
            <a:b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</a:br>
            <a:endParaRPr lang="ru-RU" altLang="ru-RU" sz="2400" b="1" dirty="0" smtClean="0">
              <a:solidFill>
                <a:schemeClr val="bg1"/>
              </a:solidFill>
              <a:latin typeface="Cambria" pitchFamily="18" charset="0"/>
              <a:cs typeface="Arial" pitchFamily="34" charset="0"/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279675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Скругленный прямоугольник 24"/>
          <p:cNvSpPr/>
          <p:nvPr/>
        </p:nvSpPr>
        <p:spPr>
          <a:xfrm>
            <a:off x="2863850" y="1268413"/>
            <a:ext cx="4516438" cy="388937"/>
          </a:xfrm>
          <a:prstGeom prst="roundRect">
            <a:avLst/>
          </a:prstGeom>
          <a:solidFill>
            <a:srgbClr val="22568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 два дня технический специалист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036763" y="2061270"/>
            <a:ext cx="6999287" cy="19431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скачивает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по адресу </a:t>
            </a:r>
            <a:r>
              <a:rPr lang="en-US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http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://orcoko.ru/</a:t>
            </a:r>
            <a:r>
              <a:rPr lang="en-US" b="1" u="sng" dirty="0" err="1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ppe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/Итоговое</a:t>
            </a:r>
            <a:endParaRPr lang="ru-RU" b="1" u="sng" dirty="0">
              <a:solidFill>
                <a:srgbClr val="0000FF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ru-RU" b="1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собеседование  по</a:t>
            </a:r>
            <a:r>
              <a:rPr lang="ru-RU" b="1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русскому языку</a:t>
            </a:r>
            <a:r>
              <a:rPr lang="ru-RU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: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ПО «Автономная станция записи» и «Автономная станция прослушивания»;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Сопроводительные бланки к материалам ИС - 9;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Инструкцию по работе с ПО «Автономная станция записи»</a:t>
            </a:r>
            <a:b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 «Автономная станция прослушивания»;</a:t>
            </a:r>
          </a:p>
          <a:p>
            <a:pPr marL="628650" indent="-266700">
              <a:buFont typeface="+mj-lt"/>
              <a:buAutoNum type="arabicPeriod"/>
              <a:defRPr/>
            </a:pPr>
            <a:r>
              <a:rPr lang="ru-RU" sz="1400" dirty="0" smtClean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Критерии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оценивания для экспертов</a:t>
            </a:r>
            <a:r>
              <a:rPr lang="ru-RU" sz="1400" dirty="0" smtClean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;</a:t>
            </a:r>
            <a:endParaRPr lang="ru-RU" sz="1400" dirty="0">
              <a:solidFill>
                <a:srgbClr val="003399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Временной регламент проведения ИС – 9</a:t>
            </a:r>
          </a:p>
        </p:txBody>
      </p:sp>
      <p:pic>
        <p:nvPicPr>
          <p:cNvPr id="27" name="Picture 5" descr="Картинки по запросу человек с восклицательным знаком png"/>
          <p:cNvPicPr>
            <a:picLocks noChangeAspect="1" noChangeArrowheads="1"/>
          </p:cNvPicPr>
          <p:nvPr/>
        </p:nvPicPr>
        <p:blipFill>
          <a:blip r:embed="rId7"/>
          <a:srcRect l="10345" t="6278" r="13793" b="5832"/>
          <a:stretch>
            <a:fillRect/>
          </a:stretch>
        </p:blipFill>
        <p:spPr bwMode="auto">
          <a:xfrm>
            <a:off x="0" y="1988840"/>
            <a:ext cx="2037198" cy="402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28" name="Скругленный прямоугольник 27"/>
          <p:cNvSpPr/>
          <p:nvPr/>
        </p:nvSpPr>
        <p:spPr>
          <a:xfrm>
            <a:off x="1957116" y="4355195"/>
            <a:ext cx="7038975" cy="9302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готовит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необходимое количество рабочих мест,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оборудованных средствами для записи и прослушивания ответов участников 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068416" y="5581674"/>
            <a:ext cx="6985000" cy="647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проверяет готовность оборудования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 устанавливает ПО «Автономная станция записи» и «Автономная станция прослушивания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</a:p>
        </p:txBody>
      </p:sp>
      <p:grpSp>
        <p:nvGrpSpPr>
          <p:cNvPr id="31" name="Группа 37"/>
          <p:cNvGrpSpPr>
            <a:grpSpLocks/>
          </p:cNvGrpSpPr>
          <p:nvPr/>
        </p:nvGrpSpPr>
        <p:grpSpPr bwMode="auto">
          <a:xfrm>
            <a:off x="2167171" y="2004940"/>
            <a:ext cx="615949" cy="454025"/>
            <a:chOff x="1647364" y="1571689"/>
            <a:chExt cx="983652" cy="745266"/>
          </a:xfrm>
        </p:grpSpPr>
        <p:sp>
          <p:nvSpPr>
            <p:cNvPr id="32" name="Прямоугольник 31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TextBox 40"/>
            <p:cNvSpPr txBox="1">
              <a:spLocks noChangeArrowheads="1"/>
            </p:cNvSpPr>
            <p:nvPr/>
          </p:nvSpPr>
          <p:spPr bwMode="auto">
            <a:xfrm>
              <a:off x="1647364" y="1712824"/>
              <a:ext cx="862378" cy="555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 dirty="0">
                  <a:solidFill>
                    <a:schemeClr val="bg1"/>
                  </a:solidFill>
                  <a:latin typeface="Verdana" pitchFamily="34" charset="0"/>
                </a:rPr>
                <a:t>01</a:t>
              </a:r>
            </a:p>
          </p:txBody>
        </p:sp>
      </p:grpSp>
      <p:grpSp>
        <p:nvGrpSpPr>
          <p:cNvPr id="35" name="Группа 45"/>
          <p:cNvGrpSpPr>
            <a:grpSpLocks/>
          </p:cNvGrpSpPr>
          <p:nvPr/>
        </p:nvGrpSpPr>
        <p:grpSpPr bwMode="auto">
          <a:xfrm>
            <a:off x="2154238" y="4395812"/>
            <a:ext cx="617537" cy="454025"/>
            <a:chOff x="1647363" y="1571689"/>
            <a:chExt cx="983653" cy="745266"/>
          </a:xfrm>
        </p:grpSpPr>
        <p:sp>
          <p:nvSpPr>
            <p:cNvPr id="36" name="Прямоугольник 35"/>
            <p:cNvSpPr/>
            <p:nvPr/>
          </p:nvSpPr>
          <p:spPr>
            <a:xfrm rot="18900000">
              <a:off x="1885058" y="1571689"/>
              <a:ext cx="745958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 rot="18900000">
              <a:off x="1705522" y="1571689"/>
              <a:ext cx="745959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8" name="TextBox 48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02</a:t>
              </a:r>
            </a:p>
          </p:txBody>
        </p:sp>
      </p:grpSp>
      <p:grpSp>
        <p:nvGrpSpPr>
          <p:cNvPr id="39" name="Группа 49"/>
          <p:cNvGrpSpPr>
            <a:grpSpLocks/>
          </p:cNvGrpSpPr>
          <p:nvPr/>
        </p:nvGrpSpPr>
        <p:grpSpPr bwMode="auto">
          <a:xfrm>
            <a:off x="2124075" y="5354662"/>
            <a:ext cx="615950" cy="454025"/>
            <a:chOff x="1647363" y="1571689"/>
            <a:chExt cx="983653" cy="745266"/>
          </a:xfrm>
        </p:grpSpPr>
        <p:sp>
          <p:nvSpPr>
            <p:cNvPr id="40" name="Прямоугольник 39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TextBox 5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42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3" name="Заголовок 1"/>
          <p:cNvSpPr>
            <a:spLocks noGrp="1"/>
          </p:cNvSpPr>
          <p:nvPr>
            <p:ph type="ctrTitle"/>
          </p:nvPr>
        </p:nvSpPr>
        <p:spPr>
          <a:xfrm>
            <a:off x="138113" y="295276"/>
            <a:ext cx="8964612" cy="1055688"/>
          </a:xfrm>
        </p:spPr>
        <p:txBody>
          <a:bodyPr>
            <a:normAutofit/>
          </a:bodyPr>
          <a:lstStyle/>
          <a:p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Подготовка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к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проведению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апробации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ИС – 9</a:t>
            </a:r>
            <a:b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</a:br>
            <a:endParaRPr lang="ru-RU" altLang="ru-RU" sz="2400" b="1" dirty="0" smtClean="0">
              <a:solidFill>
                <a:schemeClr val="bg1"/>
              </a:solidFill>
              <a:latin typeface="Cambria" pitchFamily="18" charset="0"/>
              <a:cs typeface="Arial" pitchFamily="34" charset="0"/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Скругленный прямоугольник 48"/>
          <p:cNvSpPr/>
          <p:nvPr/>
        </p:nvSpPr>
        <p:spPr>
          <a:xfrm>
            <a:off x="3276600" y="1268413"/>
            <a:ext cx="4608513" cy="388937"/>
          </a:xfrm>
          <a:prstGeom prst="roundRect">
            <a:avLst/>
          </a:prstGeom>
          <a:solidFill>
            <a:srgbClr val="22568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  день технический специалист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2036763" y="1773238"/>
            <a:ext cx="7038975" cy="20939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получает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файлы в органах местного самоуправления:  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Файлы со сведениями об участниках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итогового собеседования в ОО </a:t>
            </a: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в формате </a:t>
            </a:r>
            <a:r>
              <a:rPr lang="en-US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XML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, предназначенные для автономной станции записи и прослушивания устных ответов;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Форму ИС-01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- списки участников для их регистрации и распределения по аудиториям;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Форму ИС – 02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-ведомости учета проведения итогового собеседования </a:t>
            </a:r>
            <a:r>
              <a:rPr lang="ru-RU" sz="1400" dirty="0" smtClean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628650" indent="-2667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Специализированную форму черновика для эксперта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628650" indent="-266700" eaLnBrk="1" hangingPunct="1">
              <a:buFont typeface="+mj-lt"/>
              <a:buAutoNum type="arabicPeriod"/>
              <a:defRPr/>
            </a:pPr>
            <a:r>
              <a:rPr lang="ru-RU" sz="1400" b="1" dirty="0" smtClean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Бланки </a:t>
            </a: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итогового собеседования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в формате *.</a:t>
            </a:r>
            <a:r>
              <a:rPr lang="en-US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tiff</a:t>
            </a:r>
            <a:endParaRPr lang="ru-RU" sz="1400" dirty="0">
              <a:solidFill>
                <a:srgbClr val="003399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marL="628650" indent="-266700" eaLnBrk="1" hangingPunct="1">
              <a:buFont typeface="+mj-lt"/>
              <a:buAutoNum type="arabicPeriod"/>
              <a:defRPr/>
            </a:pPr>
            <a:endParaRPr lang="ru-RU" sz="1400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1" name="Picture 5" descr="Картинки по запросу человек с восклицательным знаком png"/>
          <p:cNvPicPr>
            <a:picLocks noChangeAspect="1" noChangeArrowheads="1"/>
          </p:cNvPicPr>
          <p:nvPr/>
        </p:nvPicPr>
        <p:blipFill>
          <a:blip r:embed="rId6"/>
          <a:srcRect l="10345" t="6278" r="13793" b="5832"/>
          <a:stretch>
            <a:fillRect/>
          </a:stretch>
        </p:blipFill>
        <p:spPr bwMode="auto">
          <a:xfrm>
            <a:off x="0" y="1988840"/>
            <a:ext cx="2037198" cy="402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52" name="Скругленный прямоугольник 51"/>
          <p:cNvSpPr/>
          <p:nvPr/>
        </p:nvSpPr>
        <p:spPr>
          <a:xfrm>
            <a:off x="2036763" y="4005263"/>
            <a:ext cx="7038975" cy="928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проводит техническую подготовку ПО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«Автономная станция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 записи» и «Автономная станция прослушивания» во всех 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 аудиториях 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2036763" y="5049838"/>
            <a:ext cx="7024687" cy="8270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производит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распечатку бланков итогового собеседования 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с помощью ПО «Просмотр фотографий </a:t>
            </a:r>
            <a:r>
              <a:rPr lang="en-US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Windows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», выбрав наилучшее качество печати</a:t>
            </a:r>
          </a:p>
        </p:txBody>
      </p:sp>
      <p:grpSp>
        <p:nvGrpSpPr>
          <p:cNvPr id="54" name="Группа 37"/>
          <p:cNvGrpSpPr>
            <a:grpSpLocks/>
          </p:cNvGrpSpPr>
          <p:nvPr/>
        </p:nvGrpSpPr>
        <p:grpSpPr bwMode="auto">
          <a:xfrm>
            <a:off x="2101850" y="1700808"/>
            <a:ext cx="615950" cy="454025"/>
            <a:chOff x="1647363" y="1571689"/>
            <a:chExt cx="983653" cy="745266"/>
          </a:xfrm>
        </p:grpSpPr>
        <p:sp>
          <p:nvSpPr>
            <p:cNvPr id="55" name="Прямоугольник 54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6" name="Прямоугольник 55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7" name="TextBox 40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01</a:t>
              </a:r>
            </a:p>
          </p:txBody>
        </p:sp>
      </p:grpSp>
      <p:grpSp>
        <p:nvGrpSpPr>
          <p:cNvPr id="58" name="Группа 45"/>
          <p:cNvGrpSpPr>
            <a:grpSpLocks/>
          </p:cNvGrpSpPr>
          <p:nvPr/>
        </p:nvGrpSpPr>
        <p:grpSpPr bwMode="auto">
          <a:xfrm>
            <a:off x="2216150" y="3983038"/>
            <a:ext cx="615950" cy="454025"/>
            <a:chOff x="1647363" y="1571689"/>
            <a:chExt cx="983653" cy="745266"/>
          </a:xfrm>
        </p:grpSpPr>
        <p:sp>
          <p:nvSpPr>
            <p:cNvPr id="59" name="Прямоугольник 58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" name="TextBox 48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02</a:t>
              </a:r>
            </a:p>
          </p:txBody>
        </p:sp>
      </p:grpSp>
      <p:grpSp>
        <p:nvGrpSpPr>
          <p:cNvPr id="62" name="Группа 49"/>
          <p:cNvGrpSpPr>
            <a:grpSpLocks/>
          </p:cNvGrpSpPr>
          <p:nvPr/>
        </p:nvGrpSpPr>
        <p:grpSpPr bwMode="auto">
          <a:xfrm>
            <a:off x="2227263" y="5013325"/>
            <a:ext cx="615950" cy="454025"/>
            <a:chOff x="1647363" y="1571689"/>
            <a:chExt cx="983653" cy="745266"/>
          </a:xfrm>
        </p:grpSpPr>
        <p:sp>
          <p:nvSpPr>
            <p:cNvPr id="63" name="Прямоугольник 62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>
            <a:xfrm rot="18900000">
              <a:off x="1705672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5" name="TextBox 5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03</a:t>
              </a:r>
            </a:p>
          </p:txBody>
        </p:sp>
      </p:grpSp>
      <p:sp>
        <p:nvSpPr>
          <p:cNvPr id="66" name="Скругленный прямоугольник 65"/>
          <p:cNvSpPr/>
          <p:nvPr/>
        </p:nvSpPr>
        <p:spPr>
          <a:xfrm>
            <a:off x="2051050" y="6092825"/>
            <a:ext cx="6985000" cy="6492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тиражирует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в необходимом количестве формы проведения итогового собеседования</a:t>
            </a:r>
          </a:p>
        </p:txBody>
      </p:sp>
      <p:grpSp>
        <p:nvGrpSpPr>
          <p:cNvPr id="67" name="Группа 29"/>
          <p:cNvGrpSpPr>
            <a:grpSpLocks/>
          </p:cNvGrpSpPr>
          <p:nvPr/>
        </p:nvGrpSpPr>
        <p:grpSpPr bwMode="auto">
          <a:xfrm>
            <a:off x="2195736" y="5927725"/>
            <a:ext cx="617537" cy="454025"/>
            <a:chOff x="1647363" y="1571689"/>
            <a:chExt cx="983653" cy="745266"/>
          </a:xfrm>
        </p:grpSpPr>
        <p:sp>
          <p:nvSpPr>
            <p:cNvPr id="68" name="Прямоугольник 67"/>
            <p:cNvSpPr/>
            <p:nvPr/>
          </p:nvSpPr>
          <p:spPr>
            <a:xfrm rot="18900000">
              <a:off x="1885058" y="1571689"/>
              <a:ext cx="745958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 rot="18900000">
              <a:off x="1705522" y="1571689"/>
              <a:ext cx="745959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0" name="TextBox 3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822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7384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Скругленный прямоугольник 36"/>
          <p:cNvSpPr/>
          <p:nvPr/>
        </p:nvSpPr>
        <p:spPr>
          <a:xfrm>
            <a:off x="2036763" y="1510727"/>
            <a:ext cx="6999287" cy="9592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</a:t>
            </a:r>
            <a:r>
              <a:rPr lang="en-US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скачивает </a:t>
            </a:r>
            <a:r>
              <a:rPr lang="ru-RU" sz="1600" dirty="0" smtClean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 сайта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ОРЦОКО по адресу </a:t>
            </a:r>
            <a:r>
              <a:rPr lang="en-US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http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://orcoko.ru/</a:t>
            </a:r>
            <a:r>
              <a:rPr lang="en-US" b="1" u="sng" dirty="0" err="1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ppe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  <a:hlinkClick r:id="rId6"/>
              </a:rPr>
              <a:t>/Итоговое</a:t>
            </a:r>
            <a:r>
              <a:rPr lang="ru-RU" b="1" u="sng" dirty="0">
                <a:solidFill>
                  <a:srgbClr val="0000FF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собеседование по русскому языку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КИМ для проведения итогового собеседования </a:t>
            </a:r>
            <a:endParaRPr lang="en-US" sz="1600" dirty="0">
              <a:solidFill>
                <a:srgbClr val="003399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marL="628650" indent="-266700" eaLnBrk="1" hangingPunct="1">
              <a:buFont typeface="+mj-lt"/>
              <a:buAutoNum type="arabicPeriod"/>
              <a:defRPr/>
            </a:pPr>
            <a:endParaRPr lang="ru-RU" sz="1400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38" name="Picture 5" descr="Картинки по запросу человек с восклицательным знаком png"/>
          <p:cNvPicPr>
            <a:picLocks noChangeAspect="1" noChangeArrowheads="1"/>
          </p:cNvPicPr>
          <p:nvPr/>
        </p:nvPicPr>
        <p:blipFill>
          <a:blip r:embed="rId7"/>
          <a:srcRect l="10345" t="6278" r="13793" b="5832"/>
          <a:stretch>
            <a:fillRect/>
          </a:stretch>
        </p:blipFill>
        <p:spPr bwMode="auto">
          <a:xfrm>
            <a:off x="0" y="2059236"/>
            <a:ext cx="2037198" cy="402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39" name="Скругленный прямоугольник 38"/>
          <p:cNvSpPr/>
          <p:nvPr/>
        </p:nvSpPr>
        <p:spPr>
          <a:xfrm>
            <a:off x="2035175" y="2795588"/>
            <a:ext cx="6999288" cy="23034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т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иражирует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в необходимом количестве: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Инструкцию по выполнению заданий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– на каждого участника в аудитории подготовки и одну на каждую аудиторию проведения;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Задание 1 (Чтение текста)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– на каждого участника;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Задание 2 (Пересказ текста)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– на каждого участника;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Задание 3 (Монологическое высказывание) с карточками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участника и экзаменатора-собеседника </a:t>
            </a:r>
            <a:endParaRPr lang="en-US" sz="1400" b="1" dirty="0">
              <a:solidFill>
                <a:srgbClr val="003399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Задание 4 (Диалог) –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один комплект на аудиторию проведения;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Для экзаменатора-собеседника </a:t>
            </a:r>
            <a:r>
              <a:rPr lang="ru-RU" sz="14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– один полный комплект</a:t>
            </a:r>
            <a:r>
              <a:rPr lang="ru-RU" sz="14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790575" indent="-342900">
              <a:buFont typeface="+mj-lt"/>
              <a:buAutoNum type="arabicPeriod"/>
              <a:defRPr/>
            </a:pPr>
            <a:r>
              <a:rPr lang="ru-RU" sz="14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Для эксперта – </a:t>
            </a:r>
            <a:r>
              <a:rPr lang="ru-RU" sz="14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один полный комплект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014538" y="5241925"/>
            <a:ext cx="7024687" cy="635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С 8.45 часов до 9.00 часов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в каждой аудитории проведения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запускает ПО «Автономная станция записи» </a:t>
            </a:r>
            <a:endParaRPr lang="ru-RU" sz="1600" b="1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pSp>
        <p:nvGrpSpPr>
          <p:cNvPr id="41" name="Группа 37"/>
          <p:cNvGrpSpPr>
            <a:grpSpLocks/>
          </p:cNvGrpSpPr>
          <p:nvPr/>
        </p:nvGrpSpPr>
        <p:grpSpPr bwMode="auto">
          <a:xfrm>
            <a:off x="2123379" y="1220392"/>
            <a:ext cx="615950" cy="454025"/>
            <a:chOff x="1647363" y="1571689"/>
            <a:chExt cx="983653" cy="745266"/>
          </a:xfrm>
        </p:grpSpPr>
        <p:sp>
          <p:nvSpPr>
            <p:cNvPr id="42" name="Прямоугольник 41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4" name="TextBox 40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01</a:t>
              </a:r>
            </a:p>
          </p:txBody>
        </p:sp>
      </p:grpSp>
      <p:grpSp>
        <p:nvGrpSpPr>
          <p:cNvPr id="45" name="Группа 45"/>
          <p:cNvGrpSpPr>
            <a:grpSpLocks/>
          </p:cNvGrpSpPr>
          <p:nvPr/>
        </p:nvGrpSpPr>
        <p:grpSpPr bwMode="auto">
          <a:xfrm>
            <a:off x="2124075" y="2636838"/>
            <a:ext cx="615950" cy="454025"/>
            <a:chOff x="1647363" y="1571689"/>
            <a:chExt cx="983653" cy="745266"/>
          </a:xfrm>
        </p:grpSpPr>
        <p:sp>
          <p:nvSpPr>
            <p:cNvPr id="46" name="Прямоугольник 45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8" name="TextBox 48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02</a:t>
              </a:r>
            </a:p>
          </p:txBody>
        </p:sp>
      </p:grpSp>
      <p:grpSp>
        <p:nvGrpSpPr>
          <p:cNvPr id="71" name="Группа 49"/>
          <p:cNvGrpSpPr>
            <a:grpSpLocks/>
          </p:cNvGrpSpPr>
          <p:nvPr/>
        </p:nvGrpSpPr>
        <p:grpSpPr bwMode="auto">
          <a:xfrm>
            <a:off x="2227263" y="5157788"/>
            <a:ext cx="615950" cy="454025"/>
            <a:chOff x="1647363" y="1571689"/>
            <a:chExt cx="983653" cy="745266"/>
          </a:xfrm>
        </p:grpSpPr>
        <p:sp>
          <p:nvSpPr>
            <p:cNvPr id="72" name="Прямоугольник 71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 rot="18900000">
              <a:off x="1705672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4" name="TextBox 5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03</a:t>
              </a:r>
            </a:p>
          </p:txBody>
        </p:sp>
      </p:grpSp>
      <p:sp>
        <p:nvSpPr>
          <p:cNvPr id="75" name="Скругленный прямоугольник 74"/>
          <p:cNvSpPr/>
          <p:nvPr/>
        </p:nvSpPr>
        <p:spPr>
          <a:xfrm>
            <a:off x="2035175" y="6080125"/>
            <a:ext cx="6985000" cy="6492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контролирует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работу технических средств в каждой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аудитории проведения на протяжении всего периода</a:t>
            </a:r>
            <a:endParaRPr lang="ru-RU" sz="1600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pSp>
        <p:nvGrpSpPr>
          <p:cNvPr id="76" name="Группа 29"/>
          <p:cNvGrpSpPr>
            <a:grpSpLocks/>
          </p:cNvGrpSpPr>
          <p:nvPr/>
        </p:nvGrpSpPr>
        <p:grpSpPr bwMode="auto">
          <a:xfrm>
            <a:off x="2225675" y="5999163"/>
            <a:ext cx="617538" cy="454025"/>
            <a:chOff x="1647363" y="1571689"/>
            <a:chExt cx="983653" cy="745266"/>
          </a:xfrm>
        </p:grpSpPr>
        <p:sp>
          <p:nvSpPr>
            <p:cNvPr id="77" name="Прямоугольник 76"/>
            <p:cNvSpPr/>
            <p:nvPr/>
          </p:nvSpPr>
          <p:spPr>
            <a:xfrm rot="18900000">
              <a:off x="1885058" y="1571689"/>
              <a:ext cx="745958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 rot="18900000">
              <a:off x="1705523" y="1571689"/>
              <a:ext cx="745957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9" name="TextBox 3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04</a:t>
              </a:r>
            </a:p>
          </p:txBody>
        </p:sp>
      </p:grpSp>
      <p:sp>
        <p:nvSpPr>
          <p:cNvPr id="80" name="Прямоугольник 2"/>
          <p:cNvSpPr>
            <a:spLocks noChangeArrowheads="1"/>
          </p:cNvSpPr>
          <p:nvPr/>
        </p:nvSpPr>
        <p:spPr bwMode="auto">
          <a:xfrm>
            <a:off x="-36513" y="36567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В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день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апробации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итогового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 собеседования</a:t>
            </a:r>
            <a:endParaRPr lang="ru-RU" altLang="ru-RU" sz="2400" b="1" dirty="0">
              <a:solidFill>
                <a:srgbClr val="FFFFFF"/>
              </a:solidFill>
              <a:latin typeface="Cambria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5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Скругленный прямоугольник 12"/>
          <p:cNvSpPr/>
          <p:nvPr/>
        </p:nvSpPr>
        <p:spPr>
          <a:xfrm>
            <a:off x="2036763" y="2133600"/>
            <a:ext cx="6999287" cy="7413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завершает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итоговое собеседование в каждой аудитории </a:t>
            </a:r>
          </a:p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в ПО «Автономная станция записи»</a:t>
            </a:r>
            <a:endParaRPr lang="en-US" sz="1600" dirty="0">
              <a:solidFill>
                <a:srgbClr val="003399"/>
              </a:solidFill>
              <a:latin typeface="Cambria" panose="02040503050406030204" pitchFamily="18" charset="0"/>
              <a:ea typeface="Calibri"/>
              <a:cs typeface="Times New Roman" panose="02020603050405020304" pitchFamily="18" charset="0"/>
            </a:endParaRPr>
          </a:p>
          <a:p>
            <a:pPr marL="628650" indent="-266700" eaLnBrk="1" hangingPunct="1">
              <a:buFont typeface="+mj-lt"/>
              <a:buAutoNum type="arabicPeriod"/>
              <a:defRPr/>
            </a:pPr>
            <a:endParaRPr lang="ru-RU" sz="1400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4" name="Picture 5" descr="Картинки по запросу человек с восклицательным знаком png"/>
          <p:cNvPicPr>
            <a:picLocks noChangeAspect="1" noChangeArrowheads="1"/>
          </p:cNvPicPr>
          <p:nvPr/>
        </p:nvPicPr>
        <p:blipFill>
          <a:blip r:embed="rId6"/>
          <a:srcRect l="10345" t="6278" r="13793" b="5832"/>
          <a:stretch>
            <a:fillRect/>
          </a:stretch>
        </p:blipFill>
        <p:spPr bwMode="auto">
          <a:xfrm>
            <a:off x="0" y="2059236"/>
            <a:ext cx="2037198" cy="402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5" name="Скругленный прямоугольник 14"/>
          <p:cNvSpPr/>
          <p:nvPr/>
        </p:nvSpPr>
        <p:spPr>
          <a:xfrm>
            <a:off x="2035175" y="3141663"/>
            <a:ext cx="6999288" cy="8493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выгружает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файлы итогового собеседования и сохраняет их в каждой аудитории проведения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14538" y="4365625"/>
            <a:ext cx="7024687" cy="11509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     </a:t>
            </a:r>
            <a:r>
              <a:rPr lang="ru-RU" sz="1600" b="1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копирует </a:t>
            </a: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записи из каждой аудитории на съемный</a:t>
            </a:r>
          </a:p>
          <a:p>
            <a:pPr eaLnBrk="1" hangingPunct="1">
              <a:defRPr/>
            </a:pPr>
            <a:r>
              <a:rPr lang="ru-RU" sz="1600" dirty="0">
                <a:solidFill>
                  <a:srgbClr val="003399"/>
                </a:solidFill>
                <a:latin typeface="Cambria" panose="02040503050406030204" pitchFamily="18" charset="0"/>
                <a:ea typeface="Calibri"/>
                <a:cs typeface="Times New Roman" panose="02020603050405020304" pitchFamily="18" charset="0"/>
              </a:rPr>
              <a:t>           электронный носитель для последующей передачи ответственному организатору ОО</a:t>
            </a:r>
            <a:endParaRPr lang="ru-RU" sz="1600" b="1" dirty="0">
              <a:solidFill>
                <a:srgbClr val="003399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pSp>
        <p:nvGrpSpPr>
          <p:cNvPr id="17" name="Группа 37"/>
          <p:cNvGrpSpPr>
            <a:grpSpLocks/>
          </p:cNvGrpSpPr>
          <p:nvPr/>
        </p:nvGrpSpPr>
        <p:grpSpPr bwMode="auto">
          <a:xfrm>
            <a:off x="2155825" y="2089150"/>
            <a:ext cx="615950" cy="454025"/>
            <a:chOff x="1647363" y="1571689"/>
            <a:chExt cx="983653" cy="745266"/>
          </a:xfrm>
        </p:grpSpPr>
        <p:sp>
          <p:nvSpPr>
            <p:cNvPr id="18" name="Прямоугольник 17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TextBox 40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01</a:t>
              </a:r>
            </a:p>
          </p:txBody>
        </p:sp>
      </p:grpSp>
      <p:grpSp>
        <p:nvGrpSpPr>
          <p:cNvPr id="21" name="Группа 45"/>
          <p:cNvGrpSpPr>
            <a:grpSpLocks/>
          </p:cNvGrpSpPr>
          <p:nvPr/>
        </p:nvGrpSpPr>
        <p:grpSpPr bwMode="auto">
          <a:xfrm>
            <a:off x="2124075" y="3119438"/>
            <a:ext cx="615950" cy="454025"/>
            <a:chOff x="1647363" y="1571689"/>
            <a:chExt cx="983653" cy="745266"/>
          </a:xfrm>
        </p:grpSpPr>
        <p:sp>
          <p:nvSpPr>
            <p:cNvPr id="22" name="Прямоугольник 21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" name="TextBox 48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02</a:t>
              </a:r>
            </a:p>
          </p:txBody>
        </p:sp>
      </p:grpSp>
      <p:grpSp>
        <p:nvGrpSpPr>
          <p:cNvPr id="25" name="Группа 49"/>
          <p:cNvGrpSpPr>
            <a:grpSpLocks/>
          </p:cNvGrpSpPr>
          <p:nvPr/>
        </p:nvGrpSpPr>
        <p:grpSpPr bwMode="auto">
          <a:xfrm>
            <a:off x="2124075" y="4343400"/>
            <a:ext cx="615950" cy="454025"/>
            <a:chOff x="1647363" y="1571689"/>
            <a:chExt cx="983653" cy="745266"/>
          </a:xfrm>
        </p:grpSpPr>
        <p:sp>
          <p:nvSpPr>
            <p:cNvPr id="26" name="Прямоугольник 25"/>
            <p:cNvSpPr/>
            <p:nvPr/>
          </p:nvSpPr>
          <p:spPr>
            <a:xfrm rot="18900000">
              <a:off x="1885671" y="1571689"/>
              <a:ext cx="745345" cy="745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 rot="18900000">
              <a:off x="1705673" y="1571689"/>
              <a:ext cx="745345" cy="745266"/>
            </a:xfrm>
            <a:prstGeom prst="rect">
              <a:avLst/>
            </a:prstGeom>
            <a:solidFill>
              <a:srgbClr val="204D8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TextBox 52"/>
            <p:cNvSpPr txBox="1">
              <a:spLocks noChangeArrowheads="1"/>
            </p:cNvSpPr>
            <p:nvPr/>
          </p:nvSpPr>
          <p:spPr bwMode="auto">
            <a:xfrm>
              <a:off x="1647363" y="1712823"/>
              <a:ext cx="862377" cy="55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ru-RU" altLang="ru-RU" sz="1600">
                  <a:solidFill>
                    <a:schemeClr val="bg1"/>
                  </a:solidFill>
                  <a:latin typeface="Verdana" pitchFamily="34" charset="0"/>
                </a:rPr>
                <a:t>03</a:t>
              </a:r>
            </a:p>
          </p:txBody>
        </p:sp>
      </p:grpSp>
      <p:sp>
        <p:nvSpPr>
          <p:cNvPr id="29" name="Прямоугольник 2"/>
          <p:cNvSpPr>
            <a:spLocks noChangeArrowheads="1"/>
          </p:cNvSpPr>
          <p:nvPr/>
        </p:nvSpPr>
        <p:spPr bwMode="auto">
          <a:xfrm>
            <a:off x="152400" y="26035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По 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завершению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апробации</a:t>
            </a:r>
            <a:r>
              <a:rPr lang="ru-RU" altLang="ru-RU" sz="2400" b="1" dirty="0" smtClean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  <a:r>
              <a:rPr lang="ru-RU" altLang="ru-RU" sz="2400" b="1" dirty="0">
                <a:solidFill>
                  <a:srgbClr val="FFFFFF"/>
                </a:solidFill>
                <a:latin typeface="Cambria" pitchFamily="18" charset="0"/>
                <a:ea typeface="+mj-ea"/>
                <a:cs typeface="Times New Roman" pitchFamily="18" charset="0"/>
              </a:rPr>
              <a:t>итогового собеседования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383913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0163" y="6291263"/>
            <a:ext cx="9090025" cy="4318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2600000" scaled="0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8613" y="1457325"/>
            <a:ext cx="8443912" cy="12509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В случае невозможности самостоятельного разрешения возникшей нештатной ситуации ответственному организатору  необходимо обратиться по телефонам 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«горячей линии»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298575" y="3057525"/>
            <a:ext cx="7427913" cy="9477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</a:rPr>
              <a:t> Региональная «горячая линия»</a:t>
            </a:r>
          </a:p>
          <a:p>
            <a:pPr algn="ctr" eaLnBrk="1" hangingPunct="1">
              <a:defRPr/>
            </a:pPr>
            <a:r>
              <a:rPr lang="ru-RU" sz="2000" b="1" dirty="0">
                <a:solidFill>
                  <a:srgbClr val="003399"/>
                </a:solidFill>
                <a:latin typeface="Cambria" panose="02040503050406030204" pitchFamily="18" charset="0"/>
              </a:rPr>
              <a:t>8(4862) 73-17-79  доб. 131, </a:t>
            </a:r>
            <a:r>
              <a:rPr lang="ru-RU" sz="2000" b="1" dirty="0" smtClean="0">
                <a:solidFill>
                  <a:srgbClr val="003399"/>
                </a:solidFill>
                <a:latin typeface="Cambria" panose="02040503050406030204" pitchFamily="18" charset="0"/>
              </a:rPr>
              <a:t>139</a:t>
            </a:r>
            <a:endParaRPr lang="ru-RU" sz="2000" b="1" dirty="0">
              <a:solidFill>
                <a:srgbClr val="003399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60675" y="4327525"/>
            <a:ext cx="5865813" cy="18383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Телефоны технической поддержки: </a:t>
            </a: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endParaRPr lang="ru-RU" sz="2000" dirty="0" smtClean="0">
              <a:solidFill>
                <a:srgbClr val="003399"/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8-953-614-70-84</a:t>
            </a:r>
            <a:r>
              <a:rPr lang="ru-RU" sz="2000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(Г. С. Орехов</a:t>
            </a:r>
            <a:r>
              <a:rPr lang="ru-RU" sz="2000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      8-920-819-15-83</a:t>
            </a:r>
            <a:r>
              <a:rPr lang="ru-RU" sz="2000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3399"/>
                </a:solidFill>
                <a:latin typeface="Cambria" panose="02040503050406030204" pitchFamily="18" charset="0"/>
                <a:cs typeface="Times New Roman" pitchFamily="18" charset="0"/>
              </a:rPr>
              <a:t>(Д. Ю. Кульков)</a:t>
            </a:r>
            <a:endParaRPr lang="ru-RU" sz="2000" dirty="0">
              <a:solidFill>
                <a:srgbClr val="003399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17" name="Picture 2" descr="http://govan.forreshealthcentre.co.uk/files/2015/04/man-with-red-telephone-768x1024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652838"/>
            <a:ext cx="2524125" cy="316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2"/>
          <p:cNvSpPr>
            <a:spLocks noChangeArrowheads="1"/>
          </p:cNvSpPr>
          <p:nvPr/>
        </p:nvSpPr>
        <p:spPr bwMode="auto">
          <a:xfrm>
            <a:off x="-14288" y="379413"/>
            <a:ext cx="9088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2800" b="1">
                <a:solidFill>
                  <a:srgbClr val="FFFFFF"/>
                </a:solidFill>
                <a:latin typeface="Cambria" pitchFamily="18" charset="0"/>
                <a:cs typeface="Times New Roman" pitchFamily="18" charset="0"/>
              </a:rPr>
              <a:t>Действия при возникновении нештатных ситуаций</a:t>
            </a:r>
          </a:p>
        </p:txBody>
      </p:sp>
    </p:spTree>
    <p:extLst>
      <p:ext uri="{BB962C8B-B14F-4D97-AF65-F5344CB8AC3E}">
        <p14:creationId xmlns:p14="http://schemas.microsoft.com/office/powerpoint/2010/main" val="157593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7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8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19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0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1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8922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38926" name="Picture 26" descr="C:\Users\user\Desktop\фон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1722438"/>
            <a:ext cx="3998912" cy="395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0163" y="6291263"/>
            <a:ext cx="9090025" cy="4318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2600000" scaled="0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9" name="Прямоугольник 4"/>
          <p:cNvSpPr>
            <a:spLocks noChangeArrowheads="1"/>
          </p:cNvSpPr>
          <p:nvPr/>
        </p:nvSpPr>
        <p:spPr bwMode="auto">
          <a:xfrm>
            <a:off x="577280" y="3378090"/>
            <a:ext cx="83010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itchFamily="18" charset="0"/>
              </a:rPr>
              <a:t>СПАСИБО ЗА ВНИМАНИЕ!</a:t>
            </a:r>
            <a:endParaRPr lang="ru-RU" altLang="ru-RU" sz="36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554</Words>
  <Application>Microsoft Office PowerPoint</Application>
  <PresentationFormat>Экран (4:3)</PresentationFormat>
  <Paragraphs>86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Технические условия проведения апробации ИС – 9</vt:lpstr>
      <vt:lpstr>Подготовка к проведению апробации ИС – 9 </vt:lpstr>
      <vt:lpstr>Подготовка к проведению апробации ИС – 9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Гаврин</dc:creator>
  <cp:lastModifiedBy>Григорий Орехов</cp:lastModifiedBy>
  <cp:revision>52</cp:revision>
  <cp:lastPrinted>2020-01-20T11:48:48Z</cp:lastPrinted>
  <dcterms:created xsi:type="dcterms:W3CDTF">2019-11-12T06:04:58Z</dcterms:created>
  <dcterms:modified xsi:type="dcterms:W3CDTF">2020-01-22T05:18:03Z</dcterms:modified>
</cp:coreProperties>
</file>