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sldIdLst>
    <p:sldId id="256" r:id="rId2"/>
    <p:sldId id="297" r:id="rId3"/>
    <p:sldId id="262" r:id="rId4"/>
    <p:sldId id="257" r:id="rId5"/>
    <p:sldId id="298" r:id="rId6"/>
    <p:sldId id="270" r:id="rId7"/>
    <p:sldId id="284" r:id="rId8"/>
    <p:sldId id="285" r:id="rId9"/>
    <p:sldId id="296" r:id="rId10"/>
    <p:sldId id="273" r:id="rId11"/>
    <p:sldId id="301" r:id="rId12"/>
    <p:sldId id="258" r:id="rId13"/>
    <p:sldId id="299" r:id="rId14"/>
    <p:sldId id="271" r:id="rId15"/>
    <p:sldId id="286" r:id="rId16"/>
    <p:sldId id="274" r:id="rId17"/>
    <p:sldId id="294" r:id="rId18"/>
    <p:sldId id="302" r:id="rId19"/>
    <p:sldId id="259" r:id="rId20"/>
    <p:sldId id="300" r:id="rId21"/>
    <p:sldId id="268" r:id="rId22"/>
    <p:sldId id="264" r:id="rId23"/>
    <p:sldId id="265" r:id="rId24"/>
    <p:sldId id="287" r:id="rId25"/>
    <p:sldId id="288" r:id="rId26"/>
    <p:sldId id="279" r:id="rId27"/>
    <p:sldId id="307" r:id="rId28"/>
    <p:sldId id="295" r:id="rId29"/>
    <p:sldId id="303" r:id="rId30"/>
    <p:sldId id="304" r:id="rId31"/>
    <p:sldId id="305" r:id="rId32"/>
    <p:sldId id="306" r:id="rId33"/>
    <p:sldId id="272" r:id="rId34"/>
    <p:sldId id="269" r:id="rId35"/>
    <p:sldId id="266" r:id="rId36"/>
    <p:sldId id="267" r:id="rId37"/>
    <p:sldId id="289" r:id="rId38"/>
    <p:sldId id="290" r:id="rId39"/>
    <p:sldId id="280" r:id="rId40"/>
    <p:sldId id="281" r:id="rId41"/>
    <p:sldId id="310" r:id="rId42"/>
    <p:sldId id="309" r:id="rId43"/>
    <p:sldId id="291" r:id="rId4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1010C6"/>
    <a:srgbClr val="040430"/>
    <a:srgbClr val="062E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8850" name="Group 2"/>
          <p:cNvGrpSpPr>
            <a:grpSpLocks/>
          </p:cNvGrpSpPr>
          <p:nvPr/>
        </p:nvGrpSpPr>
        <p:grpSpPr bwMode="auto">
          <a:xfrm>
            <a:off x="0" y="0"/>
            <a:ext cx="5867400" cy="6858000"/>
            <a:chOff x="0" y="0"/>
            <a:chExt cx="3696" cy="4320"/>
          </a:xfrm>
        </p:grpSpPr>
        <p:sp>
          <p:nvSpPr>
            <p:cNvPr id="78851"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latin typeface="Times New Roman" pitchFamily="18" charset="0"/>
              </a:endParaRPr>
            </a:p>
          </p:txBody>
        </p:sp>
        <p:sp>
          <p:nvSpPr>
            <p:cNvPr id="78852"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ru-RU" altLang="ru-RU" sz="2400">
                <a:latin typeface="Times New Roman" pitchFamily="18" charset="0"/>
              </a:endParaRPr>
            </a:p>
          </p:txBody>
        </p:sp>
      </p:grpSp>
      <p:grpSp>
        <p:nvGrpSpPr>
          <p:cNvPr id="78853" name="Group 5"/>
          <p:cNvGrpSpPr>
            <a:grpSpLocks/>
          </p:cNvGrpSpPr>
          <p:nvPr/>
        </p:nvGrpSpPr>
        <p:grpSpPr bwMode="auto">
          <a:xfrm>
            <a:off x="3632200" y="4889500"/>
            <a:ext cx="4876800" cy="319088"/>
            <a:chOff x="2288" y="3080"/>
            <a:chExt cx="3072" cy="201"/>
          </a:xfrm>
        </p:grpSpPr>
        <p:sp>
          <p:nvSpPr>
            <p:cNvPr id="78854"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8855"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78856"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ru-RU" altLang="ru-RU" noProof="0" smtClean="0"/>
              <a:t>Образец подзаголовка</a:t>
            </a:r>
          </a:p>
        </p:txBody>
      </p:sp>
      <p:sp>
        <p:nvSpPr>
          <p:cNvPr id="78857" name="Rectangle 9"/>
          <p:cNvSpPr>
            <a:spLocks noGrp="1" noChangeArrowheads="1"/>
          </p:cNvSpPr>
          <p:nvPr>
            <p:ph type="dt" sz="quarter" idx="2"/>
          </p:nvPr>
        </p:nvSpPr>
        <p:spPr/>
        <p:txBody>
          <a:bodyPr/>
          <a:lstStyle>
            <a:lvl1pPr>
              <a:defRPr>
                <a:solidFill>
                  <a:schemeClr val="bg1"/>
                </a:solidFill>
              </a:defRPr>
            </a:lvl1pPr>
          </a:lstStyle>
          <a:p>
            <a:endParaRPr lang="ru-RU" altLang="ru-RU"/>
          </a:p>
        </p:txBody>
      </p:sp>
      <p:sp>
        <p:nvSpPr>
          <p:cNvPr id="78858" name="Rectangle 10"/>
          <p:cNvSpPr>
            <a:spLocks noGrp="1" noChangeArrowheads="1"/>
          </p:cNvSpPr>
          <p:nvPr>
            <p:ph type="ftr" sz="quarter" idx="3"/>
          </p:nvPr>
        </p:nvSpPr>
        <p:spPr/>
        <p:txBody>
          <a:bodyPr/>
          <a:lstStyle>
            <a:lvl1pPr algn="r">
              <a:defRPr/>
            </a:lvl1pPr>
          </a:lstStyle>
          <a:p>
            <a:endParaRPr lang="ru-RU" altLang="ru-RU"/>
          </a:p>
        </p:txBody>
      </p:sp>
      <p:sp>
        <p:nvSpPr>
          <p:cNvPr id="78859" name="Rectangle 11"/>
          <p:cNvSpPr>
            <a:spLocks noGrp="1" noChangeArrowheads="1"/>
          </p:cNvSpPr>
          <p:nvPr>
            <p:ph type="sldNum" sz="quarter" idx="4"/>
          </p:nvPr>
        </p:nvSpPr>
        <p:spPr>
          <a:xfrm>
            <a:off x="76200" y="6248400"/>
            <a:ext cx="587375" cy="488950"/>
          </a:xfrm>
        </p:spPr>
        <p:txBody>
          <a:bodyPr anchorCtr="0"/>
          <a:lstStyle>
            <a:lvl1pPr>
              <a:defRPr/>
            </a:lvl1pPr>
          </a:lstStyle>
          <a:p>
            <a:fld id="{4944D101-FC84-4177-A93E-4F17C6537E64}" type="slidenum">
              <a:rPr lang="ru-RU" altLang="ru-RU"/>
              <a:pPr/>
              <a:t>‹#›</a:t>
            </a:fld>
            <a:endParaRPr lang="ru-RU" altLang="ru-RU"/>
          </a:p>
        </p:txBody>
      </p:sp>
      <p:sp>
        <p:nvSpPr>
          <p:cNvPr id="78860"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ru-RU" altLang="ru-RU" noProof="0" smtClean="0"/>
              <a:t>Образец заголовка</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71FCFF91-186C-4BE3-B8C3-4A489D84EF9A}" type="slidenum">
              <a:rPr lang="ru-RU" altLang="ru-RU"/>
              <a:pPr/>
              <a:t>‹#›</a:t>
            </a:fld>
            <a:endParaRPr lang="ru-RU" altLang="ru-RU"/>
          </a:p>
        </p:txBody>
      </p:sp>
    </p:spTree>
    <p:extLst>
      <p:ext uri="{BB962C8B-B14F-4D97-AF65-F5344CB8AC3E}">
        <p14:creationId xmlns:p14="http://schemas.microsoft.com/office/powerpoint/2010/main" val="133723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5600" y="762000"/>
            <a:ext cx="1981200" cy="53244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762000" y="762000"/>
            <a:ext cx="5791200" cy="53244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79CBD26C-92E9-48B3-BB18-860541D75196}" type="slidenum">
              <a:rPr lang="ru-RU" altLang="ru-RU"/>
              <a:pPr/>
              <a:t>‹#›</a:t>
            </a:fld>
            <a:endParaRPr lang="ru-RU" altLang="ru-RU"/>
          </a:p>
        </p:txBody>
      </p:sp>
    </p:spTree>
    <p:extLst>
      <p:ext uri="{BB962C8B-B14F-4D97-AF65-F5344CB8AC3E}">
        <p14:creationId xmlns:p14="http://schemas.microsoft.com/office/powerpoint/2010/main" val="1841341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762000"/>
            <a:ext cx="79248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838200" y="2362200"/>
            <a:ext cx="7693025" cy="3724275"/>
          </a:xfrm>
        </p:spPr>
        <p:txBody>
          <a:bodyPr/>
          <a:lstStyle/>
          <a:p>
            <a:endParaRPr lang="ru-RU"/>
          </a:p>
        </p:txBody>
      </p:sp>
      <p:sp>
        <p:nvSpPr>
          <p:cNvPr id="4" name="Дата 3"/>
          <p:cNvSpPr>
            <a:spLocks noGrp="1"/>
          </p:cNvSpPr>
          <p:nvPr>
            <p:ph type="dt" sz="half" idx="10"/>
          </p:nvPr>
        </p:nvSpPr>
        <p:spPr>
          <a:xfrm>
            <a:off x="2438400" y="6248400"/>
            <a:ext cx="2130425" cy="474663"/>
          </a:xfrm>
        </p:spPr>
        <p:txBody>
          <a:bodyPr/>
          <a:lstStyle>
            <a:lvl1pPr>
              <a:defRPr/>
            </a:lvl1pPr>
          </a:lstStyle>
          <a:p>
            <a:endParaRPr lang="ru-RU" altLang="ru-RU"/>
          </a:p>
        </p:txBody>
      </p:sp>
      <p:sp>
        <p:nvSpPr>
          <p:cNvPr id="5" name="Нижний колонтитул 4"/>
          <p:cNvSpPr>
            <a:spLocks noGrp="1"/>
          </p:cNvSpPr>
          <p:nvPr>
            <p:ph type="ftr" sz="quarter" idx="11"/>
          </p:nvPr>
        </p:nvSpPr>
        <p:spPr>
          <a:xfrm>
            <a:off x="5791200" y="6248400"/>
            <a:ext cx="2897188" cy="474663"/>
          </a:xfrm>
        </p:spPr>
        <p:txBody>
          <a:bodyPr/>
          <a:lstStyle>
            <a:lvl1pPr>
              <a:defRPr/>
            </a:lvl1pPr>
          </a:lstStyle>
          <a:p>
            <a:endParaRPr lang="ru-RU" altLang="ru-RU"/>
          </a:p>
        </p:txBody>
      </p:sp>
      <p:sp>
        <p:nvSpPr>
          <p:cNvPr id="6" name="Номер слайда 5"/>
          <p:cNvSpPr>
            <a:spLocks noGrp="1"/>
          </p:cNvSpPr>
          <p:nvPr>
            <p:ph type="sldNum" sz="quarter" idx="12"/>
          </p:nvPr>
        </p:nvSpPr>
        <p:spPr>
          <a:xfrm>
            <a:off x="84138" y="6242050"/>
            <a:ext cx="587375" cy="488950"/>
          </a:xfrm>
        </p:spPr>
        <p:txBody>
          <a:bodyPr/>
          <a:lstStyle>
            <a:lvl1pPr>
              <a:defRPr/>
            </a:lvl1pPr>
          </a:lstStyle>
          <a:p>
            <a:fld id="{169568E6-1B46-4990-9749-81A2828B3C23}" type="slidenum">
              <a:rPr lang="ru-RU" altLang="ru-RU"/>
              <a:pPr/>
              <a:t>‹#›</a:t>
            </a:fld>
            <a:endParaRPr lang="ru-RU" altLang="ru-RU"/>
          </a:p>
        </p:txBody>
      </p:sp>
    </p:spTree>
    <p:extLst>
      <p:ext uri="{BB962C8B-B14F-4D97-AF65-F5344CB8AC3E}">
        <p14:creationId xmlns:p14="http://schemas.microsoft.com/office/powerpoint/2010/main" val="2189003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955FEA48-F2A3-45BF-A0F7-E6B1C8AFBA20}" type="slidenum">
              <a:rPr lang="ru-RU" altLang="ru-RU"/>
              <a:pPr/>
              <a:t>‹#›</a:t>
            </a:fld>
            <a:endParaRPr lang="ru-RU" altLang="ru-RU"/>
          </a:p>
        </p:txBody>
      </p:sp>
    </p:spTree>
    <p:extLst>
      <p:ext uri="{BB962C8B-B14F-4D97-AF65-F5344CB8AC3E}">
        <p14:creationId xmlns:p14="http://schemas.microsoft.com/office/powerpoint/2010/main" val="404729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7BDB4A0C-1B8A-4E77-80BD-4BD9296B6BFC}" type="slidenum">
              <a:rPr lang="ru-RU" altLang="ru-RU"/>
              <a:pPr/>
              <a:t>‹#›</a:t>
            </a:fld>
            <a:endParaRPr lang="ru-RU" altLang="ru-RU"/>
          </a:p>
        </p:txBody>
      </p:sp>
    </p:spTree>
    <p:extLst>
      <p:ext uri="{BB962C8B-B14F-4D97-AF65-F5344CB8AC3E}">
        <p14:creationId xmlns:p14="http://schemas.microsoft.com/office/powerpoint/2010/main" val="1114250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9F6E678E-C47A-4B28-B5B2-0CC874117F46}" type="slidenum">
              <a:rPr lang="ru-RU" altLang="ru-RU"/>
              <a:pPr/>
              <a:t>‹#›</a:t>
            </a:fld>
            <a:endParaRPr lang="ru-RU" altLang="ru-RU"/>
          </a:p>
        </p:txBody>
      </p:sp>
    </p:spTree>
    <p:extLst>
      <p:ext uri="{BB962C8B-B14F-4D97-AF65-F5344CB8AC3E}">
        <p14:creationId xmlns:p14="http://schemas.microsoft.com/office/powerpoint/2010/main" val="139224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B2DFECD7-2BFA-4339-9792-C298A9CFCDCD}" type="slidenum">
              <a:rPr lang="ru-RU" altLang="ru-RU"/>
              <a:pPr/>
              <a:t>‹#›</a:t>
            </a:fld>
            <a:endParaRPr lang="ru-RU" altLang="ru-RU"/>
          </a:p>
        </p:txBody>
      </p:sp>
    </p:spTree>
    <p:extLst>
      <p:ext uri="{BB962C8B-B14F-4D97-AF65-F5344CB8AC3E}">
        <p14:creationId xmlns:p14="http://schemas.microsoft.com/office/powerpoint/2010/main" val="3651554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0D4D91B9-E814-4197-846B-9593A0781311}" type="slidenum">
              <a:rPr lang="ru-RU" altLang="ru-RU"/>
              <a:pPr/>
              <a:t>‹#›</a:t>
            </a:fld>
            <a:endParaRPr lang="ru-RU" altLang="ru-RU"/>
          </a:p>
        </p:txBody>
      </p:sp>
    </p:spTree>
    <p:extLst>
      <p:ext uri="{BB962C8B-B14F-4D97-AF65-F5344CB8AC3E}">
        <p14:creationId xmlns:p14="http://schemas.microsoft.com/office/powerpoint/2010/main" val="2682169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0FE8C33F-52B9-4D4D-B376-9BA52E10155C}" type="slidenum">
              <a:rPr lang="ru-RU" altLang="ru-RU"/>
              <a:pPr/>
              <a:t>‹#›</a:t>
            </a:fld>
            <a:endParaRPr lang="ru-RU" altLang="ru-RU"/>
          </a:p>
        </p:txBody>
      </p:sp>
    </p:spTree>
    <p:extLst>
      <p:ext uri="{BB962C8B-B14F-4D97-AF65-F5344CB8AC3E}">
        <p14:creationId xmlns:p14="http://schemas.microsoft.com/office/powerpoint/2010/main" val="682526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746B3D0D-E987-4729-B76A-61608741E366}" type="slidenum">
              <a:rPr lang="ru-RU" altLang="ru-RU"/>
              <a:pPr/>
              <a:t>‹#›</a:t>
            </a:fld>
            <a:endParaRPr lang="ru-RU" altLang="ru-RU"/>
          </a:p>
        </p:txBody>
      </p:sp>
    </p:spTree>
    <p:extLst>
      <p:ext uri="{BB962C8B-B14F-4D97-AF65-F5344CB8AC3E}">
        <p14:creationId xmlns:p14="http://schemas.microsoft.com/office/powerpoint/2010/main" val="3152009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8797BB70-FAB7-47F9-856F-0EB57AB9F43A}" type="slidenum">
              <a:rPr lang="ru-RU" altLang="ru-RU"/>
              <a:pPr/>
              <a:t>‹#›</a:t>
            </a:fld>
            <a:endParaRPr lang="ru-RU" altLang="ru-RU"/>
          </a:p>
        </p:txBody>
      </p:sp>
    </p:spTree>
    <p:extLst>
      <p:ext uri="{BB962C8B-B14F-4D97-AF65-F5344CB8AC3E}">
        <p14:creationId xmlns:p14="http://schemas.microsoft.com/office/powerpoint/2010/main" val="1569452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7826" name="Group 2"/>
          <p:cNvGrpSpPr>
            <a:grpSpLocks/>
          </p:cNvGrpSpPr>
          <p:nvPr/>
        </p:nvGrpSpPr>
        <p:grpSpPr bwMode="auto">
          <a:xfrm>
            <a:off x="0" y="0"/>
            <a:ext cx="7620000" cy="6858000"/>
            <a:chOff x="0" y="0"/>
            <a:chExt cx="4800" cy="4320"/>
          </a:xfrm>
        </p:grpSpPr>
        <p:grpSp>
          <p:nvGrpSpPr>
            <p:cNvPr id="77827" name="Group 3"/>
            <p:cNvGrpSpPr>
              <a:grpSpLocks/>
            </p:cNvGrpSpPr>
            <p:nvPr userDrawn="1"/>
          </p:nvGrpSpPr>
          <p:grpSpPr bwMode="auto">
            <a:xfrm>
              <a:off x="0" y="0"/>
              <a:ext cx="2016" cy="4320"/>
              <a:chOff x="0" y="0"/>
              <a:chExt cx="2016" cy="4320"/>
            </a:xfrm>
          </p:grpSpPr>
          <p:sp>
            <p:nvSpPr>
              <p:cNvPr id="77828"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29"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ru-RU"/>
              </a:p>
            </p:txBody>
          </p:sp>
        </p:grpSp>
        <p:grpSp>
          <p:nvGrpSpPr>
            <p:cNvPr id="77830" name="Group 6"/>
            <p:cNvGrpSpPr>
              <a:grpSpLocks/>
            </p:cNvGrpSpPr>
            <p:nvPr/>
          </p:nvGrpSpPr>
          <p:grpSpPr bwMode="auto">
            <a:xfrm>
              <a:off x="144" y="1248"/>
              <a:ext cx="4656" cy="201"/>
              <a:chOff x="144" y="1248"/>
              <a:chExt cx="4656" cy="201"/>
            </a:xfrm>
          </p:grpSpPr>
          <p:sp>
            <p:nvSpPr>
              <p:cNvPr id="77831"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77832"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grpSp>
      <p:sp>
        <p:nvSpPr>
          <p:cNvPr id="77833"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77834"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77835"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lvl1pPr>
          </a:lstStyle>
          <a:p>
            <a:endParaRPr lang="ru-RU" altLang="ru-RU"/>
          </a:p>
        </p:txBody>
      </p:sp>
      <p:sp>
        <p:nvSpPr>
          <p:cNvPr id="77836"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lvl1pPr>
          </a:lstStyle>
          <a:p>
            <a:endParaRPr lang="ru-RU" altLang="ru-RU"/>
          </a:p>
        </p:txBody>
      </p:sp>
      <p:sp>
        <p:nvSpPr>
          <p:cNvPr id="77837"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B6E7E8FC-676D-45B7-9B69-C7621C7D96AE}"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cs typeface="Arial" charset="0"/>
        </a:defRPr>
      </a:lvl2pPr>
      <a:lvl3pPr algn="l" rtl="0" fontAlgn="base">
        <a:lnSpc>
          <a:spcPct val="90000"/>
        </a:lnSpc>
        <a:spcBef>
          <a:spcPct val="0"/>
        </a:spcBef>
        <a:spcAft>
          <a:spcPct val="0"/>
        </a:spcAft>
        <a:defRPr sz="3600" b="1">
          <a:solidFill>
            <a:schemeClr val="tx2"/>
          </a:solidFill>
          <a:latin typeface="Arial" charset="0"/>
          <a:cs typeface="Arial" charset="0"/>
        </a:defRPr>
      </a:lvl3pPr>
      <a:lvl4pPr algn="l" rtl="0" fontAlgn="base">
        <a:lnSpc>
          <a:spcPct val="90000"/>
        </a:lnSpc>
        <a:spcBef>
          <a:spcPct val="0"/>
        </a:spcBef>
        <a:spcAft>
          <a:spcPct val="0"/>
        </a:spcAft>
        <a:defRPr sz="3600" b="1">
          <a:solidFill>
            <a:schemeClr val="tx2"/>
          </a:solidFill>
          <a:latin typeface="Arial" charset="0"/>
          <a:cs typeface="Arial" charset="0"/>
        </a:defRPr>
      </a:lvl4pPr>
      <a:lvl5pPr algn="l" rtl="0" fontAlgn="base">
        <a:lnSpc>
          <a:spcPct val="90000"/>
        </a:lnSpc>
        <a:spcBef>
          <a:spcPct val="0"/>
        </a:spcBef>
        <a:spcAft>
          <a:spcPct val="0"/>
        </a:spcAft>
        <a:defRPr sz="3600" b="1">
          <a:solidFill>
            <a:schemeClr val="tx2"/>
          </a:solidFill>
          <a:latin typeface="Arial" charset="0"/>
          <a:cs typeface="Arial" charset="0"/>
        </a:defRPr>
      </a:lvl5pPr>
      <a:lvl6pPr marL="457200" algn="l" rtl="0" fontAlgn="base">
        <a:lnSpc>
          <a:spcPct val="90000"/>
        </a:lnSpc>
        <a:spcBef>
          <a:spcPct val="0"/>
        </a:spcBef>
        <a:spcAft>
          <a:spcPct val="0"/>
        </a:spcAft>
        <a:defRPr sz="3600" b="1">
          <a:solidFill>
            <a:schemeClr val="tx2"/>
          </a:solidFill>
          <a:latin typeface="Arial" charset="0"/>
          <a:cs typeface="Arial" charset="0"/>
        </a:defRPr>
      </a:lvl6pPr>
      <a:lvl7pPr marL="914400" algn="l" rtl="0" fontAlgn="base">
        <a:lnSpc>
          <a:spcPct val="90000"/>
        </a:lnSpc>
        <a:spcBef>
          <a:spcPct val="0"/>
        </a:spcBef>
        <a:spcAft>
          <a:spcPct val="0"/>
        </a:spcAft>
        <a:defRPr sz="3600" b="1">
          <a:solidFill>
            <a:schemeClr val="tx2"/>
          </a:solidFill>
          <a:latin typeface="Arial" charset="0"/>
          <a:cs typeface="Arial" charset="0"/>
        </a:defRPr>
      </a:lvl7pPr>
      <a:lvl8pPr marL="1371600" algn="l" rtl="0" fontAlgn="base">
        <a:lnSpc>
          <a:spcPct val="90000"/>
        </a:lnSpc>
        <a:spcBef>
          <a:spcPct val="0"/>
        </a:spcBef>
        <a:spcAft>
          <a:spcPct val="0"/>
        </a:spcAft>
        <a:defRPr sz="3600" b="1">
          <a:solidFill>
            <a:schemeClr val="tx2"/>
          </a:solidFill>
          <a:latin typeface="Arial" charset="0"/>
          <a:cs typeface="Arial" charset="0"/>
        </a:defRPr>
      </a:lvl8pPr>
      <a:lvl9pPr marL="1828800" algn="l" rtl="0" fontAlgn="base">
        <a:lnSpc>
          <a:spcPct val="90000"/>
        </a:lnSpc>
        <a:spcBef>
          <a:spcPct val="0"/>
        </a:spcBef>
        <a:spcAft>
          <a:spcPct val="0"/>
        </a:spcAft>
        <a:defRPr sz="3600" b="1">
          <a:solidFill>
            <a:schemeClr val="tx2"/>
          </a:solidFill>
          <a:latin typeface="Arial" charset="0"/>
          <a:cs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cs typeface="+mn-cs"/>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cs typeface="+mn-cs"/>
        </a:defRPr>
      </a:lvl3pPr>
      <a:lvl4pPr marL="1600200" indent="-228600" algn="l" rtl="0" fontAlgn="base">
        <a:spcBef>
          <a:spcPct val="20000"/>
        </a:spcBef>
        <a:spcAft>
          <a:spcPct val="0"/>
        </a:spcAft>
        <a:buClr>
          <a:schemeClr val="tx1"/>
        </a:buClr>
        <a:buSzPct val="80000"/>
        <a:buChar char="–"/>
        <a:defRPr>
          <a:solidFill>
            <a:schemeClr val="tx1"/>
          </a:solidFill>
          <a:latin typeface="+mn-lt"/>
          <a:cs typeface="+mn-cs"/>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p:cNvSpPr>
            <a:spLocks noGrp="1" noChangeArrowheads="1"/>
          </p:cNvSpPr>
          <p:nvPr>
            <p:ph type="ctrTitle"/>
          </p:nvPr>
        </p:nvSpPr>
        <p:spPr>
          <a:xfrm>
            <a:off x="1763713" y="1125538"/>
            <a:ext cx="7196137" cy="1470025"/>
          </a:xfrm>
        </p:spPr>
        <p:txBody>
          <a:bodyPr/>
          <a:lstStyle/>
          <a:p>
            <a:r>
              <a:rPr lang="ru-RU" altLang="ru-RU" sz="3200">
                <a:solidFill>
                  <a:srgbClr val="CC3300"/>
                </a:solidFill>
              </a:rPr>
              <a:t>ЕГЭ ПО НЕМЕЦКОМУ ЯЗЫКУ. </a:t>
            </a:r>
            <a:br>
              <a:rPr lang="ru-RU" altLang="ru-RU" sz="3200">
                <a:solidFill>
                  <a:srgbClr val="CC3300"/>
                </a:solidFill>
              </a:rPr>
            </a:br>
            <a:r>
              <a:rPr lang="ru-RU" altLang="ru-RU" sz="3200">
                <a:solidFill>
                  <a:srgbClr val="CC3300"/>
                </a:solidFill>
              </a:rPr>
              <a:t>УСТНАЯ ЧАСТЬ</a:t>
            </a:r>
          </a:p>
        </p:txBody>
      </p:sp>
      <p:sp>
        <p:nvSpPr>
          <p:cNvPr id="2051" name="Rectangle 3"/>
          <p:cNvSpPr>
            <a:spLocks noGrp="1" noChangeArrowheads="1"/>
          </p:cNvSpPr>
          <p:nvPr>
            <p:ph type="subTitle" idx="1"/>
          </p:nvPr>
        </p:nvSpPr>
        <p:spPr>
          <a:xfrm>
            <a:off x="4672013" y="2930525"/>
            <a:ext cx="4017962" cy="1797050"/>
          </a:xfrm>
        </p:spPr>
        <p:txBody>
          <a:bodyPr/>
          <a:lstStyle/>
          <a:p>
            <a:r>
              <a:rPr lang="ru-RU" altLang="ru-RU" sz="2400">
                <a:solidFill>
                  <a:srgbClr val="1010C6"/>
                </a:solidFill>
              </a:rPr>
              <a:t>Подготовлено заместителем председателя экспертной  комиссии по немецкому языку </a:t>
            </a:r>
          </a:p>
          <a:p>
            <a:r>
              <a:rPr lang="ru-RU" altLang="ru-RU" sz="2400">
                <a:solidFill>
                  <a:srgbClr val="1010C6"/>
                </a:solidFill>
              </a:rPr>
              <a:t>Е.В. Ковалевой</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pPr algn="ctr"/>
            <a:r>
              <a:rPr lang="ru-RU" altLang="ru-RU">
                <a:solidFill>
                  <a:srgbClr val="1010C6"/>
                </a:solidFill>
              </a:rPr>
              <a:t>ЗАДАНИЕ 41</a:t>
            </a:r>
          </a:p>
        </p:txBody>
      </p:sp>
      <p:sp>
        <p:nvSpPr>
          <p:cNvPr id="25603" name="Rectangle 3"/>
          <p:cNvSpPr>
            <a:spLocks noGrp="1" noChangeArrowheads="1"/>
          </p:cNvSpPr>
          <p:nvPr>
            <p:ph type="body" idx="1"/>
          </p:nvPr>
        </p:nvSpPr>
        <p:spPr>
          <a:xfrm>
            <a:off x="971550" y="2543175"/>
            <a:ext cx="7772400" cy="4314825"/>
          </a:xfrm>
        </p:spPr>
        <p:txBody>
          <a:bodyPr/>
          <a:lstStyle/>
          <a:p>
            <a:pPr>
              <a:lnSpc>
                <a:spcPct val="90000"/>
              </a:lnSpc>
              <a:buFont typeface="Wingdings" pitchFamily="2" charset="2"/>
              <a:buNone/>
            </a:pPr>
            <a:r>
              <a:rPr lang="ru-RU" altLang="ru-RU" sz="2000"/>
              <a:t>     </a:t>
            </a:r>
            <a:r>
              <a:rPr lang="de-DE" altLang="ru-RU" sz="2000"/>
              <a:t>Immer mehr Menschen kaufen Bioprodukte. Deshalb gibt es immer mehr Biosupermärkte. Dort kann man Biokleidung, Biolebensmittel und Biokosmetik kaufen. Auch in vielen normalen Supermärkten kann man eine Bioecke finden. Wenn man von einem Bioprodukt spricht, heißt es, dass das Produkt biologisch hergestellt wurde. Das bedeutet, dass alle Rohstoffe darin natürlich sind. Es wurden also keine künstlichen Stoffe beigemischt. Bei Bioprodukten ist es auch wichtig, dass der Boden „gesund“ bleibt.</a:t>
            </a:r>
          </a:p>
          <a:p>
            <a:pPr>
              <a:lnSpc>
                <a:spcPct val="90000"/>
              </a:lnSpc>
              <a:buFont typeface="Wingdings" pitchFamily="2" charset="2"/>
              <a:buNone/>
            </a:pPr>
            <a:r>
              <a:rPr lang="de-DE" altLang="ru-RU" sz="2000"/>
              <a:t>     Seit 2001 gibt es in Deutschland auch das Biosiegel. Es ist ein kleines Zeichen mit der Aufschrift „Bio“. Nur Hersteller, die sich an die Regeln für Biolebensmittel halten, können das Siegel bekommen. Auf das deutsche Biosiegel kann man sich also verlassen. </a:t>
            </a:r>
            <a:endParaRPr lang="ru-RU" altLang="ru-RU" sz="20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011" name="AutoShape 19"/>
          <p:cNvSpPr>
            <a:spLocks noGrp="1" noChangeArrowheads="1"/>
          </p:cNvSpPr>
          <p:nvPr>
            <p:ph type="title"/>
          </p:nvPr>
        </p:nvSpPr>
        <p:spPr/>
        <p:txBody>
          <a:bodyPr/>
          <a:lstStyle/>
          <a:p>
            <a:pPr algn="ctr"/>
            <a:r>
              <a:rPr lang="ru-RU" altLang="ru-RU">
                <a:solidFill>
                  <a:srgbClr val="1010C6"/>
                </a:solidFill>
              </a:rPr>
              <a:t>КРИТЕРИИ ОЦЕНИВАНИЯ</a:t>
            </a:r>
            <a:r>
              <a:rPr lang="ru-RU" altLang="ru-RU"/>
              <a:t> </a:t>
            </a:r>
          </a:p>
        </p:txBody>
      </p:sp>
      <p:graphicFrame>
        <p:nvGraphicFramePr>
          <p:cNvPr id="85019" name="Group 27"/>
          <p:cNvGraphicFramePr>
            <a:graphicFrameLocks noGrp="1"/>
          </p:cNvGraphicFramePr>
          <p:nvPr>
            <p:ph idx="1"/>
          </p:nvPr>
        </p:nvGraphicFramePr>
        <p:xfrm>
          <a:off x="838200" y="2362200"/>
          <a:ext cx="7693025" cy="3370263"/>
        </p:xfrm>
        <a:graphic>
          <a:graphicData uri="http://schemas.openxmlformats.org/drawingml/2006/table">
            <a:tbl>
              <a:tblPr/>
              <a:tblGrid>
                <a:gridCol w="2563813"/>
                <a:gridCol w="2565400"/>
                <a:gridCol w="2563812"/>
              </a:tblGrid>
              <a:tr h="635000">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2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62138">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1" i="0" u="none" strike="noStrike" cap="none" normalizeH="0" baseline="0" smtClean="0">
                          <a:ln>
                            <a:noFill/>
                          </a:ln>
                          <a:solidFill>
                            <a:schemeClr val="tx1"/>
                          </a:solidFill>
                          <a:effectLst/>
                          <a:latin typeface="Arial" charset="0"/>
                          <a:cs typeface="Arial" charset="0"/>
                        </a:rPr>
                        <a:t>Фонетическая сторона речи</a:t>
                      </a:r>
                      <a:r>
                        <a:rPr kumimoji="0" lang="ru-RU" altLang="ru-RU" sz="24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Речь воспринимается легко: необоснованные паузы отсутствуют; фразовое ударение и интонационные контуры, произношение слов  без нарушений нормы: допускается не более пяти фонетических ошибок, в том числе одна-две</a:t>
                      </a:r>
                      <a:r>
                        <a:rPr kumimoji="0" lang="ru-RU" altLang="ru-RU" sz="2400" b="0" i="0" u="none" strike="noStrike" cap="none" normalizeH="0" baseline="0" smtClean="0">
                          <a:ln>
                            <a:noFill/>
                          </a:ln>
                          <a:solidFill>
                            <a:schemeClr val="tx1"/>
                          </a:solidFill>
                          <a:effectLst/>
                          <a:latin typeface="Arial" charset="0"/>
                          <a:cs typeface="Arial" charset="0"/>
                        </a:rPr>
                        <a:t> </a:t>
                      </a:r>
                      <a:r>
                        <a:rPr kumimoji="0" lang="ru-RU" altLang="ru-RU" sz="1400" b="0" i="0" u="none" strike="noStrike" cap="none" normalizeH="0" baseline="0" smtClean="0">
                          <a:ln>
                            <a:noFill/>
                          </a:ln>
                          <a:solidFill>
                            <a:schemeClr val="tx1"/>
                          </a:solidFill>
                          <a:effectLst/>
                          <a:latin typeface="Arial" charset="0"/>
                          <a:cs typeface="Arial" charset="0"/>
                        </a:rPr>
                        <a:t>ошибки, искажающие смысл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Речь воспринимается с трудом из-за большого количества неестественных пауз, запинок, неверной расстановки ударений и ошибок в произношении слов, ИЛИ сделано более пяти фонетических ошибок, ИЛИ сделано три и более</a:t>
                      </a:r>
                      <a:r>
                        <a:rPr kumimoji="0" lang="ru-RU" altLang="ru-RU" sz="2400" b="0" i="0" u="none" strike="noStrike" cap="none" normalizeH="0" baseline="0" smtClean="0">
                          <a:ln>
                            <a:noFill/>
                          </a:ln>
                          <a:solidFill>
                            <a:schemeClr val="tx1"/>
                          </a:solidFill>
                          <a:effectLst/>
                          <a:latin typeface="Arial" charset="0"/>
                          <a:cs typeface="Arial" charset="0"/>
                        </a:rPr>
                        <a:t> </a:t>
                      </a:r>
                      <a:r>
                        <a:rPr kumimoji="0" lang="ru-RU" altLang="ru-RU" sz="1400" b="0" i="0" u="none" strike="noStrike" cap="none" normalizeH="0" baseline="0" smtClean="0">
                          <a:ln>
                            <a:noFill/>
                          </a:ln>
                          <a:solidFill>
                            <a:schemeClr val="tx1"/>
                          </a:solidFill>
                          <a:effectLst/>
                          <a:latin typeface="Arial" charset="0"/>
                          <a:cs typeface="Arial" charset="0"/>
                        </a:rPr>
                        <a:t>фонетические ошибки, искажающие смысл</a:t>
                      </a:r>
                      <a:r>
                        <a:rPr kumimoji="0" lang="ru-RU" altLang="ru-RU"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p:txBody>
          <a:bodyPr/>
          <a:lstStyle/>
          <a:p>
            <a:pPr algn="ctr"/>
            <a:r>
              <a:rPr lang="ru-RU" altLang="ru-RU">
                <a:solidFill>
                  <a:srgbClr val="1010C6"/>
                </a:solidFill>
              </a:rPr>
              <a:t>ЗАДАНИЕ 42</a:t>
            </a:r>
          </a:p>
        </p:txBody>
      </p:sp>
      <p:graphicFrame>
        <p:nvGraphicFramePr>
          <p:cNvPr id="5188" name="Group 68"/>
          <p:cNvGraphicFramePr>
            <a:graphicFrameLocks noGrp="1"/>
          </p:cNvGraphicFramePr>
          <p:nvPr>
            <p:ph type="body" idx="1"/>
          </p:nvPr>
        </p:nvGraphicFramePr>
        <p:xfrm>
          <a:off x="1052513" y="2903538"/>
          <a:ext cx="7194550" cy="3182937"/>
        </p:xfrm>
        <a:graphic>
          <a:graphicData uri="http://schemas.openxmlformats.org/drawingml/2006/table">
            <a:tbl>
              <a:tblPr/>
              <a:tblGrid>
                <a:gridCol w="2527300"/>
                <a:gridCol w="1257300"/>
                <a:gridCol w="1333500"/>
                <a:gridCol w="1185862"/>
                <a:gridCol w="890588"/>
              </a:tblGrid>
              <a:tr h="1719263">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Содержание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Уровень сложнос</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ти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Максимальный балл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на подготов</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ку</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отве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та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60488">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Задать 5 вопросов на определенную тему. Предлагаются визуальный стимул и ключевые слова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базовый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1,5 мин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1,5 мин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Grp="1" noChangeArrowheads="1"/>
          </p:cNvSpPr>
          <p:nvPr>
            <p:ph type="title"/>
          </p:nvPr>
        </p:nvSpPr>
        <p:spPr>
          <a:xfrm>
            <a:off x="755650" y="765175"/>
            <a:ext cx="7924800" cy="1143000"/>
          </a:xfrm>
        </p:spPr>
        <p:txBody>
          <a:bodyPr/>
          <a:lstStyle/>
          <a:p>
            <a:pPr algn="ctr"/>
            <a:r>
              <a:rPr lang="ru-RU" altLang="ru-RU" sz="3200">
                <a:solidFill>
                  <a:srgbClr val="1010C6"/>
                </a:solidFill>
              </a:rPr>
              <a:t>УМЕНИЯ, ПРОВЕРЯЕМЫЕ В ЗАДАНИИ 42</a:t>
            </a:r>
          </a:p>
        </p:txBody>
      </p:sp>
      <p:sp>
        <p:nvSpPr>
          <p:cNvPr id="82947" name="Rectangle 3"/>
          <p:cNvSpPr>
            <a:spLocks noGrp="1" noChangeArrowheads="1"/>
          </p:cNvSpPr>
          <p:nvPr>
            <p:ph type="body" idx="1"/>
          </p:nvPr>
        </p:nvSpPr>
        <p:spPr>
          <a:xfrm>
            <a:off x="1042988" y="2852738"/>
            <a:ext cx="7693025" cy="3724275"/>
          </a:xfrm>
        </p:spPr>
        <p:txBody>
          <a:bodyPr/>
          <a:lstStyle/>
          <a:p>
            <a:r>
              <a:rPr lang="ru-RU" altLang="ru-RU"/>
              <a:t>осуществлять запрос информации;</a:t>
            </a:r>
          </a:p>
          <a:p>
            <a:r>
              <a:rPr lang="ru-RU" altLang="ru-RU"/>
              <a:t>обращаться за разъяснениями;</a:t>
            </a:r>
          </a:p>
          <a:p>
            <a:r>
              <a:rPr lang="ru-RU" altLang="ru-RU"/>
              <a:t>точно и правильно употреблять языковые средства оформления диалогического высказывания.</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pPr algn="ctr"/>
            <a:r>
              <a:rPr lang="ru-RU" altLang="ru-RU" sz="3200">
                <a:solidFill>
                  <a:srgbClr val="1010C6"/>
                </a:solidFill>
              </a:rPr>
              <a:t>ОШИБКИ ПРИ ВЫПОЛНЕНИИ ЗАДАНИЯ 42</a:t>
            </a:r>
          </a:p>
        </p:txBody>
      </p:sp>
      <p:sp>
        <p:nvSpPr>
          <p:cNvPr id="23555" name="Rectangle 3"/>
          <p:cNvSpPr>
            <a:spLocks noGrp="1" noChangeArrowheads="1"/>
          </p:cNvSpPr>
          <p:nvPr>
            <p:ph type="body" idx="1"/>
          </p:nvPr>
        </p:nvSpPr>
        <p:spPr/>
        <p:txBody>
          <a:bodyPr/>
          <a:lstStyle/>
          <a:p>
            <a:pPr>
              <a:buFont typeface="Wingdings" pitchFamily="2" charset="2"/>
              <a:buNone/>
            </a:pPr>
            <a:r>
              <a:rPr lang="ru-RU" altLang="ru-RU"/>
              <a:t>Экзаменуемые</a:t>
            </a:r>
          </a:p>
          <a:p>
            <a:r>
              <a:rPr lang="ru-RU" altLang="ru-RU"/>
              <a:t>запрашивают не ту информацию, которая требуется;</a:t>
            </a:r>
          </a:p>
          <a:p>
            <a:r>
              <a:rPr lang="ru-RU" altLang="ru-RU"/>
              <a:t>не соблюдают грамматические нормы при построении вопросов;</a:t>
            </a:r>
          </a:p>
          <a:p>
            <a:r>
              <a:rPr lang="ru-RU" altLang="ru-RU"/>
              <a:t>не соблюдают отведенные 20 секунд для произнесения одного вопроса;</a:t>
            </a:r>
          </a:p>
          <a:p>
            <a:r>
              <a:rPr lang="ru-RU" altLang="ru-RU"/>
              <a:t>не обращают внимание на слова – подсказки.</a:t>
            </a:r>
          </a:p>
          <a:p>
            <a:pPr>
              <a:buFont typeface="Wingdings" pitchFamily="2" charset="2"/>
              <a:buNone/>
            </a:pPr>
            <a:endParaRPr lang="ru-RU" alt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AutoShape 2"/>
          <p:cNvSpPr>
            <a:spLocks noGrp="1" noChangeArrowheads="1"/>
          </p:cNvSpPr>
          <p:nvPr>
            <p:ph type="title"/>
          </p:nvPr>
        </p:nvSpPr>
        <p:spPr/>
        <p:txBody>
          <a:bodyPr/>
          <a:lstStyle/>
          <a:p>
            <a:pPr algn="ctr"/>
            <a:r>
              <a:rPr lang="ru-RU" altLang="ru-RU" sz="3200">
                <a:solidFill>
                  <a:srgbClr val="1010C6"/>
                </a:solidFill>
              </a:rPr>
              <a:t>СТРАТЕГИИ ВЫПОЛНЕНИЯ ЗАДАНИЯ</a:t>
            </a:r>
          </a:p>
        </p:txBody>
      </p:sp>
      <p:sp>
        <p:nvSpPr>
          <p:cNvPr id="51203" name="Rectangle 3"/>
          <p:cNvSpPr>
            <a:spLocks noGrp="1" noChangeArrowheads="1"/>
          </p:cNvSpPr>
          <p:nvPr>
            <p:ph type="body" idx="1"/>
          </p:nvPr>
        </p:nvSpPr>
        <p:spPr>
          <a:xfrm>
            <a:off x="971550" y="2327275"/>
            <a:ext cx="7772400" cy="4530725"/>
          </a:xfrm>
        </p:spPr>
        <p:txBody>
          <a:bodyPr/>
          <a:lstStyle/>
          <a:p>
            <a:r>
              <a:rPr lang="ru-RU" altLang="ru-RU" sz="2400"/>
              <a:t>Внимательно читать текст задания, обращая внимание на условия предлагаемой ситуации общения и ограничители (время, прямые вопросы).</a:t>
            </a:r>
          </a:p>
          <a:p>
            <a:r>
              <a:rPr lang="ru-RU" altLang="ru-RU" sz="2400"/>
              <a:t>Определять типы вопросов, исходя из контекста (общие и специальные).</a:t>
            </a:r>
          </a:p>
          <a:p>
            <a:r>
              <a:rPr lang="ru-RU" altLang="ru-RU" sz="2400"/>
              <a:t>Задавать нужные вопросы по мере появления опорных слов на экране.</a:t>
            </a:r>
          </a:p>
          <a:p>
            <a:r>
              <a:rPr lang="ru-RU" altLang="ru-RU" sz="2400"/>
              <a:t>Использовать лексику и грамматику, соответствующие коммуникативной задаче и уровню сложности задания.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AutoShape 2"/>
          <p:cNvSpPr>
            <a:spLocks noGrp="1" noChangeArrowheads="1"/>
          </p:cNvSpPr>
          <p:nvPr>
            <p:ph type="title"/>
          </p:nvPr>
        </p:nvSpPr>
        <p:spPr/>
        <p:txBody>
          <a:bodyPr/>
          <a:lstStyle/>
          <a:p>
            <a:pPr algn="ctr"/>
            <a:r>
              <a:rPr lang="ru-RU" altLang="ru-RU">
                <a:solidFill>
                  <a:srgbClr val="1010C6"/>
                </a:solidFill>
              </a:rPr>
              <a:t>ЗАДАНИЕ 42</a:t>
            </a:r>
          </a:p>
        </p:txBody>
      </p:sp>
      <p:sp>
        <p:nvSpPr>
          <p:cNvPr id="26627" name="Rectangle 3"/>
          <p:cNvSpPr>
            <a:spLocks noGrp="1" noChangeArrowheads="1"/>
          </p:cNvSpPr>
          <p:nvPr>
            <p:ph type="body" idx="1"/>
          </p:nvPr>
        </p:nvSpPr>
        <p:spPr>
          <a:xfrm>
            <a:off x="1187450" y="2492375"/>
            <a:ext cx="7772400" cy="4530725"/>
          </a:xfrm>
        </p:spPr>
        <p:txBody>
          <a:bodyPr/>
          <a:lstStyle/>
          <a:p>
            <a:pPr>
              <a:buFont typeface="Wingdings" pitchFamily="2" charset="2"/>
              <a:buNone/>
            </a:pPr>
            <a:r>
              <a:rPr lang="ru-RU" altLang="ru-RU"/>
              <a:t>   </a:t>
            </a:r>
            <a:r>
              <a:rPr lang="de-DE" altLang="ru-RU"/>
              <a:t>Sehen Sie sich folgende Anzeige an.</a:t>
            </a:r>
          </a:p>
          <a:p>
            <a:pPr>
              <a:buFont typeface="Wingdings" pitchFamily="2" charset="2"/>
              <a:buNone/>
            </a:pPr>
            <a:r>
              <a:rPr lang="de-DE" altLang="ru-RU"/>
              <a:t>   Eine Fahrradreise wie diese haben Sie noch nie erlebt!</a:t>
            </a:r>
          </a:p>
          <a:p>
            <a:pPr>
              <a:buFont typeface="Wingdings" pitchFamily="2" charset="2"/>
              <a:buNone/>
            </a:pPr>
            <a:endParaRPr lang="de-DE" altLang="ru-RU"/>
          </a:p>
          <a:p>
            <a:pPr>
              <a:buFont typeface="Wingdings" pitchFamily="2" charset="2"/>
              <a:buNone/>
            </a:pPr>
            <a:endParaRPr lang="de-DE" altLang="ru-RU"/>
          </a:p>
          <a:p>
            <a:pPr>
              <a:buFont typeface="Wingdings" pitchFamily="2" charset="2"/>
              <a:buNone/>
            </a:pPr>
            <a:endParaRPr lang="de-DE" altLang="ru-RU"/>
          </a:p>
          <a:p>
            <a:pPr>
              <a:buFont typeface="Wingdings" pitchFamily="2" charset="2"/>
              <a:buNone/>
            </a:pPr>
            <a:r>
              <a:rPr lang="de-DE" altLang="ru-RU"/>
              <a:t> </a:t>
            </a:r>
            <a:endParaRPr lang="ru-RU" altLang="ru-RU"/>
          </a:p>
        </p:txBody>
      </p:sp>
      <p:pic>
        <p:nvPicPr>
          <p:cNvPr id="266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789363"/>
            <a:ext cx="3744913" cy="241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AutoShape 2"/>
          <p:cNvSpPr>
            <a:spLocks noGrp="1" noChangeArrowheads="1"/>
          </p:cNvSpPr>
          <p:nvPr>
            <p:ph type="title"/>
          </p:nvPr>
        </p:nvSpPr>
        <p:spPr/>
        <p:txBody>
          <a:bodyPr/>
          <a:lstStyle/>
          <a:p>
            <a:pPr algn="ctr"/>
            <a:r>
              <a:rPr lang="ru-RU" altLang="ru-RU">
                <a:solidFill>
                  <a:srgbClr val="1010C6"/>
                </a:solidFill>
              </a:rPr>
              <a:t>ЗАДАНИЕ 42</a:t>
            </a:r>
          </a:p>
        </p:txBody>
      </p:sp>
      <p:sp>
        <p:nvSpPr>
          <p:cNvPr id="62467" name="Rectangle 3"/>
          <p:cNvSpPr>
            <a:spLocks noGrp="1" noChangeArrowheads="1"/>
          </p:cNvSpPr>
          <p:nvPr>
            <p:ph type="body" idx="1"/>
          </p:nvPr>
        </p:nvSpPr>
        <p:spPr>
          <a:xfrm>
            <a:off x="1042988" y="2327275"/>
            <a:ext cx="7772400" cy="4530725"/>
          </a:xfrm>
        </p:spPr>
        <p:txBody>
          <a:bodyPr/>
          <a:lstStyle/>
          <a:p>
            <a:pPr>
              <a:lnSpc>
                <a:spcPct val="90000"/>
              </a:lnSpc>
              <a:buFont typeface="Wingdings" pitchFamily="2" charset="2"/>
              <a:buNone/>
            </a:pPr>
            <a:r>
              <a:rPr lang="de-DE" altLang="ru-RU"/>
              <a:t>   Sie haben beschlossen, an dieser Fahrradreise teilzunehmen. Sie möchten aber mehr darüber wissen. Überlegen Sie innerhalb von 1,5 Minuten fünf direkte Fragen zu folgenden Stichpunkten: </a:t>
            </a:r>
          </a:p>
          <a:p>
            <a:pPr>
              <a:lnSpc>
                <a:spcPct val="90000"/>
              </a:lnSpc>
            </a:pPr>
            <a:r>
              <a:rPr lang="de-DE" altLang="ru-RU"/>
              <a:t>1) Dauer</a:t>
            </a:r>
            <a:r>
              <a:rPr lang="ru-RU" altLang="ru-RU"/>
              <a:t>;</a:t>
            </a:r>
            <a:endParaRPr lang="de-DE" altLang="ru-RU"/>
          </a:p>
          <a:p>
            <a:pPr>
              <a:lnSpc>
                <a:spcPct val="90000"/>
              </a:lnSpc>
            </a:pPr>
            <a:r>
              <a:rPr lang="de-DE" altLang="ru-RU"/>
              <a:t>2) Länge der Strecke</a:t>
            </a:r>
            <a:r>
              <a:rPr lang="ru-RU" altLang="ru-RU"/>
              <a:t>;</a:t>
            </a:r>
            <a:endParaRPr lang="de-DE" altLang="ru-RU"/>
          </a:p>
          <a:p>
            <a:pPr>
              <a:lnSpc>
                <a:spcPct val="90000"/>
              </a:lnSpc>
            </a:pPr>
            <a:r>
              <a:rPr lang="de-DE" altLang="ru-RU"/>
              <a:t>3) Preis</a:t>
            </a:r>
            <a:r>
              <a:rPr lang="ru-RU" altLang="ru-RU"/>
              <a:t>;</a:t>
            </a:r>
            <a:endParaRPr lang="de-DE" altLang="ru-RU"/>
          </a:p>
          <a:p>
            <a:pPr>
              <a:lnSpc>
                <a:spcPct val="90000"/>
              </a:lnSpc>
            </a:pPr>
            <a:r>
              <a:rPr lang="de-DE" altLang="ru-RU"/>
              <a:t>4) Berge</a:t>
            </a:r>
            <a:r>
              <a:rPr lang="ru-RU" altLang="ru-RU"/>
              <a:t>;</a:t>
            </a:r>
            <a:endParaRPr lang="de-DE" altLang="ru-RU"/>
          </a:p>
          <a:p>
            <a:pPr>
              <a:lnSpc>
                <a:spcPct val="90000"/>
              </a:lnSpc>
            </a:pPr>
            <a:r>
              <a:rPr lang="de-DE" altLang="ru-RU"/>
              <a:t>5) unbedingt mitnehmen</a:t>
            </a:r>
            <a:r>
              <a:rPr lang="ru-RU" altLang="ru-RU"/>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AutoShape 2"/>
          <p:cNvSpPr>
            <a:spLocks noGrp="1" noChangeArrowheads="1"/>
          </p:cNvSpPr>
          <p:nvPr>
            <p:ph type="title"/>
          </p:nvPr>
        </p:nvSpPr>
        <p:spPr/>
        <p:txBody>
          <a:bodyPr/>
          <a:lstStyle/>
          <a:p>
            <a:pPr algn="ctr"/>
            <a:r>
              <a:rPr lang="ru-RU" altLang="ru-RU">
                <a:solidFill>
                  <a:srgbClr val="1010C6"/>
                </a:solidFill>
              </a:rPr>
              <a:t>КРИТЕРИИ ОЦЕНИВАНИЯ</a:t>
            </a:r>
          </a:p>
        </p:txBody>
      </p:sp>
      <p:graphicFrame>
        <p:nvGraphicFramePr>
          <p:cNvPr id="87078" name="Group 38"/>
          <p:cNvGraphicFramePr>
            <a:graphicFrameLocks noGrp="1"/>
          </p:cNvGraphicFramePr>
          <p:nvPr>
            <p:ph type="body" idx="1"/>
          </p:nvPr>
        </p:nvGraphicFramePr>
        <p:xfrm>
          <a:off x="838200" y="2362200"/>
          <a:ext cx="7693025" cy="3724275"/>
        </p:xfrm>
        <a:graphic>
          <a:graphicData uri="http://schemas.openxmlformats.org/drawingml/2006/table">
            <a:tbl>
              <a:tblPr/>
              <a:tblGrid>
                <a:gridCol w="2563813"/>
                <a:gridCol w="2565400"/>
                <a:gridCol w="2563812"/>
              </a:tblGrid>
              <a:tr h="701675">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24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22600">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1" i="0" u="none" strike="noStrike" cap="none" normalizeH="0" baseline="0" smtClean="0">
                          <a:ln>
                            <a:noFill/>
                          </a:ln>
                          <a:solidFill>
                            <a:schemeClr val="tx1"/>
                          </a:solidFill>
                          <a:effectLst/>
                          <a:latin typeface="Arial" charset="0"/>
                          <a:cs typeface="Arial" charset="0"/>
                        </a:rPr>
                        <a:t>Вопросы 1-5</a:t>
                      </a:r>
                      <a:r>
                        <a:rPr kumimoji="0" lang="ru-RU" altLang="ru-RU" sz="24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Вопрос по содержанию отвечает поставленной задаче; имеет правильную грамматическую форму прямого вопроса; возможные фонетические и лексические погрешности не затрудняют восприятия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Вопрос не задан, или заданный вопрос по содержанию не отвечает поставленной задаче И/ИЛИ не имеет правильной грамматической формы прямого вопроса И/ИЛИ фонетические и лексические ошибки препятствуют коммуникации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title"/>
          </p:nvPr>
        </p:nvSpPr>
        <p:spPr/>
        <p:txBody>
          <a:bodyPr/>
          <a:lstStyle/>
          <a:p>
            <a:pPr algn="ctr"/>
            <a:r>
              <a:rPr lang="ru-RU" altLang="ru-RU">
                <a:solidFill>
                  <a:srgbClr val="1010C6"/>
                </a:solidFill>
              </a:rPr>
              <a:t>ЗАДАНИЕ 43</a:t>
            </a:r>
          </a:p>
        </p:txBody>
      </p:sp>
      <p:graphicFrame>
        <p:nvGraphicFramePr>
          <p:cNvPr id="6212" name="Group 68"/>
          <p:cNvGraphicFramePr>
            <a:graphicFrameLocks noGrp="1"/>
          </p:cNvGraphicFramePr>
          <p:nvPr>
            <p:ph type="body" idx="1"/>
          </p:nvPr>
        </p:nvGraphicFramePr>
        <p:xfrm>
          <a:off x="855663" y="2870200"/>
          <a:ext cx="7275512" cy="3532188"/>
        </p:xfrm>
        <a:graphic>
          <a:graphicData uri="http://schemas.openxmlformats.org/drawingml/2006/table">
            <a:tbl>
              <a:tblPr/>
              <a:tblGrid>
                <a:gridCol w="2554287"/>
                <a:gridCol w="1273175"/>
                <a:gridCol w="1401763"/>
                <a:gridCol w="1146175"/>
                <a:gridCol w="900112"/>
              </a:tblGrid>
              <a:tr h="977900">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Содержание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Уровень сложнос</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ти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Максимальный балл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на подготовку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ответа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5638">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Рассказать другу о сделанной тобой фотографии, почему ты сделал ее и почему хочешь показать ее другу.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 одна фотография из 3-х на выбор)</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базовый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1,5 мин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2 мин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AutoShape 2"/>
          <p:cNvSpPr>
            <a:spLocks noGrp="1" noChangeArrowheads="1"/>
          </p:cNvSpPr>
          <p:nvPr>
            <p:ph type="title"/>
          </p:nvPr>
        </p:nvSpPr>
        <p:spPr/>
        <p:txBody>
          <a:bodyPr/>
          <a:lstStyle/>
          <a:p>
            <a:pPr algn="ctr"/>
            <a:r>
              <a:rPr lang="ru-RU" altLang="ru-RU" sz="3200"/>
              <a:t>ИДЕИ, ПОЛОЖЕННЫЕ В ОСНОВУ УЧ</a:t>
            </a:r>
          </a:p>
        </p:txBody>
      </p:sp>
      <p:sp>
        <p:nvSpPr>
          <p:cNvPr id="80899" name="Rectangle 3"/>
          <p:cNvSpPr>
            <a:spLocks noGrp="1" noChangeArrowheads="1"/>
          </p:cNvSpPr>
          <p:nvPr>
            <p:ph type="body" idx="1"/>
          </p:nvPr>
        </p:nvSpPr>
        <p:spPr>
          <a:xfrm>
            <a:off x="1042988" y="2492375"/>
            <a:ext cx="7693025" cy="3724275"/>
          </a:xfrm>
        </p:spPr>
        <p:txBody>
          <a:bodyPr/>
          <a:lstStyle/>
          <a:p>
            <a:pPr>
              <a:lnSpc>
                <a:spcPct val="80000"/>
              </a:lnSpc>
            </a:pPr>
            <a:r>
              <a:rPr lang="ru-RU" altLang="ru-RU" sz="1600"/>
              <a:t>Устная часть должна соответствовать требованиям действующего в настоящее время Федерального компонента государственных образовательных стандартов по иностранному языку и кодификатору ЕГЭ по иностранным языкам, но в то же время учитывать перспективу перехода на ФГОС. </a:t>
            </a:r>
          </a:p>
          <a:p>
            <a:pPr>
              <a:lnSpc>
                <a:spcPct val="80000"/>
              </a:lnSpc>
            </a:pPr>
            <a:r>
              <a:rPr lang="ru-RU" altLang="ru-RU" sz="1600"/>
              <a:t>Устная часть должна быть построена на деятельностном, коммуникативно-когнитивном и системном подходах, в основе которых лежат современные лингводидактические принципы, такие как научность, посильность, доступность, дифференциация и интеграция, соответствие условиям обучения, объективность, репрезентативность, адекватность, надежность, экономичность, простота выявления и оценки результатов, ясность и четкость формулировки контрольных заданий и др.</a:t>
            </a:r>
          </a:p>
          <a:p>
            <a:pPr>
              <a:lnSpc>
                <a:spcPct val="80000"/>
              </a:lnSpc>
            </a:pPr>
            <a:r>
              <a:rPr lang="ru-RU" altLang="ru-RU" sz="1600"/>
              <a:t>В устной части должны быть представлены задания разных уровней сложности для лучшей дифференциации выпускников.</a:t>
            </a:r>
          </a:p>
          <a:p>
            <a:pPr>
              <a:lnSpc>
                <a:spcPct val="80000"/>
              </a:lnSpc>
            </a:pPr>
            <a:r>
              <a:rPr lang="ru-RU" altLang="ru-RU" sz="1600"/>
              <a:t>Задания должны проверять наиболее существенные для общения коммуникативные умения.</a:t>
            </a:r>
          </a:p>
          <a:p>
            <a:pPr>
              <a:lnSpc>
                <a:spcPct val="80000"/>
              </a:lnSpc>
            </a:pPr>
            <a:r>
              <a:rPr lang="ru-RU" altLang="ru-RU" sz="1600"/>
              <a:t>Задания должны строиться на вербальных и визуальных опорах, так как участники экзамена имеют разные виды мышления и памяти.</a:t>
            </a:r>
          </a:p>
          <a:p>
            <a:pPr>
              <a:lnSpc>
                <a:spcPct val="80000"/>
              </a:lnSpc>
              <a:buFont typeface="Wingdings" pitchFamily="2" charset="2"/>
              <a:buNone/>
            </a:pPr>
            <a:endParaRPr lang="ru-RU" altLang="ru-RU" sz="16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AutoShape 2"/>
          <p:cNvSpPr>
            <a:spLocks noGrp="1" noChangeArrowheads="1"/>
          </p:cNvSpPr>
          <p:nvPr>
            <p:ph type="title"/>
          </p:nvPr>
        </p:nvSpPr>
        <p:spPr/>
        <p:txBody>
          <a:bodyPr/>
          <a:lstStyle/>
          <a:p>
            <a:pPr algn="ctr"/>
            <a:r>
              <a:rPr lang="ru-RU" altLang="ru-RU" sz="3200">
                <a:solidFill>
                  <a:srgbClr val="1010C6"/>
                </a:solidFill>
              </a:rPr>
              <a:t>УМЕНИЯ, ПРОВЕРЯЕМЫЕ В ЗАДАНИЯХ 43 и 44</a:t>
            </a:r>
          </a:p>
        </p:txBody>
      </p:sp>
      <p:sp>
        <p:nvSpPr>
          <p:cNvPr id="83971" name="Rectangle 3"/>
          <p:cNvSpPr>
            <a:spLocks noGrp="1" noChangeArrowheads="1"/>
          </p:cNvSpPr>
          <p:nvPr>
            <p:ph type="body" idx="1"/>
          </p:nvPr>
        </p:nvSpPr>
        <p:spPr/>
        <p:txBody>
          <a:bodyPr/>
          <a:lstStyle/>
          <a:p>
            <a:pPr>
              <a:lnSpc>
                <a:spcPct val="80000"/>
              </a:lnSpc>
            </a:pPr>
            <a:r>
              <a:rPr lang="ru-RU" altLang="ru-RU" sz="2400"/>
              <a:t>строить высказывание в заданном объеме в контексте коммуникативной задачи в различных стандартных ситуациях социально-бытовой, социально-культурной и социально-трудовой сфер общения;</a:t>
            </a:r>
          </a:p>
          <a:p>
            <a:pPr>
              <a:lnSpc>
                <a:spcPct val="80000"/>
              </a:lnSpc>
            </a:pPr>
            <a:r>
              <a:rPr lang="ru-RU" altLang="ru-RU" sz="2400"/>
              <a:t>логично и связно строить высказывание;</a:t>
            </a:r>
          </a:p>
          <a:p>
            <a:pPr>
              <a:lnSpc>
                <a:spcPct val="80000"/>
              </a:lnSpc>
            </a:pPr>
            <a:r>
              <a:rPr lang="ru-RU" altLang="ru-RU" sz="2400"/>
              <a:t>использовать стратегии описания, сообщения, рассуждения;</a:t>
            </a:r>
          </a:p>
          <a:p>
            <a:pPr>
              <a:lnSpc>
                <a:spcPct val="80000"/>
              </a:lnSpc>
            </a:pPr>
            <a:r>
              <a:rPr lang="ru-RU" altLang="ru-RU" sz="2400"/>
              <a:t>точно и правильно употреблять языковые средства оформления монологического высказывания.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
          <p:cNvSpPr>
            <a:spLocks noGrp="1" noChangeArrowheads="1"/>
          </p:cNvSpPr>
          <p:nvPr>
            <p:ph type="title"/>
          </p:nvPr>
        </p:nvSpPr>
        <p:spPr/>
        <p:txBody>
          <a:bodyPr/>
          <a:lstStyle/>
          <a:p>
            <a:pPr algn="ctr"/>
            <a:r>
              <a:rPr lang="ru-RU" altLang="ru-RU" sz="3200">
                <a:solidFill>
                  <a:srgbClr val="1010C6"/>
                </a:solidFill>
              </a:rPr>
              <a:t>ЗАДАНИЕ 43</a:t>
            </a:r>
            <a:br>
              <a:rPr lang="ru-RU" altLang="ru-RU" sz="3200">
                <a:solidFill>
                  <a:srgbClr val="1010C6"/>
                </a:solidFill>
              </a:rPr>
            </a:br>
            <a:r>
              <a:rPr lang="ru-RU" altLang="ru-RU" sz="3200">
                <a:solidFill>
                  <a:srgbClr val="1010C6"/>
                </a:solidFill>
              </a:rPr>
              <a:t>ОБЪЕМ ВЫСКАЗЫВАНИЯ</a:t>
            </a:r>
          </a:p>
        </p:txBody>
      </p:sp>
      <p:sp>
        <p:nvSpPr>
          <p:cNvPr id="20483" name="Rectangle 3"/>
          <p:cNvSpPr>
            <a:spLocks noGrp="1" noChangeArrowheads="1"/>
          </p:cNvSpPr>
          <p:nvPr>
            <p:ph type="body" idx="1"/>
          </p:nvPr>
        </p:nvSpPr>
        <p:spPr/>
        <p:txBody>
          <a:bodyPr/>
          <a:lstStyle/>
          <a:p>
            <a:r>
              <a:rPr lang="de-DE" altLang="ru-RU" sz="2400"/>
              <a:t>Wann und wo wurde das Foto gemacht (min 1 Satz).</a:t>
            </a:r>
          </a:p>
          <a:p>
            <a:r>
              <a:rPr lang="de-DE" altLang="ru-RU" sz="2400"/>
              <a:t>Was oder wen zeigt das Foto (min 1 Satz).</a:t>
            </a:r>
          </a:p>
          <a:p>
            <a:r>
              <a:rPr lang="de-DE" altLang="ru-RU" sz="2400"/>
              <a:t>Was passiert da gerade (min 4 Sätze).</a:t>
            </a:r>
          </a:p>
          <a:p>
            <a:r>
              <a:rPr lang="de-DE" altLang="ru-RU" sz="2400"/>
              <a:t>Warum bewahren Sie das Foto in Ihrem Fotoalbum auf (min 2 Sätze).</a:t>
            </a:r>
          </a:p>
          <a:p>
            <a:r>
              <a:rPr lang="de-DE" altLang="ru-RU" sz="2400"/>
              <a:t>Warum haben Sie beschlossen, das Foto Ihrer Freundin/ Ihrem Freund zu beschreiben. </a:t>
            </a:r>
          </a:p>
          <a:p>
            <a:pPr>
              <a:buFont typeface="Wingdings" pitchFamily="2" charset="2"/>
              <a:buNone/>
            </a:pPr>
            <a:r>
              <a:rPr lang="de-DE" altLang="ru-RU" sz="2400"/>
              <a:t>   (min 2 Sätze)</a:t>
            </a:r>
            <a:endParaRPr lang="ru-RU" altLang="ru-RU"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p:txBody>
          <a:bodyPr/>
          <a:lstStyle/>
          <a:p>
            <a:pPr algn="ctr"/>
            <a:r>
              <a:rPr lang="ru-RU" altLang="ru-RU" sz="3200">
                <a:solidFill>
                  <a:srgbClr val="1010C6"/>
                </a:solidFill>
              </a:rPr>
              <a:t>ОШИБКИ ПРИ ВЫПОЛНЕНИИ ЗАДАНИЯ 43</a:t>
            </a:r>
          </a:p>
        </p:txBody>
      </p:sp>
      <p:sp>
        <p:nvSpPr>
          <p:cNvPr id="12291" name="Rectangle 3"/>
          <p:cNvSpPr>
            <a:spLocks noGrp="1" noChangeArrowheads="1"/>
          </p:cNvSpPr>
          <p:nvPr>
            <p:ph type="body" idx="1"/>
          </p:nvPr>
        </p:nvSpPr>
        <p:spPr/>
        <p:txBody>
          <a:bodyPr/>
          <a:lstStyle/>
          <a:p>
            <a:pPr>
              <a:buFont typeface="Wingdings" pitchFamily="2" charset="2"/>
              <a:buNone/>
            </a:pPr>
            <a:r>
              <a:rPr lang="ru-RU" altLang="ru-RU"/>
              <a:t>Экзаменуемые </a:t>
            </a:r>
          </a:p>
          <a:p>
            <a:r>
              <a:rPr lang="ru-RU" altLang="ru-RU"/>
              <a:t>описывают 3 картинки вместо одной;</a:t>
            </a:r>
          </a:p>
          <a:p>
            <a:r>
              <a:rPr lang="ru-RU" altLang="ru-RU"/>
              <a:t>неправильно интерпретируют содержание картинки;</a:t>
            </a:r>
          </a:p>
          <a:p>
            <a:r>
              <a:rPr lang="ru-RU" altLang="ru-RU"/>
              <a:t>не формулируют вступление и заключение;</a:t>
            </a:r>
          </a:p>
          <a:p>
            <a:r>
              <a:rPr lang="ru-RU" altLang="ru-RU"/>
              <a:t>не соблюдают количественный параметр по каждому пункту плана;</a:t>
            </a:r>
          </a:p>
          <a:p>
            <a:endParaRPr lang="ru-RU" altLang="ru-RU"/>
          </a:p>
          <a:p>
            <a:endParaRPr lang="ru-RU" altLang="ru-RU"/>
          </a:p>
          <a:p>
            <a:endParaRPr lang="ru-RU" alt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p:txBody>
          <a:bodyPr/>
          <a:lstStyle/>
          <a:p>
            <a:pPr algn="ctr"/>
            <a:r>
              <a:rPr lang="ru-RU" altLang="ru-RU" sz="3200">
                <a:solidFill>
                  <a:srgbClr val="1010C6"/>
                </a:solidFill>
              </a:rPr>
              <a:t>ОШИБКИ ПРИ ВЫПОЛНЕНИИ ЗАДАНИЯ 43</a:t>
            </a:r>
          </a:p>
        </p:txBody>
      </p:sp>
      <p:sp>
        <p:nvSpPr>
          <p:cNvPr id="13315" name="Rectangle 3"/>
          <p:cNvSpPr>
            <a:spLocks noGrp="1" noChangeArrowheads="1"/>
          </p:cNvSpPr>
          <p:nvPr>
            <p:ph type="body" idx="1"/>
          </p:nvPr>
        </p:nvSpPr>
        <p:spPr/>
        <p:txBody>
          <a:bodyPr/>
          <a:lstStyle/>
          <a:p>
            <a:r>
              <a:rPr lang="ru-RU" altLang="ru-RU"/>
              <a:t>не используют средства логической связи и речевые клише при описании;</a:t>
            </a:r>
          </a:p>
          <a:p>
            <a:r>
              <a:rPr lang="ru-RU" altLang="ru-RU"/>
              <a:t>нелогично перескакивают с пункта на пункт;</a:t>
            </a:r>
          </a:p>
          <a:p>
            <a:r>
              <a:rPr lang="ru-RU" altLang="ru-RU"/>
              <a:t>допускают различного рода ошибки;</a:t>
            </a:r>
          </a:p>
          <a:p>
            <a:r>
              <a:rPr lang="ru-RU" altLang="ru-RU"/>
              <a:t>забывают произнести фразу </a:t>
            </a:r>
            <a:r>
              <a:rPr lang="de-DE" altLang="ru-RU"/>
              <a:t>„Ich habe das Foto </a:t>
            </a:r>
            <a:r>
              <a:rPr lang="ru-RU" altLang="ru-RU"/>
              <a:t>№</a:t>
            </a:r>
            <a:r>
              <a:rPr lang="de-DE" altLang="ru-RU"/>
              <a:t>… gewählt“</a:t>
            </a:r>
            <a:r>
              <a:rPr lang="ru-RU" altLang="ru-RU"/>
              <a:t>;</a:t>
            </a:r>
          </a:p>
          <a:p>
            <a:r>
              <a:rPr lang="ru-RU" altLang="ru-RU"/>
              <a:t>не укладываются в отведенные 2 минуты.</a:t>
            </a:r>
          </a:p>
          <a:p>
            <a:endParaRPr lang="ru-RU" alt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AutoShape 2"/>
          <p:cNvSpPr>
            <a:spLocks noGrp="1" noChangeArrowheads="1"/>
          </p:cNvSpPr>
          <p:nvPr>
            <p:ph type="title"/>
          </p:nvPr>
        </p:nvSpPr>
        <p:spPr/>
        <p:txBody>
          <a:bodyPr/>
          <a:lstStyle/>
          <a:p>
            <a:pPr algn="ctr"/>
            <a:r>
              <a:rPr lang="ru-RU" altLang="ru-RU" sz="3200">
                <a:solidFill>
                  <a:srgbClr val="1010C6"/>
                </a:solidFill>
              </a:rPr>
              <a:t>СТРАТЕГИИ ВЫПОЛНЕНИЯ ЗАДАНИЯ</a:t>
            </a:r>
          </a:p>
        </p:txBody>
      </p:sp>
      <p:sp>
        <p:nvSpPr>
          <p:cNvPr id="53251" name="Rectangle 3"/>
          <p:cNvSpPr>
            <a:spLocks noGrp="1" noChangeArrowheads="1"/>
          </p:cNvSpPr>
          <p:nvPr>
            <p:ph type="body" idx="1"/>
          </p:nvPr>
        </p:nvSpPr>
        <p:spPr/>
        <p:txBody>
          <a:bodyPr/>
          <a:lstStyle/>
          <a:p>
            <a:r>
              <a:rPr lang="ru-RU" altLang="ru-RU"/>
              <a:t>Внимательно читать текст задания, обращая внимание на выделяемые элементы содержания и ограничители (пункты плана) и объем монолога (время, количество фраз).</a:t>
            </a:r>
          </a:p>
          <a:p>
            <a:pPr>
              <a:buFont typeface="Wingdings" pitchFamily="2" charset="2"/>
              <a:buNone/>
            </a:pPr>
            <a:endParaRPr lang="ru-RU" altLang="ru-RU"/>
          </a:p>
          <a:p>
            <a:r>
              <a:rPr lang="ru-RU" altLang="ru-RU"/>
              <a:t>Раскрывать содержание всех пунктов.</a:t>
            </a:r>
          </a:p>
          <a:p>
            <a:pPr>
              <a:buFont typeface="Wingdings" pitchFamily="2" charset="2"/>
              <a:buNone/>
            </a:pPr>
            <a:endParaRPr lang="ru-RU" altLang="ru-RU"/>
          </a:p>
          <a:p>
            <a:r>
              <a:rPr lang="ru-RU" altLang="ru-RU"/>
              <a:t>Строить ответ в соответствии с планом.</a:t>
            </a:r>
          </a:p>
          <a:p>
            <a:pPr>
              <a:buFont typeface="Wingdings" pitchFamily="2" charset="2"/>
              <a:buNone/>
            </a:pPr>
            <a:endParaRPr lang="ru-RU" altLang="ru-RU"/>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AutoShape 2"/>
          <p:cNvSpPr>
            <a:spLocks noGrp="1" noChangeArrowheads="1"/>
          </p:cNvSpPr>
          <p:nvPr>
            <p:ph type="title"/>
          </p:nvPr>
        </p:nvSpPr>
        <p:spPr/>
        <p:txBody>
          <a:bodyPr/>
          <a:lstStyle/>
          <a:p>
            <a:pPr algn="ctr"/>
            <a:r>
              <a:rPr lang="ru-RU" altLang="ru-RU" sz="3200">
                <a:solidFill>
                  <a:srgbClr val="1010C6"/>
                </a:solidFill>
              </a:rPr>
              <a:t>СТРАТЕГИИ ВЫПОЛНЕНИЯ ЗАДАНИЯ</a:t>
            </a:r>
          </a:p>
        </p:txBody>
      </p:sp>
      <p:sp>
        <p:nvSpPr>
          <p:cNvPr id="54275" name="Rectangle 3"/>
          <p:cNvSpPr>
            <a:spLocks noGrp="1" noChangeArrowheads="1"/>
          </p:cNvSpPr>
          <p:nvPr>
            <p:ph type="body" idx="1"/>
          </p:nvPr>
        </p:nvSpPr>
        <p:spPr/>
        <p:txBody>
          <a:bodyPr/>
          <a:lstStyle/>
          <a:p>
            <a:r>
              <a:rPr lang="ru-RU" altLang="ru-RU"/>
              <a:t>Продумать ключевые фразы каждого пункта.</a:t>
            </a:r>
          </a:p>
          <a:p>
            <a:pPr>
              <a:buFont typeface="Wingdings" pitchFamily="2" charset="2"/>
              <a:buNone/>
            </a:pPr>
            <a:endParaRPr lang="ru-RU" altLang="ru-RU"/>
          </a:p>
          <a:p>
            <a:r>
              <a:rPr lang="ru-RU" altLang="ru-RU"/>
              <a:t>Давать развернутую аргументацию при наличии вопроса </a:t>
            </a:r>
            <a:r>
              <a:rPr lang="de-DE" altLang="ru-RU"/>
              <a:t>„warum?“</a:t>
            </a:r>
            <a:r>
              <a:rPr lang="ru-RU" altLang="ru-RU"/>
              <a:t>.</a:t>
            </a:r>
          </a:p>
          <a:p>
            <a:pPr>
              <a:buFont typeface="Wingdings" pitchFamily="2" charset="2"/>
              <a:buNone/>
            </a:pPr>
            <a:endParaRPr lang="de-DE" altLang="ru-RU"/>
          </a:p>
          <a:p>
            <a:r>
              <a:rPr lang="ru-RU" altLang="ru-RU"/>
              <a:t>Избегать избыточной информации.</a:t>
            </a:r>
          </a:p>
          <a:p>
            <a:endParaRPr lang="ru-RU" alt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2"/>
          <p:cNvSpPr>
            <a:spLocks noGrp="1" noChangeArrowheads="1"/>
          </p:cNvSpPr>
          <p:nvPr>
            <p:ph type="title"/>
          </p:nvPr>
        </p:nvSpPr>
        <p:spPr>
          <a:xfrm>
            <a:off x="755650" y="765175"/>
            <a:ext cx="7924800" cy="1143000"/>
          </a:xfrm>
        </p:spPr>
        <p:txBody>
          <a:bodyPr/>
          <a:lstStyle/>
          <a:p>
            <a:pPr algn="ctr"/>
            <a:r>
              <a:rPr lang="ru-RU" altLang="ru-RU">
                <a:solidFill>
                  <a:srgbClr val="1010C6"/>
                </a:solidFill>
              </a:rPr>
              <a:t>ЗАДАНИЕ 43</a:t>
            </a:r>
          </a:p>
        </p:txBody>
      </p:sp>
      <p:sp>
        <p:nvSpPr>
          <p:cNvPr id="31747" name="Rectangle 3"/>
          <p:cNvSpPr>
            <a:spLocks noGrp="1" noChangeArrowheads="1"/>
          </p:cNvSpPr>
          <p:nvPr>
            <p:ph type="body" idx="1"/>
          </p:nvPr>
        </p:nvSpPr>
        <p:spPr>
          <a:xfrm>
            <a:off x="1450975" y="2781300"/>
            <a:ext cx="7693025" cy="3724275"/>
          </a:xfrm>
        </p:spPr>
        <p:txBody>
          <a:bodyPr/>
          <a:lstStyle/>
          <a:p>
            <a:pPr>
              <a:buFont typeface="Wingdings" pitchFamily="2" charset="2"/>
              <a:buNone/>
            </a:pPr>
            <a:r>
              <a:rPr lang="ru-RU" altLang="ru-RU"/>
              <a:t>    </a:t>
            </a:r>
            <a:r>
              <a:rPr lang="de-DE" altLang="ru-RU"/>
              <a:t>Die drei Fotos stammen aus Ihrem Fotoalbum. Wählen Sie ein Foto und beschreiben Sie es Ihrem Freund/Ihrer Freundin. </a:t>
            </a:r>
          </a:p>
          <a:p>
            <a:pPr>
              <a:buFont typeface="Wingdings" pitchFamily="2" charset="2"/>
              <a:buNone/>
            </a:pPr>
            <a:endParaRPr lang="de-DE" alt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AutoShape 2"/>
          <p:cNvSpPr>
            <a:spLocks noGrp="1" noChangeArrowheads="1"/>
          </p:cNvSpPr>
          <p:nvPr>
            <p:ph type="title"/>
          </p:nvPr>
        </p:nvSpPr>
        <p:spPr/>
        <p:txBody>
          <a:bodyPr/>
          <a:lstStyle/>
          <a:p>
            <a:pPr algn="ctr"/>
            <a:r>
              <a:rPr lang="ru-RU" altLang="ru-RU">
                <a:solidFill>
                  <a:srgbClr val="1010C6"/>
                </a:solidFill>
              </a:rPr>
              <a:t>ЗАДАНИЕ 43</a:t>
            </a:r>
          </a:p>
        </p:txBody>
      </p:sp>
      <p:pic>
        <p:nvPicPr>
          <p:cNvPr id="93188"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2627313" y="2420938"/>
            <a:ext cx="4608512" cy="3963987"/>
          </a:xfrm>
          <a:noFill/>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AutoShape 2"/>
          <p:cNvSpPr>
            <a:spLocks noGrp="1" noChangeArrowheads="1"/>
          </p:cNvSpPr>
          <p:nvPr>
            <p:ph type="title"/>
          </p:nvPr>
        </p:nvSpPr>
        <p:spPr/>
        <p:txBody>
          <a:bodyPr/>
          <a:lstStyle/>
          <a:p>
            <a:pPr algn="ctr"/>
            <a:r>
              <a:rPr lang="ru-RU" altLang="ru-RU">
                <a:solidFill>
                  <a:srgbClr val="1010C6"/>
                </a:solidFill>
              </a:rPr>
              <a:t>ЗАДАНИЕ 43</a:t>
            </a:r>
          </a:p>
        </p:txBody>
      </p:sp>
      <p:sp>
        <p:nvSpPr>
          <p:cNvPr id="63491" name="Rectangle 3"/>
          <p:cNvSpPr>
            <a:spLocks noGrp="1" noChangeArrowheads="1"/>
          </p:cNvSpPr>
          <p:nvPr>
            <p:ph type="body" idx="1"/>
          </p:nvPr>
        </p:nvSpPr>
        <p:spPr/>
        <p:txBody>
          <a:bodyPr/>
          <a:lstStyle/>
          <a:p>
            <a:pPr>
              <a:lnSpc>
                <a:spcPct val="80000"/>
              </a:lnSpc>
              <a:buFont typeface="Wingdings" pitchFamily="2" charset="2"/>
              <a:buNone/>
            </a:pPr>
            <a:r>
              <a:rPr lang="de-DE" altLang="ru-RU" sz="1800"/>
              <a:t>    Sie haben 1,5 Minuten Zeit zur Vorbereitung und danach höchstens 2 Minuten Zeit zum Sprechen. Halten Sie sich - wenn Sie Ihrem Freund/ Ihrer Freundin das gewählte Foto beschreiben - an folgende Stichpunkte:</a:t>
            </a:r>
          </a:p>
          <a:p>
            <a:pPr>
              <a:lnSpc>
                <a:spcPct val="80000"/>
              </a:lnSpc>
              <a:buFont typeface="Wingdings" pitchFamily="2" charset="2"/>
              <a:buNone/>
            </a:pPr>
            <a:endParaRPr lang="ru-RU" altLang="ru-RU" sz="1800"/>
          </a:p>
          <a:p>
            <a:pPr>
              <a:lnSpc>
                <a:spcPct val="80000"/>
              </a:lnSpc>
            </a:pPr>
            <a:r>
              <a:rPr lang="de-DE" altLang="ru-RU" sz="1800"/>
              <a:t>wann und wo wurde das Foto gemacht;</a:t>
            </a:r>
          </a:p>
          <a:p>
            <a:pPr>
              <a:lnSpc>
                <a:spcPct val="80000"/>
              </a:lnSpc>
            </a:pPr>
            <a:r>
              <a:rPr lang="de-DE" altLang="ru-RU" sz="1800"/>
              <a:t>was oder wen zeigt das Foto;</a:t>
            </a:r>
            <a:endParaRPr lang="ru-RU" altLang="ru-RU" sz="1800"/>
          </a:p>
          <a:p>
            <a:pPr>
              <a:lnSpc>
                <a:spcPct val="80000"/>
              </a:lnSpc>
            </a:pPr>
            <a:r>
              <a:rPr lang="ru-RU" altLang="ru-RU" sz="1800"/>
              <a:t>was passiert da gerade</a:t>
            </a:r>
            <a:r>
              <a:rPr lang="de-DE" altLang="ru-RU" sz="1800"/>
              <a:t>;</a:t>
            </a:r>
          </a:p>
          <a:p>
            <a:pPr>
              <a:lnSpc>
                <a:spcPct val="80000"/>
              </a:lnSpc>
            </a:pPr>
            <a:r>
              <a:rPr lang="de-DE" altLang="ru-RU" sz="1800"/>
              <a:t>warum bewahren Sie das Foto in Ihrem Fotoalbum auf;</a:t>
            </a:r>
          </a:p>
          <a:p>
            <a:pPr>
              <a:lnSpc>
                <a:spcPct val="80000"/>
              </a:lnSpc>
            </a:pPr>
            <a:r>
              <a:rPr lang="de-DE" altLang="ru-RU" sz="1800"/>
              <a:t>warum haben Sie beschlossen, das Foto Ihrem Freund/ Ihrer Freundin zu beschreiben.</a:t>
            </a:r>
          </a:p>
          <a:p>
            <a:pPr>
              <a:lnSpc>
                <a:spcPct val="80000"/>
              </a:lnSpc>
            </a:pPr>
            <a:endParaRPr lang="de-DE" altLang="ru-RU" sz="1800"/>
          </a:p>
          <a:p>
            <a:pPr>
              <a:lnSpc>
                <a:spcPct val="80000"/>
              </a:lnSpc>
              <a:buFont typeface="Wingdings" pitchFamily="2" charset="2"/>
              <a:buNone/>
            </a:pPr>
            <a:r>
              <a:rPr lang="ru-RU" altLang="ru-RU" sz="1800"/>
              <a:t>    </a:t>
            </a:r>
            <a:r>
              <a:rPr lang="de-DE" altLang="ru-RU" sz="1800"/>
              <a:t>Sprechen Sie zusammenhängend. Fangen Sie mit folgendem Satz an: „Ich habe das Foto №… gewählt.“</a:t>
            </a:r>
            <a:endParaRPr lang="ru-RU" altLang="ru-RU" sz="1800"/>
          </a:p>
          <a:p>
            <a:pPr>
              <a:lnSpc>
                <a:spcPct val="80000"/>
              </a:lnSpc>
              <a:buFont typeface="Wingdings" pitchFamily="2" charset="2"/>
              <a:buNone/>
            </a:pPr>
            <a:endParaRPr lang="ru-RU" altLang="ru-RU" sz="1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AutoShape 2"/>
          <p:cNvSpPr>
            <a:spLocks noGrp="1" noChangeArrowheads="1"/>
          </p:cNvSpPr>
          <p:nvPr>
            <p:ph type="title"/>
          </p:nvPr>
        </p:nvSpPr>
        <p:spPr/>
        <p:txBody>
          <a:bodyPr/>
          <a:lstStyle/>
          <a:p>
            <a:pPr algn="ctr"/>
            <a:r>
              <a:rPr lang="ru-RU" altLang="ru-RU" sz="3200">
                <a:solidFill>
                  <a:srgbClr val="1010C6"/>
                </a:solidFill>
              </a:rPr>
              <a:t>КРИТЕРИИ ОЦЕНИВАНИЯ ЗАДАНИЙ 43 и 44</a:t>
            </a:r>
          </a:p>
        </p:txBody>
      </p:sp>
      <p:graphicFrame>
        <p:nvGraphicFramePr>
          <p:cNvPr id="88118" name="Group 54"/>
          <p:cNvGraphicFramePr>
            <a:graphicFrameLocks noGrp="1"/>
          </p:cNvGraphicFramePr>
          <p:nvPr>
            <p:ph idx="1"/>
          </p:nvPr>
        </p:nvGraphicFramePr>
        <p:xfrm>
          <a:off x="838200" y="2781300"/>
          <a:ext cx="7693025" cy="2505075"/>
        </p:xfrm>
        <a:graphic>
          <a:graphicData uri="http://schemas.openxmlformats.org/drawingml/2006/table">
            <a:tbl>
              <a:tblPr/>
              <a:tblGrid>
                <a:gridCol w="709613"/>
                <a:gridCol w="2447925"/>
                <a:gridCol w="2232025"/>
                <a:gridCol w="2303462"/>
              </a:tblGrid>
              <a:tr h="325438">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Баллы</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Решение коммуникативной задачи (содержание</a:t>
                      </a:r>
                      <a:r>
                        <a:rPr kumimoji="0" lang="ru-RU" altLang="ru-RU" sz="12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Организация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Языковое оформление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30325">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Коммуникативная задача выполнена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полностью: содержа-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ние полно, точно и</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развёрнуто отра-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жает все аспекты,</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указанные в задании</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(12-15 фраз)</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24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55650" y="765175"/>
            <a:ext cx="7924800" cy="1143000"/>
          </a:xfrm>
        </p:spPr>
        <p:txBody>
          <a:bodyPr/>
          <a:lstStyle/>
          <a:p>
            <a:pPr algn="ctr"/>
            <a:r>
              <a:rPr lang="ru-RU" altLang="ru-RU" sz="3200">
                <a:solidFill>
                  <a:srgbClr val="1010C6"/>
                </a:solidFill>
              </a:rPr>
              <a:t>СТРУКТУРА РАЗДЕЛА «ГОВОРЕНИЕ»</a:t>
            </a:r>
          </a:p>
        </p:txBody>
      </p:sp>
      <p:graphicFrame>
        <p:nvGraphicFramePr>
          <p:cNvPr id="9247" name="Group 31"/>
          <p:cNvGraphicFramePr>
            <a:graphicFrameLocks noGrp="1"/>
          </p:cNvGraphicFramePr>
          <p:nvPr>
            <p:ph idx="1"/>
          </p:nvPr>
        </p:nvGraphicFramePr>
        <p:xfrm>
          <a:off x="1182688" y="2928938"/>
          <a:ext cx="7216775" cy="2413000"/>
        </p:xfrm>
        <a:graphic>
          <a:graphicData uri="http://schemas.openxmlformats.org/drawingml/2006/table">
            <a:tbl>
              <a:tblPr/>
              <a:tblGrid>
                <a:gridCol w="1658937"/>
                <a:gridCol w="1852613"/>
                <a:gridCol w="1852612"/>
                <a:gridCol w="1852613"/>
              </a:tblGrid>
              <a:tr h="835025">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Задание 41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Задание 42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Задание 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Задание 44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77975">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Чтение текста вслух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Условный диалог - расспрос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Описание фотографии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000" b="0" i="0" u="none" strike="noStrike" cap="none" normalizeH="0" baseline="0" smtClean="0">
                          <a:ln>
                            <a:noFill/>
                          </a:ln>
                          <a:solidFill>
                            <a:schemeClr val="tx1"/>
                          </a:solidFill>
                          <a:effectLst/>
                          <a:latin typeface="Arial" charset="0"/>
                          <a:cs typeface="Arial" charset="0"/>
                        </a:rPr>
                        <a:t>Сравнение двух фотографий</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AutoShape 2"/>
          <p:cNvSpPr>
            <a:spLocks noGrp="1" noChangeArrowheads="1"/>
          </p:cNvSpPr>
          <p:nvPr>
            <p:ph type="title"/>
          </p:nvPr>
        </p:nvSpPr>
        <p:spPr/>
        <p:txBody>
          <a:bodyPr/>
          <a:lstStyle/>
          <a:p>
            <a:pPr algn="ctr"/>
            <a:r>
              <a:rPr lang="ru-RU" altLang="ru-RU" sz="3200">
                <a:solidFill>
                  <a:srgbClr val="1010C6"/>
                </a:solidFill>
              </a:rPr>
              <a:t>КРИТЕРИИ ОЦЕНИВАНИЯ ЗАДАНИЙ 43 и 44</a:t>
            </a:r>
          </a:p>
        </p:txBody>
      </p:sp>
      <p:graphicFrame>
        <p:nvGraphicFramePr>
          <p:cNvPr id="90162" name="Group 50"/>
          <p:cNvGraphicFramePr>
            <a:graphicFrameLocks noGrp="1"/>
          </p:cNvGraphicFramePr>
          <p:nvPr>
            <p:ph type="body" idx="1"/>
          </p:nvPr>
        </p:nvGraphicFramePr>
        <p:xfrm>
          <a:off x="838200" y="2362200"/>
          <a:ext cx="7693025" cy="3830638"/>
        </p:xfrm>
        <a:graphic>
          <a:graphicData uri="http://schemas.openxmlformats.org/drawingml/2006/table">
            <a:tbl>
              <a:tblPr/>
              <a:tblGrid>
                <a:gridCol w="709613"/>
                <a:gridCol w="2447925"/>
                <a:gridCol w="2232025"/>
                <a:gridCol w="2303462"/>
              </a:tblGrid>
              <a:tr h="762000">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Баллы</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Решение коммуникативной задачи (содержание</a:t>
                      </a:r>
                      <a:r>
                        <a:rPr kumimoji="0" lang="ru-RU" altLang="ru-RU" sz="12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Организация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Языковое оформление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2275">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Коммуникативная</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задача выполнена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частично: один</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аспект не раскрыт</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(остальные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раскрыты полно),</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ИЛИ один-два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раскрыты неполно</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(9-11 фраз</a:t>
                      </a:r>
                      <a:r>
                        <a:rPr kumimoji="0" lang="ru-RU" altLang="ru-RU" sz="24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Высказывание логично и имеет завершённый характер; имеются вступительная и заключительная фразы, соответствующие теме. Средства логической связи используются правильно</a:t>
                      </a:r>
                      <a:r>
                        <a:rPr kumimoji="0" lang="ru-RU" altLang="ru-RU"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Используемый словарный запас, грамматические структуры, фонетическое оформление высказывания соответствуют поставленной задаче (допускается не более двух негрубых лексико-грамматических ошибок  И/ИЛИ не более двух негрубых фонетических ошибок)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AutoShape 2"/>
          <p:cNvSpPr>
            <a:spLocks noGrp="1" noChangeArrowheads="1"/>
          </p:cNvSpPr>
          <p:nvPr>
            <p:ph type="title"/>
          </p:nvPr>
        </p:nvSpPr>
        <p:spPr/>
        <p:txBody>
          <a:bodyPr/>
          <a:lstStyle/>
          <a:p>
            <a:pPr algn="ctr"/>
            <a:r>
              <a:rPr lang="ru-RU" altLang="ru-RU" sz="3200">
                <a:solidFill>
                  <a:srgbClr val="1010C6"/>
                </a:solidFill>
              </a:rPr>
              <a:t>КРИТЕРИИ ОЦЕНИВАНИЯ ЗАДАНИЙ 43 и 44</a:t>
            </a:r>
          </a:p>
        </p:txBody>
      </p:sp>
      <p:graphicFrame>
        <p:nvGraphicFramePr>
          <p:cNvPr id="91186" name="Group 50"/>
          <p:cNvGraphicFramePr>
            <a:graphicFrameLocks noGrp="1"/>
          </p:cNvGraphicFramePr>
          <p:nvPr>
            <p:ph type="body" idx="1"/>
          </p:nvPr>
        </p:nvGraphicFramePr>
        <p:xfrm>
          <a:off x="838200" y="2362200"/>
          <a:ext cx="7693025" cy="4256088"/>
        </p:xfrm>
        <a:graphic>
          <a:graphicData uri="http://schemas.openxmlformats.org/drawingml/2006/table">
            <a:tbl>
              <a:tblPr/>
              <a:tblGrid>
                <a:gridCol w="709613"/>
                <a:gridCol w="2447925"/>
                <a:gridCol w="2232025"/>
                <a:gridCol w="2303462"/>
              </a:tblGrid>
              <a:tr h="762000">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Баллы</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Решение коммуникативной задачи (содержание</a:t>
                      </a:r>
                      <a:r>
                        <a:rPr kumimoji="0" lang="ru-RU" altLang="ru-RU" sz="1200" b="0" i="0" u="none" strike="noStrike" cap="none" normalizeH="0" baseline="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Организация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Языковое оформление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2275">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Коммуникативная</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задача выполнена не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полностью: два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аспекта не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раскрыты</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(остальные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раскрыты полно),</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ИЛИ все аспекты</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раскрыты неполно</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(6-8 фраз)</a:t>
                      </a:r>
                      <a:r>
                        <a:rPr kumimoji="0" lang="ru-RU" altLang="ru-RU"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Высказывание в основном логично </a:t>
                      </a:r>
                      <a:br>
                        <a:rPr kumimoji="0" lang="ru-RU" altLang="ru-RU" sz="1400" b="0" i="0" u="none" strike="noStrike" cap="none" normalizeH="0" baseline="0" smtClean="0">
                          <a:ln>
                            <a:noFill/>
                          </a:ln>
                          <a:solidFill>
                            <a:schemeClr val="tx1"/>
                          </a:solidFill>
                          <a:effectLst/>
                          <a:latin typeface="Arial" charset="0"/>
                          <a:cs typeface="Arial" charset="0"/>
                        </a:rPr>
                      </a:br>
                      <a:r>
                        <a:rPr kumimoji="0" lang="ru-RU" altLang="ru-RU" sz="1400" b="0" i="0" u="none" strike="noStrike" cap="none" normalizeH="0" baseline="0" smtClean="0">
                          <a:ln>
                            <a:noFill/>
                          </a:ln>
                          <a:solidFill>
                            <a:schemeClr val="tx1"/>
                          </a:solidFill>
                          <a:effectLst/>
                          <a:latin typeface="Arial" charset="0"/>
                          <a:cs typeface="Arial" charset="0"/>
                        </a:rPr>
                        <a:t>и имеет достаточно завершённый характер, НО отсутствует вступительная И/ИЛИ заключительная фраза, И/ИЛИ средства логической связи используются недостаточно</a:t>
                      </a:r>
                      <a:r>
                        <a:rPr kumimoji="0" lang="ru-RU" altLang="ru-RU"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Используемый словарный запас, грамматические структуры, фонетическое оформление высказывания в основном соответствуют поставленной задаче (допускается не более четырёх лексико-грамматических ошибок (из них не более двух грубых) ИЛИ/И не более четырёх фонетических ошибок (из них не более двух грубых)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AutoShape 2"/>
          <p:cNvSpPr>
            <a:spLocks noGrp="1" noChangeArrowheads="1"/>
          </p:cNvSpPr>
          <p:nvPr>
            <p:ph type="title"/>
          </p:nvPr>
        </p:nvSpPr>
        <p:spPr/>
        <p:txBody>
          <a:bodyPr/>
          <a:lstStyle/>
          <a:p>
            <a:pPr algn="ctr"/>
            <a:r>
              <a:rPr lang="ru-RU" altLang="ru-RU" sz="3200">
                <a:solidFill>
                  <a:srgbClr val="1010C6"/>
                </a:solidFill>
              </a:rPr>
              <a:t>КРИТЕРИИ ОЦЕНИВАНИЯ ЗАДАНИЙ 43 и 44</a:t>
            </a:r>
          </a:p>
        </p:txBody>
      </p:sp>
      <p:graphicFrame>
        <p:nvGraphicFramePr>
          <p:cNvPr id="92210" name="Group 50"/>
          <p:cNvGraphicFramePr>
            <a:graphicFrameLocks noGrp="1"/>
          </p:cNvGraphicFramePr>
          <p:nvPr>
            <p:ph type="body" idx="1"/>
          </p:nvPr>
        </p:nvGraphicFramePr>
        <p:xfrm>
          <a:off x="838200" y="2362200"/>
          <a:ext cx="7693025" cy="3724275"/>
        </p:xfrm>
        <a:graphic>
          <a:graphicData uri="http://schemas.openxmlformats.org/drawingml/2006/table">
            <a:tbl>
              <a:tblPr/>
              <a:tblGrid>
                <a:gridCol w="709613"/>
                <a:gridCol w="2447925"/>
                <a:gridCol w="2232025"/>
                <a:gridCol w="2303462"/>
              </a:tblGrid>
              <a:tr h="762000">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Баллы</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Решение коммуникативной задачи (содержание)</a:t>
                      </a:r>
                      <a:endParaRPr kumimoji="0" lang="ru-RU" altLang="ru-RU" sz="12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Организация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200" b="1" i="0" u="none" strike="noStrike" cap="none" normalizeH="0" baseline="0" smtClean="0">
                          <a:ln>
                            <a:noFill/>
                          </a:ln>
                          <a:solidFill>
                            <a:schemeClr val="tx1"/>
                          </a:solidFill>
                          <a:effectLst/>
                          <a:latin typeface="Arial" charset="0"/>
                          <a:cs typeface="Arial" charset="0"/>
                        </a:rPr>
                        <a:t>Языковое оформление высказывания</a:t>
                      </a:r>
                      <a:r>
                        <a:rPr kumimoji="0" lang="ru-RU" altLang="ru-RU" sz="12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62275">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2400" b="0" i="0" u="none" strike="noStrike" cap="none" normalizeH="0" baseline="0" smtClean="0">
                          <a:ln>
                            <a:noFill/>
                          </a:ln>
                          <a:solidFill>
                            <a:schemeClr val="tx1"/>
                          </a:solidFill>
                          <a:effectLst/>
                          <a:latin typeface="Arial" charset="0"/>
                          <a:cs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Коммуникативная</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задача выполнена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менее чем на 50%:</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три и более аспектов</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содержания не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раскрыты (5 и менее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фраз)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Высказывание нелогично И/ИЛИ не имеет завершен­ного характера; вступительная и заключительная фразы отсутствуют; средства логической связи практически не используются</a:t>
                      </a:r>
                      <a:r>
                        <a:rPr kumimoji="0" lang="ru-RU" altLang="ru-RU" sz="2400" b="0" i="0" u="none" strike="noStrike" cap="none" normalizeH="0" baseline="0" smtClean="0">
                          <a:ln>
                            <a:noFill/>
                          </a:ln>
                          <a:solidFill>
                            <a:schemeClr val="tx1"/>
                          </a:solidFill>
                          <a:effectLst/>
                          <a:latin typeface="Arial" charset="0"/>
                          <a:cs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400" b="0" i="0" u="none" strike="noStrike" cap="none" normalizeH="0" baseline="0" smtClean="0">
                          <a:ln>
                            <a:noFill/>
                          </a:ln>
                          <a:solidFill>
                            <a:schemeClr val="tx1"/>
                          </a:solidFill>
                          <a:effectLst/>
                          <a:latin typeface="Arial" charset="0"/>
                          <a:cs typeface="Arial" charset="0"/>
                        </a:rPr>
                        <a:t>Понимание высказывания затруднено из-за многочис­ленных лексико-грамматических и фонетических ошибок (пять и более лексико-грамматических ошибок И/ИЛИ пять и более фонетических ошибок) ИЛИ более двух грубых ошибок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pPr algn="ctr"/>
            <a:r>
              <a:rPr lang="ru-RU" altLang="ru-RU">
                <a:solidFill>
                  <a:srgbClr val="1010C6"/>
                </a:solidFill>
              </a:rPr>
              <a:t>ЗАДАНИЕ 44</a:t>
            </a:r>
          </a:p>
        </p:txBody>
      </p:sp>
      <p:graphicFrame>
        <p:nvGraphicFramePr>
          <p:cNvPr id="24603" name="Group 27"/>
          <p:cNvGraphicFramePr>
            <a:graphicFrameLocks noGrp="1"/>
          </p:cNvGraphicFramePr>
          <p:nvPr>
            <p:ph type="body" idx="1"/>
          </p:nvPr>
        </p:nvGraphicFramePr>
        <p:xfrm>
          <a:off x="1052513" y="2809875"/>
          <a:ext cx="7194550" cy="3063875"/>
        </p:xfrm>
        <a:graphic>
          <a:graphicData uri="http://schemas.openxmlformats.org/drawingml/2006/table">
            <a:tbl>
              <a:tblPr/>
              <a:tblGrid>
                <a:gridCol w="2527300"/>
                <a:gridCol w="1325562"/>
                <a:gridCol w="1319213"/>
                <a:gridCol w="1131887"/>
                <a:gridCol w="890588"/>
              </a:tblGrid>
              <a:tr h="1103313">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Содержание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Уровень сложности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Максимальный балл</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на подготовку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отве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та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4838">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Сравнить две предложенные фотографии, выявить сходства, различия и рассказать о своих предпочтениях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высокий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1,5 мин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2 мин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p:txBody>
          <a:bodyPr/>
          <a:lstStyle/>
          <a:p>
            <a:pPr algn="ctr"/>
            <a:r>
              <a:rPr lang="ru-RU" altLang="ru-RU" sz="3200">
                <a:solidFill>
                  <a:srgbClr val="1010C6"/>
                </a:solidFill>
              </a:rPr>
              <a:t>ЗАДАНИЕ 4</a:t>
            </a:r>
            <a:r>
              <a:rPr lang="de-DE" altLang="ru-RU" sz="3200">
                <a:solidFill>
                  <a:srgbClr val="1010C6"/>
                </a:solidFill>
              </a:rPr>
              <a:t>4.</a:t>
            </a:r>
            <a:r>
              <a:rPr lang="ru-RU" altLang="ru-RU" sz="3200">
                <a:solidFill>
                  <a:srgbClr val="1010C6"/>
                </a:solidFill>
              </a:rPr>
              <a:t/>
            </a:r>
            <a:br>
              <a:rPr lang="ru-RU" altLang="ru-RU" sz="3200">
                <a:solidFill>
                  <a:srgbClr val="1010C6"/>
                </a:solidFill>
              </a:rPr>
            </a:br>
            <a:r>
              <a:rPr lang="ru-RU" altLang="ru-RU" sz="3200">
                <a:solidFill>
                  <a:srgbClr val="1010C6"/>
                </a:solidFill>
              </a:rPr>
              <a:t>ОБЪЕМ ВЫСКАЗЫВАНИЯ</a:t>
            </a:r>
          </a:p>
        </p:txBody>
      </p:sp>
      <p:sp>
        <p:nvSpPr>
          <p:cNvPr id="21507" name="Rectangle 3"/>
          <p:cNvSpPr>
            <a:spLocks noGrp="1" noChangeArrowheads="1"/>
          </p:cNvSpPr>
          <p:nvPr>
            <p:ph type="body" idx="1"/>
          </p:nvPr>
        </p:nvSpPr>
        <p:spPr/>
        <p:txBody>
          <a:bodyPr/>
          <a:lstStyle/>
          <a:p>
            <a:r>
              <a:rPr lang="de-DE" altLang="ru-RU" sz="2400"/>
              <a:t>Beschreiben Sie kurz beide Fotos (min 3 Sätze).</a:t>
            </a:r>
          </a:p>
          <a:p>
            <a:r>
              <a:rPr lang="de-DE" altLang="ru-RU" sz="2400"/>
              <a:t>Sagen Sie, was beide Fotos gemeinsam haben.</a:t>
            </a:r>
          </a:p>
          <a:p>
            <a:r>
              <a:rPr lang="de-DE" altLang="ru-RU" sz="2400"/>
              <a:t>Sprechen Sie darüber, was beide Fotos unterscheidet (min 4-5 Sätze für Punkte 2,3)</a:t>
            </a:r>
          </a:p>
          <a:p>
            <a:r>
              <a:rPr lang="de-DE" altLang="ru-RU" sz="2400"/>
              <a:t>Sagen Sie, wie Sie Feste in Ihrer Kindheit lieber gefeiert haben: wie in Foto 1 oder 2; </a:t>
            </a:r>
          </a:p>
          <a:p>
            <a:r>
              <a:rPr lang="de-DE" altLang="ru-RU" sz="2400"/>
              <a:t>Erklären Sie warum (min 3-4 Sätze für Punkte 4,5)</a:t>
            </a:r>
            <a:endParaRPr lang="ru-RU" altLang="ru-RU" sz="24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
          <p:cNvSpPr>
            <a:spLocks noGrp="1" noChangeArrowheads="1"/>
          </p:cNvSpPr>
          <p:nvPr>
            <p:ph type="title"/>
          </p:nvPr>
        </p:nvSpPr>
        <p:spPr/>
        <p:txBody>
          <a:bodyPr/>
          <a:lstStyle/>
          <a:p>
            <a:pPr algn="ctr"/>
            <a:r>
              <a:rPr lang="ru-RU" altLang="ru-RU" sz="3200">
                <a:solidFill>
                  <a:srgbClr val="1010C6"/>
                </a:solidFill>
              </a:rPr>
              <a:t>ОШИБКИ ПРИ ВЫПОЛНЕНИИ ЗАДАНИЯ 44</a:t>
            </a:r>
          </a:p>
        </p:txBody>
      </p:sp>
      <p:sp>
        <p:nvSpPr>
          <p:cNvPr id="14339" name="Rectangle 3"/>
          <p:cNvSpPr>
            <a:spLocks noGrp="1" noChangeArrowheads="1"/>
          </p:cNvSpPr>
          <p:nvPr>
            <p:ph type="body" idx="1"/>
          </p:nvPr>
        </p:nvSpPr>
        <p:spPr/>
        <p:txBody>
          <a:bodyPr/>
          <a:lstStyle/>
          <a:p>
            <a:pPr>
              <a:buFont typeface="Wingdings" pitchFamily="2" charset="2"/>
              <a:buNone/>
            </a:pPr>
            <a:r>
              <a:rPr lang="ru-RU" altLang="ru-RU"/>
              <a:t>Экзаменуемые </a:t>
            </a:r>
          </a:p>
          <a:p>
            <a:r>
              <a:rPr lang="ru-RU" altLang="ru-RU"/>
              <a:t>не сравнивают, а просто описывают фотографии;</a:t>
            </a:r>
          </a:p>
          <a:p>
            <a:r>
              <a:rPr lang="ru-RU" altLang="ru-RU"/>
              <a:t>не выделяют сходства и различия;</a:t>
            </a:r>
          </a:p>
          <a:p>
            <a:r>
              <a:rPr lang="ru-RU" altLang="ru-RU"/>
              <a:t>дают всего по одной фразе на каждый пункт плана;</a:t>
            </a:r>
          </a:p>
          <a:p>
            <a:r>
              <a:rPr lang="ru-RU" altLang="ru-RU"/>
              <a:t>не высказывают свои предпочтения;</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Grp="1" noChangeArrowheads="1"/>
          </p:cNvSpPr>
          <p:nvPr>
            <p:ph type="title"/>
          </p:nvPr>
        </p:nvSpPr>
        <p:spPr>
          <a:xfrm>
            <a:off x="917575" y="790575"/>
            <a:ext cx="7664450" cy="984250"/>
          </a:xfrm>
        </p:spPr>
        <p:txBody>
          <a:bodyPr/>
          <a:lstStyle/>
          <a:p>
            <a:pPr algn="ctr"/>
            <a:r>
              <a:rPr lang="ru-RU" altLang="ru-RU" sz="3200">
                <a:solidFill>
                  <a:srgbClr val="1010C6"/>
                </a:solidFill>
              </a:rPr>
              <a:t>ОШИБКИ ПРИ ВЫПОЛНЕНИИ ЗАДАНИЯ 44</a:t>
            </a:r>
          </a:p>
        </p:txBody>
      </p:sp>
      <p:sp>
        <p:nvSpPr>
          <p:cNvPr id="15363" name="Rectangle 3"/>
          <p:cNvSpPr>
            <a:spLocks noGrp="1" noChangeArrowheads="1"/>
          </p:cNvSpPr>
          <p:nvPr>
            <p:ph type="body" idx="1"/>
          </p:nvPr>
        </p:nvSpPr>
        <p:spPr>
          <a:xfrm>
            <a:off x="539750" y="2565400"/>
            <a:ext cx="8229600" cy="4525963"/>
          </a:xfrm>
        </p:spPr>
        <p:txBody>
          <a:bodyPr/>
          <a:lstStyle/>
          <a:p>
            <a:r>
              <a:rPr lang="ru-RU" altLang="ru-RU"/>
              <a:t>не формулируют вступительную и заключительные фразы;</a:t>
            </a:r>
          </a:p>
          <a:p>
            <a:r>
              <a:rPr lang="ru-RU" altLang="ru-RU"/>
              <a:t>не демонстрируют необходимые клише;</a:t>
            </a:r>
          </a:p>
          <a:p>
            <a:r>
              <a:rPr lang="ru-RU" altLang="ru-RU"/>
              <a:t>допускают в ответе фонетические и лексико- грамматические ошибки;</a:t>
            </a:r>
          </a:p>
          <a:p>
            <a:r>
              <a:rPr lang="ru-RU" altLang="ru-RU"/>
              <a:t>не укладываются в отведенные для говорения 2 минуты.</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AutoShape 2"/>
          <p:cNvSpPr>
            <a:spLocks noGrp="1" noChangeArrowheads="1"/>
          </p:cNvSpPr>
          <p:nvPr>
            <p:ph type="title"/>
          </p:nvPr>
        </p:nvSpPr>
        <p:spPr/>
        <p:txBody>
          <a:bodyPr/>
          <a:lstStyle/>
          <a:p>
            <a:pPr algn="ctr"/>
            <a:r>
              <a:rPr lang="ru-RU" altLang="ru-RU" sz="3200">
                <a:solidFill>
                  <a:srgbClr val="1010C6"/>
                </a:solidFill>
              </a:rPr>
              <a:t>СТРАТЕГИИ ВЫПОЛНЕНИЯ ЗАДАНИЯ</a:t>
            </a:r>
          </a:p>
        </p:txBody>
      </p:sp>
      <p:sp>
        <p:nvSpPr>
          <p:cNvPr id="55299" name="Rectangle 3"/>
          <p:cNvSpPr>
            <a:spLocks noGrp="1" noChangeArrowheads="1"/>
          </p:cNvSpPr>
          <p:nvPr>
            <p:ph type="body" idx="1"/>
          </p:nvPr>
        </p:nvSpPr>
        <p:spPr/>
        <p:txBody>
          <a:bodyPr/>
          <a:lstStyle/>
          <a:p>
            <a:pPr>
              <a:lnSpc>
                <a:spcPct val="90000"/>
              </a:lnSpc>
            </a:pPr>
            <a:r>
              <a:rPr lang="ru-RU" altLang="ru-RU"/>
              <a:t>Внимательно читать текст задания, обращая внимание на выделяемые элементы содержания и ограничители (пункты плана) и объем монолога (время, количество фраз).</a:t>
            </a:r>
          </a:p>
          <a:p>
            <a:pPr>
              <a:lnSpc>
                <a:spcPct val="90000"/>
              </a:lnSpc>
            </a:pPr>
            <a:r>
              <a:rPr lang="ru-RU" altLang="ru-RU"/>
              <a:t>Раскрывать содержание всех пунктов.</a:t>
            </a:r>
          </a:p>
          <a:p>
            <a:pPr>
              <a:lnSpc>
                <a:spcPct val="90000"/>
              </a:lnSpc>
            </a:pPr>
            <a:r>
              <a:rPr lang="ru-RU" altLang="ru-RU"/>
              <a:t>Строить высказывание в соответствии с планом.</a:t>
            </a:r>
          </a:p>
          <a:p>
            <a:pPr>
              <a:lnSpc>
                <a:spcPct val="90000"/>
              </a:lnSpc>
            </a:pPr>
            <a:r>
              <a:rPr lang="ru-RU" altLang="ru-RU"/>
              <a:t>При подготовке продумать ключевые фразы.</a:t>
            </a:r>
          </a:p>
          <a:p>
            <a:pPr>
              <a:lnSpc>
                <a:spcPct val="90000"/>
              </a:lnSpc>
              <a:buFont typeface="Wingdings" pitchFamily="2" charset="2"/>
              <a:buNone/>
            </a:pPr>
            <a:endParaRPr lang="ru-RU" altLang="ru-RU"/>
          </a:p>
          <a:p>
            <a:pPr>
              <a:lnSpc>
                <a:spcPct val="90000"/>
              </a:lnSpc>
              <a:buFont typeface="Wingdings" pitchFamily="2" charset="2"/>
              <a:buNone/>
            </a:pPr>
            <a:endParaRPr lang="ru-RU" altLang="ru-RU"/>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AutoShape 2"/>
          <p:cNvSpPr>
            <a:spLocks noGrp="1" noChangeArrowheads="1"/>
          </p:cNvSpPr>
          <p:nvPr>
            <p:ph type="title"/>
          </p:nvPr>
        </p:nvSpPr>
        <p:spPr/>
        <p:txBody>
          <a:bodyPr/>
          <a:lstStyle/>
          <a:p>
            <a:pPr algn="ctr"/>
            <a:r>
              <a:rPr lang="ru-RU" altLang="ru-RU" sz="3200">
                <a:solidFill>
                  <a:srgbClr val="1010C6"/>
                </a:solidFill>
              </a:rPr>
              <a:t>СТРАТЕГИИ ВЫПОЛНЕНИЯ ЗАДАНИЯ</a:t>
            </a:r>
          </a:p>
        </p:txBody>
      </p:sp>
      <p:sp>
        <p:nvSpPr>
          <p:cNvPr id="56323" name="Rectangle 3"/>
          <p:cNvSpPr>
            <a:spLocks noGrp="1" noChangeArrowheads="1"/>
          </p:cNvSpPr>
          <p:nvPr>
            <p:ph type="body" idx="1"/>
          </p:nvPr>
        </p:nvSpPr>
        <p:spPr>
          <a:xfrm>
            <a:off x="1042988" y="2492375"/>
            <a:ext cx="7772400" cy="4530725"/>
          </a:xfrm>
        </p:spPr>
        <p:txBody>
          <a:bodyPr/>
          <a:lstStyle/>
          <a:p>
            <a:r>
              <a:rPr lang="ru-RU" altLang="ru-RU"/>
              <a:t>Кратко описывать содержание картинок.</a:t>
            </a:r>
          </a:p>
          <a:p>
            <a:r>
              <a:rPr lang="ru-RU" altLang="ru-RU"/>
              <a:t>Выделять общие черты.</a:t>
            </a:r>
          </a:p>
          <a:p>
            <a:r>
              <a:rPr lang="ru-RU" altLang="ru-RU"/>
              <a:t>Выделять различия.</a:t>
            </a:r>
          </a:p>
          <a:p>
            <a:r>
              <a:rPr lang="ru-RU" altLang="ru-RU"/>
              <a:t>Давать развернутую аргументацию при наличии вопроса </a:t>
            </a:r>
            <a:r>
              <a:rPr lang="de-DE" altLang="ru-RU"/>
              <a:t>„warum?“.</a:t>
            </a:r>
          </a:p>
          <a:p>
            <a:r>
              <a:rPr lang="ru-RU" altLang="ru-RU"/>
              <a:t>Избегать давать избыточную информацию.</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p:txBody>
          <a:bodyPr/>
          <a:lstStyle/>
          <a:p>
            <a:pPr algn="ctr"/>
            <a:r>
              <a:rPr lang="ru-RU" altLang="ru-RU">
                <a:solidFill>
                  <a:srgbClr val="1010C6"/>
                </a:solidFill>
              </a:rPr>
              <a:t>ЗАДАНИЕ 44</a:t>
            </a:r>
          </a:p>
        </p:txBody>
      </p:sp>
      <p:sp>
        <p:nvSpPr>
          <p:cNvPr id="32771" name="Rectangle 3"/>
          <p:cNvSpPr>
            <a:spLocks noGrp="1" noChangeArrowheads="1"/>
          </p:cNvSpPr>
          <p:nvPr>
            <p:ph type="body" idx="1"/>
          </p:nvPr>
        </p:nvSpPr>
        <p:spPr/>
        <p:txBody>
          <a:bodyPr/>
          <a:lstStyle/>
          <a:p>
            <a:pPr>
              <a:lnSpc>
                <a:spcPct val="80000"/>
              </a:lnSpc>
              <a:buFont typeface="Wingdings" pitchFamily="2" charset="2"/>
              <a:buNone/>
            </a:pPr>
            <a:r>
              <a:rPr lang="ru-RU" altLang="ru-RU" sz="1800"/>
              <a:t>     </a:t>
            </a:r>
            <a:r>
              <a:rPr lang="de-DE" altLang="ru-RU" sz="1800"/>
              <a:t>Sehen Sie sich zwei Fotos an. Sie sollen die zwei Fotos vergleichen und anschließend darüber berichten, was beide Fotos unterscheidet und verbindet. </a:t>
            </a:r>
            <a:r>
              <a:rPr lang="ru-RU" altLang="ru-RU" sz="1800"/>
              <a:t>Halten Sie sich dabei an folgenden Plan:</a:t>
            </a:r>
            <a:endParaRPr lang="de-DE" altLang="ru-RU" sz="1800"/>
          </a:p>
          <a:p>
            <a:pPr>
              <a:lnSpc>
                <a:spcPct val="80000"/>
              </a:lnSpc>
              <a:buFont typeface="Wingdings" pitchFamily="2" charset="2"/>
              <a:buNone/>
            </a:pPr>
            <a:endParaRPr lang="ru-RU" altLang="ru-RU" sz="1800"/>
          </a:p>
          <a:p>
            <a:pPr>
              <a:lnSpc>
                <a:spcPct val="80000"/>
              </a:lnSpc>
            </a:pPr>
            <a:r>
              <a:rPr lang="ru-RU" altLang="ru-RU" sz="1800"/>
              <a:t>beschreiben Sie kurz beide Fotos</a:t>
            </a:r>
            <a:r>
              <a:rPr lang="de-DE" altLang="ru-RU" sz="1800"/>
              <a:t>;</a:t>
            </a:r>
          </a:p>
          <a:p>
            <a:pPr>
              <a:lnSpc>
                <a:spcPct val="80000"/>
              </a:lnSpc>
            </a:pPr>
            <a:r>
              <a:rPr lang="de-DE" altLang="ru-RU" sz="1800"/>
              <a:t>sagen Sie, was beide Fotos gemeinsam haben;</a:t>
            </a:r>
          </a:p>
          <a:p>
            <a:pPr>
              <a:lnSpc>
                <a:spcPct val="80000"/>
              </a:lnSpc>
            </a:pPr>
            <a:r>
              <a:rPr lang="de-DE" altLang="ru-RU" sz="1800"/>
              <a:t>sprechen Sie darüber, was beide Fotos unterscheidet</a:t>
            </a:r>
            <a:endParaRPr lang="ru-RU" altLang="ru-RU" sz="1800"/>
          </a:p>
          <a:p>
            <a:pPr>
              <a:lnSpc>
                <a:spcPct val="80000"/>
              </a:lnSpc>
            </a:pPr>
            <a:r>
              <a:rPr lang="ru-RU" altLang="ru-RU" sz="1800"/>
              <a:t>sagen Sie, </a:t>
            </a:r>
            <a:r>
              <a:rPr lang="de-DE" altLang="ru-RU" sz="1800"/>
              <a:t>wie Sie Feste in Ihrer Kindheit lieber gefeiert haben: wie in Foto 1 oder 2;</a:t>
            </a:r>
            <a:endParaRPr lang="ru-RU" altLang="ru-RU" sz="1800"/>
          </a:p>
          <a:p>
            <a:pPr>
              <a:lnSpc>
                <a:spcPct val="80000"/>
              </a:lnSpc>
            </a:pPr>
            <a:r>
              <a:rPr lang="ru-RU" altLang="ru-RU" sz="1800"/>
              <a:t>erklären Sie, warum</a:t>
            </a:r>
            <a:r>
              <a:rPr lang="de-DE" altLang="ru-RU" sz="1800"/>
              <a:t>;</a:t>
            </a:r>
          </a:p>
          <a:p>
            <a:pPr>
              <a:lnSpc>
                <a:spcPct val="80000"/>
              </a:lnSpc>
              <a:buFont typeface="Wingdings" pitchFamily="2" charset="2"/>
              <a:buNone/>
            </a:pPr>
            <a:endParaRPr lang="de-DE" altLang="ru-RU" sz="1800"/>
          </a:p>
          <a:p>
            <a:pPr>
              <a:lnSpc>
                <a:spcPct val="80000"/>
              </a:lnSpc>
              <a:buFont typeface="Wingdings" pitchFamily="2" charset="2"/>
              <a:buNone/>
            </a:pPr>
            <a:r>
              <a:rPr lang="ru-RU" altLang="ru-RU" sz="1800"/>
              <a:t>     </a:t>
            </a:r>
            <a:r>
              <a:rPr lang="de-DE" altLang="ru-RU" sz="1800"/>
              <a:t>Sie haben 1,5 Minuten Zeit zur Vorbereitung und danach höchstens 2 Minuten Zeit zum Sprechen. Sprechen Sie in zusammenhängend.</a:t>
            </a:r>
            <a:endParaRPr lang="ru-RU" altLang="ru-RU"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p:txBody>
          <a:bodyPr/>
          <a:lstStyle/>
          <a:p>
            <a:pPr algn="ctr"/>
            <a:r>
              <a:rPr lang="ru-RU" altLang="ru-RU" sz="3200">
                <a:solidFill>
                  <a:srgbClr val="1010C6"/>
                </a:solidFill>
              </a:rPr>
              <a:t>СОДЕРЖАНИЕ РАЗДЕЛА «ГОВОРЕНИЕ». ЗАДАНИЕ 41</a:t>
            </a:r>
          </a:p>
        </p:txBody>
      </p:sp>
      <p:graphicFrame>
        <p:nvGraphicFramePr>
          <p:cNvPr id="3179" name="Group 107"/>
          <p:cNvGraphicFramePr>
            <a:graphicFrameLocks noGrp="1"/>
          </p:cNvGraphicFramePr>
          <p:nvPr>
            <p:ph idx="1"/>
          </p:nvPr>
        </p:nvGraphicFramePr>
        <p:xfrm>
          <a:off x="1258888" y="2420938"/>
          <a:ext cx="7489825" cy="4275138"/>
        </p:xfrm>
        <a:graphic>
          <a:graphicData uri="http://schemas.openxmlformats.org/drawingml/2006/table">
            <a:tbl>
              <a:tblPr/>
              <a:tblGrid>
                <a:gridCol w="2630487"/>
                <a:gridCol w="1311275"/>
                <a:gridCol w="1376363"/>
                <a:gridCol w="1235075"/>
                <a:gridCol w="936625"/>
              </a:tblGrid>
              <a:tr h="1439863">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Содержание</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Уровень сложности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Максима</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льный балл</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на подготов</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ку</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ru-RU" altLang="ru-RU"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Время ответа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9138">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Прочитать вслух отрывок из информационного или научно- популярного стилистически нейтрального текста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базовый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1,5 мин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1"/>
                        </a:buClr>
                        <a:buSzPct val="75000"/>
                        <a:buFont typeface="Wingdings" pitchFamily="2" charset="2"/>
                        <a:defRPr sz="2400">
                          <a:solidFill>
                            <a:schemeClr val="tx1"/>
                          </a:solidFill>
                          <a:latin typeface="Arial" charset="0"/>
                          <a:cs typeface="Arial" charset="0"/>
                        </a:defRPr>
                      </a:lvl1pPr>
                      <a:lvl2pPr>
                        <a:spcBef>
                          <a:spcPct val="20000"/>
                        </a:spcBef>
                        <a:buClr>
                          <a:schemeClr val="tx1"/>
                        </a:buClr>
                        <a:buSzPct val="75000"/>
                        <a:defRPr sz="2000">
                          <a:solidFill>
                            <a:schemeClr val="tx1"/>
                          </a:solidFill>
                          <a:latin typeface="Arial" charset="0"/>
                          <a:cs typeface="Arial" charset="0"/>
                        </a:defRPr>
                      </a:lvl2pPr>
                      <a:lvl3pPr>
                        <a:spcBef>
                          <a:spcPct val="20000"/>
                        </a:spcBef>
                        <a:buClr>
                          <a:schemeClr val="tx1"/>
                        </a:buClr>
                        <a:buSzPct val="75000"/>
                        <a:buFont typeface="Wingdings" pitchFamily="2" charset="2"/>
                        <a:defRPr>
                          <a:solidFill>
                            <a:schemeClr val="tx1"/>
                          </a:solidFill>
                          <a:latin typeface="Arial" charset="0"/>
                          <a:cs typeface="Arial" charset="0"/>
                        </a:defRPr>
                      </a:lvl3pPr>
                      <a:lvl4pPr>
                        <a:spcBef>
                          <a:spcPct val="20000"/>
                        </a:spcBef>
                        <a:buClr>
                          <a:schemeClr val="tx1"/>
                        </a:buClr>
                        <a:buSzPct val="80000"/>
                        <a:defRPr sz="1600">
                          <a:solidFill>
                            <a:schemeClr val="tx1"/>
                          </a:solidFill>
                          <a:latin typeface="Arial" charset="0"/>
                          <a:cs typeface="Arial" charset="0"/>
                        </a:defRPr>
                      </a:lvl4pPr>
                      <a:lvl5pPr>
                        <a:spcBef>
                          <a:spcPct val="20000"/>
                        </a:spcBef>
                        <a:buClr>
                          <a:schemeClr val="tx1"/>
                        </a:buClr>
                        <a:buSzPct val="65000"/>
                        <a:buFont typeface="Wingdings" pitchFamily="2" charset="2"/>
                        <a:defRPr sz="1600">
                          <a:solidFill>
                            <a:schemeClr val="tx1"/>
                          </a:solidFill>
                          <a:latin typeface="Arial" charset="0"/>
                          <a:cs typeface="Arial" charset="0"/>
                        </a:defRPr>
                      </a:lvl5pPr>
                      <a:lvl6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6pPr>
                      <a:lvl7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7pPr>
                      <a:lvl8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8pPr>
                      <a:lvl9pPr fontAlgn="base">
                        <a:spcBef>
                          <a:spcPct val="20000"/>
                        </a:spcBef>
                        <a:spcAft>
                          <a:spcPct val="0"/>
                        </a:spcAft>
                        <a:buClr>
                          <a:schemeClr val="tx1"/>
                        </a:buClr>
                        <a:buSzPct val="65000"/>
                        <a:buFont typeface="Wingdings" pitchFamily="2" charset="2"/>
                        <a:defRPr sz="1600">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ru-RU" altLang="ru-RU" sz="1800" b="0" i="0" u="none" strike="noStrike" cap="none" normalizeH="0" baseline="0" smtClean="0">
                          <a:ln>
                            <a:noFill/>
                          </a:ln>
                          <a:solidFill>
                            <a:schemeClr val="tx1"/>
                          </a:solidFill>
                          <a:effectLst/>
                          <a:latin typeface="Arial" charset="0"/>
                          <a:cs typeface="Arial" charset="0"/>
                        </a:rPr>
                        <a:t>1,5 мин</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AutoShape 2"/>
          <p:cNvSpPr>
            <a:spLocks noGrp="1" noChangeArrowheads="1"/>
          </p:cNvSpPr>
          <p:nvPr>
            <p:ph type="title"/>
          </p:nvPr>
        </p:nvSpPr>
        <p:spPr/>
        <p:txBody>
          <a:bodyPr/>
          <a:lstStyle/>
          <a:p>
            <a:pPr algn="ctr"/>
            <a:r>
              <a:rPr lang="ru-RU" altLang="ru-RU" b="0">
                <a:solidFill>
                  <a:srgbClr val="1010C6"/>
                </a:solidFill>
              </a:rPr>
              <a:t>ЗАДАНИЕ 44</a:t>
            </a:r>
          </a:p>
        </p:txBody>
      </p:sp>
      <p:pic>
        <p:nvPicPr>
          <p:cNvPr id="33801" name="Picture 9"/>
          <p:cNvPicPr>
            <a:picLocks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219700" y="2781300"/>
            <a:ext cx="2952750" cy="2916238"/>
          </a:xfrm>
        </p:spPr>
      </p:pic>
      <p:pic>
        <p:nvPicPr>
          <p:cNvPr id="33803" name="Picture 11"/>
          <p:cNvPicPr>
            <a:picLocks noChangeAspect="1" noChangeArrowheads="1"/>
          </p:cNvPicPr>
          <p:nvPr>
            <p:ph type="body" sz="half" idx="1"/>
          </p:nvPr>
        </p:nvPicPr>
        <p:blipFill>
          <a:blip r:embed="rId3">
            <a:extLst>
              <a:ext uri="{28A0092B-C50C-407E-A947-70E740481C1C}">
                <a14:useLocalDpi xmlns:a14="http://schemas.microsoft.com/office/drawing/2010/main" val="0"/>
              </a:ext>
            </a:extLst>
          </a:blip>
          <a:srcRect/>
          <a:stretch>
            <a:fillRect/>
          </a:stretch>
        </p:blipFill>
        <p:spPr>
          <a:xfrm>
            <a:off x="1331913" y="2708275"/>
            <a:ext cx="3024187" cy="2986088"/>
          </a:xfr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2" descr="5029d282-522b-11e6-bdf0-0050569c7d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875" y="620713"/>
            <a:ext cx="4225925" cy="589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2" descr="700-n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8250" y="95250"/>
            <a:ext cx="6667500" cy="666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AutoShape 4"/>
          <p:cNvSpPr>
            <a:spLocks noGrp="1" noChangeArrowheads="1"/>
          </p:cNvSpPr>
          <p:nvPr>
            <p:ph type="title"/>
          </p:nvPr>
        </p:nvSpPr>
        <p:spPr/>
        <p:txBody>
          <a:bodyPr/>
          <a:lstStyle/>
          <a:p>
            <a:pPr algn="ctr"/>
            <a:r>
              <a:rPr lang="ru-RU" altLang="ru-RU">
                <a:solidFill>
                  <a:srgbClr val="1010C6"/>
                </a:solidFill>
              </a:rPr>
              <a:t>СПАСИБО ЗА ВНИМАНИЕ!</a:t>
            </a:r>
          </a:p>
        </p:txBody>
      </p:sp>
      <p:sp>
        <p:nvSpPr>
          <p:cNvPr id="57349" name="Rectangle 5"/>
          <p:cNvSpPr>
            <a:spLocks noGrp="1" noChangeArrowheads="1"/>
          </p:cNvSpPr>
          <p:nvPr>
            <p:ph type="body" idx="1"/>
          </p:nvPr>
        </p:nvSpPr>
        <p:spPr>
          <a:xfrm>
            <a:off x="827088" y="1196975"/>
            <a:ext cx="7772400" cy="4530725"/>
          </a:xfrm>
        </p:spPr>
        <p:txBody>
          <a:bodyPr/>
          <a:lstStyle/>
          <a:p>
            <a:pPr algn="ctr">
              <a:buFont typeface="Wingdings" pitchFamily="2" charset="2"/>
              <a:buNone/>
            </a:pPr>
            <a:endParaRPr lang="ru-RU" altLang="ru-RU" sz="8000"/>
          </a:p>
          <a:p>
            <a:pPr algn="ctr">
              <a:buFont typeface="Wingdings" pitchFamily="2" charset="2"/>
              <a:buNone/>
            </a:pPr>
            <a:r>
              <a:rPr lang="ru-RU" altLang="ru-RU" sz="8000" b="1">
                <a:solidFill>
                  <a:srgbClr val="CC3300"/>
                </a:solidFill>
              </a:rPr>
              <a:t>УДАЧИ!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AutoShape 2"/>
          <p:cNvSpPr>
            <a:spLocks noGrp="1" noChangeArrowheads="1"/>
          </p:cNvSpPr>
          <p:nvPr>
            <p:ph type="title"/>
          </p:nvPr>
        </p:nvSpPr>
        <p:spPr>
          <a:xfrm>
            <a:off x="827088" y="765175"/>
            <a:ext cx="7924800" cy="1143000"/>
          </a:xfrm>
        </p:spPr>
        <p:txBody>
          <a:bodyPr/>
          <a:lstStyle/>
          <a:p>
            <a:pPr algn="ctr"/>
            <a:r>
              <a:rPr lang="ru-RU" altLang="ru-RU">
                <a:solidFill>
                  <a:srgbClr val="1010C6"/>
                </a:solidFill>
              </a:rPr>
              <a:t>ЦЕЛЬ ЗАДАНИЯ 41</a:t>
            </a:r>
          </a:p>
        </p:txBody>
      </p:sp>
      <p:sp>
        <p:nvSpPr>
          <p:cNvPr id="81923" name="Rectangle 3"/>
          <p:cNvSpPr>
            <a:spLocks noGrp="1" noChangeArrowheads="1"/>
          </p:cNvSpPr>
          <p:nvPr>
            <p:ph type="body" idx="1"/>
          </p:nvPr>
        </p:nvSpPr>
        <p:spPr>
          <a:xfrm>
            <a:off x="900113" y="2708275"/>
            <a:ext cx="7693025" cy="3724275"/>
          </a:xfrm>
        </p:spPr>
        <p:txBody>
          <a:bodyPr/>
          <a:lstStyle/>
          <a:p>
            <a:pPr>
              <a:lnSpc>
                <a:spcPct val="80000"/>
              </a:lnSpc>
              <a:buFont typeface="Wingdings" pitchFamily="2" charset="2"/>
              <a:buNone/>
            </a:pPr>
            <a:r>
              <a:rPr lang="ru-RU" altLang="ru-RU" sz="1800"/>
              <a:t>     </a:t>
            </a:r>
            <a:r>
              <a:rPr lang="ru-RU" altLang="ru-RU" sz="1800" b="1"/>
              <a:t>Задание по чтению включается с целью</a:t>
            </a:r>
            <a:r>
              <a:rPr lang="ru-RU" altLang="ru-RU" sz="1800"/>
              <a:t> повысить внимание обучающихся и учителей к овладению обучающимися техникой чтения вслух и совершенствованию навыков чтения на заключительном этапе обучения в школе, а также с целью настроить обучающихся и облегчить им выполнение других заданий данного раздела на немецком языке. Формирование фонетических (слухопроизносительных) навыков имеет важное значение, так как способствует успешности речевого общения.  Иностранный акцент утомляет слушателей, нарушение фонетической корректности речи часто приводит к непониманию получаемой информации, иногда жизненно важной. Овладение фонетическими навыками является существенным условием развития всех видов речевой деятельности: аудирования, чтения, говорения и письма.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pPr algn="ctr"/>
            <a:r>
              <a:rPr lang="ru-RU" altLang="ru-RU" sz="3200">
                <a:solidFill>
                  <a:srgbClr val="1010C6"/>
                </a:solidFill>
              </a:rPr>
              <a:t>ОШИБКИ ПРИ ВЫПОЛНЕНИИ ЗАДАНИЯ 41</a:t>
            </a:r>
          </a:p>
        </p:txBody>
      </p:sp>
      <p:sp>
        <p:nvSpPr>
          <p:cNvPr id="22531" name="Rectangle 3"/>
          <p:cNvSpPr>
            <a:spLocks noGrp="1" noChangeArrowheads="1"/>
          </p:cNvSpPr>
          <p:nvPr>
            <p:ph type="body" idx="1"/>
          </p:nvPr>
        </p:nvSpPr>
        <p:spPr/>
        <p:txBody>
          <a:bodyPr/>
          <a:lstStyle/>
          <a:p>
            <a:r>
              <a:rPr lang="ru-RU" altLang="ru-RU"/>
              <a:t>Несоблюдение долготы и краткости гласных</a:t>
            </a:r>
            <a:r>
              <a:rPr lang="de-DE" altLang="ru-RU"/>
              <a:t>.</a:t>
            </a:r>
            <a:endParaRPr lang="ru-RU" altLang="ru-RU"/>
          </a:p>
          <a:p>
            <a:r>
              <a:rPr lang="ru-RU" altLang="ru-RU"/>
              <a:t>Отсутствие твердого приступа</a:t>
            </a:r>
            <a:r>
              <a:rPr lang="de-DE" altLang="ru-RU"/>
              <a:t>.</a:t>
            </a:r>
            <a:endParaRPr lang="ru-RU" altLang="ru-RU"/>
          </a:p>
          <a:p>
            <a:r>
              <a:rPr lang="ru-RU" altLang="ru-RU"/>
              <a:t>Отсутствие аспирации при произнесении глухих согласных</a:t>
            </a:r>
            <a:r>
              <a:rPr lang="de-DE" altLang="ru-RU"/>
              <a:t>.</a:t>
            </a:r>
            <a:endParaRPr lang="ru-RU" altLang="ru-RU"/>
          </a:p>
          <a:p>
            <a:r>
              <a:rPr lang="ru-RU" altLang="ru-RU"/>
              <a:t>Неверная сегментация при чтении</a:t>
            </a:r>
            <a:r>
              <a:rPr lang="de-DE" altLang="ru-RU"/>
              <a:t>.</a:t>
            </a:r>
            <a:endParaRPr lang="ru-RU" altLang="ru-RU"/>
          </a:p>
          <a:p>
            <a:r>
              <a:rPr lang="ru-RU" altLang="ru-RU"/>
              <a:t>Недостаточно контрастное ударение</a:t>
            </a:r>
            <a:r>
              <a:rPr lang="de-DE" altLang="ru-RU"/>
              <a:t>.</a:t>
            </a:r>
            <a:endParaRPr lang="ru-RU" altLang="ru-RU"/>
          </a:p>
          <a:p>
            <a:r>
              <a:rPr lang="ru-RU" altLang="ru-RU"/>
              <a:t>Неверное мелодическое оформление фраз</a:t>
            </a:r>
            <a:r>
              <a:rPr lang="de-DE" altLang="ru-RU"/>
              <a:t>.</a:t>
            </a:r>
            <a:endParaRPr lang="ru-RU" alt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AutoShape 2"/>
          <p:cNvSpPr>
            <a:spLocks noGrp="1" noChangeArrowheads="1"/>
          </p:cNvSpPr>
          <p:nvPr>
            <p:ph type="title"/>
          </p:nvPr>
        </p:nvSpPr>
        <p:spPr/>
        <p:txBody>
          <a:bodyPr/>
          <a:lstStyle/>
          <a:p>
            <a:pPr algn="ctr"/>
            <a:r>
              <a:rPr lang="ru-RU" altLang="ru-RU" sz="3200">
                <a:solidFill>
                  <a:srgbClr val="1010C6"/>
                </a:solidFill>
              </a:rPr>
              <a:t>СТРАТЕГИИ ВЫПОЛНЕНИЯ ЗАДАНИЯ</a:t>
            </a:r>
          </a:p>
        </p:txBody>
      </p:sp>
      <p:sp>
        <p:nvSpPr>
          <p:cNvPr id="49155" name="Rectangle 3"/>
          <p:cNvSpPr>
            <a:spLocks noGrp="1" noChangeArrowheads="1"/>
          </p:cNvSpPr>
          <p:nvPr>
            <p:ph type="body" idx="1"/>
          </p:nvPr>
        </p:nvSpPr>
        <p:spPr/>
        <p:txBody>
          <a:bodyPr/>
          <a:lstStyle/>
          <a:p>
            <a:r>
              <a:rPr lang="ru-RU" altLang="ru-RU"/>
              <a:t>Шепотом прочитать предложенный текст, чтобы понять его смысл.</a:t>
            </a:r>
          </a:p>
          <a:p>
            <a:r>
              <a:rPr lang="ru-RU" altLang="ru-RU"/>
              <a:t>Делать паузы между предложениями, а также их смысловыми частями.</a:t>
            </a:r>
          </a:p>
          <a:p>
            <a:r>
              <a:rPr lang="ru-RU" altLang="ru-RU"/>
              <a:t>Главное ударение в предложении должно быть в конце.</a:t>
            </a:r>
          </a:p>
          <a:p>
            <a:r>
              <a:rPr lang="ru-RU" altLang="ru-RU"/>
              <a:t>Ударными могут быть существительные, смысловые глаголы, прилагательные, наречия. </a:t>
            </a:r>
          </a:p>
          <a:p>
            <a:pPr>
              <a:buFont typeface="Wingdings" pitchFamily="2" charset="2"/>
              <a:buNone/>
            </a:pPr>
            <a:endParaRPr lang="ru-RU" altLang="ru-RU"/>
          </a:p>
          <a:p>
            <a:endParaRPr lang="ru-RU" alt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AutoShape 2"/>
          <p:cNvSpPr>
            <a:spLocks noGrp="1" noChangeArrowheads="1"/>
          </p:cNvSpPr>
          <p:nvPr>
            <p:ph type="title"/>
          </p:nvPr>
        </p:nvSpPr>
        <p:spPr/>
        <p:txBody>
          <a:bodyPr/>
          <a:lstStyle/>
          <a:p>
            <a:pPr algn="ctr"/>
            <a:r>
              <a:rPr lang="ru-RU" altLang="ru-RU" sz="3200">
                <a:solidFill>
                  <a:srgbClr val="1010C6"/>
                </a:solidFill>
              </a:rPr>
              <a:t>СТРАТЕГИИ ВЫПОЛНЕНИЯ ЗАДАНИЯ</a:t>
            </a:r>
          </a:p>
        </p:txBody>
      </p:sp>
      <p:sp>
        <p:nvSpPr>
          <p:cNvPr id="50179" name="Rectangle 3"/>
          <p:cNvSpPr>
            <a:spLocks noGrp="1" noChangeArrowheads="1"/>
          </p:cNvSpPr>
          <p:nvPr>
            <p:ph type="body" idx="1"/>
          </p:nvPr>
        </p:nvSpPr>
        <p:spPr>
          <a:xfrm>
            <a:off x="971550" y="2327275"/>
            <a:ext cx="7772400" cy="4530725"/>
          </a:xfrm>
        </p:spPr>
        <p:txBody>
          <a:bodyPr/>
          <a:lstStyle/>
          <a:p>
            <a:r>
              <a:rPr lang="ru-RU" altLang="ru-RU"/>
              <a:t>Повествовательные предложения и специальные вопросы имеют нисходящий тон в конце предложения.</a:t>
            </a:r>
          </a:p>
          <a:p>
            <a:r>
              <a:rPr lang="ru-RU" altLang="ru-RU"/>
              <a:t>В сложных словах основное ударение падает на первое слово. </a:t>
            </a:r>
          </a:p>
          <a:p>
            <a:r>
              <a:rPr lang="ru-RU" altLang="ru-RU"/>
              <a:t>Незнакомые слова следует читать по правилу, по аналогии с подобными словами, расчленив их по составу и т.д.</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AutoShape 2"/>
          <p:cNvSpPr>
            <a:spLocks noGrp="1" noChangeArrowheads="1"/>
          </p:cNvSpPr>
          <p:nvPr>
            <p:ph type="title"/>
          </p:nvPr>
        </p:nvSpPr>
        <p:spPr>
          <a:xfrm>
            <a:off x="755650" y="765175"/>
            <a:ext cx="7924800" cy="1143000"/>
          </a:xfrm>
        </p:spPr>
        <p:txBody>
          <a:bodyPr/>
          <a:lstStyle/>
          <a:p>
            <a:pPr algn="ctr"/>
            <a:r>
              <a:rPr lang="ru-RU" altLang="ru-RU">
                <a:solidFill>
                  <a:srgbClr val="1010C6"/>
                </a:solidFill>
              </a:rPr>
              <a:t>ЗАДАНИЕ 41</a:t>
            </a:r>
          </a:p>
        </p:txBody>
      </p:sp>
      <p:sp>
        <p:nvSpPr>
          <p:cNvPr id="79875" name="Rectangle 3"/>
          <p:cNvSpPr>
            <a:spLocks noGrp="1" noChangeArrowheads="1"/>
          </p:cNvSpPr>
          <p:nvPr>
            <p:ph type="body" idx="1"/>
          </p:nvPr>
        </p:nvSpPr>
        <p:spPr/>
        <p:txBody>
          <a:bodyPr/>
          <a:lstStyle/>
          <a:p>
            <a:pPr>
              <a:lnSpc>
                <a:spcPct val="90000"/>
              </a:lnSpc>
              <a:buFont typeface="Wingdings" pitchFamily="2" charset="2"/>
              <a:buNone/>
            </a:pPr>
            <a:r>
              <a:rPr lang="de-DE" altLang="ru-RU"/>
              <a:t>   Stellen Sie sich vor, dass Sie zusammen mit Ihrem Freund/ Ihrer Freundin an einem Projekt arbeiten. Sie haben einen interessanten Beitrag für Ihr Projekt gefunden und wollen ihn Ihrem Freund/Ihrer Freundin vorlesen. Lesen Sie diesen Beitrag zunächst 1,5 Minuten still und danach laut vor. Sie haben zum Vorlesen höchstens 1,5 Minuten Zeit. </a:t>
            </a:r>
            <a:endParaRPr lang="ru-RU" altLang="ru-RU"/>
          </a:p>
        </p:txBody>
      </p:sp>
    </p:spTree>
  </p:cSld>
  <p:clrMapOvr>
    <a:masterClrMapping/>
  </p:clrMapOvr>
</p:sld>
</file>

<file path=ppt/theme/theme1.xml><?xml version="1.0" encoding="utf-8"?>
<a:theme xmlns:a="http://schemas.openxmlformats.org/drawingml/2006/main" name="Капсулы">
  <a:themeElements>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Капсулы">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апсулы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Капсулы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Капсулы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Капсулы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Капсулы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Капсулы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Капсулы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Капсулы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516</TotalTime>
  <Words>2141</Words>
  <Application>Microsoft Office PowerPoint</Application>
  <PresentationFormat>Экран (4:3)</PresentationFormat>
  <Paragraphs>291</Paragraphs>
  <Slides>43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43</vt:i4>
      </vt:variant>
    </vt:vector>
  </HeadingPairs>
  <TitlesOfParts>
    <vt:vector size="47" baseType="lpstr">
      <vt:lpstr>Arial</vt:lpstr>
      <vt:lpstr>Wingdings</vt:lpstr>
      <vt:lpstr>Times New Roman</vt:lpstr>
      <vt:lpstr>Капсулы</vt:lpstr>
      <vt:lpstr>ЕГЭ ПО НЕМЕЦКОМУ ЯЗЫКУ.  УСТНАЯ ЧАСТЬ</vt:lpstr>
      <vt:lpstr>ИДЕИ, ПОЛОЖЕННЫЕ В ОСНОВУ УЧ</vt:lpstr>
      <vt:lpstr>СТРУКТУРА РАЗДЕЛА «ГОВОРЕНИЕ»</vt:lpstr>
      <vt:lpstr>СОДЕРЖАНИЕ РАЗДЕЛА «ГОВОРЕНИЕ». ЗАДАНИЕ 41</vt:lpstr>
      <vt:lpstr>ЦЕЛЬ ЗАДАНИЯ 41</vt:lpstr>
      <vt:lpstr>ОШИБКИ ПРИ ВЫПОЛНЕНИИ ЗАДАНИЯ 41</vt:lpstr>
      <vt:lpstr>СТРАТЕГИИ ВЫПОЛНЕНИЯ ЗАДАНИЯ</vt:lpstr>
      <vt:lpstr>СТРАТЕГИИ ВЫПОЛНЕНИЯ ЗАДАНИЯ</vt:lpstr>
      <vt:lpstr>ЗАДАНИЕ 41</vt:lpstr>
      <vt:lpstr>ЗАДАНИЕ 41</vt:lpstr>
      <vt:lpstr>КРИТЕРИИ ОЦЕНИВАНИЯ </vt:lpstr>
      <vt:lpstr>ЗАДАНИЕ 42</vt:lpstr>
      <vt:lpstr>УМЕНИЯ, ПРОВЕРЯЕМЫЕ В ЗАДАНИИ 42</vt:lpstr>
      <vt:lpstr>ОШИБКИ ПРИ ВЫПОЛНЕНИИ ЗАДАНИЯ 42</vt:lpstr>
      <vt:lpstr>СТРАТЕГИИ ВЫПОЛНЕНИЯ ЗАДАНИЯ</vt:lpstr>
      <vt:lpstr>ЗАДАНИЕ 42</vt:lpstr>
      <vt:lpstr>ЗАДАНИЕ 42</vt:lpstr>
      <vt:lpstr>КРИТЕРИИ ОЦЕНИВАНИЯ</vt:lpstr>
      <vt:lpstr>ЗАДАНИЕ 43</vt:lpstr>
      <vt:lpstr>УМЕНИЯ, ПРОВЕРЯЕМЫЕ В ЗАДАНИЯХ 43 и 44</vt:lpstr>
      <vt:lpstr>ЗАДАНИЕ 43 ОБЪЕМ ВЫСКАЗЫВАНИЯ</vt:lpstr>
      <vt:lpstr>ОШИБКИ ПРИ ВЫПОЛНЕНИИ ЗАДАНИЯ 43</vt:lpstr>
      <vt:lpstr>ОШИБКИ ПРИ ВЫПОЛНЕНИИ ЗАДАНИЯ 43</vt:lpstr>
      <vt:lpstr>СТРАТЕГИИ ВЫПОЛНЕНИЯ ЗАДАНИЯ</vt:lpstr>
      <vt:lpstr>СТРАТЕГИИ ВЫПОЛНЕНИЯ ЗАДАНИЯ</vt:lpstr>
      <vt:lpstr>ЗАДАНИЕ 43</vt:lpstr>
      <vt:lpstr>ЗАДАНИЕ 43</vt:lpstr>
      <vt:lpstr>ЗАДАНИЕ 43</vt:lpstr>
      <vt:lpstr>КРИТЕРИИ ОЦЕНИВАНИЯ ЗАДАНИЙ 43 и 44</vt:lpstr>
      <vt:lpstr>КРИТЕРИИ ОЦЕНИВАНИЯ ЗАДАНИЙ 43 и 44</vt:lpstr>
      <vt:lpstr>КРИТЕРИИ ОЦЕНИВАНИЯ ЗАДАНИЙ 43 и 44</vt:lpstr>
      <vt:lpstr>КРИТЕРИИ ОЦЕНИВАНИЯ ЗАДАНИЙ 43 и 44</vt:lpstr>
      <vt:lpstr>ЗАДАНИЕ 44</vt:lpstr>
      <vt:lpstr>ЗАДАНИЕ 44. ОБЪЕМ ВЫСКАЗЫВАНИЯ</vt:lpstr>
      <vt:lpstr>ОШИБКИ ПРИ ВЫПОЛНЕНИИ ЗАДАНИЯ 44</vt:lpstr>
      <vt:lpstr>ОШИБКИ ПРИ ВЫПОЛНЕНИИ ЗАДАНИЯ 44</vt:lpstr>
      <vt:lpstr>СТРАТЕГИИ ВЫПОЛНЕНИЯ ЗАДАНИЯ</vt:lpstr>
      <vt:lpstr>СТРАТЕГИИ ВЫПОЛНЕНИЯ ЗАДАНИЯ</vt:lpstr>
      <vt:lpstr>ЗАДАНИЕ 44</vt:lpstr>
      <vt:lpstr>ЗАДАНИЕ 44</vt:lpstr>
      <vt:lpstr>Презентация PowerPoint</vt:lpstr>
      <vt:lpstr>Презентация PowerPoint</vt:lpstr>
      <vt:lpstr>СПАСИБО ЗА ВНИМАНИЕ!</vt:lpstr>
    </vt:vector>
  </TitlesOfParts>
  <Company>SamLab.ws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ПО НЕМЕЦКОМУ ЯЗЫКУ.  УСТНАЯ ЧАСТЬ</dc:title>
  <dc:creator>Sam</dc:creator>
  <cp:lastModifiedBy>user</cp:lastModifiedBy>
  <cp:revision>12</cp:revision>
  <dcterms:created xsi:type="dcterms:W3CDTF">2017-09-23T17:13:53Z</dcterms:created>
  <dcterms:modified xsi:type="dcterms:W3CDTF">2020-01-15T09:53:51Z</dcterms:modified>
</cp:coreProperties>
</file>