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70"/>
  </p:notesMasterIdLst>
  <p:sldIdLst>
    <p:sldId id="256" r:id="rId5"/>
    <p:sldId id="283" r:id="rId6"/>
    <p:sldId id="284" r:id="rId7"/>
    <p:sldId id="289" r:id="rId8"/>
    <p:sldId id="358" r:id="rId9"/>
    <p:sldId id="359" r:id="rId10"/>
    <p:sldId id="360" r:id="rId11"/>
    <p:sldId id="361" r:id="rId12"/>
    <p:sldId id="362" r:id="rId13"/>
    <p:sldId id="285" r:id="rId14"/>
    <p:sldId id="290" r:id="rId15"/>
    <p:sldId id="363" r:id="rId16"/>
    <p:sldId id="364" r:id="rId17"/>
    <p:sldId id="365" r:id="rId18"/>
    <p:sldId id="286" r:id="rId19"/>
    <p:sldId id="292" r:id="rId20"/>
    <p:sldId id="287" r:id="rId21"/>
    <p:sldId id="327" r:id="rId22"/>
    <p:sldId id="366" r:id="rId23"/>
    <p:sldId id="367" r:id="rId24"/>
    <p:sldId id="368" r:id="rId25"/>
    <p:sldId id="369" r:id="rId26"/>
    <p:sldId id="288" r:id="rId27"/>
    <p:sldId id="293" r:id="rId28"/>
    <p:sldId id="326" r:id="rId29"/>
    <p:sldId id="294" r:id="rId30"/>
    <p:sldId id="323" r:id="rId31"/>
    <p:sldId id="318" r:id="rId32"/>
    <p:sldId id="324" r:id="rId33"/>
    <p:sldId id="319" r:id="rId34"/>
    <p:sldId id="295" r:id="rId35"/>
    <p:sldId id="329" r:id="rId36"/>
    <p:sldId id="330" r:id="rId37"/>
    <p:sldId id="331" r:id="rId38"/>
    <p:sldId id="332" r:id="rId39"/>
    <p:sldId id="333" r:id="rId40"/>
    <p:sldId id="334" r:id="rId41"/>
    <p:sldId id="298" r:id="rId42"/>
    <p:sldId id="335" r:id="rId43"/>
    <p:sldId id="336" r:id="rId44"/>
    <p:sldId id="337" r:id="rId45"/>
    <p:sldId id="338" r:id="rId46"/>
    <p:sldId id="339" r:id="rId47"/>
    <p:sldId id="340" r:id="rId48"/>
    <p:sldId id="341" r:id="rId49"/>
    <p:sldId id="342" r:id="rId50"/>
    <p:sldId id="343" r:id="rId51"/>
    <p:sldId id="344" r:id="rId52"/>
    <p:sldId id="345" r:id="rId53"/>
    <p:sldId id="346" r:id="rId54"/>
    <p:sldId id="347" r:id="rId55"/>
    <p:sldId id="348" r:id="rId56"/>
    <p:sldId id="349" r:id="rId57"/>
    <p:sldId id="297" r:id="rId58"/>
    <p:sldId id="299" r:id="rId59"/>
    <p:sldId id="350" r:id="rId60"/>
    <p:sldId id="351" r:id="rId61"/>
    <p:sldId id="352" r:id="rId62"/>
    <p:sldId id="353" r:id="rId63"/>
    <p:sldId id="354" r:id="rId64"/>
    <p:sldId id="355" r:id="rId65"/>
    <p:sldId id="356" r:id="rId66"/>
    <p:sldId id="304" r:id="rId67"/>
    <p:sldId id="328" r:id="rId68"/>
    <p:sldId id="357" r:id="rId6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3"/>
    <a:srgbClr val="2C69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11" autoAdjust="0"/>
    <p:restoredTop sz="94711" autoAdjust="0"/>
  </p:normalViewPr>
  <p:slideViewPr>
    <p:cSldViewPr>
      <p:cViewPr>
        <p:scale>
          <a:sx n="94" d="100"/>
          <a:sy n="94" d="100"/>
        </p:scale>
        <p:origin x="-126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9780DFC-A255-4157-A362-85C6C5160FCF}" type="datetimeFigureOut">
              <a:rPr lang="ru-RU"/>
              <a:pPr>
                <a:defRPr/>
              </a:pPr>
              <a:t>16.01.2020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9335D3B-9B87-4CC0-B82B-4FC39EE857AB}" type="slidenum">
              <a:rPr lang="ru-RU"/>
              <a:pPr>
                <a:defRPr/>
              </a:pPr>
              <a:t>‹#›</a:t>
            </a:fld>
            <a:endParaRPr lang="ru-RU"/>
          </a:p>
        </p:txBody>
      </p:sp>
    </p:spTree>
    <p:extLst>
      <p:ext uri="{BB962C8B-B14F-4D97-AF65-F5344CB8AC3E}">
        <p14:creationId xmlns:p14="http://schemas.microsoft.com/office/powerpoint/2010/main" val="25365935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bwMode="auto">
          <a:xfrm>
            <a:off x="1319213" y="877888"/>
            <a:ext cx="4213225" cy="3159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92C8EBB-BEB6-4B6B-A35B-8E8EBEF5030F}" type="datetimeFigureOut">
              <a:rPr lang="ru-RU"/>
              <a:pPr>
                <a:defRPr/>
              </a:pPr>
              <a:t>16.01.2020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F78193-8E40-4E07-A66C-46562088F304}" type="slidenum">
              <a:rPr lang="ru-RU"/>
              <a:pPr>
                <a:defRPr/>
              </a:pPr>
              <a:t>‹#›</a:t>
            </a:fld>
            <a:endParaRPr lang="ru-RU"/>
          </a:p>
        </p:txBody>
      </p:sp>
    </p:spTree>
    <p:extLst>
      <p:ext uri="{BB962C8B-B14F-4D97-AF65-F5344CB8AC3E}">
        <p14:creationId xmlns:p14="http://schemas.microsoft.com/office/powerpoint/2010/main" val="611943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23BB616-9DC7-45C5-B67B-CE4251CCBB74}" type="datetimeFigureOut">
              <a:rPr lang="ru-RU"/>
              <a:pPr>
                <a:defRPr/>
              </a:pPr>
              <a:t>16.01.2020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5C77BC6-4031-4A73-AD43-1BAFA97BE81C}" type="slidenum">
              <a:rPr lang="ru-RU"/>
              <a:pPr>
                <a:defRPr/>
              </a:pPr>
              <a:t>‹#›</a:t>
            </a:fld>
            <a:endParaRPr lang="ru-RU"/>
          </a:p>
        </p:txBody>
      </p:sp>
    </p:spTree>
    <p:extLst>
      <p:ext uri="{BB962C8B-B14F-4D97-AF65-F5344CB8AC3E}">
        <p14:creationId xmlns:p14="http://schemas.microsoft.com/office/powerpoint/2010/main" val="3711268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A11EC40-85B9-4D08-ACCC-03FADD76675A}" type="datetimeFigureOut">
              <a:rPr lang="ru-RU"/>
              <a:pPr>
                <a:defRPr/>
              </a:pPr>
              <a:t>16.01.2020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A9239E-E458-460E-9B9B-1DEB06D933D4}" type="slidenum">
              <a:rPr lang="ru-RU"/>
              <a:pPr>
                <a:defRPr/>
              </a:pPr>
              <a:t>‹#›</a:t>
            </a:fld>
            <a:endParaRPr lang="ru-RU"/>
          </a:p>
        </p:txBody>
      </p:sp>
    </p:spTree>
    <p:extLst>
      <p:ext uri="{BB962C8B-B14F-4D97-AF65-F5344CB8AC3E}">
        <p14:creationId xmlns:p14="http://schemas.microsoft.com/office/powerpoint/2010/main" val="530373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8E303F30-2675-4F1C-8ADC-55B5F688B4C3}" type="datetimeFigureOut">
              <a:rPr lang="ru-RU"/>
              <a:pPr>
                <a:defRPr/>
              </a:pPr>
              <a:t>16.01.2020</a:t>
            </a:fld>
            <a:endParaRPr lang="ru-RU"/>
          </a:p>
        </p:txBody>
      </p:sp>
      <p:sp>
        <p:nvSpPr>
          <p:cNvPr id="5" name="Footer Placeholder 4"/>
          <p:cNvSpPr>
            <a:spLocks noGrp="1"/>
          </p:cNvSpPr>
          <p:nvPr>
            <p:ph type="ftr" sz="quarter" idx="11"/>
          </p:nvPr>
        </p:nvSpPr>
        <p:spPr/>
        <p:txBody>
          <a:bodyPr/>
          <a:lstStyle>
            <a:lvl1pPr defTabSz="449263" hangingPunct="0">
              <a:lnSpc>
                <a:spcPct val="96000"/>
              </a:lnSpc>
              <a:buClr>
                <a:srgbClr val="B2B2B2"/>
              </a:buClr>
              <a:buSzPct val="60000"/>
              <a:buFont typeface="Wingdings" pitchFamily="2" charset="2"/>
              <a:buNone/>
              <a:defRPr b="1"/>
            </a:lvl1pPr>
          </a:lstStyle>
          <a:p>
            <a:pPr>
              <a:defRPr/>
            </a:pPr>
            <a:endParaRPr lang="ru-RU"/>
          </a:p>
        </p:txBody>
      </p:sp>
      <p:sp>
        <p:nvSpPr>
          <p:cNvPr id="6" name="Slide Number Placeholder 5"/>
          <p:cNvSpPr>
            <a:spLocks noGrp="1"/>
          </p:cNvSpPr>
          <p:nvPr>
            <p:ph type="sldNum" sz="quarter" idx="12"/>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7EC525E9-9E6C-465B-9C1D-17005812738D}" type="slidenum">
              <a:rPr lang="ru-RU"/>
              <a:pPr>
                <a:defRPr/>
              </a:pPr>
              <a:t>‹#›</a:t>
            </a:fld>
            <a:endParaRPr lang="ru-RU"/>
          </a:p>
        </p:txBody>
      </p:sp>
    </p:spTree>
    <p:extLst>
      <p:ext uri="{BB962C8B-B14F-4D97-AF65-F5344CB8AC3E}">
        <p14:creationId xmlns:p14="http://schemas.microsoft.com/office/powerpoint/2010/main" val="286388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05DB7C64-43A5-4CCF-B232-D676E5E49A18}" type="datetimeFigureOut">
              <a:rPr lang="ru-RU"/>
              <a:pPr>
                <a:defRPr/>
              </a:pPr>
              <a:t>16.01.2020</a:t>
            </a:fld>
            <a:endParaRPr lang="ru-RU"/>
          </a:p>
        </p:txBody>
      </p:sp>
      <p:sp>
        <p:nvSpPr>
          <p:cNvPr id="5" name="Footer Placeholder 4"/>
          <p:cNvSpPr>
            <a:spLocks noGrp="1"/>
          </p:cNvSpPr>
          <p:nvPr>
            <p:ph type="ftr" sz="quarter" idx="11"/>
          </p:nvPr>
        </p:nvSpPr>
        <p:spPr/>
        <p:txBody>
          <a:bodyPr/>
          <a:lstStyle>
            <a:lvl1pPr defTabSz="449263" hangingPunct="0">
              <a:lnSpc>
                <a:spcPct val="96000"/>
              </a:lnSpc>
              <a:buClr>
                <a:srgbClr val="B2B2B2"/>
              </a:buClr>
              <a:buSzPct val="60000"/>
              <a:buFont typeface="Wingdings" pitchFamily="2" charset="2"/>
              <a:buNone/>
              <a:defRPr b="1"/>
            </a:lvl1pPr>
          </a:lstStyle>
          <a:p>
            <a:pPr>
              <a:defRPr/>
            </a:pPr>
            <a:endParaRPr lang="ru-RU"/>
          </a:p>
        </p:txBody>
      </p:sp>
      <p:sp>
        <p:nvSpPr>
          <p:cNvPr id="6" name="Slide Number Placeholder 5"/>
          <p:cNvSpPr>
            <a:spLocks noGrp="1"/>
          </p:cNvSpPr>
          <p:nvPr>
            <p:ph type="sldNum" sz="quarter" idx="12"/>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3A616477-95FF-428C-A722-1507B283D4E1}" type="slidenum">
              <a:rPr lang="ru-RU"/>
              <a:pPr>
                <a:defRPr/>
              </a:pPr>
              <a:t>‹#›</a:t>
            </a:fld>
            <a:endParaRPr lang="ru-RU"/>
          </a:p>
        </p:txBody>
      </p:sp>
    </p:spTree>
    <p:extLst>
      <p:ext uri="{BB962C8B-B14F-4D97-AF65-F5344CB8AC3E}">
        <p14:creationId xmlns:p14="http://schemas.microsoft.com/office/powerpoint/2010/main" val="428493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0"/>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8F219D7E-44F1-4FC2-A0DC-00A7A7D85821}" type="datetimeFigureOut">
              <a:rPr lang="ru-RU"/>
              <a:pPr>
                <a:defRPr/>
              </a:pPr>
              <a:t>16.01.2020</a:t>
            </a:fld>
            <a:endParaRPr lang="ru-RU"/>
          </a:p>
        </p:txBody>
      </p:sp>
      <p:sp>
        <p:nvSpPr>
          <p:cNvPr id="8" name="Footer Placeholder 4"/>
          <p:cNvSpPr>
            <a:spLocks noGrp="1"/>
          </p:cNvSpPr>
          <p:nvPr>
            <p:ph type="ftr" sz="quarter" idx="11"/>
          </p:nvPr>
        </p:nvSpPr>
        <p:spPr/>
        <p:txBody>
          <a:bodyPr/>
          <a:lstStyle>
            <a:lvl1pPr defTabSz="449263" hangingPunct="0">
              <a:lnSpc>
                <a:spcPct val="96000"/>
              </a:lnSpc>
              <a:buClr>
                <a:srgbClr val="B2B2B2"/>
              </a:buClr>
              <a:buSzPct val="60000"/>
              <a:buFont typeface="Wingdings" pitchFamily="2" charset="2"/>
              <a:buNone/>
              <a:defRPr b="1"/>
            </a:lvl1pPr>
          </a:lstStyle>
          <a:p>
            <a:pPr>
              <a:defRPr/>
            </a:pPr>
            <a:endParaRPr lang="ru-RU"/>
          </a:p>
        </p:txBody>
      </p:sp>
      <p:sp>
        <p:nvSpPr>
          <p:cNvPr id="9" name="Slide Number Placeholder 5"/>
          <p:cNvSpPr>
            <a:spLocks noGrp="1"/>
          </p:cNvSpPr>
          <p:nvPr>
            <p:ph type="sldNum" sz="quarter" idx="12"/>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CC5794F6-600F-4C03-B817-CD3543D61212}" type="slidenum">
              <a:rPr lang="ru-RU"/>
              <a:pPr>
                <a:defRPr/>
              </a:pPr>
              <a:t>‹#›</a:t>
            </a:fld>
            <a:endParaRPr lang="ru-RU"/>
          </a:p>
        </p:txBody>
      </p:sp>
    </p:spTree>
    <p:extLst>
      <p:ext uri="{BB962C8B-B14F-4D97-AF65-F5344CB8AC3E}">
        <p14:creationId xmlns:p14="http://schemas.microsoft.com/office/powerpoint/2010/main" val="2738402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4"/>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8945EE01-B862-4EA8-9C94-E356205B85F6}" type="datetimeFigureOut">
              <a:rPr lang="ru-RU"/>
              <a:pPr>
                <a:defRPr/>
              </a:pPr>
              <a:t>16.01.2020</a:t>
            </a:fld>
            <a:endParaRPr lang="ru-RU"/>
          </a:p>
        </p:txBody>
      </p:sp>
      <p:sp>
        <p:nvSpPr>
          <p:cNvPr id="6" name="Footer Placeholder 4"/>
          <p:cNvSpPr>
            <a:spLocks noGrp="1"/>
          </p:cNvSpPr>
          <p:nvPr>
            <p:ph type="ftr" sz="quarter" idx="15"/>
          </p:nvPr>
        </p:nvSpPr>
        <p:spPr/>
        <p:txBody>
          <a:bodyPr/>
          <a:lstStyle>
            <a:lvl1pPr defTabSz="449263" hangingPunct="0">
              <a:lnSpc>
                <a:spcPct val="96000"/>
              </a:lnSpc>
              <a:buClr>
                <a:srgbClr val="B2B2B2"/>
              </a:buClr>
              <a:buSzPct val="60000"/>
              <a:buFont typeface="Wingdings" pitchFamily="2" charset="2"/>
              <a:buNone/>
              <a:defRPr b="1"/>
            </a:lvl1pPr>
          </a:lstStyle>
          <a:p>
            <a:pPr>
              <a:defRPr/>
            </a:pPr>
            <a:endParaRPr lang="ru-RU"/>
          </a:p>
        </p:txBody>
      </p:sp>
      <p:sp>
        <p:nvSpPr>
          <p:cNvPr id="7" name="Slide Number Placeholder 5"/>
          <p:cNvSpPr>
            <a:spLocks noGrp="1"/>
          </p:cNvSpPr>
          <p:nvPr>
            <p:ph type="sldNum" sz="quarter" idx="16"/>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F70DA8BE-3EE4-4E36-AB1F-CD673BFE7596}" type="slidenum">
              <a:rPr lang="ru-RU"/>
              <a:pPr>
                <a:defRPr/>
              </a:pPr>
              <a:t>‹#›</a:t>
            </a:fld>
            <a:endParaRPr lang="ru-RU"/>
          </a:p>
        </p:txBody>
      </p:sp>
    </p:spTree>
    <p:extLst>
      <p:ext uri="{BB962C8B-B14F-4D97-AF65-F5344CB8AC3E}">
        <p14:creationId xmlns:p14="http://schemas.microsoft.com/office/powerpoint/2010/main" val="2711877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5"/>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6F746F37-A1DB-45B2-A77A-7A38667BD1FB}" type="datetimeFigureOut">
              <a:rPr lang="ru-RU"/>
              <a:pPr>
                <a:defRPr/>
              </a:pPr>
              <a:t>16.01.2020</a:t>
            </a:fld>
            <a:endParaRPr lang="ru-RU"/>
          </a:p>
        </p:txBody>
      </p:sp>
      <p:sp>
        <p:nvSpPr>
          <p:cNvPr id="8" name="Footer Placeholder 4"/>
          <p:cNvSpPr>
            <a:spLocks noGrp="1"/>
          </p:cNvSpPr>
          <p:nvPr>
            <p:ph type="ftr" sz="quarter" idx="16"/>
          </p:nvPr>
        </p:nvSpPr>
        <p:spPr/>
        <p:txBody>
          <a:bodyPr/>
          <a:lstStyle>
            <a:lvl1pPr defTabSz="449263" hangingPunct="0">
              <a:lnSpc>
                <a:spcPct val="96000"/>
              </a:lnSpc>
              <a:buClr>
                <a:srgbClr val="B2B2B2"/>
              </a:buClr>
              <a:buSzPct val="60000"/>
              <a:buFont typeface="Wingdings" pitchFamily="2" charset="2"/>
              <a:buNone/>
              <a:defRPr b="1"/>
            </a:lvl1pPr>
          </a:lstStyle>
          <a:p>
            <a:pPr>
              <a:defRPr/>
            </a:pPr>
            <a:endParaRPr lang="ru-RU"/>
          </a:p>
        </p:txBody>
      </p:sp>
      <p:sp>
        <p:nvSpPr>
          <p:cNvPr id="9" name="Slide Number Placeholder 5"/>
          <p:cNvSpPr>
            <a:spLocks noGrp="1"/>
          </p:cNvSpPr>
          <p:nvPr>
            <p:ph type="sldNum" sz="quarter" idx="17"/>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DE04A2E8-1DFF-4045-B335-3C48D7DBA8EF}" type="slidenum">
              <a:rPr lang="ru-RU"/>
              <a:pPr>
                <a:defRPr/>
              </a:pPr>
              <a:t>‹#›</a:t>
            </a:fld>
            <a:endParaRPr lang="ru-RU"/>
          </a:p>
        </p:txBody>
      </p:sp>
    </p:spTree>
    <p:extLst>
      <p:ext uri="{BB962C8B-B14F-4D97-AF65-F5344CB8AC3E}">
        <p14:creationId xmlns:p14="http://schemas.microsoft.com/office/powerpoint/2010/main" val="4057804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3D2CCD93-2CD3-43B9-84DD-4625562466AA}" type="datetimeFigureOut">
              <a:rPr lang="ru-RU"/>
              <a:pPr>
                <a:defRPr/>
              </a:pPr>
              <a:t>16.01.2020</a:t>
            </a:fld>
            <a:endParaRPr lang="ru-RU"/>
          </a:p>
        </p:txBody>
      </p:sp>
      <p:sp>
        <p:nvSpPr>
          <p:cNvPr id="4" name="Footer Placeholder 4"/>
          <p:cNvSpPr>
            <a:spLocks noGrp="1"/>
          </p:cNvSpPr>
          <p:nvPr>
            <p:ph type="ftr" sz="quarter" idx="11"/>
          </p:nvPr>
        </p:nvSpPr>
        <p:spPr/>
        <p:txBody>
          <a:bodyPr/>
          <a:lstStyle>
            <a:lvl1pPr defTabSz="449263" hangingPunct="0">
              <a:lnSpc>
                <a:spcPct val="96000"/>
              </a:lnSpc>
              <a:buClr>
                <a:srgbClr val="B2B2B2"/>
              </a:buClr>
              <a:buSzPct val="60000"/>
              <a:buFont typeface="Wingdings" pitchFamily="2" charset="2"/>
              <a:buNone/>
              <a:defRPr b="1"/>
            </a:lvl1pPr>
          </a:lstStyle>
          <a:p>
            <a:pPr>
              <a:defRPr/>
            </a:pPr>
            <a:endParaRPr lang="ru-RU"/>
          </a:p>
        </p:txBody>
      </p:sp>
      <p:sp>
        <p:nvSpPr>
          <p:cNvPr id="5" name="Slide Number Placeholder 5"/>
          <p:cNvSpPr>
            <a:spLocks noGrp="1"/>
          </p:cNvSpPr>
          <p:nvPr>
            <p:ph type="sldNum" sz="quarter" idx="12"/>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92F539AA-561E-4F52-8736-CE0F1AC02DE1}" type="slidenum">
              <a:rPr lang="ru-RU"/>
              <a:pPr>
                <a:defRPr/>
              </a:pPr>
              <a:t>‹#›</a:t>
            </a:fld>
            <a:endParaRPr lang="ru-RU"/>
          </a:p>
        </p:txBody>
      </p:sp>
    </p:spTree>
    <p:extLst>
      <p:ext uri="{BB962C8B-B14F-4D97-AF65-F5344CB8AC3E}">
        <p14:creationId xmlns:p14="http://schemas.microsoft.com/office/powerpoint/2010/main" val="4189655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E73DEF79-2D06-40A8-806A-8F5B447F9DAD}" type="datetimeFigureOut">
              <a:rPr lang="ru-RU"/>
              <a:pPr>
                <a:defRPr/>
              </a:pPr>
              <a:t>16.01.2020</a:t>
            </a:fld>
            <a:endParaRPr lang="ru-RU"/>
          </a:p>
        </p:txBody>
      </p:sp>
      <p:sp>
        <p:nvSpPr>
          <p:cNvPr id="3" name="Footer Placeholder 4"/>
          <p:cNvSpPr>
            <a:spLocks noGrp="1"/>
          </p:cNvSpPr>
          <p:nvPr>
            <p:ph type="ftr" sz="quarter" idx="11"/>
          </p:nvPr>
        </p:nvSpPr>
        <p:spPr/>
        <p:txBody>
          <a:bodyPr/>
          <a:lstStyle>
            <a:lvl1pPr defTabSz="449263" hangingPunct="0">
              <a:lnSpc>
                <a:spcPct val="96000"/>
              </a:lnSpc>
              <a:buClr>
                <a:srgbClr val="B2B2B2"/>
              </a:buClr>
              <a:buSzPct val="60000"/>
              <a:buFont typeface="Wingdings" pitchFamily="2" charset="2"/>
              <a:buNone/>
              <a:defRPr b="1"/>
            </a:lvl1pPr>
          </a:lstStyle>
          <a:p>
            <a:pPr>
              <a:defRPr/>
            </a:pPr>
            <a:endParaRPr lang="ru-RU"/>
          </a:p>
        </p:txBody>
      </p:sp>
      <p:sp>
        <p:nvSpPr>
          <p:cNvPr id="4" name="Slide Number Placeholder 5"/>
          <p:cNvSpPr>
            <a:spLocks noGrp="1"/>
          </p:cNvSpPr>
          <p:nvPr>
            <p:ph type="sldNum" sz="quarter" idx="12"/>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ADA3CEF0-97E5-4F72-9EE1-71C3CF7A9257}" type="slidenum">
              <a:rPr lang="ru-RU"/>
              <a:pPr>
                <a:defRPr/>
              </a:pPr>
              <a:t>‹#›</a:t>
            </a:fld>
            <a:endParaRPr lang="ru-RU"/>
          </a:p>
        </p:txBody>
      </p:sp>
    </p:spTree>
    <p:extLst>
      <p:ext uri="{BB962C8B-B14F-4D97-AF65-F5344CB8AC3E}">
        <p14:creationId xmlns:p14="http://schemas.microsoft.com/office/powerpoint/2010/main" val="1704130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03869D91-CAC7-4DC0-B008-6AD44C3DFE62}" type="datetimeFigureOut">
              <a:rPr lang="ru-RU"/>
              <a:pPr>
                <a:defRPr/>
              </a:pPr>
              <a:t>16.01.2020</a:t>
            </a:fld>
            <a:endParaRPr lang="ru-RU"/>
          </a:p>
        </p:txBody>
      </p:sp>
      <p:sp>
        <p:nvSpPr>
          <p:cNvPr id="6" name="Footer Placeholder 4"/>
          <p:cNvSpPr>
            <a:spLocks noGrp="1"/>
          </p:cNvSpPr>
          <p:nvPr>
            <p:ph type="ftr" sz="quarter" idx="11"/>
          </p:nvPr>
        </p:nvSpPr>
        <p:spPr/>
        <p:txBody>
          <a:bodyPr/>
          <a:lstStyle>
            <a:lvl1pPr defTabSz="449263" hangingPunct="0">
              <a:lnSpc>
                <a:spcPct val="96000"/>
              </a:lnSpc>
              <a:buClr>
                <a:srgbClr val="B2B2B2"/>
              </a:buClr>
              <a:buSzPct val="60000"/>
              <a:buFont typeface="Wingdings" pitchFamily="2" charset="2"/>
              <a:buNone/>
              <a:defRPr b="1"/>
            </a:lvl1pPr>
          </a:lstStyle>
          <a:p>
            <a:pPr>
              <a:defRPr/>
            </a:pPr>
            <a:endParaRPr lang="ru-RU"/>
          </a:p>
        </p:txBody>
      </p:sp>
      <p:sp>
        <p:nvSpPr>
          <p:cNvPr id="7" name="Slide Number Placeholder 5"/>
          <p:cNvSpPr>
            <a:spLocks noGrp="1"/>
          </p:cNvSpPr>
          <p:nvPr>
            <p:ph type="sldNum" sz="quarter" idx="12"/>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E53AB324-115A-46E5-9274-8484327558FD}" type="slidenum">
              <a:rPr lang="ru-RU"/>
              <a:pPr>
                <a:defRPr/>
              </a:pPr>
              <a:t>‹#›</a:t>
            </a:fld>
            <a:endParaRPr lang="ru-RU"/>
          </a:p>
        </p:txBody>
      </p:sp>
    </p:spTree>
    <p:extLst>
      <p:ext uri="{BB962C8B-B14F-4D97-AF65-F5344CB8AC3E}">
        <p14:creationId xmlns:p14="http://schemas.microsoft.com/office/powerpoint/2010/main" val="276524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CEDAF9D-D81C-456B-A862-ACA0AFBF3EA9}" type="datetimeFigureOut">
              <a:rPr lang="ru-RU"/>
              <a:pPr>
                <a:defRPr/>
              </a:pPr>
              <a:t>16.01.2020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0F1A0EA-E8FC-4BA3-9E8B-F3E3137EB5A3}" type="slidenum">
              <a:rPr lang="ru-RU"/>
              <a:pPr>
                <a:defRPr/>
              </a:pPr>
              <a:t>‹#›</a:t>
            </a:fld>
            <a:endParaRPr lang="ru-RU"/>
          </a:p>
        </p:txBody>
      </p:sp>
    </p:spTree>
    <p:extLst>
      <p:ext uri="{BB962C8B-B14F-4D97-AF65-F5344CB8AC3E}">
        <p14:creationId xmlns:p14="http://schemas.microsoft.com/office/powerpoint/2010/main" val="962827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B7465E1E-DCA3-477C-8551-3BE897E9071B}" type="datetimeFigureOut">
              <a:rPr lang="ru-RU"/>
              <a:pPr>
                <a:defRPr/>
              </a:pPr>
              <a:t>16.01.2020</a:t>
            </a:fld>
            <a:endParaRPr lang="ru-RU"/>
          </a:p>
        </p:txBody>
      </p:sp>
      <p:sp>
        <p:nvSpPr>
          <p:cNvPr id="6" name="Footer Placeholder 4"/>
          <p:cNvSpPr>
            <a:spLocks noGrp="1"/>
          </p:cNvSpPr>
          <p:nvPr>
            <p:ph type="ftr" sz="quarter" idx="11"/>
          </p:nvPr>
        </p:nvSpPr>
        <p:spPr/>
        <p:txBody>
          <a:bodyPr/>
          <a:lstStyle>
            <a:lvl1pPr defTabSz="449263" hangingPunct="0">
              <a:lnSpc>
                <a:spcPct val="96000"/>
              </a:lnSpc>
              <a:buClr>
                <a:srgbClr val="B2B2B2"/>
              </a:buClr>
              <a:buSzPct val="60000"/>
              <a:buFont typeface="Wingdings" pitchFamily="2" charset="2"/>
              <a:buNone/>
              <a:defRPr b="1"/>
            </a:lvl1pPr>
          </a:lstStyle>
          <a:p>
            <a:pPr>
              <a:defRPr/>
            </a:pPr>
            <a:endParaRPr lang="ru-RU"/>
          </a:p>
        </p:txBody>
      </p:sp>
      <p:sp>
        <p:nvSpPr>
          <p:cNvPr id="7" name="Slide Number Placeholder 5"/>
          <p:cNvSpPr>
            <a:spLocks noGrp="1"/>
          </p:cNvSpPr>
          <p:nvPr>
            <p:ph type="sldNum" sz="quarter" idx="12"/>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5849CAF6-7E37-4463-A02A-AE4BED5D4A26}" type="slidenum">
              <a:rPr lang="ru-RU"/>
              <a:pPr>
                <a:defRPr/>
              </a:pPr>
              <a:t>‹#›</a:t>
            </a:fld>
            <a:endParaRPr lang="ru-RU"/>
          </a:p>
        </p:txBody>
      </p:sp>
    </p:spTree>
    <p:extLst>
      <p:ext uri="{BB962C8B-B14F-4D97-AF65-F5344CB8AC3E}">
        <p14:creationId xmlns:p14="http://schemas.microsoft.com/office/powerpoint/2010/main" val="4172395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D0DD3D8B-0584-4086-8DA0-65FA78B9A7E5}" type="datetimeFigureOut">
              <a:rPr lang="ru-RU"/>
              <a:pPr>
                <a:defRPr/>
              </a:pPr>
              <a:t>16.01.2020</a:t>
            </a:fld>
            <a:endParaRPr lang="ru-RU"/>
          </a:p>
        </p:txBody>
      </p:sp>
      <p:sp>
        <p:nvSpPr>
          <p:cNvPr id="5" name="Footer Placeholder 4"/>
          <p:cNvSpPr>
            <a:spLocks noGrp="1"/>
          </p:cNvSpPr>
          <p:nvPr>
            <p:ph type="ftr" sz="quarter" idx="11"/>
          </p:nvPr>
        </p:nvSpPr>
        <p:spPr/>
        <p:txBody>
          <a:bodyPr/>
          <a:lstStyle>
            <a:lvl1pPr defTabSz="449263" hangingPunct="0">
              <a:lnSpc>
                <a:spcPct val="96000"/>
              </a:lnSpc>
              <a:buClr>
                <a:srgbClr val="B2B2B2"/>
              </a:buClr>
              <a:buSzPct val="60000"/>
              <a:buFont typeface="Wingdings" pitchFamily="2" charset="2"/>
              <a:buNone/>
              <a:defRPr b="1"/>
            </a:lvl1pPr>
          </a:lstStyle>
          <a:p>
            <a:pPr>
              <a:defRPr/>
            </a:pPr>
            <a:endParaRPr lang="ru-RU"/>
          </a:p>
        </p:txBody>
      </p:sp>
      <p:sp>
        <p:nvSpPr>
          <p:cNvPr id="6" name="Slide Number Placeholder 5"/>
          <p:cNvSpPr>
            <a:spLocks noGrp="1"/>
          </p:cNvSpPr>
          <p:nvPr>
            <p:ph type="sldNum" sz="quarter" idx="12"/>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B365DEEE-3A94-48E0-B341-8CE6337ACCD6}" type="slidenum">
              <a:rPr lang="ru-RU"/>
              <a:pPr>
                <a:defRPr/>
              </a:pPr>
              <a:t>‹#›</a:t>
            </a:fld>
            <a:endParaRPr lang="ru-RU"/>
          </a:p>
        </p:txBody>
      </p:sp>
    </p:spTree>
    <p:extLst>
      <p:ext uri="{BB962C8B-B14F-4D97-AF65-F5344CB8AC3E}">
        <p14:creationId xmlns:p14="http://schemas.microsoft.com/office/powerpoint/2010/main" val="2903440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8F856F25-9911-44F9-B754-C46BE950C0E9}" type="datetimeFigureOut">
              <a:rPr lang="ru-RU"/>
              <a:pPr>
                <a:defRPr/>
              </a:pPr>
              <a:t>16.01.2020</a:t>
            </a:fld>
            <a:endParaRPr lang="ru-RU"/>
          </a:p>
        </p:txBody>
      </p:sp>
      <p:sp>
        <p:nvSpPr>
          <p:cNvPr id="5" name="Footer Placeholder 4"/>
          <p:cNvSpPr>
            <a:spLocks noGrp="1"/>
          </p:cNvSpPr>
          <p:nvPr>
            <p:ph type="ftr" sz="quarter" idx="11"/>
          </p:nvPr>
        </p:nvSpPr>
        <p:spPr/>
        <p:txBody>
          <a:bodyPr/>
          <a:lstStyle>
            <a:lvl1pPr defTabSz="449263" hangingPunct="0">
              <a:lnSpc>
                <a:spcPct val="96000"/>
              </a:lnSpc>
              <a:buClr>
                <a:srgbClr val="B2B2B2"/>
              </a:buClr>
              <a:buSzPct val="60000"/>
              <a:buFont typeface="Wingdings" pitchFamily="2" charset="2"/>
              <a:buNone/>
              <a:defRPr b="1"/>
            </a:lvl1pPr>
          </a:lstStyle>
          <a:p>
            <a:pPr>
              <a:defRPr/>
            </a:pPr>
            <a:endParaRPr lang="ru-RU"/>
          </a:p>
        </p:txBody>
      </p:sp>
      <p:sp>
        <p:nvSpPr>
          <p:cNvPr id="6" name="Slide Number Placeholder 5"/>
          <p:cNvSpPr>
            <a:spLocks noGrp="1"/>
          </p:cNvSpPr>
          <p:nvPr>
            <p:ph type="sldNum" sz="quarter" idx="12"/>
          </p:nvPr>
        </p:nvSpPr>
        <p:spPr/>
        <p:txBody>
          <a:bodyPr/>
          <a:lstStyle>
            <a:lvl1pPr defTabSz="449263" hangingPunct="0">
              <a:lnSpc>
                <a:spcPct val="96000"/>
              </a:lnSpc>
              <a:buClr>
                <a:srgbClr val="B2B2B2"/>
              </a:buClr>
              <a:buSzPct val="60000"/>
              <a:buFont typeface="Wingdings" pitchFamily="2" charset="2"/>
              <a:buNone/>
              <a:defRPr b="1"/>
            </a:lvl1pPr>
          </a:lstStyle>
          <a:p>
            <a:pPr>
              <a:defRPr/>
            </a:pPr>
            <a:fld id="{52F7DBF3-6FC0-481C-AFA3-A5360689B027}" type="slidenum">
              <a:rPr lang="ru-RU"/>
              <a:pPr>
                <a:defRPr/>
              </a:pPr>
              <a:t>‹#›</a:t>
            </a:fld>
            <a:endParaRPr lang="ru-RU"/>
          </a:p>
        </p:txBody>
      </p:sp>
    </p:spTree>
    <p:extLst>
      <p:ext uri="{BB962C8B-B14F-4D97-AF65-F5344CB8AC3E}">
        <p14:creationId xmlns:p14="http://schemas.microsoft.com/office/powerpoint/2010/main" val="1735804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E9925313-B25A-43A9-B4EE-849ED3287C14}" type="datetimeFigureOut">
              <a:rPr lang="ru-RU"/>
              <a:pPr>
                <a:defRPr/>
              </a:pPr>
              <a:t>16.01.2020</a:t>
            </a:fld>
            <a:endParaRPr lang="ru-RU"/>
          </a:p>
        </p:txBody>
      </p:sp>
      <p:sp>
        <p:nvSpPr>
          <p:cNvPr id="5" name="Нижний колонтитул 4"/>
          <p:cNvSpPr>
            <a:spLocks noGrp="1"/>
          </p:cNvSpPr>
          <p:nvPr>
            <p:ph type="ftr" sz="quarter" idx="11"/>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F493BA14-2009-452B-852B-116E214B9377}" type="slidenum">
              <a:rPr lang="ru-RU"/>
              <a:pPr>
                <a:defRPr/>
              </a:pPr>
              <a:t>‹#›</a:t>
            </a:fld>
            <a:endParaRPr lang="ru-RU"/>
          </a:p>
        </p:txBody>
      </p:sp>
    </p:spTree>
    <p:extLst>
      <p:ext uri="{BB962C8B-B14F-4D97-AF65-F5344CB8AC3E}">
        <p14:creationId xmlns:p14="http://schemas.microsoft.com/office/powerpoint/2010/main" val="1397286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89B35842-9786-4B23-80A7-636146AC89E2}" type="datetimeFigureOut">
              <a:rPr lang="ru-RU"/>
              <a:pPr>
                <a:defRPr/>
              </a:pPr>
              <a:t>16.01.2020</a:t>
            </a:fld>
            <a:endParaRPr lang="ru-RU"/>
          </a:p>
        </p:txBody>
      </p:sp>
      <p:sp>
        <p:nvSpPr>
          <p:cNvPr id="5" name="Нижний колонтитул 4"/>
          <p:cNvSpPr>
            <a:spLocks noGrp="1"/>
          </p:cNvSpPr>
          <p:nvPr>
            <p:ph type="ftr" sz="quarter" idx="11"/>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702D9D8F-9A48-4872-8FD3-95F7BDE91EC9}" type="slidenum">
              <a:rPr lang="ru-RU"/>
              <a:pPr>
                <a:defRPr/>
              </a:pPr>
              <a:t>‹#›</a:t>
            </a:fld>
            <a:endParaRPr lang="ru-RU"/>
          </a:p>
        </p:txBody>
      </p:sp>
    </p:spTree>
    <p:extLst>
      <p:ext uri="{BB962C8B-B14F-4D97-AF65-F5344CB8AC3E}">
        <p14:creationId xmlns:p14="http://schemas.microsoft.com/office/powerpoint/2010/main" val="2671510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C78C7FD0-C402-4BEB-8794-A875C5CF9BE8}" type="datetimeFigureOut">
              <a:rPr lang="ru-RU"/>
              <a:pPr>
                <a:defRPr/>
              </a:pPr>
              <a:t>16.01.2020</a:t>
            </a:fld>
            <a:endParaRPr lang="ru-RU"/>
          </a:p>
        </p:txBody>
      </p:sp>
      <p:sp>
        <p:nvSpPr>
          <p:cNvPr id="5" name="Нижний колонтитул 4"/>
          <p:cNvSpPr>
            <a:spLocks noGrp="1"/>
          </p:cNvSpPr>
          <p:nvPr>
            <p:ph type="ftr" sz="quarter" idx="11"/>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3A9AAAF4-75D7-43E3-8694-A047C576021A}" type="slidenum">
              <a:rPr lang="ru-RU"/>
              <a:pPr>
                <a:defRPr/>
              </a:pPr>
              <a:t>‹#›</a:t>
            </a:fld>
            <a:endParaRPr lang="ru-RU"/>
          </a:p>
        </p:txBody>
      </p:sp>
    </p:spTree>
    <p:extLst>
      <p:ext uri="{BB962C8B-B14F-4D97-AF65-F5344CB8AC3E}">
        <p14:creationId xmlns:p14="http://schemas.microsoft.com/office/powerpoint/2010/main" val="2196779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BF27F5F3-6A19-47FB-9E57-B93B3335CB9F}" type="datetimeFigureOut">
              <a:rPr lang="ru-RU"/>
              <a:pPr>
                <a:defRPr/>
              </a:pPr>
              <a:t>16.01.2020</a:t>
            </a:fld>
            <a:endParaRPr lang="ru-RU"/>
          </a:p>
        </p:txBody>
      </p:sp>
      <p:sp>
        <p:nvSpPr>
          <p:cNvPr id="6" name="Нижний колонтитул 5"/>
          <p:cNvSpPr>
            <a:spLocks noGrp="1"/>
          </p:cNvSpPr>
          <p:nvPr>
            <p:ph type="ftr" sz="quarter" idx="11"/>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447A9BBA-292F-49E5-8D04-89CD8C9C6D09}" type="slidenum">
              <a:rPr lang="ru-RU"/>
              <a:pPr>
                <a:defRPr/>
              </a:pPr>
              <a:t>‹#›</a:t>
            </a:fld>
            <a:endParaRPr lang="ru-RU"/>
          </a:p>
        </p:txBody>
      </p:sp>
    </p:spTree>
    <p:extLst>
      <p:ext uri="{BB962C8B-B14F-4D97-AF65-F5344CB8AC3E}">
        <p14:creationId xmlns:p14="http://schemas.microsoft.com/office/powerpoint/2010/main" val="3422687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489E2CBA-ECD5-491E-8269-996B9B90638F}" type="datetimeFigureOut">
              <a:rPr lang="ru-RU"/>
              <a:pPr>
                <a:defRPr/>
              </a:pPr>
              <a:t>16.01.2020</a:t>
            </a:fld>
            <a:endParaRPr lang="ru-RU"/>
          </a:p>
        </p:txBody>
      </p:sp>
      <p:sp>
        <p:nvSpPr>
          <p:cNvPr id="8" name="Нижний колонтитул 7"/>
          <p:cNvSpPr>
            <a:spLocks noGrp="1"/>
          </p:cNvSpPr>
          <p:nvPr>
            <p:ph type="ftr" sz="quarter" idx="11"/>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A1BDDFC1-89AC-4502-83AB-0AB821F98C7E}" type="slidenum">
              <a:rPr lang="ru-RU"/>
              <a:pPr>
                <a:defRPr/>
              </a:pPr>
              <a:t>‹#›</a:t>
            </a:fld>
            <a:endParaRPr lang="ru-RU"/>
          </a:p>
        </p:txBody>
      </p:sp>
    </p:spTree>
    <p:extLst>
      <p:ext uri="{BB962C8B-B14F-4D97-AF65-F5344CB8AC3E}">
        <p14:creationId xmlns:p14="http://schemas.microsoft.com/office/powerpoint/2010/main" val="800310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C8A69CB3-B81C-4736-BC2D-4F0396950012}" type="datetimeFigureOut">
              <a:rPr lang="ru-RU"/>
              <a:pPr>
                <a:defRPr/>
              </a:pPr>
              <a:t>16.01.2020</a:t>
            </a:fld>
            <a:endParaRPr lang="ru-RU"/>
          </a:p>
        </p:txBody>
      </p:sp>
      <p:sp>
        <p:nvSpPr>
          <p:cNvPr id="4" name="Нижний колонтитул 3"/>
          <p:cNvSpPr>
            <a:spLocks noGrp="1"/>
          </p:cNvSpPr>
          <p:nvPr>
            <p:ph type="ftr" sz="quarter" idx="11"/>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DA10471B-A45B-4548-8B3E-B1D57282C439}" type="slidenum">
              <a:rPr lang="ru-RU"/>
              <a:pPr>
                <a:defRPr/>
              </a:pPr>
              <a:t>‹#›</a:t>
            </a:fld>
            <a:endParaRPr lang="ru-RU"/>
          </a:p>
        </p:txBody>
      </p:sp>
    </p:spTree>
    <p:extLst>
      <p:ext uri="{BB962C8B-B14F-4D97-AF65-F5344CB8AC3E}">
        <p14:creationId xmlns:p14="http://schemas.microsoft.com/office/powerpoint/2010/main" val="590898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E41418C0-ABA7-4AEE-A103-8CB11EC55B7E}" type="datetimeFigureOut">
              <a:rPr lang="ru-RU"/>
              <a:pPr>
                <a:defRPr/>
              </a:pPr>
              <a:t>16.01.2020</a:t>
            </a:fld>
            <a:endParaRPr lang="ru-RU"/>
          </a:p>
        </p:txBody>
      </p:sp>
      <p:sp>
        <p:nvSpPr>
          <p:cNvPr id="3" name="Нижний колонтитул 2"/>
          <p:cNvSpPr>
            <a:spLocks noGrp="1"/>
          </p:cNvSpPr>
          <p:nvPr>
            <p:ph type="ftr" sz="quarter" idx="11"/>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F4959FC1-2FD9-4BDC-85A1-9FFF2185CD0E}" type="slidenum">
              <a:rPr lang="ru-RU"/>
              <a:pPr>
                <a:defRPr/>
              </a:pPr>
              <a:t>‹#›</a:t>
            </a:fld>
            <a:endParaRPr lang="ru-RU"/>
          </a:p>
        </p:txBody>
      </p:sp>
    </p:spTree>
    <p:extLst>
      <p:ext uri="{BB962C8B-B14F-4D97-AF65-F5344CB8AC3E}">
        <p14:creationId xmlns:p14="http://schemas.microsoft.com/office/powerpoint/2010/main" val="408503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0425500-678E-47D1-801C-66435261B5D6}" type="datetimeFigureOut">
              <a:rPr lang="ru-RU"/>
              <a:pPr>
                <a:defRPr/>
              </a:pPr>
              <a:t>16.01.2020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576110D-42D1-411B-85B6-B675DED331D0}" type="slidenum">
              <a:rPr lang="ru-RU"/>
              <a:pPr>
                <a:defRPr/>
              </a:pPr>
              <a:t>‹#›</a:t>
            </a:fld>
            <a:endParaRPr lang="ru-RU"/>
          </a:p>
        </p:txBody>
      </p:sp>
    </p:spTree>
    <p:extLst>
      <p:ext uri="{BB962C8B-B14F-4D97-AF65-F5344CB8AC3E}">
        <p14:creationId xmlns:p14="http://schemas.microsoft.com/office/powerpoint/2010/main" val="1841280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DA1DF118-0CA2-4E44-BAC9-AC95FA5F4A53}" type="datetimeFigureOut">
              <a:rPr lang="ru-RU"/>
              <a:pPr>
                <a:defRPr/>
              </a:pPr>
              <a:t>16.01.2020</a:t>
            </a:fld>
            <a:endParaRPr lang="ru-RU"/>
          </a:p>
        </p:txBody>
      </p:sp>
      <p:sp>
        <p:nvSpPr>
          <p:cNvPr id="6" name="Нижний колонтитул 5"/>
          <p:cNvSpPr>
            <a:spLocks noGrp="1"/>
          </p:cNvSpPr>
          <p:nvPr>
            <p:ph type="ftr" sz="quarter" idx="11"/>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80D79CF2-7390-4161-9144-B7FE7048B4C1}" type="slidenum">
              <a:rPr lang="ru-RU"/>
              <a:pPr>
                <a:defRPr/>
              </a:pPr>
              <a:t>‹#›</a:t>
            </a:fld>
            <a:endParaRPr lang="ru-RU"/>
          </a:p>
        </p:txBody>
      </p:sp>
    </p:spTree>
    <p:extLst>
      <p:ext uri="{BB962C8B-B14F-4D97-AF65-F5344CB8AC3E}">
        <p14:creationId xmlns:p14="http://schemas.microsoft.com/office/powerpoint/2010/main" val="712650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51DD1F8B-E6FA-4953-9511-BDE8BD643B56}" type="datetimeFigureOut">
              <a:rPr lang="ru-RU"/>
              <a:pPr>
                <a:defRPr/>
              </a:pPr>
              <a:t>16.01.2020</a:t>
            </a:fld>
            <a:endParaRPr lang="ru-RU"/>
          </a:p>
        </p:txBody>
      </p:sp>
      <p:sp>
        <p:nvSpPr>
          <p:cNvPr id="6" name="Нижний колонтитул 5"/>
          <p:cNvSpPr>
            <a:spLocks noGrp="1"/>
          </p:cNvSpPr>
          <p:nvPr>
            <p:ph type="ftr" sz="quarter" idx="11"/>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42F1AA70-3076-440D-936C-5E5D549B1C43}" type="slidenum">
              <a:rPr lang="ru-RU"/>
              <a:pPr>
                <a:defRPr/>
              </a:pPr>
              <a:t>‹#›</a:t>
            </a:fld>
            <a:endParaRPr lang="ru-RU"/>
          </a:p>
        </p:txBody>
      </p:sp>
    </p:spTree>
    <p:extLst>
      <p:ext uri="{BB962C8B-B14F-4D97-AF65-F5344CB8AC3E}">
        <p14:creationId xmlns:p14="http://schemas.microsoft.com/office/powerpoint/2010/main" val="2093171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E1FBB126-B8BD-4097-BFEE-28EEF98EB666}" type="datetimeFigureOut">
              <a:rPr lang="ru-RU"/>
              <a:pPr>
                <a:defRPr/>
              </a:pPr>
              <a:t>16.01.2020</a:t>
            </a:fld>
            <a:endParaRPr lang="ru-RU"/>
          </a:p>
        </p:txBody>
      </p:sp>
      <p:sp>
        <p:nvSpPr>
          <p:cNvPr id="5" name="Нижний колонтитул 4"/>
          <p:cNvSpPr>
            <a:spLocks noGrp="1"/>
          </p:cNvSpPr>
          <p:nvPr>
            <p:ph type="ftr" sz="quarter" idx="11"/>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792E64BE-B3E4-438F-9391-11FD9A51E04A}" type="slidenum">
              <a:rPr lang="ru-RU"/>
              <a:pPr>
                <a:defRPr/>
              </a:pPr>
              <a:t>‹#›</a:t>
            </a:fld>
            <a:endParaRPr lang="ru-RU"/>
          </a:p>
        </p:txBody>
      </p:sp>
    </p:spTree>
    <p:extLst>
      <p:ext uri="{BB962C8B-B14F-4D97-AF65-F5344CB8AC3E}">
        <p14:creationId xmlns:p14="http://schemas.microsoft.com/office/powerpoint/2010/main" val="3084203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978D9891-7E2A-42D1-BC30-782C5111743B}" type="datetimeFigureOut">
              <a:rPr lang="ru-RU"/>
              <a:pPr>
                <a:defRPr/>
              </a:pPr>
              <a:t>16.01.2020</a:t>
            </a:fld>
            <a:endParaRPr lang="ru-RU"/>
          </a:p>
        </p:txBody>
      </p:sp>
      <p:sp>
        <p:nvSpPr>
          <p:cNvPr id="5" name="Нижний колонтитул 4"/>
          <p:cNvSpPr>
            <a:spLocks noGrp="1"/>
          </p:cNvSpPr>
          <p:nvPr>
            <p:ph type="ftr" sz="quarter" idx="11"/>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defTabSz="449263" fontAlgn="base" hangingPunct="0">
              <a:lnSpc>
                <a:spcPct val="96000"/>
              </a:lnSpc>
              <a:spcBef>
                <a:spcPct val="0"/>
              </a:spcBef>
              <a:spcAft>
                <a:spcPct val="0"/>
              </a:spcAft>
              <a:buClr>
                <a:srgbClr val="000000"/>
              </a:buClr>
              <a:buSzPct val="100000"/>
              <a:buFont typeface="Times New Roman" pitchFamily="18" charset="0"/>
              <a:buNone/>
              <a:defRPr>
                <a:latin typeface="Arial" pitchFamily="34" charset="0"/>
                <a:cs typeface="Arial" pitchFamily="34" charset="0"/>
              </a:defRPr>
            </a:lvl1pPr>
          </a:lstStyle>
          <a:p>
            <a:pPr>
              <a:defRPr/>
            </a:pPr>
            <a:fld id="{FA46E84B-E80D-4B12-8DFD-D4BBDC5F1D13}" type="slidenum">
              <a:rPr lang="ru-RU"/>
              <a:pPr>
                <a:defRPr/>
              </a:pPr>
              <a:t>‹#›</a:t>
            </a:fld>
            <a:endParaRPr lang="ru-RU"/>
          </a:p>
        </p:txBody>
      </p:sp>
    </p:spTree>
    <p:extLst>
      <p:ext uri="{BB962C8B-B14F-4D97-AF65-F5344CB8AC3E}">
        <p14:creationId xmlns:p14="http://schemas.microsoft.com/office/powerpoint/2010/main" val="2252563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CF4E34D-9BFF-4147-AF61-DF9DD3BA9B19}" type="datetimeFigureOut">
              <a:rPr lang="ru-RU"/>
              <a:pPr>
                <a:defRPr/>
              </a:pPr>
              <a:t>16.01.2020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7AF669F-F399-4F58-9831-CD9F90B1C259}" type="slidenum">
              <a:rPr lang="ru-RU"/>
              <a:pPr>
                <a:defRPr/>
              </a:pPr>
              <a:t>‹#›</a:t>
            </a:fld>
            <a:endParaRPr lang="ru-RU"/>
          </a:p>
        </p:txBody>
      </p:sp>
    </p:spTree>
    <p:extLst>
      <p:ext uri="{BB962C8B-B14F-4D97-AF65-F5344CB8AC3E}">
        <p14:creationId xmlns:p14="http://schemas.microsoft.com/office/powerpoint/2010/main" val="2175318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804A3C5-0758-4472-857D-B24117811243}" type="datetimeFigureOut">
              <a:rPr lang="ru-RU"/>
              <a:pPr>
                <a:defRPr/>
              </a:pPr>
              <a:t>16.01.2020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8FF7DA3-8DC1-454E-9FA2-09823A3B585D}" type="slidenum">
              <a:rPr lang="ru-RU"/>
              <a:pPr>
                <a:defRPr/>
              </a:pPr>
              <a:t>‹#›</a:t>
            </a:fld>
            <a:endParaRPr lang="ru-RU"/>
          </a:p>
        </p:txBody>
      </p:sp>
    </p:spTree>
    <p:extLst>
      <p:ext uri="{BB962C8B-B14F-4D97-AF65-F5344CB8AC3E}">
        <p14:creationId xmlns:p14="http://schemas.microsoft.com/office/powerpoint/2010/main" val="52601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6FCFBB8-21F8-47FE-BECA-629887E06661}" type="datetimeFigureOut">
              <a:rPr lang="ru-RU"/>
              <a:pPr>
                <a:defRPr/>
              </a:pPr>
              <a:t>16.01.2020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EA8391-D517-4A37-9FA7-80B9D2708231}" type="slidenum">
              <a:rPr lang="ru-RU"/>
              <a:pPr>
                <a:defRPr/>
              </a:pPr>
              <a:t>‹#›</a:t>
            </a:fld>
            <a:endParaRPr lang="ru-RU"/>
          </a:p>
        </p:txBody>
      </p:sp>
    </p:spTree>
    <p:extLst>
      <p:ext uri="{BB962C8B-B14F-4D97-AF65-F5344CB8AC3E}">
        <p14:creationId xmlns:p14="http://schemas.microsoft.com/office/powerpoint/2010/main" val="73760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E8912A4-D466-4974-A457-4B0AEF962ED7}" type="datetimeFigureOut">
              <a:rPr lang="ru-RU"/>
              <a:pPr>
                <a:defRPr/>
              </a:pPr>
              <a:t>16.01.2020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DC95891-7E05-4E8F-BC9D-295B010C02DD}" type="slidenum">
              <a:rPr lang="ru-RU"/>
              <a:pPr>
                <a:defRPr/>
              </a:pPr>
              <a:t>‹#›</a:t>
            </a:fld>
            <a:endParaRPr lang="ru-RU"/>
          </a:p>
        </p:txBody>
      </p:sp>
    </p:spTree>
    <p:extLst>
      <p:ext uri="{BB962C8B-B14F-4D97-AF65-F5344CB8AC3E}">
        <p14:creationId xmlns:p14="http://schemas.microsoft.com/office/powerpoint/2010/main" val="3754255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340ED66-DDAB-4569-879E-807CB07BA937}" type="datetimeFigureOut">
              <a:rPr lang="ru-RU"/>
              <a:pPr>
                <a:defRPr/>
              </a:pPr>
              <a:t>16.01.2020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038906B-654F-42CE-A6B8-38704C257684}" type="slidenum">
              <a:rPr lang="ru-RU"/>
              <a:pPr>
                <a:defRPr/>
              </a:pPr>
              <a:t>‹#›</a:t>
            </a:fld>
            <a:endParaRPr lang="ru-RU"/>
          </a:p>
        </p:txBody>
      </p:sp>
    </p:spTree>
    <p:extLst>
      <p:ext uri="{BB962C8B-B14F-4D97-AF65-F5344CB8AC3E}">
        <p14:creationId xmlns:p14="http://schemas.microsoft.com/office/powerpoint/2010/main" val="2262910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AA27B1F-F5CC-483A-9E8D-DC7DF2B8EF04}" type="datetimeFigureOut">
              <a:rPr lang="ru-RU"/>
              <a:pPr>
                <a:defRPr/>
              </a:pPr>
              <a:t>16.01.2020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86CBB38-CED3-4180-B407-0F1443D8ED9E}" type="slidenum">
              <a:rPr lang="ru-RU"/>
              <a:pPr>
                <a:defRPr/>
              </a:pPr>
              <a:t>‹#›</a:t>
            </a:fld>
            <a:endParaRPr lang="ru-RU"/>
          </a:p>
        </p:txBody>
      </p:sp>
    </p:spTree>
    <p:extLst>
      <p:ext uri="{BB962C8B-B14F-4D97-AF65-F5344CB8AC3E}">
        <p14:creationId xmlns:p14="http://schemas.microsoft.com/office/powerpoint/2010/main" val="256985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4DDDE1C-0597-413E-9941-0DFFBE88C77C}" type="datetimeFigureOut">
              <a:rPr lang="ru-RU"/>
              <a:pPr>
                <a:defRPr/>
              </a:pPr>
              <a:t>16.01.2020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3B47084-DB1D-45EE-8D05-BF3C94D19FCA}" type="slidenum">
              <a:rPr lang="ru-RU"/>
              <a:pPr>
                <a:defRPr/>
              </a:pPr>
              <a:t>‹#›</a:t>
            </a:fld>
            <a:endParaRPr lang="ru-RU"/>
          </a:p>
        </p:txBody>
      </p:sp>
    </p:spTree>
    <p:extLst>
      <p:ext uri="{BB962C8B-B14F-4D97-AF65-F5344CB8AC3E}">
        <p14:creationId xmlns:p14="http://schemas.microsoft.com/office/powerpoint/2010/main" val="425757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1E94582-AA01-4FD3-BC5D-2C30EDFBAA59}" type="datetimeFigureOut">
              <a:rPr lang="ru-RU"/>
              <a:pPr>
                <a:defRPr/>
              </a:pPr>
              <a:t>16.01.2020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F840A88-C1D4-4441-91AF-4DABA781F8D2}" type="slidenum">
              <a:rPr lang="ru-RU"/>
              <a:pPr>
                <a:defRPr/>
              </a:pPr>
              <a:t>‹#›</a:t>
            </a:fld>
            <a:endParaRPr lang="ru-RU"/>
          </a:p>
        </p:txBody>
      </p:sp>
    </p:spTree>
    <p:extLst>
      <p:ext uri="{BB962C8B-B14F-4D97-AF65-F5344CB8AC3E}">
        <p14:creationId xmlns:p14="http://schemas.microsoft.com/office/powerpoint/2010/main" val="1129470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62B8219-5652-45B9-9483-6A3DE3FD62B1}" type="datetimeFigureOut">
              <a:rPr lang="ru-RU"/>
              <a:pPr>
                <a:defRPr/>
              </a:pPr>
              <a:t>16.01.2020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CC22257-B1B8-467C-8909-C4648B292C22}" type="slidenum">
              <a:rPr lang="ru-RU"/>
              <a:pPr>
                <a:defRPr/>
              </a:pPr>
              <a:t>‹#›</a:t>
            </a:fld>
            <a:endParaRPr lang="ru-RU"/>
          </a:p>
        </p:txBody>
      </p:sp>
    </p:spTree>
    <p:extLst>
      <p:ext uri="{BB962C8B-B14F-4D97-AF65-F5344CB8AC3E}">
        <p14:creationId xmlns:p14="http://schemas.microsoft.com/office/powerpoint/2010/main" val="2113039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C0A155A-35FA-4471-9228-8FCD5DC65522}" type="datetimeFigureOut">
              <a:rPr lang="ru-RU"/>
              <a:pPr>
                <a:defRPr/>
              </a:pPr>
              <a:t>16.01.2020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DB631FD-9642-4C3F-969D-EA2D505C2922}" type="slidenum">
              <a:rPr lang="ru-RU"/>
              <a:pPr>
                <a:defRPr/>
              </a:pPr>
              <a:t>‹#›</a:t>
            </a:fld>
            <a:endParaRPr lang="ru-RU"/>
          </a:p>
        </p:txBody>
      </p:sp>
    </p:spTree>
    <p:extLst>
      <p:ext uri="{BB962C8B-B14F-4D97-AF65-F5344CB8AC3E}">
        <p14:creationId xmlns:p14="http://schemas.microsoft.com/office/powerpoint/2010/main" val="29017562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4405FEA-97B2-4103-9880-BF0F2313199C}" type="datetimeFigureOut">
              <a:rPr lang="ru-RU"/>
              <a:pPr>
                <a:defRPr/>
              </a:pPr>
              <a:t>16.01.2020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520A55-6ABD-4CCC-BF28-F0977C5D38B9}" type="slidenum">
              <a:rPr lang="ru-RU"/>
              <a:pPr>
                <a:defRPr/>
              </a:pPr>
              <a:t>‹#›</a:t>
            </a:fld>
            <a:endParaRPr lang="ru-RU"/>
          </a:p>
        </p:txBody>
      </p:sp>
    </p:spTree>
    <p:extLst>
      <p:ext uri="{BB962C8B-B14F-4D97-AF65-F5344CB8AC3E}">
        <p14:creationId xmlns:p14="http://schemas.microsoft.com/office/powerpoint/2010/main" val="2496863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908CA71-ABD1-4B3B-8A95-447A3F571377}" type="datetimeFigureOut">
              <a:rPr lang="ru-RU"/>
              <a:pPr>
                <a:defRPr/>
              </a:pPr>
              <a:t>16.01.2020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A17759D-49C3-4DD4-9841-DB49DD41AD48}" type="slidenum">
              <a:rPr lang="ru-RU"/>
              <a:pPr>
                <a:defRPr/>
              </a:pPr>
              <a:t>‹#›</a:t>
            </a:fld>
            <a:endParaRPr lang="ru-RU"/>
          </a:p>
        </p:txBody>
      </p:sp>
    </p:spTree>
    <p:extLst>
      <p:ext uri="{BB962C8B-B14F-4D97-AF65-F5344CB8AC3E}">
        <p14:creationId xmlns:p14="http://schemas.microsoft.com/office/powerpoint/2010/main" val="223734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54B3306-B386-481E-85CA-D070788C5F30}" type="datetimeFigureOut">
              <a:rPr lang="ru-RU"/>
              <a:pPr>
                <a:defRPr/>
              </a:pPr>
              <a:t>16.01.2020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6140730-346D-42CC-BA2E-536CB855789E}" type="slidenum">
              <a:rPr lang="ru-RU"/>
              <a:pPr>
                <a:defRPr/>
              </a:pPr>
              <a:t>‹#›</a:t>
            </a:fld>
            <a:endParaRPr lang="ru-RU"/>
          </a:p>
        </p:txBody>
      </p:sp>
    </p:spTree>
    <p:extLst>
      <p:ext uri="{BB962C8B-B14F-4D97-AF65-F5344CB8AC3E}">
        <p14:creationId xmlns:p14="http://schemas.microsoft.com/office/powerpoint/2010/main" val="33156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3B629D3-24EA-454D-9C9E-77F6E7B4473C}" type="datetimeFigureOut">
              <a:rPr lang="ru-RU"/>
              <a:pPr>
                <a:defRPr/>
              </a:pPr>
              <a:t>16.01.2020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2FEF4E2-59CB-4A98-8349-34C1F41E5A30}" type="slidenum">
              <a:rPr lang="ru-RU"/>
              <a:pPr>
                <a:defRPr/>
              </a:pPr>
              <a:t>‹#›</a:t>
            </a:fld>
            <a:endParaRPr lang="ru-RU"/>
          </a:p>
        </p:txBody>
      </p:sp>
    </p:spTree>
    <p:extLst>
      <p:ext uri="{BB962C8B-B14F-4D97-AF65-F5344CB8AC3E}">
        <p14:creationId xmlns:p14="http://schemas.microsoft.com/office/powerpoint/2010/main" val="167222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7D7D7FE-BC68-4C97-BBAB-A398B9B013E6}" type="datetimeFigureOut">
              <a:rPr lang="ru-RU"/>
              <a:pPr>
                <a:defRPr/>
              </a:pPr>
              <a:t>16.01.2020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A08CE65-8111-47A9-B821-5BCE415D1AC0}" type="slidenum">
              <a:rPr lang="ru-RU"/>
              <a:pPr>
                <a:defRPr/>
              </a:pPr>
              <a:t>‹#›</a:t>
            </a:fld>
            <a:endParaRPr lang="ru-RU"/>
          </a:p>
        </p:txBody>
      </p:sp>
    </p:spTree>
    <p:extLst>
      <p:ext uri="{BB962C8B-B14F-4D97-AF65-F5344CB8AC3E}">
        <p14:creationId xmlns:p14="http://schemas.microsoft.com/office/powerpoint/2010/main" val="47366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53432F1-5AA9-4CB9-8F6E-61003C6621A7}" type="datetimeFigureOut">
              <a:rPr lang="ru-RU"/>
              <a:pPr>
                <a:defRPr/>
              </a:pPr>
              <a:t>16.01.2020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EBC112A-4272-4C74-8CF5-0DF7DDEE8A74}" type="slidenum">
              <a:rPr lang="ru-RU"/>
              <a:pPr>
                <a:defRPr/>
              </a:pPr>
              <a:t>‹#›</a:t>
            </a:fld>
            <a:endParaRPr lang="ru-RU"/>
          </a:p>
        </p:txBody>
      </p:sp>
    </p:spTree>
    <p:extLst>
      <p:ext uri="{BB962C8B-B14F-4D97-AF65-F5344CB8AC3E}">
        <p14:creationId xmlns:p14="http://schemas.microsoft.com/office/powerpoint/2010/main" val="422796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922A4E3-EA2C-4CE4-9039-369E27DC88CD}" type="datetimeFigureOut">
              <a:rPr lang="ru-RU"/>
              <a:pPr>
                <a:defRPr/>
              </a:pPr>
              <a:t>16.01.2020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D5616F5-CBA6-409E-B7FD-6E5690236280}" type="slidenum">
              <a:rPr lang="ru-RU"/>
              <a:pPr>
                <a:defRPr/>
              </a:pPr>
              <a:t>‹#›</a:t>
            </a:fld>
            <a:endParaRPr lang="ru-RU"/>
          </a:p>
        </p:txBody>
      </p:sp>
    </p:spTree>
    <p:extLst>
      <p:ext uri="{BB962C8B-B14F-4D97-AF65-F5344CB8AC3E}">
        <p14:creationId xmlns:p14="http://schemas.microsoft.com/office/powerpoint/2010/main" val="31768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33"/>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FF9A567-A3DC-4878-8FAA-644F6B0F3F13}" type="datetimeFigureOut">
              <a:rPr lang="ru-RU"/>
              <a:pPr>
                <a:defRPr/>
              </a:pPr>
              <a:t>16.01.2020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4F48A43-B849-413C-B98F-EE15AA34BE3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defTabSz="914400" fontAlgn="auto" hangingPunct="1">
              <a:lnSpc>
                <a:spcPct val="100000"/>
              </a:lnSpc>
              <a:spcBef>
                <a:spcPts val="0"/>
              </a:spcBef>
              <a:spcAft>
                <a:spcPts val="0"/>
              </a:spcAft>
              <a:buClrTx/>
              <a:buSzTx/>
              <a:buFontTx/>
              <a:buNone/>
              <a:defRPr sz="1200" b="0">
                <a:solidFill>
                  <a:prstClr val="black">
                    <a:lumMod val="65000"/>
                    <a:lumOff val="35000"/>
                  </a:prstClr>
                </a:solidFill>
                <a:latin typeface="Century Gothic" pitchFamily="34" charset="0"/>
                <a:cs typeface="+mn-cs"/>
              </a:defRPr>
            </a:lvl1pPr>
          </a:lstStyle>
          <a:p>
            <a:pPr>
              <a:defRPr/>
            </a:pPr>
            <a:fld id="{CD885282-F007-4B7E-BC29-5496A3DED9E5}" type="datetimeFigureOut">
              <a:rPr lang="ru-RU"/>
              <a:pPr>
                <a:defRPr/>
              </a:pPr>
              <a:t>16.01.2020</a:t>
            </a:fld>
            <a:endParaRPr lang="ru-RU"/>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defTabSz="914400" fontAlgn="auto" hangingPunct="1">
              <a:lnSpc>
                <a:spcPct val="100000"/>
              </a:lnSpc>
              <a:spcBef>
                <a:spcPts val="0"/>
              </a:spcBef>
              <a:spcAft>
                <a:spcPts val="0"/>
              </a:spcAft>
              <a:buClrTx/>
              <a:buSzTx/>
              <a:buFontTx/>
              <a:buNone/>
              <a:defRPr sz="1200" b="0">
                <a:solidFill>
                  <a:prstClr val="black">
                    <a:lumMod val="65000"/>
                    <a:lumOff val="35000"/>
                  </a:prstClr>
                </a:solidFill>
                <a:latin typeface="Century Gothic" pitchFamily="34" charset="0"/>
                <a:cs typeface="+mn-cs"/>
              </a:defRPr>
            </a:lvl1pPr>
          </a:lstStyle>
          <a:p>
            <a:pPr>
              <a:defRPr/>
            </a:pPr>
            <a:endParaRPr lang="ru-RU"/>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defTabSz="914400" fontAlgn="auto" hangingPunct="1">
              <a:lnSpc>
                <a:spcPct val="100000"/>
              </a:lnSpc>
              <a:spcBef>
                <a:spcPts val="0"/>
              </a:spcBef>
              <a:spcAft>
                <a:spcPts val="0"/>
              </a:spcAft>
              <a:buClrTx/>
              <a:buSzTx/>
              <a:buFontTx/>
              <a:buNone/>
              <a:defRPr sz="1200" b="0">
                <a:solidFill>
                  <a:prstClr val="black">
                    <a:lumMod val="65000"/>
                    <a:lumOff val="35000"/>
                  </a:prstClr>
                </a:solidFill>
                <a:latin typeface="Century Gothic" pitchFamily="34" charset="0"/>
                <a:cs typeface="+mn-cs"/>
              </a:defRPr>
            </a:lvl1pPr>
          </a:lstStyle>
          <a:p>
            <a:pPr>
              <a:defRPr/>
            </a:pPr>
            <a:fld id="{ABE3A80D-7DFD-45A3-B991-ED6FE8352D9B}" type="slidenum">
              <a:rPr lang="ru-RU"/>
              <a:pPr>
                <a:defRPr/>
              </a:pPr>
              <a:t>‹#›</a:t>
            </a:fld>
            <a:endParaRPr lang="ru-RU"/>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hangingPunct="1">
              <a:lnSpc>
                <a:spcPct val="100000"/>
              </a:lnSpc>
              <a:spcBef>
                <a:spcPts val="0"/>
              </a:spcBef>
              <a:spcAft>
                <a:spcPts val="0"/>
              </a:spcAft>
              <a:buClrTx/>
              <a:buSzTx/>
              <a:buFontTx/>
              <a:buNone/>
              <a:defRPr sz="1200">
                <a:solidFill>
                  <a:prstClr val="black">
                    <a:tint val="75000"/>
                  </a:prstClr>
                </a:solidFill>
                <a:latin typeface="Calibri"/>
                <a:cs typeface="+mn-cs"/>
              </a:defRPr>
            </a:lvl1pPr>
          </a:lstStyle>
          <a:p>
            <a:pPr>
              <a:defRPr/>
            </a:pPr>
            <a:fld id="{C131807B-5C76-40E4-BA1A-84F955FEF159}" type="datetimeFigureOut">
              <a:rPr lang="ru-RU"/>
              <a:pPr>
                <a:defRPr/>
              </a:pPr>
              <a:t>16.01.2020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hangingPunct="1">
              <a:lnSpc>
                <a:spcPct val="100000"/>
              </a:lnSpc>
              <a:spcBef>
                <a:spcPts val="0"/>
              </a:spcBef>
              <a:spcAft>
                <a:spcPts val="0"/>
              </a:spcAft>
              <a:buClrTx/>
              <a:buSzTx/>
              <a:buFontTx/>
              <a:buNone/>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hangingPunct="1">
              <a:lnSpc>
                <a:spcPct val="100000"/>
              </a:lnSpc>
              <a:spcBef>
                <a:spcPts val="0"/>
              </a:spcBef>
              <a:spcAft>
                <a:spcPts val="0"/>
              </a:spcAft>
              <a:buClrTx/>
              <a:buSzTx/>
              <a:buFontTx/>
              <a:buNone/>
              <a:defRPr sz="1200">
                <a:solidFill>
                  <a:prstClr val="black">
                    <a:tint val="75000"/>
                  </a:prstClr>
                </a:solidFill>
                <a:latin typeface="Calibri"/>
                <a:cs typeface="+mn-cs"/>
              </a:defRPr>
            </a:lvl1pPr>
          </a:lstStyle>
          <a:p>
            <a:pPr>
              <a:defRPr/>
            </a:pPr>
            <a:fld id="{A41AD983-4D4D-40CE-8F02-D74AF67FE9A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7033"/>
        </a:solid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4099"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001E096-2FD2-4CD5-97BE-9FADF8CD2E64}" type="datetimeFigureOut">
              <a:rPr lang="ru-RU"/>
              <a:pPr>
                <a:defRPr/>
              </a:pPr>
              <a:t>16.01.2020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09A43BA-AA53-43F7-8789-69396679AFC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7.bin"/><Relationship Id="rId7" Type="http://schemas.openxmlformats.org/officeDocument/2006/relationships/oleObject" Target="../embeddings/Microsoft_Excel_Chart8.xls"/><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9.png"/><Relationship Id="rId4" Type="http://schemas.openxmlformats.org/officeDocument/2006/relationships/oleObject" Target="../embeddings/Microsoft_Excel_Chart7.xls"/></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9.bin"/><Relationship Id="rId7" Type="http://schemas.openxmlformats.org/officeDocument/2006/relationships/oleObject" Target="../embeddings/Microsoft_Excel_Chart10.xls"/><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1.png"/><Relationship Id="rId4" Type="http://schemas.openxmlformats.org/officeDocument/2006/relationships/oleObject" Target="../embeddings/Microsoft_Excel_Chart9.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oleObject" Target="../embeddings/Microsoft_Excel_Chart2.xls"/><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oleObject" Target="../embeddings/Microsoft_Excel_Chart3.xls"/><Relationship Id="rId4" Type="http://schemas.openxmlformats.org/officeDocument/2006/relationships/oleObject" Target="../embeddings/Microsoft_Excel_Chart1.xls"/><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11.bin"/><Relationship Id="rId7" Type="http://schemas.openxmlformats.org/officeDocument/2006/relationships/oleObject" Target="../embeddings/Microsoft_Excel_Chart12.xls"/><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3.png"/><Relationship Id="rId4" Type="http://schemas.openxmlformats.org/officeDocument/2006/relationships/oleObject" Target="../embeddings/Microsoft_Excel_Chart11.xls"/></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4.bin"/><Relationship Id="rId7" Type="http://schemas.openxmlformats.org/officeDocument/2006/relationships/oleObject" Target="../embeddings/Microsoft_Excel_Chart5.xls"/><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oleObject" Target="../embeddings/Microsoft_Excel_Chart6.xls"/><Relationship Id="rId4" Type="http://schemas.openxmlformats.org/officeDocument/2006/relationships/oleObject" Target="../embeddings/Microsoft_Excel_Chart4.xls"/><Relationship Id="rId9"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13.bin"/><Relationship Id="rId7" Type="http://schemas.openxmlformats.org/officeDocument/2006/relationships/oleObject" Target="../embeddings/Microsoft_Excel_Chart14.xls"/><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15.png"/><Relationship Id="rId4" Type="http://schemas.openxmlformats.org/officeDocument/2006/relationships/oleObject" Target="../embeddings/Microsoft_Excel_Chart13.xls"/></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15.bin"/><Relationship Id="rId7" Type="http://schemas.openxmlformats.org/officeDocument/2006/relationships/oleObject" Target="../embeddings/Microsoft_Excel_Chart16.xls"/><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17.png"/><Relationship Id="rId4" Type="http://schemas.openxmlformats.org/officeDocument/2006/relationships/oleObject" Target="../embeddings/Microsoft_Excel_Chart15.xls"/></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3" y="333375"/>
            <a:ext cx="7772400" cy="2643188"/>
          </a:xfrm>
        </p:spPr>
        <p:txBody>
          <a:bodyPr rtlCol="0">
            <a:normAutofit/>
          </a:bodyPr>
          <a:lstStyle/>
          <a:p>
            <a:pPr eaLnBrk="1" fontAlgn="auto" hangingPunct="1">
              <a:spcAft>
                <a:spcPts val="0"/>
              </a:spcAft>
              <a:defRPr/>
            </a:pPr>
            <a:r>
              <a:rPr lang="ru-RU" sz="4800" b="1" dirty="0" smtClean="0">
                <a:solidFill>
                  <a:schemeClr val="bg1"/>
                </a:solidFill>
                <a:latin typeface="+mn-lt"/>
              </a:rPr>
              <a:t>ОГЭ 2019</a:t>
            </a:r>
            <a:br>
              <a:rPr lang="ru-RU" sz="4800" b="1" dirty="0" smtClean="0">
                <a:solidFill>
                  <a:schemeClr val="bg1"/>
                </a:solidFill>
                <a:latin typeface="+mn-lt"/>
              </a:rPr>
            </a:br>
            <a:r>
              <a:rPr lang="ru-RU" sz="4800" b="1" dirty="0" smtClean="0">
                <a:solidFill>
                  <a:schemeClr val="bg1"/>
                </a:solidFill>
                <a:latin typeface="+mn-lt"/>
              </a:rPr>
              <a:t>Немецкий язык</a:t>
            </a:r>
            <a:br>
              <a:rPr lang="ru-RU" sz="4800" b="1" dirty="0" smtClean="0">
                <a:solidFill>
                  <a:schemeClr val="bg1"/>
                </a:solidFill>
                <a:latin typeface="+mn-lt"/>
              </a:rPr>
            </a:br>
            <a:endParaRPr lang="ru-RU" sz="4800" b="1" dirty="0">
              <a:solidFill>
                <a:schemeClr val="bg1"/>
              </a:solidFill>
              <a:latin typeface="+mn-lt"/>
            </a:endParaRPr>
          </a:p>
        </p:txBody>
      </p:sp>
      <p:sp>
        <p:nvSpPr>
          <p:cNvPr id="3" name="Подзаголовок 2"/>
          <p:cNvSpPr>
            <a:spLocks noGrp="1"/>
          </p:cNvSpPr>
          <p:nvPr>
            <p:ph type="subTitle" idx="1"/>
          </p:nvPr>
        </p:nvSpPr>
        <p:spPr>
          <a:xfrm>
            <a:off x="323850" y="2708275"/>
            <a:ext cx="8569325" cy="3457575"/>
          </a:xfrm>
        </p:spPr>
        <p:txBody>
          <a:bodyPr rtlCol="0">
            <a:normAutofit fontScale="92500"/>
          </a:bodyPr>
          <a:lstStyle/>
          <a:p>
            <a:pPr eaLnBrk="1" fontAlgn="auto" hangingPunct="1">
              <a:spcAft>
                <a:spcPts val="0"/>
              </a:spcAft>
              <a:buFont typeface="Arial" charset="0"/>
              <a:buNone/>
              <a:defRPr/>
            </a:pPr>
            <a:r>
              <a:rPr lang="ru-RU" sz="4800" b="1" dirty="0">
                <a:solidFill>
                  <a:schemeClr val="bg1"/>
                </a:solidFill>
                <a:ea typeface="+mj-ea"/>
                <a:cs typeface="+mj-cs"/>
              </a:rPr>
              <a:t>Анализ </a:t>
            </a:r>
            <a:r>
              <a:rPr lang="ru-RU" sz="4800" b="1" dirty="0" smtClean="0">
                <a:solidFill>
                  <a:schemeClr val="bg1"/>
                </a:solidFill>
                <a:ea typeface="+mj-ea"/>
                <a:cs typeface="+mj-cs"/>
              </a:rPr>
              <a:t>результатов выполнения </a:t>
            </a:r>
            <a:r>
              <a:rPr lang="ru-RU" sz="4800" b="1" dirty="0">
                <a:solidFill>
                  <a:schemeClr val="bg1"/>
                </a:solidFill>
                <a:ea typeface="+mj-ea"/>
                <a:cs typeface="+mj-cs"/>
              </a:rPr>
              <a:t>отдельных </a:t>
            </a:r>
            <a:r>
              <a:rPr lang="ru-RU" sz="4800" b="1" dirty="0" smtClean="0">
                <a:solidFill>
                  <a:schemeClr val="bg1"/>
                </a:solidFill>
                <a:ea typeface="+mj-ea"/>
                <a:cs typeface="+mj-cs"/>
              </a:rPr>
              <a:t>заданий.</a:t>
            </a:r>
          </a:p>
          <a:p>
            <a:pPr eaLnBrk="1" fontAlgn="auto" hangingPunct="1">
              <a:spcAft>
                <a:spcPts val="0"/>
              </a:spcAft>
              <a:buFont typeface="Arial" charset="0"/>
              <a:buNone/>
              <a:defRPr/>
            </a:pPr>
            <a:r>
              <a:rPr lang="ru-RU" sz="4800" b="1" dirty="0">
                <a:solidFill>
                  <a:schemeClr val="bg1"/>
                </a:solidFill>
                <a:ea typeface="+mj-ea"/>
                <a:cs typeface="+mj-cs"/>
              </a:rPr>
              <a:t>Стратегия подготовки учащихся к </a:t>
            </a:r>
            <a:r>
              <a:rPr lang="ru-RU" sz="4800" b="1" dirty="0" smtClean="0">
                <a:solidFill>
                  <a:schemeClr val="bg1"/>
                </a:solidFill>
                <a:ea typeface="+mj-ea"/>
                <a:cs typeface="+mj-cs"/>
              </a:rPr>
              <a:t>ОГЭ </a:t>
            </a:r>
            <a:r>
              <a:rPr lang="ru-RU" sz="4800" b="1" dirty="0">
                <a:solidFill>
                  <a:schemeClr val="bg1"/>
                </a:solidFill>
                <a:ea typeface="+mj-ea"/>
                <a:cs typeface="+mj-cs"/>
              </a:rPr>
              <a:t>по немецкому </a:t>
            </a:r>
            <a:r>
              <a:rPr lang="ru-RU" sz="4800" b="1" dirty="0" smtClean="0">
                <a:solidFill>
                  <a:schemeClr val="bg1"/>
                </a:solidFill>
                <a:ea typeface="+mj-ea"/>
                <a:cs typeface="+mj-cs"/>
              </a:rPr>
              <a:t>языку.</a:t>
            </a:r>
            <a:endParaRPr lang="ru-RU" sz="4800" b="1" dirty="0">
              <a:solidFill>
                <a:schemeClr val="bg1"/>
              </a:solidFill>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p:txBody>
          <a:bodyPr/>
          <a:lstStyle/>
          <a:p>
            <a:pPr eaLnBrk="1" hangingPunct="1"/>
            <a:r>
              <a:rPr lang="ru-RU" altLang="ru-RU" sz="3200" b="1" smtClean="0">
                <a:solidFill>
                  <a:schemeClr val="bg1"/>
                </a:solidFill>
                <a:ea typeface="Calibri" pitchFamily="34" charset="0"/>
                <a:cs typeface="Calibri" pitchFamily="34" charset="0"/>
              </a:rPr>
              <a:t>Результативность выполнения заданий по чтению </a:t>
            </a:r>
          </a:p>
        </p:txBody>
      </p:sp>
      <p:graphicFrame>
        <p:nvGraphicFramePr>
          <p:cNvPr id="36867" name="Объект 4"/>
          <p:cNvGraphicFramePr>
            <a:graphicFrameLocks noGrp="1"/>
          </p:cNvGraphicFramePr>
          <p:nvPr>
            <p:ph idx="1"/>
          </p:nvPr>
        </p:nvGraphicFramePr>
        <p:xfrm>
          <a:off x="406400" y="1549400"/>
          <a:ext cx="8331200" cy="4627563"/>
        </p:xfrm>
        <a:graphic>
          <a:graphicData uri="http://schemas.openxmlformats.org/presentationml/2006/ole">
            <mc:AlternateContent xmlns:mc="http://schemas.openxmlformats.org/markup-compatibility/2006">
              <mc:Choice xmlns:v="urn:schemas-microsoft-com:vml" Requires="v">
                <p:oleObj spid="_x0000_s36869" r:id="rId4" imgW="8327858" imgH="4627265" progId="Excel.Chart.8">
                  <p:embed/>
                </p:oleObj>
              </mc:Choice>
              <mc:Fallback>
                <p:oleObj r:id="rId4" imgW="8327858" imgH="4627265" progId="Excel.Chart.8">
                  <p:embed/>
                  <p:pic>
                    <p:nvPicPr>
                      <p:cNvPr id="0" name="Объект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5494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68" name="Диаграмма 9"/>
          <p:cNvGraphicFramePr>
            <a:graphicFrameLocks/>
          </p:cNvGraphicFramePr>
          <p:nvPr/>
        </p:nvGraphicFramePr>
        <p:xfrm>
          <a:off x="-447675" y="1506538"/>
          <a:ext cx="9247188" cy="4637087"/>
        </p:xfrm>
        <a:graphic>
          <a:graphicData uri="http://schemas.openxmlformats.org/presentationml/2006/ole">
            <mc:AlternateContent xmlns:mc="http://schemas.openxmlformats.org/markup-compatibility/2006">
              <mc:Choice xmlns:v="urn:schemas-microsoft-com:vml" Requires="v">
                <p:oleObj spid="_x0000_s36870" r:id="rId7" imgW="9242337" imgH="4639458" progId="Excel.Chart.8">
                  <p:embed/>
                </p:oleObj>
              </mc:Choice>
              <mc:Fallback>
                <p:oleObj r:id="rId7" imgW="9242337" imgH="4639458" progId="Excel.Chart.8">
                  <p:embed/>
                  <p:pic>
                    <p:nvPicPr>
                      <p:cNvPr id="0" name="Диаграмма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675" y="1506538"/>
                        <a:ext cx="9247188"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115888"/>
            <a:ext cx="8229600" cy="908050"/>
          </a:xfrm>
        </p:spPr>
        <p:txBody>
          <a:bodyPr rtlCol="0">
            <a:normAutofit/>
          </a:bodyPr>
          <a:lstStyle/>
          <a:p>
            <a:pPr eaLnBrk="1" fontAlgn="auto" hangingPunct="1">
              <a:spcAft>
                <a:spcPts val="0"/>
              </a:spcAft>
              <a:defRPr/>
            </a:pPr>
            <a:r>
              <a:rPr lang="ru-RU" sz="3600" b="1" dirty="0" smtClean="0">
                <a:solidFill>
                  <a:schemeClr val="bg1"/>
                </a:solidFill>
                <a:latin typeface="+mn-lt"/>
              </a:rPr>
              <a:t>Выводы:</a:t>
            </a:r>
            <a:endParaRPr lang="ru-RU" sz="3600" b="1" dirty="0">
              <a:solidFill>
                <a:schemeClr val="bg1"/>
              </a:solidFill>
              <a:latin typeface="+mn-lt"/>
            </a:endParaRPr>
          </a:p>
        </p:txBody>
      </p:sp>
      <p:sp>
        <p:nvSpPr>
          <p:cNvPr id="37891" name="Объект 2"/>
          <p:cNvSpPr>
            <a:spLocks noGrp="1"/>
          </p:cNvSpPr>
          <p:nvPr>
            <p:ph idx="1"/>
          </p:nvPr>
        </p:nvSpPr>
        <p:spPr>
          <a:xfrm>
            <a:off x="395288" y="1125538"/>
            <a:ext cx="8229600" cy="4525962"/>
          </a:xfrm>
        </p:spPr>
        <p:txBody>
          <a:bodyPr/>
          <a:lstStyle/>
          <a:p>
            <a:pPr eaLnBrk="1" hangingPunct="1">
              <a:lnSpc>
                <a:spcPct val="90000"/>
              </a:lnSpc>
            </a:pPr>
            <a:r>
              <a:rPr lang="ru-RU" altLang="ru-RU" sz="3400" smtClean="0">
                <a:solidFill>
                  <a:schemeClr val="bg1"/>
                </a:solidFill>
                <a:ea typeface="Calibri" pitchFamily="34" charset="0"/>
                <a:cs typeface="Calibri" pitchFamily="34" charset="0"/>
              </a:rPr>
              <a:t>умение понимать основное содержание прочитанного текста сформировано у участников ОГЭ лучше, чем умение понимать запрашиваемую информацию;</a:t>
            </a:r>
          </a:p>
          <a:p>
            <a:pPr eaLnBrk="1" hangingPunct="1">
              <a:lnSpc>
                <a:spcPct val="90000"/>
              </a:lnSpc>
              <a:buFont typeface="Arial" pitchFamily="34" charset="0"/>
              <a:buNone/>
            </a:pPr>
            <a:endParaRPr lang="ru-RU" altLang="ru-RU" sz="3400" smtClean="0">
              <a:solidFill>
                <a:schemeClr val="bg1"/>
              </a:solidFill>
              <a:ea typeface="Calibri" pitchFamily="34" charset="0"/>
              <a:cs typeface="Calibri" pitchFamily="34" charset="0"/>
            </a:endParaRPr>
          </a:p>
          <a:p>
            <a:pPr eaLnBrk="1" hangingPunct="1">
              <a:lnSpc>
                <a:spcPct val="90000"/>
              </a:lnSpc>
            </a:pPr>
            <a:r>
              <a:rPr lang="ru-RU" altLang="ru-RU" sz="3400" smtClean="0">
                <a:solidFill>
                  <a:schemeClr val="bg1"/>
                </a:solidFill>
                <a:ea typeface="Calibri" pitchFamily="34" charset="0"/>
                <a:cs typeface="Calibri" pitchFamily="34" charset="0"/>
              </a:rPr>
              <a:t>умение извлекать имплицитно представленную в тексте информацию развито хуже, чем</a:t>
            </a:r>
            <a:r>
              <a:rPr lang="ru-RU" altLang="ru-RU" sz="3400" smtClean="0">
                <a:solidFill>
                  <a:srgbClr val="FFFFFF"/>
                </a:solidFill>
                <a:ea typeface="Calibri" pitchFamily="34" charset="0"/>
                <a:cs typeface="Calibri" pitchFamily="34" charset="0"/>
              </a:rPr>
              <a:t> умение извлекать эксплицитно представленную информацию</a:t>
            </a:r>
            <a:r>
              <a:rPr lang="ru-RU" altLang="ru-RU" sz="3400" smtClean="0">
                <a:solidFill>
                  <a:schemeClr val="bg1"/>
                </a:solidFill>
                <a:ea typeface="Calibri" pitchFamily="34" charset="0"/>
                <a:cs typeface="Calibri" pitchFamily="34"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0"/>
            <a:ext cx="8229600" cy="1143000"/>
          </a:xfrm>
        </p:spPr>
        <p:txBody>
          <a:bodyPr rtlCol="0">
            <a:normAutofit fontScale="90000"/>
          </a:bodyPr>
          <a:lstStyle/>
          <a:p>
            <a:pPr eaLnBrk="1" fontAlgn="auto" hangingPunct="1">
              <a:spcAft>
                <a:spcPts val="0"/>
              </a:spcAft>
              <a:defRPr/>
            </a:pPr>
            <a:r>
              <a:rPr lang="ru-RU" sz="3800" b="1" dirty="0">
                <a:solidFill>
                  <a:schemeClr val="bg1"/>
                </a:solidFill>
                <a:latin typeface="+mn-lt"/>
              </a:rPr>
              <a:t>Стратегии выполнения </a:t>
            </a:r>
            <a:r>
              <a:rPr lang="ru-RU" sz="3800" b="1" dirty="0" smtClean="0">
                <a:solidFill>
                  <a:schemeClr val="bg1"/>
                </a:solidFill>
                <a:latin typeface="+mn-lt"/>
              </a:rPr>
              <a:t>задания по чтению</a:t>
            </a:r>
          </a:p>
        </p:txBody>
      </p:sp>
      <p:sp>
        <p:nvSpPr>
          <p:cNvPr id="38915" name="Объект 2"/>
          <p:cNvSpPr>
            <a:spLocks noGrp="1"/>
          </p:cNvSpPr>
          <p:nvPr>
            <p:ph idx="1"/>
          </p:nvPr>
        </p:nvSpPr>
        <p:spPr>
          <a:xfrm>
            <a:off x="468313" y="1412875"/>
            <a:ext cx="8424862" cy="4741863"/>
          </a:xfrm>
        </p:spPr>
        <p:txBody>
          <a:bodyPr/>
          <a:lstStyle/>
          <a:p>
            <a:pPr marL="0" indent="0" eaLnBrk="1" hangingPunct="1">
              <a:buFont typeface="Arial" pitchFamily="34" charset="0"/>
              <a:buNone/>
            </a:pPr>
            <a:r>
              <a:rPr lang="ru-RU" altLang="ru-RU" smtClean="0">
                <a:solidFill>
                  <a:schemeClr val="bg1"/>
                </a:solidFill>
                <a:ea typeface="Calibri" pitchFamily="34" charset="0"/>
                <a:cs typeface="Calibri" pitchFamily="34" charset="0"/>
              </a:rPr>
              <a:t>1. Не фиксировать свое внимание на встречающихся незнакомых словах — это отнимает время. Необходимо проявлять языковую догадку (понять значение слова из контекста), а в некоторых случаях проигнорировать незнакомое слово.</a:t>
            </a:r>
          </a:p>
          <a:p>
            <a:pPr marL="0" indent="0" eaLnBrk="1" hangingPunct="1">
              <a:buFont typeface="Arial" pitchFamily="34" charset="0"/>
              <a:buNone/>
            </a:pPr>
            <a:r>
              <a:rPr lang="ru-RU" altLang="ru-RU" smtClean="0">
                <a:solidFill>
                  <a:schemeClr val="bg1"/>
                </a:solidFill>
                <a:ea typeface="Calibri" pitchFamily="34" charset="0"/>
                <a:cs typeface="Calibri" pitchFamily="34" charset="0"/>
              </a:rPr>
              <a:t>2. Выделять ключевую информацию.</a:t>
            </a:r>
          </a:p>
          <a:p>
            <a:pPr marL="0" indent="0" eaLnBrk="1" hangingPunct="1">
              <a:buFont typeface="Arial" pitchFamily="34" charset="0"/>
              <a:buNone/>
            </a:pPr>
            <a:r>
              <a:rPr lang="ru-RU" altLang="ru-RU" smtClean="0">
                <a:solidFill>
                  <a:schemeClr val="bg1"/>
                </a:solidFill>
                <a:ea typeface="Calibri" pitchFamily="34" charset="0"/>
                <a:cs typeface="Calibri" pitchFamily="34" charset="0"/>
              </a:rPr>
              <a:t>3. Обращать внимание на синонимы в тексте и вариантах ответа.</a:t>
            </a:r>
          </a:p>
          <a:p>
            <a:pPr marL="0" indent="0" eaLnBrk="1" hangingPunct="1">
              <a:buFont typeface="Arial" pitchFamily="34" charset="0"/>
              <a:buNone/>
            </a:pPr>
            <a:endParaRPr lang="ru-RU" altLang="ru-RU" smtClean="0">
              <a:solidFill>
                <a:schemeClr val="bg1"/>
              </a:solidFill>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0"/>
            <a:ext cx="8229600" cy="1143000"/>
          </a:xfrm>
        </p:spPr>
        <p:txBody>
          <a:bodyPr rtlCol="0">
            <a:normAutofit fontScale="90000"/>
          </a:bodyPr>
          <a:lstStyle/>
          <a:p>
            <a:pPr eaLnBrk="1" fontAlgn="auto" hangingPunct="1">
              <a:spcAft>
                <a:spcPts val="0"/>
              </a:spcAft>
              <a:defRPr/>
            </a:pPr>
            <a:r>
              <a:rPr lang="ru-RU" sz="3800" b="1" dirty="0">
                <a:solidFill>
                  <a:schemeClr val="bg1"/>
                </a:solidFill>
                <a:latin typeface="+mn-lt"/>
              </a:rPr>
              <a:t>Стратегии выполнения </a:t>
            </a:r>
            <a:r>
              <a:rPr lang="ru-RU" sz="3800" b="1" dirty="0" smtClean="0">
                <a:solidFill>
                  <a:schemeClr val="bg1"/>
                </a:solidFill>
                <a:latin typeface="+mn-lt"/>
              </a:rPr>
              <a:t>задания по чтению</a:t>
            </a:r>
          </a:p>
        </p:txBody>
      </p:sp>
      <p:sp>
        <p:nvSpPr>
          <p:cNvPr id="39939" name="Объект 2"/>
          <p:cNvSpPr>
            <a:spLocks noGrp="1"/>
          </p:cNvSpPr>
          <p:nvPr>
            <p:ph idx="1"/>
          </p:nvPr>
        </p:nvSpPr>
        <p:spPr>
          <a:xfrm>
            <a:off x="395288" y="1341438"/>
            <a:ext cx="8424862" cy="4741862"/>
          </a:xfrm>
        </p:spPr>
        <p:txBody>
          <a:bodyPr/>
          <a:lstStyle/>
          <a:p>
            <a:pPr marL="0" indent="0" eaLnBrk="1" hangingPunct="1">
              <a:buFont typeface="Arial" pitchFamily="34" charset="0"/>
              <a:buNone/>
            </a:pPr>
            <a:r>
              <a:rPr lang="ru-RU" altLang="ru-RU" smtClean="0">
                <a:solidFill>
                  <a:schemeClr val="bg1"/>
                </a:solidFill>
                <a:ea typeface="Calibri" pitchFamily="34" charset="0"/>
                <a:cs typeface="Calibri" pitchFamily="34" charset="0"/>
              </a:rPr>
              <a:t>4. Быть внимательным к отрицательным формам, поскольку они меняют значение на противоположное.</a:t>
            </a:r>
          </a:p>
          <a:p>
            <a:pPr marL="0" indent="0" eaLnBrk="1" hangingPunct="1">
              <a:buFont typeface="Arial" pitchFamily="34" charset="0"/>
              <a:buNone/>
            </a:pPr>
            <a:r>
              <a:rPr lang="ru-RU" altLang="ru-RU" smtClean="0">
                <a:solidFill>
                  <a:schemeClr val="bg1"/>
                </a:solidFill>
                <a:ea typeface="Calibri" pitchFamily="34" charset="0"/>
                <a:cs typeface="Calibri" pitchFamily="34" charset="0"/>
              </a:rPr>
              <a:t>5. Быть внимательным к временным формам немецкого глагола, так как лексическое наполнение ответа может соответствовать тексту, но при этом имеется в виду другой временной период или характер действия.</a:t>
            </a:r>
          </a:p>
          <a:p>
            <a:pPr marL="0" indent="0" eaLnBrk="1" hangingPunct="1">
              <a:buFont typeface="Arial" pitchFamily="34" charset="0"/>
              <a:buNone/>
            </a:pPr>
            <a:endParaRPr lang="ru-RU" altLang="ru-RU" smtClean="0">
              <a:solidFill>
                <a:schemeClr val="bg1"/>
              </a:solidFill>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0"/>
            <a:ext cx="8229600" cy="1143000"/>
          </a:xfrm>
        </p:spPr>
        <p:txBody>
          <a:bodyPr rtlCol="0">
            <a:normAutofit fontScale="90000"/>
          </a:bodyPr>
          <a:lstStyle/>
          <a:p>
            <a:pPr eaLnBrk="1" fontAlgn="auto" hangingPunct="1">
              <a:spcAft>
                <a:spcPts val="0"/>
              </a:spcAft>
              <a:defRPr/>
            </a:pPr>
            <a:r>
              <a:rPr lang="ru-RU" sz="3800" b="1" dirty="0">
                <a:solidFill>
                  <a:schemeClr val="bg1"/>
                </a:solidFill>
                <a:latin typeface="+mn-lt"/>
              </a:rPr>
              <a:t>Стратегии выполнения </a:t>
            </a:r>
            <a:r>
              <a:rPr lang="ru-RU" sz="3800" b="1" dirty="0" smtClean="0">
                <a:solidFill>
                  <a:schemeClr val="bg1"/>
                </a:solidFill>
                <a:latin typeface="+mn-lt"/>
              </a:rPr>
              <a:t>задания по чтению</a:t>
            </a:r>
          </a:p>
        </p:txBody>
      </p:sp>
      <p:sp>
        <p:nvSpPr>
          <p:cNvPr id="40963" name="Объект 2"/>
          <p:cNvSpPr>
            <a:spLocks noGrp="1"/>
          </p:cNvSpPr>
          <p:nvPr>
            <p:ph idx="1"/>
          </p:nvPr>
        </p:nvSpPr>
        <p:spPr>
          <a:xfrm>
            <a:off x="468313" y="1412875"/>
            <a:ext cx="8424862" cy="4741863"/>
          </a:xfrm>
        </p:spPr>
        <p:txBody>
          <a:bodyPr/>
          <a:lstStyle/>
          <a:p>
            <a:pPr marL="0" indent="0" eaLnBrk="1" hangingPunct="1">
              <a:buFont typeface="Arial" pitchFamily="34" charset="0"/>
              <a:buNone/>
            </a:pPr>
            <a:r>
              <a:rPr lang="ru-RU" altLang="ru-RU" smtClean="0">
                <a:solidFill>
                  <a:schemeClr val="bg1"/>
                </a:solidFill>
                <a:ea typeface="Calibri" pitchFamily="34" charset="0"/>
                <a:cs typeface="Calibri" pitchFamily="34" charset="0"/>
              </a:rPr>
              <a:t>6. Использовать легко вычленяемые единицы в ответах (имена собственные, числительные) для быстрого поиска соответствующей информации в тексте.</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pPr eaLnBrk="1" hangingPunct="1"/>
            <a:r>
              <a:rPr lang="ru-RU" altLang="ru-RU" sz="3200" b="1" smtClean="0">
                <a:solidFill>
                  <a:schemeClr val="bg1"/>
                </a:solidFill>
                <a:ea typeface="Calibri" pitchFamily="34" charset="0"/>
                <a:cs typeface="Calibri" pitchFamily="34" charset="0"/>
              </a:rPr>
              <a:t>Результативность выполнения заданий по грамматике и лексике</a:t>
            </a:r>
          </a:p>
        </p:txBody>
      </p:sp>
      <p:graphicFrame>
        <p:nvGraphicFramePr>
          <p:cNvPr id="41987" name="Объект 4"/>
          <p:cNvGraphicFramePr>
            <a:graphicFrameLocks noGrp="1"/>
          </p:cNvGraphicFramePr>
          <p:nvPr>
            <p:ph idx="1"/>
          </p:nvPr>
        </p:nvGraphicFramePr>
        <p:xfrm>
          <a:off x="57150" y="1549400"/>
          <a:ext cx="8958263" cy="5099050"/>
        </p:xfrm>
        <a:graphic>
          <a:graphicData uri="http://schemas.openxmlformats.org/presentationml/2006/ole">
            <mc:AlternateContent xmlns:mc="http://schemas.openxmlformats.org/markup-compatibility/2006">
              <mc:Choice xmlns:v="urn:schemas-microsoft-com:vml" Requires="v">
                <p:oleObj spid="_x0000_s41989" r:id="rId4" imgW="8961897" imgH="5102794" progId="Excel.Chart.8">
                  <p:embed/>
                </p:oleObj>
              </mc:Choice>
              <mc:Fallback>
                <p:oleObj r:id="rId4" imgW="8961897" imgH="5102794" progId="Excel.Chart.8">
                  <p:embed/>
                  <p:pic>
                    <p:nvPicPr>
                      <p:cNvPr id="0" name="Объект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1549400"/>
                        <a:ext cx="8958263"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988" name="Диаграмма 5"/>
          <p:cNvGraphicFramePr>
            <a:graphicFrameLocks/>
          </p:cNvGraphicFramePr>
          <p:nvPr/>
        </p:nvGraphicFramePr>
        <p:xfrm>
          <a:off x="57150" y="1433513"/>
          <a:ext cx="8958263" cy="4999037"/>
        </p:xfrm>
        <a:graphic>
          <a:graphicData uri="http://schemas.openxmlformats.org/presentationml/2006/ole">
            <mc:AlternateContent xmlns:mc="http://schemas.openxmlformats.org/markup-compatibility/2006">
              <mc:Choice xmlns:v="urn:schemas-microsoft-com:vml" Requires="v">
                <p:oleObj spid="_x0000_s41990" r:id="rId7" imgW="8961897" imgH="4999153" progId="Excel.Chart.8">
                  <p:embed/>
                </p:oleObj>
              </mc:Choice>
              <mc:Fallback>
                <p:oleObj r:id="rId7" imgW="8961897" imgH="4999153" progId="Excel.Chart.8">
                  <p:embed/>
                  <p:pic>
                    <p:nvPicPr>
                      <p:cNvPr id="0" name="Диаграмма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 y="1433513"/>
                        <a:ext cx="8958263" cy="499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0"/>
            <a:ext cx="8229600" cy="1143000"/>
          </a:xfrm>
        </p:spPr>
        <p:txBody>
          <a:bodyPr rtlCol="0">
            <a:normAutofit/>
          </a:bodyPr>
          <a:lstStyle/>
          <a:p>
            <a:pPr eaLnBrk="1" fontAlgn="auto" hangingPunct="1">
              <a:spcAft>
                <a:spcPts val="0"/>
              </a:spcAft>
              <a:defRPr/>
            </a:pPr>
            <a:r>
              <a:rPr lang="ru-RU" sz="3800" b="1" dirty="0" smtClean="0">
                <a:solidFill>
                  <a:schemeClr val="bg1"/>
                </a:solidFill>
                <a:latin typeface="+mn-lt"/>
              </a:rPr>
              <a:t>Выводы:</a:t>
            </a:r>
            <a:endParaRPr lang="ru-RU" sz="3800" b="1" dirty="0">
              <a:solidFill>
                <a:schemeClr val="bg1"/>
              </a:solidFill>
              <a:latin typeface="+mn-lt"/>
            </a:endParaRPr>
          </a:p>
        </p:txBody>
      </p:sp>
      <p:sp>
        <p:nvSpPr>
          <p:cNvPr id="43011" name="Объект 2"/>
          <p:cNvSpPr>
            <a:spLocks noGrp="1"/>
          </p:cNvSpPr>
          <p:nvPr>
            <p:ph idx="1"/>
          </p:nvPr>
        </p:nvSpPr>
        <p:spPr>
          <a:xfrm>
            <a:off x="250825" y="1125538"/>
            <a:ext cx="8518525" cy="4525962"/>
          </a:xfrm>
        </p:spPr>
        <p:txBody>
          <a:bodyPr/>
          <a:lstStyle/>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наилучшие результаты учащиеся продемонстрировали в заданиях на употребление</a:t>
            </a:r>
          </a:p>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 формы слова Freund во множественном числе в Dativ (задание 2 уровня) , </a:t>
            </a:r>
          </a:p>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 различных форм глаголов fallen, essen.</a:t>
            </a:r>
            <a:endParaRPr lang="ru-RU" altLang="ru-RU" sz="3600" smtClean="0">
              <a:solidFill>
                <a:schemeClr val="bg1"/>
              </a:solidFill>
              <a:latin typeface="Bookman Old Style" pitchFamily="18" charset="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p:txBody>
          <a:bodyPr/>
          <a:lstStyle/>
          <a:p>
            <a:pPr eaLnBrk="1" hangingPunct="1"/>
            <a:endParaRPr lang="ru-RU" altLang="ru-RU" smtClean="0"/>
          </a:p>
        </p:txBody>
      </p:sp>
      <p:sp>
        <p:nvSpPr>
          <p:cNvPr id="44035" name="Объект 2"/>
          <p:cNvSpPr>
            <a:spLocks noGrp="1"/>
          </p:cNvSpPr>
          <p:nvPr>
            <p:ph idx="1"/>
          </p:nvPr>
        </p:nvSpPr>
        <p:spPr>
          <a:xfrm>
            <a:off x="107950" y="115888"/>
            <a:ext cx="8856663" cy="4525962"/>
          </a:xfrm>
        </p:spPr>
        <p:txBody>
          <a:bodyPr/>
          <a:lstStyle/>
          <a:p>
            <a:pPr marL="0" indent="0" algn="ctr" eaLnBrk="1" hangingPunct="1">
              <a:buFont typeface="Arial" pitchFamily="34" charset="0"/>
              <a:buNone/>
            </a:pPr>
            <a:r>
              <a:rPr lang="ru-RU" altLang="ru-RU" b="1" smtClean="0">
                <a:solidFill>
                  <a:schemeClr val="bg1"/>
                </a:solidFill>
                <a:ea typeface="Calibri" pitchFamily="34" charset="0"/>
                <a:cs typeface="Calibri" pitchFamily="34" charset="0"/>
              </a:rPr>
              <a:t>Наибольшее количество ошибок было допущено в заданиях на</a:t>
            </a:r>
          </a:p>
          <a:p>
            <a:pPr marL="0" indent="0" eaLnBrk="1" hangingPunct="1">
              <a:buFont typeface="Arial" pitchFamily="34" charset="0"/>
              <a:buNone/>
            </a:pPr>
            <a:r>
              <a:rPr lang="ru-RU" altLang="ru-RU" smtClean="0">
                <a:solidFill>
                  <a:schemeClr val="bg1"/>
                </a:solidFill>
                <a:ea typeface="Calibri" pitchFamily="34" charset="0"/>
                <a:cs typeface="Calibri" pitchFamily="34" charset="0"/>
              </a:rPr>
              <a:t>- словообразование  имён существительные от прилагательных langweilig, hungrig. </a:t>
            </a:r>
          </a:p>
          <a:p>
            <a:pPr marL="0" indent="0" eaLnBrk="1" hangingPunct="1">
              <a:buFont typeface="Arial" pitchFamily="34" charset="0"/>
              <a:buNone/>
            </a:pPr>
            <a:r>
              <a:rPr lang="ru-RU" altLang="ru-RU" smtClean="0">
                <a:solidFill>
                  <a:schemeClr val="bg1"/>
                </a:solidFill>
                <a:ea typeface="Calibri" pitchFamily="34" charset="0"/>
                <a:cs typeface="Calibri" pitchFamily="34" charset="0"/>
              </a:rPr>
              <a:t>Образовать существительное Langweile не смог ни один участник экзамена.</a:t>
            </a:r>
          </a:p>
          <a:p>
            <a:pPr marL="0" indent="0" eaLnBrk="1" hangingPunct="1">
              <a:buFont typeface="Arial" pitchFamily="34" charset="0"/>
              <a:buNone/>
            </a:pPr>
            <a:r>
              <a:rPr lang="ru-RU" altLang="ru-RU" smtClean="0">
                <a:solidFill>
                  <a:schemeClr val="bg1"/>
                </a:solidFill>
                <a:ea typeface="Calibri" pitchFamily="34" charset="0"/>
                <a:cs typeface="Calibri" pitchFamily="34" charset="0"/>
              </a:rPr>
              <a:t>- употребление существительного  Planet в Genetiv,</a:t>
            </a:r>
          </a:p>
          <a:p>
            <a:pPr marL="0" indent="0" eaLnBrk="1" hangingPunct="1">
              <a:buFont typeface="Arial" pitchFamily="34" charset="0"/>
              <a:buNone/>
            </a:pPr>
            <a:r>
              <a:rPr lang="ru-RU" altLang="ru-RU" smtClean="0">
                <a:solidFill>
                  <a:schemeClr val="bg1"/>
                </a:solidFill>
                <a:ea typeface="Calibri" pitchFamily="34" charset="0"/>
                <a:cs typeface="Calibri" pitchFamily="34" charset="0"/>
              </a:rPr>
              <a:t>- употребление существительного  Land во множественном числе в Dativ,</a:t>
            </a:r>
          </a:p>
          <a:p>
            <a:pPr marL="0" indent="0" eaLnBrk="1" hangingPunct="1">
              <a:buFont typeface="Arial" pitchFamily="34" charset="0"/>
              <a:buNone/>
            </a:pPr>
            <a:r>
              <a:rPr lang="ru-RU" altLang="ru-RU" smtClean="0">
                <a:solidFill>
                  <a:schemeClr val="bg1"/>
                </a:solidFill>
                <a:ea typeface="Calibri" pitchFamily="34" charset="0"/>
                <a:cs typeface="Calibri" pitchFamily="34" charset="0"/>
              </a:rPr>
              <a:t>- образование формы множественного числа существительного Brauch.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p:txBody>
          <a:bodyPr/>
          <a:lstStyle/>
          <a:p>
            <a:pPr eaLnBrk="1" hangingPunct="1"/>
            <a:endParaRPr lang="ru-RU" altLang="ru-RU" smtClean="0"/>
          </a:p>
        </p:txBody>
      </p:sp>
      <p:sp>
        <p:nvSpPr>
          <p:cNvPr id="45059" name="Объект 2"/>
          <p:cNvSpPr>
            <a:spLocks noGrp="1"/>
          </p:cNvSpPr>
          <p:nvPr>
            <p:ph idx="1"/>
          </p:nvPr>
        </p:nvSpPr>
        <p:spPr>
          <a:xfrm>
            <a:off x="323850" y="1196975"/>
            <a:ext cx="8280400" cy="4525963"/>
          </a:xfrm>
        </p:spPr>
        <p:txBody>
          <a:bodyPr/>
          <a:lstStyle/>
          <a:p>
            <a:pPr marL="0" indent="0" algn="just" eaLnBrk="1" hangingPunct="1">
              <a:buFont typeface="Arial" pitchFamily="34" charset="0"/>
              <a:buNone/>
            </a:pPr>
            <a:r>
              <a:rPr lang="ru-RU" altLang="ru-RU" sz="3600" b="1" smtClean="0">
                <a:solidFill>
                  <a:schemeClr val="bg1"/>
                </a:solidFill>
                <a:ea typeface="Calibri" pitchFamily="34" charset="0"/>
                <a:cs typeface="Calibri" pitchFamily="34" charset="0"/>
              </a:rPr>
              <a:t>Задания на словообразование остаются более сложными по сравнению с чисто грамматическими заданиями на выбор нужной морфологической формы слова. Качество  выполнения таких заданий нельзя считать достаточным.</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260350"/>
            <a:ext cx="8229600" cy="1143000"/>
          </a:xfrm>
        </p:spPr>
        <p:txBody>
          <a:bodyPr rtlCol="0">
            <a:noAutofit/>
          </a:bodyPr>
          <a:lstStyle/>
          <a:p>
            <a:pPr eaLnBrk="1" fontAlgn="auto" hangingPunct="1">
              <a:spcAft>
                <a:spcPts val="0"/>
              </a:spcAft>
              <a:defRPr/>
            </a:pPr>
            <a:r>
              <a:rPr lang="ru-RU" sz="3800" b="1" dirty="0">
                <a:solidFill>
                  <a:schemeClr val="bg1"/>
                </a:solidFill>
                <a:latin typeface="+mn-lt"/>
              </a:rPr>
              <a:t>Стратегии выполнения </a:t>
            </a:r>
            <a:r>
              <a:rPr lang="ru-RU" sz="3800" b="1" dirty="0" smtClean="0">
                <a:solidFill>
                  <a:schemeClr val="bg1"/>
                </a:solidFill>
                <a:latin typeface="+mn-lt"/>
              </a:rPr>
              <a:t>заданий по лексике и грамматике</a:t>
            </a:r>
          </a:p>
        </p:txBody>
      </p:sp>
      <p:sp>
        <p:nvSpPr>
          <p:cNvPr id="46083" name="Объект 2"/>
          <p:cNvSpPr>
            <a:spLocks noGrp="1"/>
          </p:cNvSpPr>
          <p:nvPr>
            <p:ph idx="1"/>
          </p:nvPr>
        </p:nvSpPr>
        <p:spPr>
          <a:xfrm>
            <a:off x="468313" y="1773238"/>
            <a:ext cx="8424862" cy="4741862"/>
          </a:xfrm>
        </p:spPr>
        <p:txBody>
          <a:bodyPr/>
          <a:lstStyle/>
          <a:p>
            <a:pPr marL="0" indent="0" eaLnBrk="1" hangingPunct="1">
              <a:buFont typeface="Arial" pitchFamily="34" charset="0"/>
              <a:buNone/>
            </a:pPr>
            <a:r>
              <a:rPr lang="ru-RU" altLang="ru-RU" smtClean="0">
                <a:solidFill>
                  <a:schemeClr val="bg1"/>
                </a:solidFill>
                <a:ea typeface="Calibri" pitchFamily="34" charset="0"/>
                <a:cs typeface="Calibri" pitchFamily="34" charset="0"/>
              </a:rPr>
              <a:t>1. </a:t>
            </a:r>
            <a:r>
              <a:rPr lang="ru-RU" altLang="ru-RU" sz="3600" smtClean="0">
                <a:solidFill>
                  <a:schemeClr val="bg1"/>
                </a:solidFill>
                <a:ea typeface="Calibri" pitchFamily="34" charset="0"/>
                <a:cs typeface="Calibri" pitchFamily="34" charset="0"/>
              </a:rPr>
              <a:t>При выполнении заданий опираться на контекст.</a:t>
            </a:r>
          </a:p>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2. Использовать стратегию вероятностного прогнозирования, предположить, какой лексемой может быть заполнен соответствующий пропуск в предложении.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68313" y="34925"/>
            <a:ext cx="8229600" cy="1143000"/>
          </a:xfrm>
        </p:spPr>
        <p:txBody>
          <a:bodyPr/>
          <a:lstStyle/>
          <a:p>
            <a:pPr indent="341313" eaLnBrk="1" hangingPunct="1"/>
            <a:r>
              <a:rPr lang="ru-RU" altLang="ru-RU" sz="3200" b="1" smtClean="0">
                <a:solidFill>
                  <a:schemeClr val="bg1"/>
                </a:solidFill>
                <a:ea typeface="Calibri" pitchFamily="34" charset="0"/>
                <a:cs typeface="Calibri" pitchFamily="34" charset="0"/>
              </a:rPr>
              <a:t>Результативность выполнения разделов КИМ ОГЭ</a:t>
            </a:r>
            <a:endParaRPr lang="ru-RU" altLang="ru-RU" sz="3200" smtClean="0">
              <a:solidFill>
                <a:schemeClr val="bg1"/>
              </a:solidFill>
            </a:endParaRPr>
          </a:p>
        </p:txBody>
      </p:sp>
      <p:graphicFrame>
        <p:nvGraphicFramePr>
          <p:cNvPr id="28675" name="Объект 3"/>
          <p:cNvGraphicFramePr>
            <a:graphicFrameLocks noGrp="1"/>
          </p:cNvGraphicFramePr>
          <p:nvPr>
            <p:ph idx="1"/>
          </p:nvPr>
        </p:nvGraphicFramePr>
        <p:xfrm>
          <a:off x="128588" y="1362075"/>
          <a:ext cx="9066212" cy="4627563"/>
        </p:xfrm>
        <a:graphic>
          <a:graphicData uri="http://schemas.openxmlformats.org/presentationml/2006/ole">
            <mc:AlternateContent xmlns:mc="http://schemas.openxmlformats.org/markup-compatibility/2006">
              <mc:Choice xmlns:v="urn:schemas-microsoft-com:vml" Requires="v">
                <p:oleObj spid="_x0000_s28678" r:id="rId4" imgW="9065538" imgH="4633362" progId="Excel.Chart.8">
                  <p:embed/>
                </p:oleObj>
              </mc:Choice>
              <mc:Fallback>
                <p:oleObj r:id="rId4" imgW="9065538" imgH="4633362" progId="Excel.Chart.8">
                  <p:embed/>
                  <p:pic>
                    <p:nvPicPr>
                      <p:cNvPr id="0" name="Объект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8" y="1362075"/>
                        <a:ext cx="9066212"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6" name="Диаграмма 5"/>
          <p:cNvGraphicFramePr>
            <a:graphicFrameLocks/>
          </p:cNvGraphicFramePr>
          <p:nvPr/>
        </p:nvGraphicFramePr>
        <p:xfrm>
          <a:off x="128588" y="1146175"/>
          <a:ext cx="8742362" cy="5429250"/>
        </p:xfrm>
        <a:graphic>
          <a:graphicData uri="http://schemas.openxmlformats.org/presentationml/2006/ole">
            <mc:AlternateContent xmlns:mc="http://schemas.openxmlformats.org/markup-compatibility/2006">
              <mc:Choice xmlns:v="urn:schemas-microsoft-com:vml" Requires="v">
                <p:oleObj spid="_x0000_s28679" r:id="rId7" imgW="8742422" imgH="5432007" progId="Excel.Chart.8">
                  <p:embed/>
                </p:oleObj>
              </mc:Choice>
              <mc:Fallback>
                <p:oleObj r:id="rId7" imgW="8742422" imgH="5432007" progId="Excel.Chart.8">
                  <p:embed/>
                  <p:pic>
                    <p:nvPicPr>
                      <p:cNvPr id="0" name="Диаграмма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8" y="1146175"/>
                        <a:ext cx="8742362"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7" name="Диаграмма 4"/>
          <p:cNvGraphicFramePr>
            <a:graphicFrameLocks/>
          </p:cNvGraphicFramePr>
          <p:nvPr/>
        </p:nvGraphicFramePr>
        <p:xfrm>
          <a:off x="128588" y="1217613"/>
          <a:ext cx="8742362" cy="5357812"/>
        </p:xfrm>
        <a:graphic>
          <a:graphicData uri="http://schemas.openxmlformats.org/presentationml/2006/ole">
            <mc:AlternateContent xmlns:mc="http://schemas.openxmlformats.org/markup-compatibility/2006">
              <mc:Choice xmlns:v="urn:schemas-microsoft-com:vml" Requires="v">
                <p:oleObj spid="_x0000_s28680" r:id="rId10" imgW="8742422" imgH="5358848" progId="Excel.Chart.8">
                  <p:embed/>
                </p:oleObj>
              </mc:Choice>
              <mc:Fallback>
                <p:oleObj r:id="rId10" imgW="8742422" imgH="5358848" progId="Excel.Chart.8">
                  <p:embed/>
                  <p:pic>
                    <p:nvPicPr>
                      <p:cNvPr id="0" name="Диаграмма 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588" y="1217613"/>
                        <a:ext cx="8742362"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333375"/>
            <a:ext cx="8229600" cy="1143000"/>
          </a:xfrm>
        </p:spPr>
        <p:txBody>
          <a:bodyPr rtlCol="0">
            <a:noAutofit/>
          </a:bodyPr>
          <a:lstStyle/>
          <a:p>
            <a:pPr eaLnBrk="1" fontAlgn="auto" hangingPunct="1">
              <a:spcAft>
                <a:spcPts val="0"/>
              </a:spcAft>
              <a:defRPr/>
            </a:pPr>
            <a:r>
              <a:rPr lang="ru-RU" sz="3800" b="1" dirty="0">
                <a:solidFill>
                  <a:schemeClr val="bg1"/>
                </a:solidFill>
                <a:latin typeface="+mn-lt"/>
              </a:rPr>
              <a:t>Стратегии работы</a:t>
            </a:r>
            <a:br>
              <a:rPr lang="ru-RU" sz="3800" b="1" dirty="0">
                <a:solidFill>
                  <a:schemeClr val="bg1"/>
                </a:solidFill>
                <a:latin typeface="+mn-lt"/>
              </a:rPr>
            </a:br>
            <a:r>
              <a:rPr lang="ru-RU" sz="3800" b="1" dirty="0">
                <a:solidFill>
                  <a:schemeClr val="bg1"/>
                </a:solidFill>
                <a:latin typeface="+mn-lt"/>
              </a:rPr>
              <a:t> по формированию </a:t>
            </a:r>
            <a:r>
              <a:rPr lang="ru-RU" sz="3800" b="1" dirty="0" smtClean="0">
                <a:solidFill>
                  <a:schemeClr val="bg1"/>
                </a:solidFill>
                <a:latin typeface="+mn-lt"/>
              </a:rPr>
              <a:t> лексико-грамматических  навыков</a:t>
            </a:r>
            <a:endParaRPr lang="ru-RU" sz="3800" b="1" dirty="0">
              <a:solidFill>
                <a:schemeClr val="bg1"/>
              </a:solidFill>
              <a:latin typeface="+mn-lt"/>
            </a:endParaRPr>
          </a:p>
        </p:txBody>
      </p:sp>
      <p:sp>
        <p:nvSpPr>
          <p:cNvPr id="47107" name="Объект 2"/>
          <p:cNvSpPr>
            <a:spLocks noGrp="1"/>
          </p:cNvSpPr>
          <p:nvPr>
            <p:ph idx="1"/>
          </p:nvPr>
        </p:nvSpPr>
        <p:spPr>
          <a:xfrm>
            <a:off x="250825" y="2060575"/>
            <a:ext cx="8424863" cy="4321175"/>
          </a:xfrm>
        </p:spPr>
        <p:txBody>
          <a:bodyPr/>
          <a:lstStyle/>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1. </a:t>
            </a:r>
            <a:r>
              <a:rPr lang="ru-RU" altLang="ru-RU" sz="3600" smtClean="0">
                <a:solidFill>
                  <a:srgbClr val="FFFFFF"/>
                </a:solidFill>
                <a:ea typeface="Calibri" pitchFamily="34" charset="0"/>
                <a:cs typeface="Calibri" pitchFamily="34" charset="0"/>
              </a:rPr>
              <a:t>Формировать навык употребления основных грамматических форм и </a:t>
            </a:r>
            <a:r>
              <a:rPr lang="ru-RU" altLang="ru-RU" sz="3600" smtClean="0">
                <a:solidFill>
                  <a:schemeClr val="bg1"/>
                </a:solidFill>
                <a:ea typeface="Calibri" pitchFamily="34" charset="0"/>
                <a:cs typeface="Calibri" pitchFamily="34" charset="0"/>
              </a:rPr>
              <a:t>необходимой лексики </a:t>
            </a:r>
            <a:r>
              <a:rPr lang="ru-RU" altLang="ru-RU" sz="3600" smtClean="0">
                <a:solidFill>
                  <a:srgbClr val="FFFFFF"/>
                </a:solidFill>
                <a:ea typeface="Calibri" pitchFamily="34" charset="0"/>
                <a:cs typeface="Calibri" pitchFamily="34" charset="0"/>
              </a:rPr>
              <a:t>в контексте. </a:t>
            </a:r>
          </a:p>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2. Лексическую единицу заучивать со всем набором грамматических параметров (род существительного, тип склонения, основные формы глагола, управление глагола и т. д.).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333375"/>
            <a:ext cx="8229600" cy="1143000"/>
          </a:xfrm>
        </p:spPr>
        <p:txBody>
          <a:bodyPr rtlCol="0">
            <a:noAutofit/>
          </a:bodyPr>
          <a:lstStyle/>
          <a:p>
            <a:pPr eaLnBrk="1" fontAlgn="auto" hangingPunct="1">
              <a:spcAft>
                <a:spcPts val="0"/>
              </a:spcAft>
              <a:defRPr/>
            </a:pPr>
            <a:r>
              <a:rPr lang="ru-RU" sz="3800" b="1" dirty="0">
                <a:solidFill>
                  <a:schemeClr val="bg1"/>
                </a:solidFill>
                <a:latin typeface="+mn-lt"/>
              </a:rPr>
              <a:t>Стратегии работы</a:t>
            </a:r>
            <a:br>
              <a:rPr lang="ru-RU" sz="3800" b="1" dirty="0">
                <a:solidFill>
                  <a:schemeClr val="bg1"/>
                </a:solidFill>
                <a:latin typeface="+mn-lt"/>
              </a:rPr>
            </a:br>
            <a:r>
              <a:rPr lang="ru-RU" sz="3800" b="1" dirty="0">
                <a:solidFill>
                  <a:schemeClr val="bg1"/>
                </a:solidFill>
                <a:latin typeface="+mn-lt"/>
              </a:rPr>
              <a:t> по формированию </a:t>
            </a:r>
            <a:r>
              <a:rPr lang="ru-RU" sz="3800" b="1" dirty="0" smtClean="0">
                <a:solidFill>
                  <a:schemeClr val="bg1"/>
                </a:solidFill>
                <a:latin typeface="+mn-lt"/>
              </a:rPr>
              <a:t> лексико-грамматических  навыков</a:t>
            </a:r>
            <a:endParaRPr lang="ru-RU" sz="3800" b="1" dirty="0">
              <a:solidFill>
                <a:schemeClr val="bg1"/>
              </a:solidFill>
              <a:latin typeface="+mn-lt"/>
            </a:endParaRPr>
          </a:p>
        </p:txBody>
      </p:sp>
      <p:sp>
        <p:nvSpPr>
          <p:cNvPr id="48131" name="Объект 2"/>
          <p:cNvSpPr>
            <a:spLocks noGrp="1"/>
          </p:cNvSpPr>
          <p:nvPr>
            <p:ph idx="1"/>
          </p:nvPr>
        </p:nvSpPr>
        <p:spPr>
          <a:xfrm>
            <a:off x="250825" y="2060575"/>
            <a:ext cx="8642350" cy="4321175"/>
          </a:xfrm>
        </p:spPr>
        <p:txBody>
          <a:bodyPr/>
          <a:lstStyle/>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3. Знать необходимые синонимы, а также те случаи, когда эти синонимы не могут взаимно заменяться, например: wissen — kennen, anbieten — vorschlagen и т. д.</a:t>
            </a:r>
          </a:p>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4. Учить производить грамматическую трансформацию исходной формы существительного, местоимения,  прилагательного, глагола,.</a:t>
            </a:r>
          </a:p>
          <a:p>
            <a:pPr marL="0" indent="0" eaLnBrk="1" hangingPunct="1">
              <a:buFont typeface="Arial" pitchFamily="34" charset="0"/>
              <a:buNone/>
            </a:pPr>
            <a:endParaRPr lang="ru-RU" altLang="ru-RU" sz="3600" smtClean="0">
              <a:solidFill>
                <a:schemeClr val="bg1"/>
              </a:solidFill>
              <a:ea typeface="Calibri" pitchFamily="34" charset="0"/>
              <a:cs typeface="Calibri" pitchFamily="34" charset="0"/>
            </a:endParaRPr>
          </a:p>
          <a:p>
            <a:pPr marL="0" indent="0" eaLnBrk="1" hangingPunct="1">
              <a:buFont typeface="Arial" pitchFamily="34" charset="0"/>
              <a:buNone/>
            </a:pPr>
            <a:endParaRPr lang="ru-RU" altLang="ru-RU" sz="3600" smtClean="0">
              <a:solidFill>
                <a:schemeClr val="bg1"/>
              </a:solidFill>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333375"/>
            <a:ext cx="8229600" cy="1143000"/>
          </a:xfrm>
        </p:spPr>
        <p:txBody>
          <a:bodyPr rtlCol="0">
            <a:noAutofit/>
          </a:bodyPr>
          <a:lstStyle/>
          <a:p>
            <a:pPr eaLnBrk="1" fontAlgn="auto" hangingPunct="1">
              <a:spcAft>
                <a:spcPts val="0"/>
              </a:spcAft>
              <a:defRPr/>
            </a:pPr>
            <a:r>
              <a:rPr lang="ru-RU" sz="3800" b="1" dirty="0">
                <a:solidFill>
                  <a:schemeClr val="bg1"/>
                </a:solidFill>
                <a:latin typeface="+mn-lt"/>
              </a:rPr>
              <a:t>Стратегии работы</a:t>
            </a:r>
            <a:br>
              <a:rPr lang="ru-RU" sz="3800" b="1" dirty="0">
                <a:solidFill>
                  <a:schemeClr val="bg1"/>
                </a:solidFill>
                <a:latin typeface="+mn-lt"/>
              </a:rPr>
            </a:br>
            <a:r>
              <a:rPr lang="ru-RU" sz="3800" b="1" dirty="0">
                <a:solidFill>
                  <a:schemeClr val="bg1"/>
                </a:solidFill>
                <a:latin typeface="+mn-lt"/>
              </a:rPr>
              <a:t> по формированию </a:t>
            </a:r>
            <a:r>
              <a:rPr lang="ru-RU" sz="3800" b="1" dirty="0" smtClean="0">
                <a:solidFill>
                  <a:schemeClr val="bg1"/>
                </a:solidFill>
                <a:latin typeface="+mn-lt"/>
              </a:rPr>
              <a:t> лексико-грамматических  навыков</a:t>
            </a:r>
            <a:endParaRPr lang="ru-RU" sz="3800" b="1" dirty="0">
              <a:solidFill>
                <a:schemeClr val="bg1"/>
              </a:solidFill>
              <a:latin typeface="+mn-lt"/>
            </a:endParaRPr>
          </a:p>
        </p:txBody>
      </p:sp>
      <p:sp>
        <p:nvSpPr>
          <p:cNvPr id="49155" name="Объект 2"/>
          <p:cNvSpPr>
            <a:spLocks noGrp="1"/>
          </p:cNvSpPr>
          <p:nvPr>
            <p:ph idx="1"/>
          </p:nvPr>
        </p:nvSpPr>
        <p:spPr>
          <a:xfrm>
            <a:off x="250825" y="2060575"/>
            <a:ext cx="8642350" cy="4321175"/>
          </a:xfrm>
        </p:spPr>
        <p:txBody>
          <a:bodyPr/>
          <a:lstStyle/>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5. Формировать навык словообразования, использовать для этого сводные словообразовательные таблицы.</a:t>
            </a:r>
          </a:p>
          <a:p>
            <a:pPr marL="0" indent="0" eaLnBrk="1" hangingPunct="1">
              <a:buFont typeface="Arial" pitchFamily="34" charset="0"/>
              <a:buNone/>
            </a:pPr>
            <a:endParaRPr lang="ru-RU" altLang="ru-RU" sz="3600" smtClean="0">
              <a:solidFill>
                <a:schemeClr val="bg1"/>
              </a:solidFill>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p:txBody>
          <a:bodyPr/>
          <a:lstStyle/>
          <a:p>
            <a:pPr eaLnBrk="1" hangingPunct="1"/>
            <a:r>
              <a:rPr lang="ru-RU" altLang="ru-RU" sz="3200" b="1" smtClean="0">
                <a:solidFill>
                  <a:schemeClr val="bg1"/>
                </a:solidFill>
                <a:ea typeface="Calibri" pitchFamily="34" charset="0"/>
                <a:cs typeface="Calibri" pitchFamily="34" charset="0"/>
              </a:rPr>
              <a:t>Результативность выполнения заданий по письму по критериям</a:t>
            </a:r>
            <a:endParaRPr lang="ru-RU" altLang="ru-RU" sz="3200" smtClean="0">
              <a:solidFill>
                <a:schemeClr val="bg1"/>
              </a:solidFill>
            </a:endParaRPr>
          </a:p>
        </p:txBody>
      </p:sp>
      <p:graphicFrame>
        <p:nvGraphicFramePr>
          <p:cNvPr id="50179" name="Объект 4"/>
          <p:cNvGraphicFramePr>
            <a:graphicFrameLocks noGrp="1"/>
          </p:cNvGraphicFramePr>
          <p:nvPr>
            <p:ph idx="1"/>
          </p:nvPr>
        </p:nvGraphicFramePr>
        <p:xfrm>
          <a:off x="57150" y="1549400"/>
          <a:ext cx="9029700" cy="5243513"/>
        </p:xfrm>
        <a:graphic>
          <a:graphicData uri="http://schemas.openxmlformats.org/presentationml/2006/ole">
            <mc:AlternateContent xmlns:mc="http://schemas.openxmlformats.org/markup-compatibility/2006">
              <mc:Choice xmlns:v="urn:schemas-microsoft-com:vml" Requires="v">
                <p:oleObj spid="_x0000_s50181" r:id="rId4" imgW="9035055" imgH="5243014" progId="Excel.Chart.8">
                  <p:embed/>
                </p:oleObj>
              </mc:Choice>
              <mc:Fallback>
                <p:oleObj r:id="rId4" imgW="9035055" imgH="5243014" progId="Excel.Chart.8">
                  <p:embed/>
                  <p:pic>
                    <p:nvPicPr>
                      <p:cNvPr id="0" name="Объект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 y="1549400"/>
                        <a:ext cx="902970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80" name="Диаграмма 5"/>
          <p:cNvGraphicFramePr>
            <a:graphicFrameLocks/>
          </p:cNvGraphicFramePr>
          <p:nvPr/>
        </p:nvGraphicFramePr>
        <p:xfrm>
          <a:off x="128588" y="1577975"/>
          <a:ext cx="8958262" cy="5214938"/>
        </p:xfrm>
        <a:graphic>
          <a:graphicData uri="http://schemas.openxmlformats.org/presentationml/2006/ole">
            <mc:AlternateContent xmlns:mc="http://schemas.openxmlformats.org/markup-compatibility/2006">
              <mc:Choice xmlns:v="urn:schemas-microsoft-com:vml" Requires="v">
                <p:oleObj spid="_x0000_s50182" r:id="rId7" imgW="8961897" imgH="5212532" progId="Excel.Chart.8">
                  <p:embed/>
                </p:oleObj>
              </mc:Choice>
              <mc:Fallback>
                <p:oleObj r:id="rId7" imgW="8961897" imgH="5212532" progId="Excel.Chart.8">
                  <p:embed/>
                  <p:pic>
                    <p:nvPicPr>
                      <p:cNvPr id="0" name="Диаграмма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8" y="1577975"/>
                        <a:ext cx="8958262"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242888"/>
            <a:ext cx="8229600" cy="1143001"/>
          </a:xfrm>
        </p:spPr>
        <p:txBody>
          <a:bodyPr rtlCol="0">
            <a:normAutofit/>
          </a:bodyPr>
          <a:lstStyle/>
          <a:p>
            <a:pPr eaLnBrk="1" fontAlgn="auto" hangingPunct="1">
              <a:spcAft>
                <a:spcPts val="0"/>
              </a:spcAft>
              <a:defRPr/>
            </a:pPr>
            <a:r>
              <a:rPr lang="ru-RU" sz="3600" b="1" dirty="0" smtClean="0">
                <a:solidFill>
                  <a:schemeClr val="bg1"/>
                </a:solidFill>
                <a:latin typeface="+mn-lt"/>
                <a:cs typeface="Arabic Typesetting" pitchFamily="66" charset="-78"/>
              </a:rPr>
              <a:t>Выводы:</a:t>
            </a:r>
            <a:endParaRPr lang="ru-RU" sz="3600" b="1" dirty="0">
              <a:solidFill>
                <a:schemeClr val="bg1"/>
              </a:solidFill>
              <a:latin typeface="+mn-lt"/>
              <a:cs typeface="Arabic Typesetting" pitchFamily="66" charset="-78"/>
            </a:endParaRPr>
          </a:p>
        </p:txBody>
      </p:sp>
      <p:sp>
        <p:nvSpPr>
          <p:cNvPr id="51203" name="Объект 2"/>
          <p:cNvSpPr>
            <a:spLocks noGrp="1"/>
          </p:cNvSpPr>
          <p:nvPr>
            <p:ph idx="1"/>
          </p:nvPr>
        </p:nvSpPr>
        <p:spPr>
          <a:xfrm>
            <a:off x="323850" y="836613"/>
            <a:ext cx="8516938" cy="5545137"/>
          </a:xfrm>
        </p:spPr>
        <p:txBody>
          <a:bodyPr/>
          <a:lstStyle/>
          <a:p>
            <a:pPr eaLnBrk="1" hangingPunct="1">
              <a:buFontTx/>
              <a:buChar char="-"/>
            </a:pPr>
            <a:r>
              <a:rPr lang="ru-RU" altLang="ru-RU" sz="3100" smtClean="0">
                <a:solidFill>
                  <a:schemeClr val="bg1"/>
                </a:solidFill>
                <a:ea typeface="Calibri" pitchFamily="34" charset="0"/>
                <a:cs typeface="Calibri" pitchFamily="34" charset="0"/>
              </a:rPr>
              <a:t>хорошее усвоение технологии выполнения заданий     по письму;</a:t>
            </a:r>
          </a:p>
          <a:p>
            <a:pPr eaLnBrk="1" hangingPunct="1">
              <a:buFontTx/>
              <a:buChar char="-"/>
            </a:pPr>
            <a:r>
              <a:rPr lang="ru-RU" altLang="ru-RU" sz="3100" smtClean="0">
                <a:solidFill>
                  <a:schemeClr val="bg1"/>
                </a:solidFill>
                <a:ea typeface="Calibri" pitchFamily="34" charset="0"/>
                <a:cs typeface="Calibri" pitchFamily="34" charset="0"/>
              </a:rPr>
              <a:t>максимально высокий результат отмечается по критерию 1 «Решение коммуникативной задачи». 7 из 9 участников ОГЭ получил высший балл по данному критерию. Большинство участников ОГЭ дают необходимые ответы на все вопросы письма-стимула, правильно выбирают стилевое оформление речи с учетом цели высказывания и адресата, соблюдают принятые в языке нормы вежливости.</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pPr eaLnBrk="1" hangingPunct="1"/>
            <a:endParaRPr lang="ru-RU" altLang="ru-RU" smtClean="0"/>
          </a:p>
        </p:txBody>
      </p:sp>
      <p:sp>
        <p:nvSpPr>
          <p:cNvPr id="3" name="Объект 2"/>
          <p:cNvSpPr>
            <a:spLocks noGrp="1"/>
          </p:cNvSpPr>
          <p:nvPr>
            <p:ph idx="1"/>
          </p:nvPr>
        </p:nvSpPr>
        <p:spPr>
          <a:xfrm>
            <a:off x="468313" y="333375"/>
            <a:ext cx="8229600" cy="6408738"/>
          </a:xfrm>
        </p:spPr>
        <p:txBody>
          <a:bodyPr rtlCol="0">
            <a:normAutofit fontScale="85000" lnSpcReduction="10000"/>
          </a:bodyPr>
          <a:lstStyle/>
          <a:p>
            <a:pPr marL="0" indent="0" algn="ctr" eaLnBrk="1" fontAlgn="auto" hangingPunct="1">
              <a:lnSpc>
                <a:spcPct val="115000"/>
              </a:lnSpc>
              <a:spcAft>
                <a:spcPts val="0"/>
              </a:spcAft>
              <a:buFont typeface="Arial" pitchFamily="34" charset="0"/>
              <a:buNone/>
              <a:defRPr/>
            </a:pPr>
            <a:r>
              <a:rPr lang="ru-RU" sz="3400" b="1" u="sng" dirty="0">
                <a:solidFill>
                  <a:schemeClr val="bg1"/>
                </a:solidFill>
                <a:ea typeface="Calibri"/>
                <a:cs typeface="Times New Roman"/>
              </a:rPr>
              <a:t>О</a:t>
            </a:r>
            <a:r>
              <a:rPr lang="ru-RU" sz="3400" b="1" u="sng" dirty="0" smtClean="0">
                <a:solidFill>
                  <a:schemeClr val="bg1"/>
                </a:solidFill>
                <a:ea typeface="Calibri"/>
                <a:cs typeface="Times New Roman"/>
              </a:rPr>
              <a:t>днако: </a:t>
            </a:r>
          </a:p>
          <a:p>
            <a:pPr marL="0" indent="0" algn="just" eaLnBrk="1" fontAlgn="auto" hangingPunct="1">
              <a:lnSpc>
                <a:spcPct val="115000"/>
              </a:lnSpc>
              <a:spcAft>
                <a:spcPts val="0"/>
              </a:spcAft>
              <a:buFont typeface="Arial" pitchFamily="34" charset="0"/>
              <a:buNone/>
              <a:defRPr/>
            </a:pPr>
            <a:r>
              <a:rPr lang="ru-RU" sz="3500" dirty="0" smtClean="0">
                <a:solidFill>
                  <a:schemeClr val="bg1"/>
                </a:solidFill>
                <a:ea typeface="Calibri"/>
                <a:cs typeface="Times New Roman"/>
              </a:rPr>
              <a:t>- </a:t>
            </a:r>
            <a:r>
              <a:rPr lang="ru-RU" sz="3500" dirty="0">
                <a:solidFill>
                  <a:schemeClr val="bg1"/>
                </a:solidFill>
                <a:ea typeface="Calibri"/>
                <a:cs typeface="Times New Roman"/>
              </a:rPr>
              <a:t>давались не полные, а односложные ответы на заданные вопросы,</a:t>
            </a:r>
          </a:p>
          <a:p>
            <a:pPr marL="0" indent="0" algn="just" eaLnBrk="1" fontAlgn="auto" hangingPunct="1">
              <a:lnSpc>
                <a:spcPct val="115000"/>
              </a:lnSpc>
              <a:spcAft>
                <a:spcPts val="0"/>
              </a:spcAft>
              <a:buFont typeface="Arial" pitchFamily="34" charset="0"/>
              <a:buNone/>
              <a:defRPr/>
            </a:pPr>
            <a:r>
              <a:rPr lang="ru-RU" sz="3500" dirty="0" smtClean="0">
                <a:solidFill>
                  <a:schemeClr val="bg1"/>
                </a:solidFill>
                <a:ea typeface="Calibri"/>
                <a:cs typeface="Times New Roman"/>
              </a:rPr>
              <a:t>- отсутствовала </a:t>
            </a:r>
            <a:r>
              <a:rPr lang="ru-RU" sz="3500" dirty="0">
                <a:solidFill>
                  <a:schemeClr val="bg1"/>
                </a:solidFill>
                <a:ea typeface="Calibri"/>
                <a:cs typeface="Times New Roman"/>
              </a:rPr>
              <a:t>ссылка на предыдущие контакты, </a:t>
            </a:r>
          </a:p>
          <a:p>
            <a:pPr marL="0" indent="0" algn="just" eaLnBrk="1" fontAlgn="auto" hangingPunct="1">
              <a:lnSpc>
                <a:spcPct val="115000"/>
              </a:lnSpc>
              <a:spcAft>
                <a:spcPts val="0"/>
              </a:spcAft>
              <a:buFont typeface="Arial" pitchFamily="34" charset="0"/>
              <a:buNone/>
              <a:defRPr/>
            </a:pPr>
            <a:r>
              <a:rPr lang="ru-RU" sz="3500" dirty="0" smtClean="0">
                <a:solidFill>
                  <a:schemeClr val="bg1"/>
                </a:solidFill>
                <a:ea typeface="Calibri"/>
                <a:cs typeface="Times New Roman"/>
              </a:rPr>
              <a:t>-допускались  </a:t>
            </a:r>
            <a:r>
              <a:rPr lang="ru-RU" sz="3500" dirty="0">
                <a:solidFill>
                  <a:schemeClr val="bg1"/>
                </a:solidFill>
                <a:ea typeface="Calibri"/>
                <a:cs typeface="Times New Roman"/>
              </a:rPr>
              <a:t>нарушения в  стилевом  оформлении  завершающей  фразы и подписи (использовалась речевая форма </a:t>
            </a:r>
            <a:r>
              <a:rPr lang="ru-RU" sz="3500" dirty="0" err="1">
                <a:solidFill>
                  <a:schemeClr val="bg1"/>
                </a:solidFill>
                <a:ea typeface="Calibri"/>
                <a:cs typeface="Times New Roman"/>
              </a:rPr>
              <a:t>Mit</a:t>
            </a:r>
            <a:r>
              <a:rPr lang="ru-RU" sz="3500" dirty="0">
                <a:solidFill>
                  <a:schemeClr val="bg1"/>
                </a:solidFill>
                <a:ea typeface="Calibri"/>
                <a:cs typeface="Times New Roman"/>
              </a:rPr>
              <a:t> </a:t>
            </a:r>
            <a:r>
              <a:rPr lang="ru-RU" sz="3500" dirty="0" err="1">
                <a:solidFill>
                  <a:schemeClr val="bg1"/>
                </a:solidFill>
                <a:ea typeface="Calibri"/>
                <a:cs typeface="Times New Roman"/>
              </a:rPr>
              <a:t>freundlichen</a:t>
            </a:r>
            <a:r>
              <a:rPr lang="ru-RU" sz="3500" dirty="0">
                <a:solidFill>
                  <a:schemeClr val="bg1"/>
                </a:solidFill>
                <a:ea typeface="Calibri"/>
                <a:cs typeface="Times New Roman"/>
              </a:rPr>
              <a:t> </a:t>
            </a:r>
            <a:r>
              <a:rPr lang="ru-RU" sz="3500" dirty="0" err="1">
                <a:solidFill>
                  <a:schemeClr val="bg1"/>
                </a:solidFill>
                <a:ea typeface="Calibri"/>
                <a:cs typeface="Times New Roman"/>
              </a:rPr>
              <a:t>Grüßen</a:t>
            </a:r>
            <a:r>
              <a:rPr lang="ru-RU" sz="3500" dirty="0">
                <a:solidFill>
                  <a:schemeClr val="bg1"/>
                </a:solidFill>
                <a:ea typeface="Calibri"/>
                <a:cs typeface="Times New Roman"/>
              </a:rPr>
              <a:t> не соответствующая стилю личного письма).</a:t>
            </a:r>
          </a:p>
          <a:p>
            <a:pPr marL="0" indent="0" algn="just" eaLnBrk="1" fontAlgn="auto" hangingPunct="1">
              <a:lnSpc>
                <a:spcPct val="115000"/>
              </a:lnSpc>
              <a:spcAft>
                <a:spcPts val="0"/>
              </a:spcAft>
              <a:buFont typeface="Arial" pitchFamily="34" charset="0"/>
              <a:buNone/>
              <a:defRPr/>
            </a:pPr>
            <a:r>
              <a:rPr lang="ru-RU" sz="3500" dirty="0">
                <a:solidFill>
                  <a:schemeClr val="bg1"/>
                </a:solidFill>
                <a:ea typeface="Calibri"/>
                <a:cs typeface="Times New Roman"/>
              </a:rPr>
              <a:t>В незначительном количестве работ задавались вопросы адресату, что не входит в коммуникативную задачу.</a:t>
            </a:r>
          </a:p>
          <a:p>
            <a:pPr marL="0" indent="0" eaLnBrk="1" fontAlgn="auto" hangingPunct="1">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88913"/>
            <a:ext cx="8229600" cy="849312"/>
          </a:xfrm>
        </p:spPr>
        <p:txBody>
          <a:bodyPr rtlCol="0">
            <a:normAutofit/>
          </a:bodyPr>
          <a:lstStyle/>
          <a:p>
            <a:pPr eaLnBrk="1" fontAlgn="auto" hangingPunct="1">
              <a:spcAft>
                <a:spcPts val="0"/>
              </a:spcAft>
              <a:defRPr/>
            </a:pPr>
            <a:r>
              <a:rPr lang="ru-RU" sz="3400" b="1" dirty="0" smtClean="0">
                <a:solidFill>
                  <a:schemeClr val="bg1"/>
                </a:solidFill>
                <a:latin typeface="+mn-lt"/>
              </a:rPr>
              <a:t>Типичные ошибки:</a:t>
            </a:r>
            <a:endParaRPr lang="ru-RU" sz="3400" b="1" dirty="0">
              <a:solidFill>
                <a:schemeClr val="bg1"/>
              </a:solidFill>
              <a:latin typeface="+mn-lt"/>
            </a:endParaRPr>
          </a:p>
        </p:txBody>
      </p:sp>
      <p:sp>
        <p:nvSpPr>
          <p:cNvPr id="53251" name="Объект 2"/>
          <p:cNvSpPr>
            <a:spLocks noGrp="1"/>
          </p:cNvSpPr>
          <p:nvPr>
            <p:ph idx="1"/>
          </p:nvPr>
        </p:nvSpPr>
        <p:spPr>
          <a:xfrm>
            <a:off x="539750" y="1052513"/>
            <a:ext cx="8229600" cy="5616575"/>
          </a:xfrm>
        </p:spPr>
        <p:txBody>
          <a:bodyPr/>
          <a:lstStyle/>
          <a:p>
            <a:pPr marL="0" indent="0" algn="ctr" eaLnBrk="1" hangingPunct="1">
              <a:buFont typeface="Arial" pitchFamily="34" charset="0"/>
              <a:buNone/>
            </a:pPr>
            <a:r>
              <a:rPr lang="ru-RU" altLang="ru-RU" b="1" i="1" u="sng" smtClean="0">
                <a:solidFill>
                  <a:schemeClr val="bg1"/>
                </a:solidFill>
                <a:ea typeface="Calibri" pitchFamily="34" charset="0"/>
                <a:cs typeface="Calibri" pitchFamily="34" charset="0"/>
              </a:rPr>
              <a:t>при решении коммуникативной задачи:</a:t>
            </a:r>
            <a:r>
              <a:rPr lang="ru-RU" altLang="ru-RU" b="1" i="1" smtClean="0">
                <a:solidFill>
                  <a:schemeClr val="bg1"/>
                </a:solidFill>
                <a:ea typeface="Calibri" pitchFamily="34" charset="0"/>
                <a:cs typeface="Calibri" pitchFamily="34" charset="0"/>
              </a:rPr>
              <a:t> </a:t>
            </a:r>
          </a:p>
          <a:p>
            <a:pPr marL="0" indent="0" eaLnBrk="1" hangingPunct="1">
              <a:buFont typeface="Arial" pitchFamily="34" charset="0"/>
              <a:buNone/>
            </a:pPr>
            <a:endParaRPr lang="ru-RU" altLang="ru-RU" b="1" smtClean="0">
              <a:solidFill>
                <a:schemeClr val="bg1"/>
              </a:solidFill>
              <a:ea typeface="Calibri" pitchFamily="34" charset="0"/>
              <a:cs typeface="Calibri" pitchFamily="34" charset="0"/>
            </a:endParaRPr>
          </a:p>
          <a:p>
            <a:pPr marL="0" indent="0" eaLnBrk="1" hangingPunct="1">
              <a:buFontTx/>
              <a:buChar char="-"/>
            </a:pPr>
            <a:r>
              <a:rPr lang="ru-RU" altLang="ru-RU" smtClean="0">
                <a:solidFill>
                  <a:schemeClr val="bg1"/>
                </a:solidFill>
                <a:ea typeface="Calibri" pitchFamily="34" charset="0"/>
                <a:cs typeface="Calibri" pitchFamily="34" charset="0"/>
              </a:rPr>
              <a:t>отсутствовало упоминание о предыдущих контактах, давались односложные ответы на заданные вопросы, </a:t>
            </a:r>
          </a:p>
          <a:p>
            <a:pPr marL="0" indent="0" eaLnBrk="1" hangingPunct="1">
              <a:buFontTx/>
              <a:buChar char="-"/>
            </a:pPr>
            <a:endParaRPr lang="ru-RU" altLang="ru-RU" smtClean="0">
              <a:solidFill>
                <a:schemeClr val="bg1"/>
              </a:solidFill>
              <a:ea typeface="Calibri" pitchFamily="34" charset="0"/>
              <a:cs typeface="Calibri" pitchFamily="34" charset="0"/>
            </a:endParaRPr>
          </a:p>
          <a:p>
            <a:pPr marL="0" indent="0" eaLnBrk="1" hangingPunct="1">
              <a:buFontTx/>
              <a:buChar char="-"/>
            </a:pPr>
            <a:r>
              <a:rPr lang="ru-RU" altLang="ru-RU" smtClean="0">
                <a:solidFill>
                  <a:schemeClr val="bg1"/>
                </a:solidFill>
                <a:ea typeface="Calibri" pitchFamily="34" charset="0"/>
                <a:cs typeface="Calibri" pitchFamily="34" charset="0"/>
              </a:rPr>
              <a:t>допускались нарушения в стилевом оформлении завершающей фразы и подписи.</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p:txBody>
          <a:bodyPr/>
          <a:lstStyle/>
          <a:p>
            <a:pPr eaLnBrk="1" hangingPunct="1"/>
            <a:endParaRPr lang="ru-RU" altLang="ru-RU" smtClean="0"/>
          </a:p>
        </p:txBody>
      </p:sp>
      <p:sp>
        <p:nvSpPr>
          <p:cNvPr id="3" name="Объект 2"/>
          <p:cNvSpPr>
            <a:spLocks noGrp="1"/>
          </p:cNvSpPr>
          <p:nvPr>
            <p:ph idx="1"/>
          </p:nvPr>
        </p:nvSpPr>
        <p:spPr>
          <a:xfrm>
            <a:off x="468313" y="333375"/>
            <a:ext cx="8229600" cy="6048375"/>
          </a:xfrm>
        </p:spPr>
        <p:txBody>
          <a:bodyPr rtlCol="0">
            <a:normAutofit fontScale="85000" lnSpcReduction="20000"/>
          </a:bodyPr>
          <a:lstStyle/>
          <a:p>
            <a:pPr marL="0" indent="0" algn="ctr" eaLnBrk="1" fontAlgn="auto" hangingPunct="1">
              <a:lnSpc>
                <a:spcPct val="115000"/>
              </a:lnSpc>
              <a:spcAft>
                <a:spcPts val="0"/>
              </a:spcAft>
              <a:buFont typeface="Arial" pitchFamily="34" charset="0"/>
              <a:buNone/>
              <a:defRPr/>
            </a:pPr>
            <a:r>
              <a:rPr lang="ru-RU" sz="3400" b="1" i="1" u="sng" dirty="0">
                <a:solidFill>
                  <a:schemeClr val="bg1"/>
                </a:solidFill>
                <a:ea typeface="Calibri"/>
                <a:cs typeface="Times New Roman"/>
              </a:rPr>
              <a:t>в рамках организации текста: </a:t>
            </a:r>
            <a:endParaRPr lang="ru-RU" sz="3400" b="1" i="1" u="sng" dirty="0" smtClean="0">
              <a:solidFill>
                <a:schemeClr val="bg1"/>
              </a:solidFill>
              <a:ea typeface="Calibri"/>
              <a:cs typeface="Times New Roman"/>
            </a:endParaRPr>
          </a:p>
          <a:p>
            <a:pPr marL="0" indent="0" algn="ctr" eaLnBrk="1" fontAlgn="auto" hangingPunct="1">
              <a:lnSpc>
                <a:spcPct val="115000"/>
              </a:lnSpc>
              <a:spcAft>
                <a:spcPts val="0"/>
              </a:spcAft>
              <a:buFont typeface="Arial" pitchFamily="34" charset="0"/>
              <a:buNone/>
              <a:defRPr/>
            </a:pPr>
            <a:endParaRPr lang="ru-RU" sz="3400" dirty="0" smtClean="0">
              <a:solidFill>
                <a:schemeClr val="bg1"/>
              </a:solidFill>
              <a:ea typeface="Calibri"/>
              <a:cs typeface="Times New Roman"/>
            </a:endParaRPr>
          </a:p>
          <a:p>
            <a:pPr marL="0" indent="0" eaLnBrk="1" fontAlgn="auto" hangingPunct="1">
              <a:lnSpc>
                <a:spcPct val="115000"/>
              </a:lnSpc>
              <a:spcAft>
                <a:spcPts val="0"/>
              </a:spcAft>
              <a:buFont typeface="Arial" pitchFamily="34" charset="0"/>
              <a:buNone/>
              <a:defRPr/>
            </a:pPr>
            <a:r>
              <a:rPr lang="ru-RU" sz="3400" dirty="0" smtClean="0">
                <a:solidFill>
                  <a:schemeClr val="bg1"/>
                </a:solidFill>
                <a:ea typeface="Calibri"/>
                <a:cs typeface="Times New Roman"/>
              </a:rPr>
              <a:t>- неправильно  </a:t>
            </a:r>
            <a:r>
              <a:rPr lang="ru-RU" sz="3400" dirty="0">
                <a:solidFill>
                  <a:schemeClr val="bg1"/>
                </a:solidFill>
                <a:ea typeface="Calibri"/>
                <a:cs typeface="Times New Roman"/>
              </a:rPr>
              <a:t>оформлялись  адрес и  дата (не на одной строке, а на двух и даже четырёх; указывалась сначала дата, а потом адрес), </a:t>
            </a:r>
          </a:p>
          <a:p>
            <a:pPr marL="0" indent="0" eaLnBrk="1" fontAlgn="auto" hangingPunct="1">
              <a:lnSpc>
                <a:spcPct val="115000"/>
              </a:lnSpc>
              <a:spcAft>
                <a:spcPts val="0"/>
              </a:spcAft>
              <a:buFont typeface="Arial" pitchFamily="34" charset="0"/>
              <a:buNone/>
              <a:defRPr/>
            </a:pPr>
            <a:r>
              <a:rPr lang="ru-RU" sz="3400" dirty="0" smtClean="0">
                <a:solidFill>
                  <a:schemeClr val="bg1"/>
                </a:solidFill>
                <a:ea typeface="Calibri"/>
                <a:cs typeface="Times New Roman"/>
              </a:rPr>
              <a:t>- в </a:t>
            </a:r>
            <a:r>
              <a:rPr lang="ru-RU" sz="3400" dirty="0">
                <a:solidFill>
                  <a:schemeClr val="bg1"/>
                </a:solidFill>
                <a:ea typeface="Calibri"/>
                <a:cs typeface="Times New Roman"/>
              </a:rPr>
              <a:t>адресе присутствовала избыточная информация (страна, область, район),</a:t>
            </a:r>
          </a:p>
          <a:p>
            <a:pPr marL="0" indent="0" eaLnBrk="1" fontAlgn="auto" hangingPunct="1">
              <a:lnSpc>
                <a:spcPct val="115000"/>
              </a:lnSpc>
              <a:spcAft>
                <a:spcPts val="0"/>
              </a:spcAft>
              <a:buFont typeface="Arial" pitchFamily="34" charset="0"/>
              <a:buNone/>
              <a:defRPr/>
            </a:pPr>
            <a:r>
              <a:rPr lang="ru-RU" sz="3400" dirty="0" smtClean="0">
                <a:solidFill>
                  <a:schemeClr val="bg1"/>
                </a:solidFill>
                <a:ea typeface="Calibri"/>
                <a:cs typeface="Times New Roman"/>
              </a:rPr>
              <a:t>- неправильно </a:t>
            </a:r>
            <a:r>
              <a:rPr lang="ru-RU" sz="3400" dirty="0">
                <a:solidFill>
                  <a:schemeClr val="bg1"/>
                </a:solidFill>
                <a:ea typeface="Calibri"/>
                <a:cs typeface="Times New Roman"/>
              </a:rPr>
              <a:t>оформлялись обращение, завершающая фраза и подпись автора письма (не в начале, а в середине строки),</a:t>
            </a:r>
          </a:p>
          <a:p>
            <a:pPr marL="0" indent="0" eaLnBrk="1" fontAlgn="auto" hangingPunct="1">
              <a:lnSpc>
                <a:spcPct val="115000"/>
              </a:lnSpc>
              <a:spcAft>
                <a:spcPts val="0"/>
              </a:spcAft>
              <a:buFont typeface="Arial" pitchFamily="34" charset="0"/>
              <a:buNone/>
              <a:defRPr/>
            </a:pPr>
            <a:r>
              <a:rPr lang="ru-RU" sz="3400" dirty="0" smtClean="0">
                <a:solidFill>
                  <a:schemeClr val="bg1"/>
                </a:solidFill>
                <a:ea typeface="Calibri"/>
                <a:cs typeface="Times New Roman"/>
              </a:rPr>
              <a:t>- языковые </a:t>
            </a:r>
            <a:r>
              <a:rPr lang="ru-RU" sz="3400" dirty="0">
                <a:solidFill>
                  <a:schemeClr val="bg1"/>
                </a:solidFill>
                <a:ea typeface="Calibri"/>
                <a:cs typeface="Times New Roman"/>
              </a:rPr>
              <a:t>средства для передачи логической связи использовались в  ограниченном объёме.</a:t>
            </a:r>
          </a:p>
          <a:p>
            <a:pPr marL="0" indent="0" eaLnBrk="1" fontAlgn="auto" hangingPunct="1">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p:txBody>
          <a:bodyPr/>
          <a:lstStyle/>
          <a:p>
            <a:pPr eaLnBrk="1" hangingPunct="1"/>
            <a:endParaRPr lang="ru-RU" altLang="ru-RU" smtClean="0"/>
          </a:p>
        </p:txBody>
      </p:sp>
      <p:sp>
        <p:nvSpPr>
          <p:cNvPr id="3" name="Объект 2"/>
          <p:cNvSpPr>
            <a:spLocks noGrp="1"/>
          </p:cNvSpPr>
          <p:nvPr>
            <p:ph idx="1"/>
          </p:nvPr>
        </p:nvSpPr>
        <p:spPr>
          <a:xfrm>
            <a:off x="468313" y="333375"/>
            <a:ext cx="8229600" cy="6264275"/>
          </a:xfrm>
        </p:spPr>
        <p:txBody>
          <a:bodyPr rtlCol="0">
            <a:normAutofit fontScale="85000" lnSpcReduction="10000"/>
          </a:bodyPr>
          <a:lstStyle/>
          <a:p>
            <a:pPr marL="0" indent="0" algn="ctr" eaLnBrk="1" fontAlgn="auto" hangingPunct="1">
              <a:spcAft>
                <a:spcPts val="0"/>
              </a:spcAft>
              <a:buFont typeface="Arial" pitchFamily="34" charset="0"/>
              <a:buNone/>
              <a:defRPr/>
            </a:pPr>
            <a:r>
              <a:rPr lang="ru-RU" b="1" u="sng" dirty="0" smtClean="0">
                <a:solidFill>
                  <a:schemeClr val="bg1"/>
                </a:solidFill>
              </a:rPr>
              <a:t>при </a:t>
            </a:r>
            <a:r>
              <a:rPr lang="ru-RU" b="1" u="sng" dirty="0">
                <a:solidFill>
                  <a:schemeClr val="bg1"/>
                </a:solidFill>
              </a:rPr>
              <a:t>лексико-грамматическом оформлении текста письма: </a:t>
            </a:r>
            <a:endParaRPr lang="ru-RU" b="1" u="sng" dirty="0" smtClean="0">
              <a:solidFill>
                <a:schemeClr val="bg1"/>
              </a:solidFill>
            </a:endParaRPr>
          </a:p>
          <a:p>
            <a:pPr eaLnBrk="1" fontAlgn="auto" hangingPunct="1">
              <a:spcAft>
                <a:spcPts val="0"/>
              </a:spcAft>
              <a:buFontTx/>
              <a:buChar char="-"/>
              <a:defRPr/>
            </a:pPr>
            <a:r>
              <a:rPr lang="ru-RU" dirty="0" smtClean="0">
                <a:solidFill>
                  <a:schemeClr val="bg1"/>
                </a:solidFill>
              </a:rPr>
              <a:t>нарушался </a:t>
            </a:r>
            <a:r>
              <a:rPr lang="ru-RU" dirty="0">
                <a:solidFill>
                  <a:schemeClr val="bg1"/>
                </a:solidFill>
              </a:rPr>
              <a:t>порядок слов в простом, сложносочинённом и сложноподчинённом предложении, </a:t>
            </a:r>
            <a:endParaRPr lang="ru-RU" dirty="0" smtClean="0">
              <a:solidFill>
                <a:schemeClr val="bg1"/>
              </a:solidFill>
            </a:endParaRPr>
          </a:p>
          <a:p>
            <a:pPr eaLnBrk="1" fontAlgn="auto" hangingPunct="1">
              <a:spcAft>
                <a:spcPts val="0"/>
              </a:spcAft>
              <a:buFontTx/>
              <a:buChar char="-"/>
              <a:defRPr/>
            </a:pPr>
            <a:r>
              <a:rPr lang="ru-RU" dirty="0">
                <a:solidFill>
                  <a:schemeClr val="bg1"/>
                </a:solidFill>
              </a:rPr>
              <a:t>неправильно  употреблялись  или не употреблялись совсем местоимения  </a:t>
            </a:r>
            <a:r>
              <a:rPr lang="ru-RU" dirty="0" err="1">
                <a:solidFill>
                  <a:schemeClr val="bg1"/>
                </a:solidFill>
              </a:rPr>
              <a:t>es</a:t>
            </a:r>
            <a:r>
              <a:rPr lang="ru-RU" dirty="0">
                <a:solidFill>
                  <a:schemeClr val="bg1"/>
                </a:solidFill>
              </a:rPr>
              <a:t>, </a:t>
            </a:r>
            <a:r>
              <a:rPr lang="ru-RU" dirty="0" err="1">
                <a:solidFill>
                  <a:schemeClr val="bg1"/>
                </a:solidFill>
              </a:rPr>
              <a:t>man</a:t>
            </a:r>
            <a:r>
              <a:rPr lang="ru-RU" dirty="0">
                <a:solidFill>
                  <a:schemeClr val="bg1"/>
                </a:solidFill>
              </a:rPr>
              <a:t> в безличных и неопределённо-личных предложениях, а также глагольные формы после этих местоимений,</a:t>
            </a:r>
          </a:p>
          <a:p>
            <a:pPr eaLnBrk="1" fontAlgn="auto" hangingPunct="1">
              <a:spcAft>
                <a:spcPts val="0"/>
              </a:spcAft>
              <a:buFontTx/>
              <a:buChar char="-"/>
              <a:defRPr/>
            </a:pPr>
            <a:r>
              <a:rPr lang="ru-RU" dirty="0" smtClean="0">
                <a:solidFill>
                  <a:schemeClr val="bg1"/>
                </a:solidFill>
              </a:rPr>
              <a:t>использовалось </a:t>
            </a:r>
            <a:r>
              <a:rPr lang="ru-RU" dirty="0">
                <a:solidFill>
                  <a:schemeClr val="bg1"/>
                </a:solidFill>
              </a:rPr>
              <a:t>местоимение </a:t>
            </a:r>
            <a:r>
              <a:rPr lang="ru-RU" dirty="0" err="1">
                <a:solidFill>
                  <a:schemeClr val="bg1"/>
                </a:solidFill>
              </a:rPr>
              <a:t>man</a:t>
            </a:r>
            <a:r>
              <a:rPr lang="ru-RU" dirty="0">
                <a:solidFill>
                  <a:schemeClr val="bg1"/>
                </a:solidFill>
              </a:rPr>
              <a:t> в инфинитивном обороте (</a:t>
            </a:r>
            <a:r>
              <a:rPr lang="ru-RU" dirty="0" err="1">
                <a:solidFill>
                  <a:schemeClr val="bg1"/>
                </a:solidFill>
              </a:rPr>
              <a:t>um</a:t>
            </a:r>
            <a:r>
              <a:rPr lang="ru-RU" dirty="0">
                <a:solidFill>
                  <a:schemeClr val="bg1"/>
                </a:solidFill>
              </a:rPr>
              <a:t> </a:t>
            </a:r>
            <a:r>
              <a:rPr lang="ru-RU" dirty="0" err="1">
                <a:solidFill>
                  <a:schemeClr val="bg1"/>
                </a:solidFill>
              </a:rPr>
              <a:t>man</a:t>
            </a:r>
            <a:r>
              <a:rPr lang="ru-RU" dirty="0">
                <a:solidFill>
                  <a:schemeClr val="bg1"/>
                </a:solidFill>
              </a:rPr>
              <a:t> </a:t>
            </a:r>
            <a:r>
              <a:rPr lang="ru-RU" dirty="0" err="1">
                <a:solidFill>
                  <a:schemeClr val="bg1"/>
                </a:solidFill>
              </a:rPr>
              <a:t>gesund</a:t>
            </a:r>
            <a:r>
              <a:rPr lang="ru-RU" dirty="0">
                <a:solidFill>
                  <a:schemeClr val="bg1"/>
                </a:solidFill>
              </a:rPr>
              <a:t> </a:t>
            </a:r>
            <a:r>
              <a:rPr lang="ru-RU" dirty="0" err="1">
                <a:solidFill>
                  <a:schemeClr val="bg1"/>
                </a:solidFill>
              </a:rPr>
              <a:t>zu</a:t>
            </a:r>
            <a:r>
              <a:rPr lang="ru-RU" dirty="0">
                <a:solidFill>
                  <a:schemeClr val="bg1"/>
                </a:solidFill>
              </a:rPr>
              <a:t> </a:t>
            </a:r>
            <a:r>
              <a:rPr lang="ru-RU" dirty="0" err="1">
                <a:solidFill>
                  <a:schemeClr val="bg1"/>
                </a:solidFill>
              </a:rPr>
              <a:t>sein</a:t>
            </a:r>
            <a:r>
              <a:rPr lang="ru-RU" dirty="0">
                <a:solidFill>
                  <a:schemeClr val="bg1"/>
                </a:solidFill>
              </a:rPr>
              <a:t>),</a:t>
            </a:r>
          </a:p>
          <a:p>
            <a:pPr eaLnBrk="1" fontAlgn="auto" hangingPunct="1">
              <a:spcAft>
                <a:spcPts val="0"/>
              </a:spcAft>
              <a:buFontTx/>
              <a:buChar char="-"/>
              <a:defRPr/>
            </a:pPr>
            <a:r>
              <a:rPr lang="ru-RU" dirty="0" smtClean="0">
                <a:solidFill>
                  <a:schemeClr val="bg1"/>
                </a:solidFill>
              </a:rPr>
              <a:t>использовался </a:t>
            </a:r>
            <a:r>
              <a:rPr lang="ru-RU" dirty="0">
                <a:solidFill>
                  <a:schemeClr val="bg1"/>
                </a:solidFill>
              </a:rPr>
              <a:t>предлог </a:t>
            </a:r>
            <a:r>
              <a:rPr lang="ru-RU" dirty="0" err="1">
                <a:solidFill>
                  <a:schemeClr val="bg1"/>
                </a:solidFill>
              </a:rPr>
              <a:t>auf</a:t>
            </a:r>
            <a:r>
              <a:rPr lang="ru-RU" dirty="0">
                <a:solidFill>
                  <a:schemeClr val="bg1"/>
                </a:solidFill>
              </a:rPr>
              <a:t> вместо </a:t>
            </a:r>
            <a:r>
              <a:rPr lang="ru-RU" dirty="0" err="1">
                <a:solidFill>
                  <a:schemeClr val="bg1"/>
                </a:solidFill>
              </a:rPr>
              <a:t>über</a:t>
            </a:r>
            <a:r>
              <a:rPr lang="ru-RU" dirty="0">
                <a:solidFill>
                  <a:schemeClr val="bg1"/>
                </a:solidFill>
              </a:rPr>
              <a:t> в управлении глагола </a:t>
            </a:r>
            <a:r>
              <a:rPr lang="ru-RU" dirty="0" err="1">
                <a:solidFill>
                  <a:schemeClr val="bg1"/>
                </a:solidFill>
              </a:rPr>
              <a:t>sich</a:t>
            </a:r>
            <a:r>
              <a:rPr lang="ru-RU" dirty="0">
                <a:solidFill>
                  <a:schemeClr val="bg1"/>
                </a:solidFill>
              </a:rPr>
              <a:t> </a:t>
            </a:r>
            <a:r>
              <a:rPr lang="ru-RU" dirty="0" err="1">
                <a:solidFill>
                  <a:schemeClr val="bg1"/>
                </a:solidFill>
              </a:rPr>
              <a:t>freuen</a:t>
            </a:r>
            <a:r>
              <a:rPr lang="ru-RU" dirty="0">
                <a:solidFill>
                  <a:schemeClr val="bg1"/>
                </a:solidFill>
              </a:rPr>
              <a:t>, что противоречило коммуникативной ситуации,</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p:txBody>
          <a:bodyPr/>
          <a:lstStyle/>
          <a:p>
            <a:pPr eaLnBrk="1" hangingPunct="1"/>
            <a:endParaRPr lang="ru-RU" altLang="ru-RU" smtClean="0"/>
          </a:p>
        </p:txBody>
      </p:sp>
      <p:sp>
        <p:nvSpPr>
          <p:cNvPr id="3" name="Объект 2"/>
          <p:cNvSpPr>
            <a:spLocks noGrp="1"/>
          </p:cNvSpPr>
          <p:nvPr>
            <p:ph idx="1"/>
          </p:nvPr>
        </p:nvSpPr>
        <p:spPr>
          <a:xfrm>
            <a:off x="323850" y="333375"/>
            <a:ext cx="8496300" cy="6408738"/>
          </a:xfrm>
        </p:spPr>
        <p:txBody>
          <a:bodyPr rtlCol="0">
            <a:normAutofit fontScale="85000" lnSpcReduction="10000"/>
          </a:bodyPr>
          <a:lstStyle/>
          <a:p>
            <a:pPr marL="0" indent="0" algn="ctr" eaLnBrk="1" fontAlgn="auto" hangingPunct="1">
              <a:spcAft>
                <a:spcPts val="0"/>
              </a:spcAft>
              <a:buFont typeface="Arial" pitchFamily="34" charset="0"/>
              <a:buNone/>
              <a:defRPr/>
            </a:pPr>
            <a:r>
              <a:rPr lang="ru-RU" b="1" i="1" u="sng" dirty="0" smtClean="0">
                <a:solidFill>
                  <a:schemeClr val="bg1"/>
                </a:solidFill>
              </a:rPr>
              <a:t>при </a:t>
            </a:r>
            <a:r>
              <a:rPr lang="ru-RU" b="1" i="1" u="sng" dirty="0">
                <a:solidFill>
                  <a:schemeClr val="bg1"/>
                </a:solidFill>
              </a:rPr>
              <a:t>лексико-грамматическом оформлении текста письма: </a:t>
            </a:r>
            <a:endParaRPr lang="ru-RU" b="1" i="1" u="sng" dirty="0" smtClean="0">
              <a:solidFill>
                <a:schemeClr val="bg1"/>
              </a:solidFill>
            </a:endParaRPr>
          </a:p>
          <a:p>
            <a:pPr eaLnBrk="1" fontAlgn="auto" hangingPunct="1">
              <a:spcAft>
                <a:spcPts val="0"/>
              </a:spcAft>
              <a:buFontTx/>
              <a:buChar char="-"/>
              <a:defRPr/>
            </a:pPr>
            <a:r>
              <a:rPr lang="ru-RU" dirty="0">
                <a:solidFill>
                  <a:schemeClr val="bg1"/>
                </a:solidFill>
              </a:rPr>
              <a:t>неправильно употреблялись предлоги в словосочетаниях </a:t>
            </a:r>
            <a:r>
              <a:rPr lang="de-DE" dirty="0">
                <a:solidFill>
                  <a:schemeClr val="bg1"/>
                </a:solidFill>
              </a:rPr>
              <a:t>am Frühstück essen, am Mittag essen, am Abend essen, Liebe Grüße für dich,</a:t>
            </a:r>
          </a:p>
          <a:p>
            <a:pPr eaLnBrk="1" fontAlgn="auto" hangingPunct="1">
              <a:spcAft>
                <a:spcPts val="0"/>
              </a:spcAft>
              <a:buFontTx/>
              <a:buChar char="-"/>
              <a:defRPr/>
            </a:pPr>
            <a:r>
              <a:rPr lang="ru-RU" dirty="0" smtClean="0">
                <a:solidFill>
                  <a:schemeClr val="bg1"/>
                </a:solidFill>
              </a:rPr>
              <a:t>использовался </a:t>
            </a:r>
            <a:r>
              <a:rPr lang="ru-RU" dirty="0">
                <a:solidFill>
                  <a:schemeClr val="bg1"/>
                </a:solidFill>
              </a:rPr>
              <a:t>глагол </a:t>
            </a:r>
            <a:r>
              <a:rPr lang="de-DE" dirty="0">
                <a:solidFill>
                  <a:schemeClr val="bg1"/>
                </a:solidFill>
              </a:rPr>
              <a:t>lieben </a:t>
            </a:r>
            <a:r>
              <a:rPr lang="ru-RU" dirty="0">
                <a:solidFill>
                  <a:schemeClr val="bg1"/>
                </a:solidFill>
              </a:rPr>
              <a:t>вместо </a:t>
            </a:r>
            <a:r>
              <a:rPr lang="de-DE" dirty="0">
                <a:solidFill>
                  <a:schemeClr val="bg1"/>
                </a:solidFill>
              </a:rPr>
              <a:t>mögen (Ich liebe Suppe),</a:t>
            </a:r>
          </a:p>
          <a:p>
            <a:pPr eaLnBrk="1" fontAlgn="auto" hangingPunct="1">
              <a:spcAft>
                <a:spcPts val="0"/>
              </a:spcAft>
              <a:buFontTx/>
              <a:buChar char="-"/>
              <a:defRPr/>
            </a:pPr>
            <a:r>
              <a:rPr lang="ru-RU" dirty="0" smtClean="0">
                <a:solidFill>
                  <a:schemeClr val="bg1"/>
                </a:solidFill>
              </a:rPr>
              <a:t>допускались </a:t>
            </a:r>
            <a:r>
              <a:rPr lang="ru-RU" dirty="0">
                <a:solidFill>
                  <a:schemeClr val="bg1"/>
                </a:solidFill>
              </a:rPr>
              <a:t>языковые ошибки в употреблении личных окончаний глаголов и их временных форм, </a:t>
            </a:r>
            <a:endParaRPr lang="ru-RU" dirty="0" smtClean="0">
              <a:solidFill>
                <a:schemeClr val="bg1"/>
              </a:solidFill>
            </a:endParaRPr>
          </a:p>
          <a:p>
            <a:pPr eaLnBrk="1" fontAlgn="auto" hangingPunct="1">
              <a:spcAft>
                <a:spcPts val="0"/>
              </a:spcAft>
              <a:buFontTx/>
              <a:buChar char="-"/>
              <a:defRPr/>
            </a:pPr>
            <a:r>
              <a:rPr lang="ru-RU" dirty="0" smtClean="0">
                <a:solidFill>
                  <a:schemeClr val="bg1"/>
                </a:solidFill>
              </a:rPr>
              <a:t>форм </a:t>
            </a:r>
            <a:r>
              <a:rPr lang="ru-RU" dirty="0">
                <a:solidFill>
                  <a:schemeClr val="bg1"/>
                </a:solidFill>
              </a:rPr>
              <a:t>множественного числа существительных </a:t>
            </a:r>
            <a:r>
              <a:rPr lang="de-DE" dirty="0">
                <a:solidFill>
                  <a:schemeClr val="bg1"/>
                </a:solidFill>
              </a:rPr>
              <a:t>Freund-Freundin, </a:t>
            </a:r>
            <a:endParaRPr lang="ru-RU" dirty="0" smtClean="0">
              <a:solidFill>
                <a:schemeClr val="bg1"/>
              </a:solidFill>
            </a:endParaRPr>
          </a:p>
          <a:p>
            <a:pPr eaLnBrk="1" fontAlgn="auto" hangingPunct="1">
              <a:spcAft>
                <a:spcPts val="0"/>
              </a:spcAft>
              <a:buFontTx/>
              <a:buChar char="-"/>
              <a:defRPr/>
            </a:pPr>
            <a:r>
              <a:rPr lang="ru-RU" dirty="0" smtClean="0">
                <a:solidFill>
                  <a:schemeClr val="bg1"/>
                </a:solidFill>
              </a:rPr>
              <a:t>превосходной </a:t>
            </a:r>
            <a:r>
              <a:rPr lang="ru-RU" dirty="0">
                <a:solidFill>
                  <a:schemeClr val="bg1"/>
                </a:solidFill>
              </a:rPr>
              <a:t>степени прилагательного </a:t>
            </a:r>
            <a:r>
              <a:rPr lang="de-DE" dirty="0">
                <a:solidFill>
                  <a:schemeClr val="bg1"/>
                </a:solidFill>
              </a:rPr>
              <a:t>groß (am große Rolle), </a:t>
            </a:r>
            <a:endParaRPr lang="ru-RU" dirty="0" smtClean="0">
              <a:solidFill>
                <a:schemeClr val="bg1"/>
              </a:solidFill>
            </a:endParaRPr>
          </a:p>
          <a:p>
            <a:pPr eaLnBrk="1" fontAlgn="auto" hangingPunct="1">
              <a:spcAft>
                <a:spcPts val="0"/>
              </a:spcAft>
              <a:buFontTx/>
              <a:buChar char="-"/>
              <a:defRPr/>
            </a:pPr>
            <a:r>
              <a:rPr lang="ru-RU" dirty="0" smtClean="0">
                <a:solidFill>
                  <a:schemeClr val="bg1"/>
                </a:solidFill>
              </a:rPr>
              <a:t>частицы </a:t>
            </a:r>
            <a:r>
              <a:rPr lang="de-DE" dirty="0">
                <a:solidFill>
                  <a:schemeClr val="bg1"/>
                </a:solidFill>
              </a:rPr>
              <a:t>zu </a:t>
            </a:r>
            <a:r>
              <a:rPr lang="ru-RU" dirty="0">
                <a:solidFill>
                  <a:schemeClr val="bg1"/>
                </a:solidFill>
              </a:rPr>
              <a:t>перед </a:t>
            </a:r>
            <a:r>
              <a:rPr lang="de-DE" dirty="0">
                <a:solidFill>
                  <a:schemeClr val="bg1"/>
                </a:solidFill>
              </a:rPr>
              <a:t>Infinitiv (beginnen Vegetarier werden, Es ist doof tierische Produkte nicht essen</a:t>
            </a:r>
            <a:r>
              <a:rPr lang="de-DE" dirty="0" smtClean="0">
                <a:solidFill>
                  <a:schemeClr val="bg1"/>
                </a:solidFill>
              </a:rPr>
              <a:t>)</a:t>
            </a:r>
            <a:r>
              <a:rPr lang="ru-RU" dirty="0" smtClean="0">
                <a:solidFill>
                  <a:schemeClr val="bg1"/>
                </a:solidFill>
              </a:rPr>
              <a:t>.</a:t>
            </a:r>
            <a:endParaRPr lang="de-DE"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539750" y="333375"/>
            <a:ext cx="8229600" cy="1008063"/>
          </a:xfrm>
        </p:spPr>
        <p:txBody>
          <a:bodyPr/>
          <a:lstStyle/>
          <a:p>
            <a:pPr eaLnBrk="1" hangingPunct="1"/>
            <a:r>
              <a:rPr lang="ru-RU" altLang="ru-RU" sz="3000" b="1" smtClean="0">
                <a:solidFill>
                  <a:schemeClr val="bg1"/>
                </a:solidFill>
                <a:ea typeface="Calibri" pitchFamily="34" charset="0"/>
                <a:cs typeface="Calibri" pitchFamily="34" charset="0"/>
              </a:rPr>
              <a:t>Результативность выполнения заданий по аудированию</a:t>
            </a:r>
            <a:r>
              <a:rPr lang="ru-RU" altLang="ru-RU" sz="3000" smtClean="0">
                <a:solidFill>
                  <a:schemeClr val="bg1"/>
                </a:solidFill>
                <a:ea typeface="Calibri" pitchFamily="34" charset="0"/>
                <a:cs typeface="Calibri" pitchFamily="34" charset="0"/>
              </a:rPr>
              <a:t/>
            </a:r>
            <a:br>
              <a:rPr lang="ru-RU" altLang="ru-RU" sz="3000" smtClean="0">
                <a:solidFill>
                  <a:schemeClr val="bg1"/>
                </a:solidFill>
                <a:ea typeface="Calibri" pitchFamily="34" charset="0"/>
                <a:cs typeface="Calibri" pitchFamily="34" charset="0"/>
              </a:rPr>
            </a:br>
            <a:endParaRPr lang="ru-RU" altLang="ru-RU" sz="3000" smtClean="0">
              <a:solidFill>
                <a:schemeClr val="bg1"/>
              </a:solidFill>
            </a:endParaRPr>
          </a:p>
        </p:txBody>
      </p:sp>
      <p:graphicFrame>
        <p:nvGraphicFramePr>
          <p:cNvPr id="29699" name="Объект 4"/>
          <p:cNvGraphicFramePr>
            <a:graphicFrameLocks noGrp="1"/>
          </p:cNvGraphicFramePr>
          <p:nvPr>
            <p:ph idx="1"/>
          </p:nvPr>
        </p:nvGraphicFramePr>
        <p:xfrm>
          <a:off x="406400" y="1217613"/>
          <a:ext cx="8331200" cy="4959350"/>
        </p:xfrm>
        <a:graphic>
          <a:graphicData uri="http://schemas.openxmlformats.org/presentationml/2006/ole">
            <mc:AlternateContent xmlns:mc="http://schemas.openxmlformats.org/markup-compatibility/2006">
              <mc:Choice xmlns:v="urn:schemas-microsoft-com:vml" Requires="v">
                <p:oleObj spid="_x0000_s29702" r:id="rId4" imgW="8327858" imgH="4956478" progId="Excel.Chart.8">
                  <p:embed/>
                </p:oleObj>
              </mc:Choice>
              <mc:Fallback>
                <p:oleObj r:id="rId4" imgW="8327858" imgH="4956478" progId="Excel.Chart.8">
                  <p:embed/>
                  <p:pic>
                    <p:nvPicPr>
                      <p:cNvPr id="0" name="Объект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217613"/>
                        <a:ext cx="83312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0" name="Объект 4"/>
          <p:cNvGraphicFramePr>
            <a:graphicFrameLocks/>
          </p:cNvGraphicFramePr>
          <p:nvPr/>
        </p:nvGraphicFramePr>
        <p:xfrm>
          <a:off x="417513" y="1217613"/>
          <a:ext cx="8331200" cy="4959350"/>
        </p:xfrm>
        <a:graphic>
          <a:graphicData uri="http://schemas.openxmlformats.org/presentationml/2006/ole">
            <mc:AlternateContent xmlns:mc="http://schemas.openxmlformats.org/markup-compatibility/2006">
              <mc:Choice xmlns:v="urn:schemas-microsoft-com:vml" Requires="v">
                <p:oleObj spid="_x0000_s29703" r:id="rId7" imgW="8333954" imgH="4956478" progId="Excel.Chart.8">
                  <p:embed/>
                </p:oleObj>
              </mc:Choice>
              <mc:Fallback>
                <p:oleObj r:id="rId7" imgW="8333954" imgH="4956478" progId="Excel.Chart.8">
                  <p:embed/>
                  <p:pic>
                    <p:nvPicPr>
                      <p:cNvPr id="0" name="Объект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513" y="1217613"/>
                        <a:ext cx="83312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Диаграмма 6"/>
          <p:cNvGraphicFramePr>
            <a:graphicFrameLocks/>
          </p:cNvGraphicFramePr>
          <p:nvPr/>
        </p:nvGraphicFramePr>
        <p:xfrm>
          <a:off x="344488" y="1217613"/>
          <a:ext cx="8382000" cy="4926012"/>
        </p:xfrm>
        <a:graphic>
          <a:graphicData uri="http://schemas.openxmlformats.org/presentationml/2006/ole">
            <mc:AlternateContent xmlns:mc="http://schemas.openxmlformats.org/markup-compatibility/2006">
              <mc:Choice xmlns:v="urn:schemas-microsoft-com:vml" Requires="v">
                <p:oleObj spid="_x0000_s29704" r:id="rId10" imgW="8382727" imgH="4925995" progId="Excel.Chart.8">
                  <p:embed/>
                </p:oleObj>
              </mc:Choice>
              <mc:Fallback>
                <p:oleObj r:id="rId10" imgW="8382727" imgH="4925995" progId="Excel.Chart.8">
                  <p:embed/>
                  <p:pic>
                    <p:nvPicPr>
                      <p:cNvPr id="0" name="Диаграмма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4488" y="1217613"/>
                        <a:ext cx="8382000"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a:xfrm>
            <a:off x="539750" y="115888"/>
            <a:ext cx="8229600" cy="1143000"/>
          </a:xfrm>
        </p:spPr>
        <p:txBody>
          <a:bodyPr/>
          <a:lstStyle/>
          <a:p>
            <a:pPr eaLnBrk="1" hangingPunct="1"/>
            <a:r>
              <a:rPr lang="ru-RU" altLang="ru-RU" sz="3400" b="1" i="1" u="sng" smtClean="0">
                <a:solidFill>
                  <a:schemeClr val="bg1"/>
                </a:solidFill>
              </a:rPr>
              <a:t>в плане орфографии и пунктуации: </a:t>
            </a:r>
            <a:endParaRPr lang="ru-RU" altLang="ru-RU" sz="3400" i="1" smtClean="0"/>
          </a:p>
        </p:txBody>
      </p:sp>
      <p:sp>
        <p:nvSpPr>
          <p:cNvPr id="3" name="Объект 2"/>
          <p:cNvSpPr>
            <a:spLocks noGrp="1"/>
          </p:cNvSpPr>
          <p:nvPr>
            <p:ph idx="1"/>
          </p:nvPr>
        </p:nvSpPr>
        <p:spPr>
          <a:xfrm>
            <a:off x="395288" y="1196975"/>
            <a:ext cx="8302625" cy="6181725"/>
          </a:xfrm>
        </p:spPr>
        <p:txBody>
          <a:bodyPr rtlCol="0">
            <a:normAutofit/>
          </a:bodyPr>
          <a:lstStyle/>
          <a:p>
            <a:pPr eaLnBrk="1" fontAlgn="auto" hangingPunct="1">
              <a:spcAft>
                <a:spcPts val="0"/>
              </a:spcAft>
              <a:buFontTx/>
              <a:buChar char="-"/>
              <a:defRPr/>
            </a:pPr>
            <a:r>
              <a:rPr lang="ru-RU" sz="3400" dirty="0" smtClean="0">
                <a:solidFill>
                  <a:schemeClr val="bg1"/>
                </a:solidFill>
              </a:rPr>
              <a:t>после </a:t>
            </a:r>
            <a:r>
              <a:rPr lang="ru-RU" sz="3400" dirty="0">
                <a:solidFill>
                  <a:schemeClr val="bg1"/>
                </a:solidFill>
              </a:rPr>
              <a:t>завершающей фразы ставилась точка либо запятая, после подписи автора ставилась точка</a:t>
            </a:r>
            <a:r>
              <a:rPr lang="ru-RU" sz="3400" dirty="0" smtClean="0">
                <a:solidFill>
                  <a:schemeClr val="bg1"/>
                </a:solidFill>
              </a:rPr>
              <a:t>,</a:t>
            </a:r>
          </a:p>
          <a:p>
            <a:pPr marL="0" indent="0" eaLnBrk="1" fontAlgn="auto" hangingPunct="1">
              <a:spcAft>
                <a:spcPts val="0"/>
              </a:spcAft>
              <a:buFont typeface="Arial" pitchFamily="34" charset="0"/>
              <a:buNone/>
              <a:defRPr/>
            </a:pPr>
            <a:endParaRPr lang="ru-RU" sz="3400" dirty="0">
              <a:solidFill>
                <a:schemeClr val="bg1"/>
              </a:solidFill>
            </a:endParaRPr>
          </a:p>
          <a:p>
            <a:pPr eaLnBrk="1" fontAlgn="auto" hangingPunct="1">
              <a:spcAft>
                <a:spcPts val="0"/>
              </a:spcAft>
              <a:buFontTx/>
              <a:buChar char="-"/>
              <a:defRPr/>
            </a:pPr>
            <a:r>
              <a:rPr lang="ru-RU" sz="3400" dirty="0" smtClean="0">
                <a:solidFill>
                  <a:schemeClr val="bg1"/>
                </a:solidFill>
              </a:rPr>
              <a:t>допускались </a:t>
            </a:r>
            <a:r>
              <a:rPr lang="ru-RU" sz="3400" dirty="0">
                <a:solidFill>
                  <a:schemeClr val="bg1"/>
                </a:solidFill>
              </a:rPr>
              <a:t>ошибки в правописании  </a:t>
            </a:r>
            <a:r>
              <a:rPr lang="ru-RU" sz="3400" dirty="0" smtClean="0">
                <a:solidFill>
                  <a:schemeClr val="bg1"/>
                </a:solidFill>
              </a:rPr>
              <a:t>  </a:t>
            </a:r>
          </a:p>
          <a:p>
            <a:pPr marL="0" indent="0" eaLnBrk="1" fontAlgn="auto" hangingPunct="1">
              <a:spcAft>
                <a:spcPts val="0"/>
              </a:spcAft>
              <a:buFont typeface="Arial" pitchFamily="34" charset="0"/>
              <a:buNone/>
              <a:defRPr/>
            </a:pPr>
            <a:r>
              <a:rPr lang="ru-RU" sz="3400" dirty="0">
                <a:solidFill>
                  <a:schemeClr val="bg1"/>
                </a:solidFill>
              </a:rPr>
              <a:t> </a:t>
            </a:r>
            <a:r>
              <a:rPr lang="ru-RU" sz="3400" dirty="0" smtClean="0">
                <a:solidFill>
                  <a:schemeClr val="bg1"/>
                </a:solidFill>
              </a:rPr>
              <a:t>  часто </a:t>
            </a:r>
            <a:r>
              <a:rPr lang="ru-RU" sz="3400" dirty="0">
                <a:solidFill>
                  <a:schemeClr val="bg1"/>
                </a:solidFill>
              </a:rPr>
              <a:t>употребляемых слов: </a:t>
            </a:r>
            <a:r>
              <a:rPr lang="ru-RU" sz="3400" dirty="0" err="1">
                <a:solidFill>
                  <a:schemeClr val="bg1"/>
                </a:solidFill>
              </a:rPr>
              <a:t>vider</a:t>
            </a:r>
            <a:r>
              <a:rPr lang="ru-RU" sz="3400" dirty="0">
                <a:solidFill>
                  <a:schemeClr val="bg1"/>
                </a:solidFill>
              </a:rPr>
              <a:t> (</a:t>
            </a:r>
            <a:r>
              <a:rPr lang="ru-RU" sz="3400" dirty="0" err="1">
                <a:solidFill>
                  <a:schemeClr val="bg1"/>
                </a:solidFill>
              </a:rPr>
              <a:t>wieder</a:t>
            </a:r>
            <a:r>
              <a:rPr lang="ru-RU" sz="3400" dirty="0">
                <a:solidFill>
                  <a:schemeClr val="bg1"/>
                </a:solidFill>
              </a:rPr>
              <a:t>) , </a:t>
            </a:r>
            <a:r>
              <a:rPr lang="ru-RU" sz="3400" dirty="0" smtClean="0">
                <a:solidFill>
                  <a:schemeClr val="bg1"/>
                </a:solidFill>
              </a:rPr>
              <a:t> </a:t>
            </a:r>
          </a:p>
          <a:p>
            <a:pPr marL="0" indent="0" eaLnBrk="1" fontAlgn="auto" hangingPunct="1">
              <a:spcAft>
                <a:spcPts val="0"/>
              </a:spcAft>
              <a:buFont typeface="Arial" pitchFamily="34" charset="0"/>
              <a:buNone/>
              <a:defRPr/>
            </a:pPr>
            <a:r>
              <a:rPr lang="ru-RU" sz="3400" dirty="0">
                <a:solidFill>
                  <a:schemeClr val="bg1"/>
                </a:solidFill>
              </a:rPr>
              <a:t> </a:t>
            </a:r>
            <a:r>
              <a:rPr lang="ru-RU" sz="3400" dirty="0" smtClean="0">
                <a:solidFill>
                  <a:schemeClr val="bg1"/>
                </a:solidFill>
              </a:rPr>
              <a:t>  </a:t>
            </a:r>
            <a:r>
              <a:rPr lang="ru-RU" sz="3400" dirty="0" err="1" smtClean="0">
                <a:solidFill>
                  <a:schemeClr val="bg1"/>
                </a:solidFill>
              </a:rPr>
              <a:t>Fleich</a:t>
            </a:r>
            <a:r>
              <a:rPr lang="ru-RU" sz="3400" dirty="0" smtClean="0">
                <a:solidFill>
                  <a:schemeClr val="bg1"/>
                </a:solidFill>
              </a:rPr>
              <a:t> </a:t>
            </a:r>
            <a:r>
              <a:rPr lang="ru-RU" sz="3400" dirty="0">
                <a:solidFill>
                  <a:schemeClr val="bg1"/>
                </a:solidFill>
              </a:rPr>
              <a:t>(</a:t>
            </a:r>
            <a:r>
              <a:rPr lang="ru-RU" sz="3400" dirty="0" err="1">
                <a:solidFill>
                  <a:schemeClr val="bg1"/>
                </a:solidFill>
              </a:rPr>
              <a:t>Fleisch</a:t>
            </a:r>
            <a:r>
              <a:rPr lang="ru-RU" sz="3400" dirty="0">
                <a:solidFill>
                  <a:schemeClr val="bg1"/>
                </a:solidFill>
              </a:rPr>
              <a:t>), </a:t>
            </a:r>
            <a:r>
              <a:rPr lang="ru-RU" sz="3400" dirty="0" err="1">
                <a:solidFill>
                  <a:schemeClr val="bg1"/>
                </a:solidFill>
              </a:rPr>
              <a:t>Caffe</a:t>
            </a:r>
            <a:r>
              <a:rPr lang="ru-RU" sz="3400" dirty="0">
                <a:solidFill>
                  <a:schemeClr val="bg1"/>
                </a:solidFill>
              </a:rPr>
              <a:t> (</a:t>
            </a:r>
            <a:r>
              <a:rPr lang="ru-RU" sz="3400" dirty="0" err="1" smtClean="0">
                <a:solidFill>
                  <a:schemeClr val="bg1"/>
                </a:solidFill>
              </a:rPr>
              <a:t>Kaffeе</a:t>
            </a:r>
            <a:r>
              <a:rPr lang="ru-RU" sz="3400" dirty="0" smtClean="0">
                <a:solidFill>
                  <a:schemeClr val="bg1"/>
                </a:solidFill>
              </a:rPr>
              <a:t>), </a:t>
            </a:r>
            <a:r>
              <a:rPr lang="ru-RU" sz="3400" dirty="0" err="1">
                <a:solidFill>
                  <a:schemeClr val="bg1"/>
                </a:solidFill>
              </a:rPr>
              <a:t>drinken</a:t>
            </a:r>
            <a:r>
              <a:rPr lang="ru-RU" sz="3400" dirty="0">
                <a:solidFill>
                  <a:schemeClr val="bg1"/>
                </a:solidFill>
              </a:rPr>
              <a:t> </a:t>
            </a:r>
            <a:r>
              <a:rPr lang="ru-RU" sz="3400" dirty="0" smtClean="0">
                <a:solidFill>
                  <a:schemeClr val="bg1"/>
                </a:solidFill>
              </a:rPr>
              <a:t>  </a:t>
            </a:r>
          </a:p>
          <a:p>
            <a:pPr marL="0" indent="0" eaLnBrk="1" fontAlgn="auto" hangingPunct="1">
              <a:spcAft>
                <a:spcPts val="0"/>
              </a:spcAft>
              <a:buFont typeface="Arial" pitchFamily="34" charset="0"/>
              <a:buNone/>
              <a:defRPr/>
            </a:pPr>
            <a:r>
              <a:rPr lang="ru-RU" sz="3400" dirty="0">
                <a:solidFill>
                  <a:schemeClr val="bg1"/>
                </a:solidFill>
              </a:rPr>
              <a:t> </a:t>
            </a:r>
            <a:r>
              <a:rPr lang="ru-RU" sz="3400" dirty="0" smtClean="0">
                <a:solidFill>
                  <a:schemeClr val="bg1"/>
                </a:solidFill>
              </a:rPr>
              <a:t>  (</a:t>
            </a:r>
            <a:r>
              <a:rPr lang="ru-RU" sz="3400" dirty="0" err="1">
                <a:solidFill>
                  <a:schemeClr val="bg1"/>
                </a:solidFill>
              </a:rPr>
              <a:t>trinken</a:t>
            </a:r>
            <a:r>
              <a:rPr lang="ru-RU" sz="3400" dirty="0">
                <a:solidFill>
                  <a:schemeClr val="bg1"/>
                </a:solidFill>
              </a:rPr>
              <a:t>).</a:t>
            </a:r>
          </a:p>
          <a:p>
            <a:pPr marL="0" indent="0" eaLnBrk="1" fontAlgn="auto" hangingPunct="1">
              <a:spcAft>
                <a:spcPts val="0"/>
              </a:spcAft>
              <a:buFont typeface="Arial" pitchFamily="34" charset="0"/>
              <a:buNone/>
              <a:defRPr/>
            </a:pPr>
            <a:endParaRPr lang="ru-RU" sz="34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a:xfrm>
            <a:off x="468313" y="260350"/>
            <a:ext cx="8229600" cy="1143000"/>
          </a:xfrm>
        </p:spPr>
        <p:txBody>
          <a:bodyPr/>
          <a:lstStyle/>
          <a:p>
            <a:pPr eaLnBrk="1" hangingPunct="1"/>
            <a:r>
              <a:rPr lang="ru-RU" altLang="ru-RU" sz="3200" b="1" smtClean="0">
                <a:solidFill>
                  <a:schemeClr val="bg1"/>
                </a:solidFill>
                <a:ea typeface="Calibri" pitchFamily="34" charset="0"/>
                <a:cs typeface="Calibri" pitchFamily="34" charset="0"/>
              </a:rPr>
              <a:t>Результативность выполнения заданий по говорению</a:t>
            </a:r>
            <a:br>
              <a:rPr lang="ru-RU" altLang="ru-RU" sz="3200" b="1" smtClean="0">
                <a:solidFill>
                  <a:schemeClr val="bg1"/>
                </a:solidFill>
                <a:ea typeface="Calibri" pitchFamily="34" charset="0"/>
                <a:cs typeface="Calibri" pitchFamily="34" charset="0"/>
              </a:rPr>
            </a:br>
            <a:endParaRPr lang="ru-RU" altLang="ru-RU" sz="3200" b="1" smtClean="0">
              <a:solidFill>
                <a:schemeClr val="bg1"/>
              </a:solidFill>
              <a:ea typeface="Calibri" pitchFamily="34" charset="0"/>
              <a:cs typeface="Calibri" pitchFamily="34" charset="0"/>
            </a:endParaRPr>
          </a:p>
        </p:txBody>
      </p:sp>
      <p:graphicFrame>
        <p:nvGraphicFramePr>
          <p:cNvPr id="58371" name="Объект 4"/>
          <p:cNvGraphicFramePr>
            <a:graphicFrameLocks noGrp="1"/>
          </p:cNvGraphicFramePr>
          <p:nvPr>
            <p:ph idx="1"/>
          </p:nvPr>
        </p:nvGraphicFramePr>
        <p:xfrm>
          <a:off x="128588" y="1146175"/>
          <a:ext cx="8958262" cy="5573713"/>
        </p:xfrm>
        <a:graphic>
          <a:graphicData uri="http://schemas.openxmlformats.org/presentationml/2006/ole">
            <mc:AlternateContent xmlns:mc="http://schemas.openxmlformats.org/markup-compatibility/2006">
              <mc:Choice xmlns:v="urn:schemas-microsoft-com:vml" Requires="v">
                <p:oleObj spid="_x0000_s58373" r:id="rId4" imgW="8961897" imgH="5572227" progId="Excel.Chart.8">
                  <p:embed/>
                </p:oleObj>
              </mc:Choice>
              <mc:Fallback>
                <p:oleObj r:id="rId4" imgW="8961897" imgH="5572227" progId="Excel.Chart.8">
                  <p:embed/>
                  <p:pic>
                    <p:nvPicPr>
                      <p:cNvPr id="0" name="Объект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88" y="1146175"/>
                        <a:ext cx="8958262"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72" name="Диаграмма 3"/>
          <p:cNvGraphicFramePr>
            <a:graphicFrameLocks/>
          </p:cNvGraphicFramePr>
          <p:nvPr/>
        </p:nvGraphicFramePr>
        <p:xfrm>
          <a:off x="128588" y="1217613"/>
          <a:ext cx="8886825" cy="5430837"/>
        </p:xfrm>
        <a:graphic>
          <a:graphicData uri="http://schemas.openxmlformats.org/presentationml/2006/ole">
            <mc:AlternateContent xmlns:mc="http://schemas.openxmlformats.org/markup-compatibility/2006">
              <mc:Choice xmlns:v="urn:schemas-microsoft-com:vml" Requires="v">
                <p:oleObj spid="_x0000_s58374" r:id="rId7" imgW="8888738" imgH="5432007" progId="Excel.Chart.8">
                  <p:embed/>
                </p:oleObj>
              </mc:Choice>
              <mc:Fallback>
                <p:oleObj r:id="rId7" imgW="8888738" imgH="5432007" progId="Excel.Chart.8">
                  <p:embed/>
                  <p:pic>
                    <p:nvPicPr>
                      <p:cNvPr id="0" name="Диаграмма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8" y="1217613"/>
                        <a:ext cx="8886825" cy="543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0"/>
            <a:ext cx="8229600" cy="1143000"/>
          </a:xfrm>
        </p:spPr>
        <p:txBody>
          <a:bodyPr rtlCol="0">
            <a:normAutofit/>
          </a:bodyPr>
          <a:lstStyle/>
          <a:p>
            <a:pPr eaLnBrk="1" fontAlgn="auto" hangingPunct="1">
              <a:spcAft>
                <a:spcPts val="0"/>
              </a:spcAft>
              <a:defRPr/>
            </a:pPr>
            <a:r>
              <a:rPr lang="ru-RU" sz="3400" b="1" dirty="0">
                <a:solidFill>
                  <a:schemeClr val="bg1"/>
                </a:solidFill>
                <a:latin typeface="+mn-lt"/>
              </a:rPr>
              <a:t>Структура устной части ОГЭ</a:t>
            </a:r>
          </a:p>
        </p:txBody>
      </p:sp>
      <p:sp>
        <p:nvSpPr>
          <p:cNvPr id="59395" name="Объект 2"/>
          <p:cNvSpPr>
            <a:spLocks noGrp="1"/>
          </p:cNvSpPr>
          <p:nvPr>
            <p:ph idx="1"/>
          </p:nvPr>
        </p:nvSpPr>
        <p:spPr>
          <a:xfrm>
            <a:off x="250825" y="836613"/>
            <a:ext cx="8713788" cy="4741862"/>
          </a:xfrm>
        </p:spPr>
        <p:txBody>
          <a:bodyPr/>
          <a:lstStyle/>
          <a:p>
            <a:pPr marL="0" indent="0" eaLnBrk="1" hangingPunct="1">
              <a:buFont typeface="Arial" pitchFamily="34" charset="0"/>
              <a:buNone/>
            </a:pPr>
            <a:r>
              <a:rPr lang="ru-RU" altLang="ru-RU" b="1" u="sng" smtClean="0">
                <a:solidFill>
                  <a:schemeClr val="bg1"/>
                </a:solidFill>
                <a:ea typeface="Calibri" pitchFamily="34" charset="0"/>
                <a:cs typeface="Calibri" pitchFamily="34" charset="0"/>
              </a:rPr>
              <a:t>3 задания </a:t>
            </a:r>
            <a:r>
              <a:rPr lang="ru-RU" altLang="ru-RU" smtClean="0">
                <a:solidFill>
                  <a:schemeClr val="bg1"/>
                </a:solidFill>
                <a:ea typeface="Calibri" pitchFamily="34" charset="0"/>
                <a:cs typeface="Calibri" pitchFamily="34" charset="0"/>
              </a:rPr>
              <a:t>с развёрнутым ответом:</a:t>
            </a:r>
          </a:p>
          <a:p>
            <a:pPr marL="0" indent="0" eaLnBrk="1" hangingPunct="1">
              <a:buFont typeface="Arial" pitchFamily="34" charset="0"/>
              <a:buNone/>
            </a:pPr>
            <a:r>
              <a:rPr lang="ru-RU" altLang="ru-RU" b="1" u="sng" smtClean="0">
                <a:solidFill>
                  <a:schemeClr val="bg1"/>
                </a:solidFill>
                <a:ea typeface="Calibri" pitchFamily="34" charset="0"/>
                <a:cs typeface="Calibri" pitchFamily="34" charset="0"/>
              </a:rPr>
              <a:t>1 задание </a:t>
            </a:r>
            <a:r>
              <a:rPr lang="ru-RU" altLang="ru-RU" smtClean="0">
                <a:solidFill>
                  <a:schemeClr val="bg1"/>
                </a:solidFill>
                <a:ea typeface="Calibri" pitchFamily="34" charset="0"/>
                <a:cs typeface="Calibri" pitchFamily="34" charset="0"/>
              </a:rPr>
              <a:t>- чтение вслух небольшого текста научно-популярного характера.</a:t>
            </a:r>
          </a:p>
          <a:p>
            <a:pPr marL="0" indent="0" eaLnBrk="1" hangingPunct="1">
              <a:buFont typeface="Arial" pitchFamily="34" charset="0"/>
              <a:buNone/>
            </a:pPr>
            <a:r>
              <a:rPr lang="ru-RU" altLang="ru-RU" smtClean="0">
                <a:solidFill>
                  <a:schemeClr val="bg1"/>
                </a:solidFill>
                <a:ea typeface="Calibri" pitchFamily="34" charset="0"/>
                <a:cs typeface="Calibri" pitchFamily="34" charset="0"/>
              </a:rPr>
              <a:t> </a:t>
            </a:r>
            <a:r>
              <a:rPr lang="ru-RU" altLang="ru-RU" b="1" u="sng" smtClean="0">
                <a:solidFill>
                  <a:schemeClr val="bg1"/>
                </a:solidFill>
                <a:ea typeface="Calibri" pitchFamily="34" charset="0"/>
                <a:cs typeface="Calibri" pitchFamily="34" charset="0"/>
              </a:rPr>
              <a:t>2 задание </a:t>
            </a:r>
            <a:r>
              <a:rPr lang="ru-RU" altLang="ru-RU" smtClean="0">
                <a:solidFill>
                  <a:schemeClr val="bg1"/>
                </a:solidFill>
                <a:ea typeface="Calibri" pitchFamily="34" charset="0"/>
                <a:cs typeface="Calibri" pitchFamily="34" charset="0"/>
              </a:rPr>
              <a:t>- участие в условном диалоге-расспросе: ответить на шесть услышанных в аудиозаписи вопросов телефонного опроса.</a:t>
            </a:r>
          </a:p>
          <a:p>
            <a:pPr marL="0" indent="0" eaLnBrk="1" hangingPunct="1">
              <a:buFont typeface="Arial" pitchFamily="34" charset="0"/>
              <a:buNone/>
            </a:pPr>
            <a:r>
              <a:rPr lang="ru-RU" altLang="ru-RU" b="1" u="sng" smtClean="0">
                <a:solidFill>
                  <a:schemeClr val="bg1"/>
                </a:solidFill>
                <a:ea typeface="Calibri" pitchFamily="34" charset="0"/>
                <a:cs typeface="Calibri" pitchFamily="34" charset="0"/>
              </a:rPr>
              <a:t>3 задание </a:t>
            </a:r>
            <a:r>
              <a:rPr lang="ru-RU" altLang="ru-RU" smtClean="0">
                <a:solidFill>
                  <a:schemeClr val="bg1"/>
                </a:solidFill>
                <a:ea typeface="Calibri" pitchFamily="34" charset="0"/>
                <a:cs typeface="Calibri" pitchFamily="34" charset="0"/>
              </a:rPr>
              <a:t>- построение законченного тематического монологического высказывания с опорой на план, представленный в виде косвенных вопросов.</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0"/>
            <a:ext cx="8229600" cy="1143000"/>
          </a:xfrm>
        </p:spPr>
        <p:txBody>
          <a:bodyPr rtlCol="0">
            <a:normAutofit/>
          </a:bodyPr>
          <a:lstStyle/>
          <a:p>
            <a:pPr eaLnBrk="1" fontAlgn="auto" hangingPunct="1">
              <a:spcAft>
                <a:spcPts val="0"/>
              </a:spcAft>
              <a:defRPr/>
            </a:pPr>
            <a:r>
              <a:rPr lang="ru-RU" sz="3800" b="1" dirty="0">
                <a:solidFill>
                  <a:schemeClr val="bg1"/>
                </a:solidFill>
                <a:latin typeface="+mn-lt"/>
              </a:rPr>
              <a:t>Оценивание заданий 34-36</a:t>
            </a:r>
          </a:p>
        </p:txBody>
      </p:sp>
      <p:sp>
        <p:nvSpPr>
          <p:cNvPr id="60419" name="Объект 2"/>
          <p:cNvSpPr>
            <a:spLocks noGrp="1"/>
          </p:cNvSpPr>
          <p:nvPr>
            <p:ph idx="1"/>
          </p:nvPr>
        </p:nvSpPr>
        <p:spPr>
          <a:xfrm>
            <a:off x="250825" y="836613"/>
            <a:ext cx="8713788" cy="4741862"/>
          </a:xfrm>
        </p:spPr>
        <p:txBody>
          <a:bodyPr/>
          <a:lstStyle/>
          <a:p>
            <a:pPr marL="0" indent="0" eaLnBrk="1" hangingPunct="1">
              <a:buFont typeface="Arial" pitchFamily="34" charset="0"/>
              <a:buNone/>
            </a:pPr>
            <a:endParaRPr lang="ru-RU" altLang="ru-RU" b="1" u="sng" smtClean="0">
              <a:solidFill>
                <a:schemeClr val="bg1"/>
              </a:solidFill>
              <a:ea typeface="Calibri" pitchFamily="34" charset="0"/>
              <a:cs typeface="Calibri" pitchFamily="34" charset="0"/>
            </a:endParaRPr>
          </a:p>
          <a:p>
            <a:pPr marL="0" indent="0" eaLnBrk="1" hangingPunct="1">
              <a:buFont typeface="Arial" pitchFamily="34" charset="0"/>
              <a:buNone/>
            </a:pPr>
            <a:r>
              <a:rPr lang="ru-RU" altLang="ru-RU" b="1" u="sng" smtClean="0">
                <a:solidFill>
                  <a:schemeClr val="bg1"/>
                </a:solidFill>
                <a:ea typeface="Calibri" pitchFamily="34" charset="0"/>
                <a:cs typeface="Calibri" pitchFamily="34" charset="0"/>
              </a:rPr>
              <a:t>Холистическое</a:t>
            </a:r>
            <a:r>
              <a:rPr lang="ru-RU" altLang="ru-RU" smtClean="0">
                <a:solidFill>
                  <a:schemeClr val="bg1"/>
                </a:solidFill>
                <a:ea typeface="Calibri" pitchFamily="34" charset="0"/>
                <a:cs typeface="Calibri" pitchFamily="34" charset="0"/>
              </a:rPr>
              <a:t>: основано на общем впечатлении эксперта; определяется общим баллом или оценкой.</a:t>
            </a:r>
            <a:r>
              <a:rPr lang="ru-RU" altLang="ru-RU" b="1" smtClean="0">
                <a:solidFill>
                  <a:schemeClr val="bg1"/>
                </a:solidFill>
                <a:ea typeface="Calibri" pitchFamily="34" charset="0"/>
                <a:cs typeface="Calibri" pitchFamily="34" charset="0"/>
              </a:rPr>
              <a:t> </a:t>
            </a:r>
          </a:p>
          <a:p>
            <a:pPr marL="0" indent="0" eaLnBrk="1" hangingPunct="1">
              <a:buFont typeface="Arial" pitchFamily="34" charset="0"/>
              <a:buNone/>
            </a:pPr>
            <a:endParaRPr lang="ru-RU" altLang="ru-RU" b="1" u="sng" smtClean="0">
              <a:solidFill>
                <a:schemeClr val="bg1"/>
              </a:solidFill>
              <a:ea typeface="Calibri" pitchFamily="34" charset="0"/>
              <a:cs typeface="Calibri" pitchFamily="34" charset="0"/>
            </a:endParaRPr>
          </a:p>
          <a:p>
            <a:pPr marL="0" indent="0" eaLnBrk="1" hangingPunct="1">
              <a:buFont typeface="Arial" pitchFamily="34" charset="0"/>
              <a:buNone/>
            </a:pPr>
            <a:r>
              <a:rPr lang="ru-RU" altLang="ru-RU" b="1" u="sng" smtClean="0">
                <a:solidFill>
                  <a:schemeClr val="bg1"/>
                </a:solidFill>
                <a:ea typeface="Calibri" pitchFamily="34" charset="0"/>
                <a:cs typeface="Calibri" pitchFamily="34" charset="0"/>
              </a:rPr>
              <a:t>Аналитическое</a:t>
            </a:r>
            <a:r>
              <a:rPr lang="ru-RU" altLang="ru-RU" b="1" smtClean="0">
                <a:solidFill>
                  <a:schemeClr val="bg1"/>
                </a:solidFill>
                <a:ea typeface="Calibri" pitchFamily="34" charset="0"/>
                <a:cs typeface="Calibri" pitchFamily="34" charset="0"/>
              </a:rPr>
              <a:t>: </a:t>
            </a:r>
            <a:r>
              <a:rPr lang="ru-RU" altLang="ru-RU" smtClean="0">
                <a:solidFill>
                  <a:schemeClr val="bg1"/>
                </a:solidFill>
                <a:ea typeface="Calibri" pitchFamily="34" charset="0"/>
                <a:cs typeface="Calibri" pitchFamily="34" charset="0"/>
              </a:rPr>
              <a:t>ответ рассматривается с разных позиций; отдельно оценивается содержание, структурная организация речи, языковые навыки и другие категории.</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188913"/>
            <a:ext cx="8229600" cy="1143000"/>
          </a:xfrm>
        </p:spPr>
        <p:txBody>
          <a:bodyPr rtlCol="0">
            <a:normAutofit fontScale="90000"/>
          </a:bodyPr>
          <a:lstStyle/>
          <a:p>
            <a:pPr eaLnBrk="1" fontAlgn="auto" hangingPunct="1">
              <a:spcAft>
                <a:spcPts val="0"/>
              </a:spcAft>
              <a:defRPr/>
            </a:pPr>
            <a:r>
              <a:rPr lang="ru-RU" sz="3800" b="1" dirty="0">
                <a:solidFill>
                  <a:schemeClr val="bg1"/>
                </a:solidFill>
                <a:latin typeface="+mn-lt"/>
              </a:rPr>
              <a:t>Требования к выполнению задания 1</a:t>
            </a:r>
            <a:br>
              <a:rPr lang="ru-RU" sz="3800" b="1" dirty="0">
                <a:solidFill>
                  <a:schemeClr val="bg1"/>
                </a:solidFill>
                <a:latin typeface="+mn-lt"/>
              </a:rPr>
            </a:br>
            <a:r>
              <a:rPr lang="ru-RU" sz="3800" b="1" i="1" u="sng" dirty="0">
                <a:solidFill>
                  <a:schemeClr val="bg1"/>
                </a:solidFill>
                <a:latin typeface="+mn-lt"/>
              </a:rPr>
              <a:t>Произношение</a:t>
            </a:r>
            <a:r>
              <a:rPr lang="ru-RU" sz="3800" b="1" dirty="0">
                <a:solidFill>
                  <a:schemeClr val="bg1"/>
                </a:solidFill>
                <a:latin typeface="+mn-lt"/>
              </a:rPr>
              <a:t/>
            </a:r>
            <a:br>
              <a:rPr lang="ru-RU" sz="3800" b="1" dirty="0">
                <a:solidFill>
                  <a:schemeClr val="bg1"/>
                </a:solidFill>
                <a:latin typeface="+mn-lt"/>
              </a:rPr>
            </a:br>
            <a:endParaRPr lang="ru-RU" sz="3800" b="1" dirty="0">
              <a:solidFill>
                <a:schemeClr val="bg1"/>
              </a:solidFill>
              <a:latin typeface="+mn-lt"/>
            </a:endParaRPr>
          </a:p>
        </p:txBody>
      </p:sp>
      <p:sp>
        <p:nvSpPr>
          <p:cNvPr id="61443" name="Объект 2"/>
          <p:cNvSpPr>
            <a:spLocks noGrp="1"/>
          </p:cNvSpPr>
          <p:nvPr>
            <p:ph idx="1"/>
          </p:nvPr>
        </p:nvSpPr>
        <p:spPr>
          <a:xfrm>
            <a:off x="250825" y="836613"/>
            <a:ext cx="8713788" cy="4741862"/>
          </a:xfrm>
        </p:spPr>
        <p:txBody>
          <a:bodyPr/>
          <a:lstStyle/>
          <a:p>
            <a:pPr marL="0" indent="0" eaLnBrk="1" hangingPunct="1">
              <a:buFont typeface="Arial" pitchFamily="34" charset="0"/>
              <a:buNone/>
            </a:pPr>
            <a:endParaRPr lang="ru-RU" altLang="ru-RU" b="1" u="sng" smtClean="0">
              <a:solidFill>
                <a:schemeClr val="bg1"/>
              </a:solidFill>
              <a:ea typeface="Calibri" pitchFamily="34" charset="0"/>
              <a:cs typeface="Calibri" pitchFamily="34" charset="0"/>
            </a:endParaRPr>
          </a:p>
          <a:p>
            <a:pPr marL="0" indent="0" eaLnBrk="1" hangingPunct="1">
              <a:buFont typeface="Arial" pitchFamily="34" charset="0"/>
              <a:buNone/>
            </a:pPr>
            <a:r>
              <a:rPr lang="ru-RU" altLang="ru-RU" smtClean="0">
                <a:solidFill>
                  <a:schemeClr val="bg1"/>
                </a:solidFill>
                <a:ea typeface="Calibri" pitchFamily="34" charset="0"/>
                <a:cs typeface="Calibri" pitchFamily="34" charset="0"/>
              </a:rPr>
              <a:t>1. Произносить звуки в словах, не допуская искажения смысла слова:  </a:t>
            </a:r>
            <a:r>
              <a:rPr lang="de-DE" altLang="ru-RU" smtClean="0">
                <a:solidFill>
                  <a:schemeClr val="bg1"/>
                </a:solidFill>
                <a:ea typeface="Calibri" pitchFamily="34" charset="0"/>
                <a:cs typeface="Calibri" pitchFamily="34" charset="0"/>
              </a:rPr>
              <a:t>viel-will,  Bären- Beeren.   </a:t>
            </a:r>
          </a:p>
          <a:p>
            <a:pPr marL="0" indent="0" eaLnBrk="1" hangingPunct="1">
              <a:buFont typeface="Arial" pitchFamily="34" charset="0"/>
              <a:buNone/>
            </a:pPr>
            <a:r>
              <a:rPr lang="de-DE" altLang="ru-RU" smtClean="0">
                <a:solidFill>
                  <a:schemeClr val="bg1"/>
                </a:solidFill>
                <a:ea typeface="Calibri" pitchFamily="34" charset="0"/>
                <a:cs typeface="Calibri" pitchFamily="34" charset="0"/>
              </a:rPr>
              <a:t>2. </a:t>
            </a:r>
            <a:r>
              <a:rPr lang="ru-RU" altLang="ru-RU" smtClean="0">
                <a:solidFill>
                  <a:schemeClr val="bg1"/>
                </a:solidFill>
                <a:ea typeface="Calibri" pitchFamily="34" charset="0"/>
                <a:cs typeface="Calibri" pitchFamily="34" charset="0"/>
              </a:rPr>
              <a:t>Оглушать конечные звонкие согласные:                                  </a:t>
            </a:r>
            <a:r>
              <a:rPr lang="de-DE" altLang="ru-RU" smtClean="0">
                <a:solidFill>
                  <a:schemeClr val="bg1"/>
                </a:solidFill>
                <a:ea typeface="Calibri" pitchFamily="34" charset="0"/>
                <a:cs typeface="Calibri" pitchFamily="34" charset="0"/>
              </a:rPr>
              <a:t>wird, während, sind,  -ig.</a:t>
            </a:r>
          </a:p>
          <a:p>
            <a:pPr marL="0" indent="0" eaLnBrk="1" hangingPunct="1">
              <a:buFont typeface="Arial" pitchFamily="34" charset="0"/>
              <a:buNone/>
            </a:pPr>
            <a:r>
              <a:rPr lang="de-DE" altLang="ru-RU" smtClean="0">
                <a:solidFill>
                  <a:schemeClr val="bg1"/>
                </a:solidFill>
                <a:ea typeface="Calibri" pitchFamily="34" charset="0"/>
                <a:cs typeface="Calibri" pitchFamily="34" charset="0"/>
              </a:rPr>
              <a:t>3. </a:t>
            </a:r>
            <a:r>
              <a:rPr lang="ru-RU" altLang="ru-RU" smtClean="0">
                <a:solidFill>
                  <a:schemeClr val="bg1"/>
                </a:solidFill>
                <a:ea typeface="Calibri" pitchFamily="34" charset="0"/>
                <a:cs typeface="Calibri" pitchFamily="34" charset="0"/>
              </a:rPr>
              <a:t>Правильно ставить ударение в многосложных словах (на первое слово, отделяемую приставку):</a:t>
            </a:r>
          </a:p>
          <a:p>
            <a:pPr marL="0" indent="0" eaLnBrk="1" hangingPunct="1">
              <a:buFont typeface="Arial" pitchFamily="34" charset="0"/>
              <a:buNone/>
            </a:pPr>
            <a:r>
              <a:rPr lang="ru-RU" altLang="ru-RU" smtClean="0">
                <a:solidFill>
                  <a:schemeClr val="bg1"/>
                </a:solidFill>
                <a:ea typeface="Calibri" pitchFamily="34" charset="0"/>
                <a:cs typeface="Calibri" pitchFamily="34" charset="0"/>
              </a:rPr>
              <a:t> </a:t>
            </a:r>
            <a:r>
              <a:rPr lang="de-DE" altLang="ru-RU" smtClean="0">
                <a:solidFill>
                  <a:schemeClr val="bg1"/>
                </a:solidFill>
                <a:ea typeface="Calibri" pitchFamily="34" charset="0"/>
                <a:cs typeface="Calibri" pitchFamily="34" charset="0"/>
              </a:rPr>
              <a:t>Fernsehen, Flimmerkiste, hochgerechnet,  abzuschalten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333375"/>
            <a:ext cx="8229600" cy="1143000"/>
          </a:xfrm>
        </p:spPr>
        <p:txBody>
          <a:bodyPr rtlCol="0">
            <a:normAutofit fontScale="90000"/>
          </a:bodyPr>
          <a:lstStyle/>
          <a:p>
            <a:pPr eaLnBrk="1" fontAlgn="auto" hangingPunct="1">
              <a:spcAft>
                <a:spcPts val="0"/>
              </a:spcAft>
              <a:defRPr/>
            </a:pPr>
            <a:r>
              <a:rPr lang="ru-RU" sz="3800" b="1" dirty="0">
                <a:solidFill>
                  <a:schemeClr val="bg1"/>
                </a:solidFill>
                <a:latin typeface="+mn-lt"/>
              </a:rPr>
              <a:t>Требования к выполнению задания 1</a:t>
            </a:r>
            <a:br>
              <a:rPr lang="ru-RU" sz="3800" b="1" dirty="0">
                <a:solidFill>
                  <a:schemeClr val="bg1"/>
                </a:solidFill>
                <a:latin typeface="+mn-lt"/>
              </a:rPr>
            </a:br>
            <a:r>
              <a:rPr lang="ru-RU" sz="3800" b="1" i="1" u="sng" dirty="0">
                <a:solidFill>
                  <a:schemeClr val="bg1"/>
                </a:solidFill>
                <a:latin typeface="+mn-lt"/>
              </a:rPr>
              <a:t>Интонация</a:t>
            </a:r>
            <a:br>
              <a:rPr lang="ru-RU" sz="3800" b="1" i="1" u="sng" dirty="0">
                <a:solidFill>
                  <a:schemeClr val="bg1"/>
                </a:solidFill>
                <a:latin typeface="+mn-lt"/>
              </a:rPr>
            </a:br>
            <a:endParaRPr lang="ru-RU" sz="3800" b="1" dirty="0">
              <a:solidFill>
                <a:schemeClr val="bg1"/>
              </a:solidFill>
              <a:latin typeface="+mn-lt"/>
            </a:endParaRPr>
          </a:p>
        </p:txBody>
      </p:sp>
      <p:sp>
        <p:nvSpPr>
          <p:cNvPr id="62467" name="Объект 2"/>
          <p:cNvSpPr>
            <a:spLocks noGrp="1"/>
          </p:cNvSpPr>
          <p:nvPr>
            <p:ph idx="1"/>
          </p:nvPr>
        </p:nvSpPr>
        <p:spPr>
          <a:xfrm>
            <a:off x="250825" y="836613"/>
            <a:ext cx="8713788" cy="4741862"/>
          </a:xfrm>
        </p:spPr>
        <p:txBody>
          <a:bodyPr/>
          <a:lstStyle/>
          <a:p>
            <a:pPr marL="0" indent="0" eaLnBrk="1" hangingPunct="1">
              <a:buFont typeface="Arial" pitchFamily="34" charset="0"/>
              <a:buNone/>
            </a:pPr>
            <a:endParaRPr lang="ru-RU" altLang="ru-RU" b="1" u="sng" smtClean="0">
              <a:solidFill>
                <a:schemeClr val="bg1"/>
              </a:solidFill>
              <a:ea typeface="Calibri" pitchFamily="34" charset="0"/>
              <a:cs typeface="Calibri" pitchFamily="34" charset="0"/>
            </a:endParaRPr>
          </a:p>
          <a:p>
            <a:pPr marL="0" indent="0" eaLnBrk="1" hangingPunct="1">
              <a:buFont typeface="Arial" pitchFamily="34" charset="0"/>
              <a:buAutoNum type="arabicPeriod"/>
            </a:pPr>
            <a:r>
              <a:rPr lang="ru-RU" altLang="ru-RU" smtClean="0">
                <a:solidFill>
                  <a:schemeClr val="bg1"/>
                </a:solidFill>
                <a:ea typeface="Calibri" pitchFamily="34" charset="0"/>
                <a:cs typeface="Calibri" pitchFamily="34" charset="0"/>
              </a:rPr>
              <a:t>Выделять голосом ударные слова (существительные, прилагательные, наречия, числительные, смысловые глаголы, вопросительные и указательные местоимения); </a:t>
            </a:r>
          </a:p>
          <a:p>
            <a:pPr marL="0" indent="0" eaLnBrk="1" hangingPunct="1">
              <a:buFont typeface="Arial" pitchFamily="34" charset="0"/>
              <a:buNone/>
            </a:pPr>
            <a:r>
              <a:rPr lang="ru-RU" altLang="ru-RU" smtClean="0">
                <a:solidFill>
                  <a:schemeClr val="bg1"/>
                </a:solidFill>
                <a:ea typeface="Calibri" pitchFamily="34" charset="0"/>
                <a:cs typeface="Calibri" pitchFamily="34" charset="0"/>
              </a:rPr>
              <a:t>не выделять голосом неударные слова (вспомогательные глаголы, модальные  глаголы, предлоги, частицы, союзы, артикли, личные и притяжательные местоимения).</a:t>
            </a:r>
            <a:endParaRPr lang="de-DE" altLang="ru-RU" smtClean="0">
              <a:solidFill>
                <a:schemeClr val="bg1"/>
              </a:solidFill>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333375"/>
            <a:ext cx="8229600" cy="1143000"/>
          </a:xfrm>
        </p:spPr>
        <p:txBody>
          <a:bodyPr rtlCol="0">
            <a:normAutofit fontScale="90000"/>
          </a:bodyPr>
          <a:lstStyle/>
          <a:p>
            <a:pPr eaLnBrk="1" fontAlgn="auto" hangingPunct="1">
              <a:spcAft>
                <a:spcPts val="0"/>
              </a:spcAft>
              <a:defRPr/>
            </a:pPr>
            <a:r>
              <a:rPr lang="ru-RU" sz="3800" b="1" dirty="0">
                <a:solidFill>
                  <a:schemeClr val="bg1"/>
                </a:solidFill>
                <a:latin typeface="+mn-lt"/>
              </a:rPr>
              <a:t>Требования к выполнению задания 1</a:t>
            </a:r>
            <a:br>
              <a:rPr lang="ru-RU" sz="3800" b="1" dirty="0">
                <a:solidFill>
                  <a:schemeClr val="bg1"/>
                </a:solidFill>
                <a:latin typeface="+mn-lt"/>
              </a:rPr>
            </a:br>
            <a:r>
              <a:rPr lang="ru-RU" sz="3800" b="1" i="1" u="sng" dirty="0">
                <a:solidFill>
                  <a:schemeClr val="bg1"/>
                </a:solidFill>
                <a:latin typeface="+mn-lt"/>
              </a:rPr>
              <a:t>Интонация</a:t>
            </a:r>
            <a:br>
              <a:rPr lang="ru-RU" sz="3800" b="1" i="1" u="sng" dirty="0">
                <a:solidFill>
                  <a:schemeClr val="bg1"/>
                </a:solidFill>
                <a:latin typeface="+mn-lt"/>
              </a:rPr>
            </a:br>
            <a:endParaRPr lang="ru-RU" sz="3800" b="1" dirty="0">
              <a:solidFill>
                <a:schemeClr val="bg1"/>
              </a:solidFill>
              <a:latin typeface="+mn-lt"/>
            </a:endParaRPr>
          </a:p>
        </p:txBody>
      </p:sp>
      <p:sp>
        <p:nvSpPr>
          <p:cNvPr id="63491" name="Объект 2"/>
          <p:cNvSpPr>
            <a:spLocks noGrp="1"/>
          </p:cNvSpPr>
          <p:nvPr>
            <p:ph idx="1"/>
          </p:nvPr>
        </p:nvSpPr>
        <p:spPr>
          <a:xfrm>
            <a:off x="250825" y="836613"/>
            <a:ext cx="8713788" cy="4741862"/>
          </a:xfrm>
        </p:spPr>
        <p:txBody>
          <a:bodyPr/>
          <a:lstStyle/>
          <a:p>
            <a:pPr marL="0" indent="0" eaLnBrk="1" hangingPunct="1">
              <a:buFont typeface="Arial" pitchFamily="34" charset="0"/>
              <a:buNone/>
            </a:pPr>
            <a:endParaRPr lang="ru-RU" altLang="ru-RU" b="1" u="sng" smtClean="0">
              <a:solidFill>
                <a:schemeClr val="bg1"/>
              </a:solidFill>
              <a:ea typeface="Calibri" pitchFamily="34" charset="0"/>
              <a:cs typeface="Calibri" pitchFamily="34" charset="0"/>
            </a:endParaRPr>
          </a:p>
          <a:p>
            <a:pPr marL="0" indent="0" eaLnBrk="1" hangingPunct="1">
              <a:buFont typeface="Arial" pitchFamily="34" charset="0"/>
              <a:buNone/>
            </a:pPr>
            <a:r>
              <a:rPr lang="ru-RU" altLang="ru-RU" b="1" smtClean="0">
                <a:solidFill>
                  <a:schemeClr val="bg1"/>
                </a:solidFill>
                <a:ea typeface="Calibri" pitchFamily="34" charset="0"/>
                <a:cs typeface="Calibri" pitchFamily="34" charset="0"/>
              </a:rPr>
              <a:t>2</a:t>
            </a:r>
            <a:r>
              <a:rPr lang="ru-RU" altLang="ru-RU" smtClean="0">
                <a:solidFill>
                  <a:schemeClr val="bg1"/>
                </a:solidFill>
                <a:ea typeface="Calibri" pitchFamily="34" charset="0"/>
                <a:cs typeface="Calibri" pitchFamily="34" charset="0"/>
              </a:rPr>
              <a:t>. Правильно расставить паузы, т.е. разделить текст на смысловые группы (отрезки) и прочитать их с правильной интонацией.</a:t>
            </a:r>
          </a:p>
          <a:p>
            <a:pPr marL="0" indent="0" eaLnBrk="1" hangingPunct="1">
              <a:buFont typeface="Arial" pitchFamily="34" charset="0"/>
              <a:buNone/>
            </a:pPr>
            <a:endParaRPr lang="ru-RU" altLang="ru-RU" smtClean="0">
              <a:solidFill>
                <a:schemeClr val="bg1"/>
              </a:solidFill>
              <a:ea typeface="Calibri" pitchFamily="34" charset="0"/>
              <a:cs typeface="Calibri" pitchFamily="34" charset="0"/>
            </a:endParaRPr>
          </a:p>
          <a:p>
            <a:pPr marL="0" indent="0" eaLnBrk="1" hangingPunct="1">
              <a:buFont typeface="Arial" pitchFamily="34" charset="0"/>
              <a:buNone/>
            </a:pPr>
            <a:r>
              <a:rPr lang="ru-RU" altLang="ru-RU" smtClean="0">
                <a:solidFill>
                  <a:schemeClr val="bg1"/>
                </a:solidFill>
                <a:ea typeface="Calibri" pitchFamily="34" charset="0"/>
                <a:cs typeface="Calibri" pitchFamily="34" charset="0"/>
              </a:rPr>
              <a:t>3. Владеть логическим ударением, т.е. выделять голосом одного из слов предложения (даже неударное слово) для усиления его смысловой нагрузки.</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333375"/>
            <a:ext cx="8229600" cy="1143000"/>
          </a:xfrm>
        </p:spPr>
        <p:txBody>
          <a:bodyPr rtlCol="0">
            <a:normAutofit fontScale="90000"/>
          </a:bodyPr>
          <a:lstStyle/>
          <a:p>
            <a:pPr eaLnBrk="1" fontAlgn="auto" hangingPunct="1">
              <a:spcAft>
                <a:spcPts val="0"/>
              </a:spcAft>
              <a:defRPr/>
            </a:pPr>
            <a:r>
              <a:rPr lang="ru-RU" sz="3800" b="1" dirty="0">
                <a:solidFill>
                  <a:schemeClr val="bg1"/>
                </a:solidFill>
                <a:latin typeface="+mn-lt"/>
              </a:rPr>
              <a:t>Требования к выполнению задания 1</a:t>
            </a:r>
            <a:br>
              <a:rPr lang="ru-RU" sz="3800" b="1" dirty="0">
                <a:solidFill>
                  <a:schemeClr val="bg1"/>
                </a:solidFill>
                <a:latin typeface="+mn-lt"/>
              </a:rPr>
            </a:br>
            <a:r>
              <a:rPr lang="ru-RU" sz="3800" b="1" i="1" u="sng" dirty="0">
                <a:solidFill>
                  <a:schemeClr val="bg1"/>
                </a:solidFill>
                <a:latin typeface="+mn-lt"/>
              </a:rPr>
              <a:t>Интонация</a:t>
            </a:r>
            <a:br>
              <a:rPr lang="ru-RU" sz="3800" b="1" i="1" u="sng" dirty="0">
                <a:solidFill>
                  <a:schemeClr val="bg1"/>
                </a:solidFill>
                <a:latin typeface="+mn-lt"/>
              </a:rPr>
            </a:br>
            <a:endParaRPr lang="ru-RU" sz="3800" b="1" dirty="0">
              <a:solidFill>
                <a:schemeClr val="bg1"/>
              </a:solidFill>
              <a:latin typeface="+mn-lt"/>
            </a:endParaRPr>
          </a:p>
        </p:txBody>
      </p:sp>
      <p:sp>
        <p:nvSpPr>
          <p:cNvPr id="64515" name="Объект 2"/>
          <p:cNvSpPr>
            <a:spLocks noGrp="1"/>
          </p:cNvSpPr>
          <p:nvPr>
            <p:ph idx="1"/>
          </p:nvPr>
        </p:nvSpPr>
        <p:spPr>
          <a:xfrm>
            <a:off x="250825" y="836613"/>
            <a:ext cx="8713788" cy="4741862"/>
          </a:xfrm>
        </p:spPr>
        <p:txBody>
          <a:bodyPr/>
          <a:lstStyle/>
          <a:p>
            <a:pPr marL="0" indent="0" eaLnBrk="1" hangingPunct="1">
              <a:buFont typeface="Arial" pitchFamily="34" charset="0"/>
              <a:buNone/>
            </a:pPr>
            <a:endParaRPr lang="ru-RU" altLang="ru-RU" b="1" u="sng" smtClean="0">
              <a:solidFill>
                <a:schemeClr val="bg1"/>
              </a:solidFill>
              <a:ea typeface="Calibri" pitchFamily="34" charset="0"/>
              <a:cs typeface="Calibri" pitchFamily="34" charset="0"/>
            </a:endParaRPr>
          </a:p>
          <a:p>
            <a:pPr marL="0" indent="0" eaLnBrk="1" hangingPunct="1">
              <a:buFont typeface="Arial" pitchFamily="34" charset="0"/>
              <a:buNone/>
            </a:pPr>
            <a:r>
              <a:rPr lang="ru-RU" altLang="ru-RU" b="1" smtClean="0">
                <a:solidFill>
                  <a:schemeClr val="bg1"/>
                </a:solidFill>
                <a:ea typeface="Calibri" pitchFamily="34" charset="0"/>
                <a:cs typeface="Calibri" pitchFamily="34" charset="0"/>
              </a:rPr>
              <a:t>4</a:t>
            </a:r>
            <a:r>
              <a:rPr lang="ru-RU" altLang="ru-RU" smtClean="0">
                <a:solidFill>
                  <a:schemeClr val="bg1"/>
                </a:solidFill>
                <a:ea typeface="Calibri" pitchFamily="34" charset="0"/>
                <a:cs typeface="Calibri" pitchFamily="34" charset="0"/>
              </a:rPr>
              <a:t>. Владеть нисходящим тоном для законченной смысловой группы.</a:t>
            </a:r>
          </a:p>
          <a:p>
            <a:pPr marL="0" indent="0" eaLnBrk="1" hangingPunct="1">
              <a:buFont typeface="Arial" pitchFamily="34" charset="0"/>
              <a:buNone/>
            </a:pPr>
            <a:endParaRPr lang="ru-RU" altLang="ru-RU" smtClean="0">
              <a:solidFill>
                <a:schemeClr val="bg1"/>
              </a:solidFill>
              <a:ea typeface="Calibri" pitchFamily="34" charset="0"/>
              <a:cs typeface="Calibri" pitchFamily="34" charset="0"/>
            </a:endParaRPr>
          </a:p>
          <a:p>
            <a:pPr marL="0" indent="0" eaLnBrk="1" hangingPunct="1">
              <a:buFont typeface="Arial" pitchFamily="34" charset="0"/>
              <a:buNone/>
            </a:pPr>
            <a:r>
              <a:rPr lang="ru-RU" altLang="ru-RU" smtClean="0">
                <a:solidFill>
                  <a:schemeClr val="bg1"/>
                </a:solidFill>
                <a:ea typeface="Calibri" pitchFamily="34" charset="0"/>
                <a:cs typeface="Calibri" pitchFamily="34" charset="0"/>
              </a:rPr>
              <a:t> 5. Владеть восходящим тоном для оформления незаконченной группы, в том числе в случае перечисления.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0"/>
            <a:ext cx="8229600" cy="1143000"/>
          </a:xfrm>
        </p:spPr>
        <p:txBody>
          <a:bodyPr rtlCol="0">
            <a:normAutofit/>
          </a:bodyPr>
          <a:lstStyle/>
          <a:p>
            <a:pPr eaLnBrk="1" fontAlgn="auto" hangingPunct="1">
              <a:spcAft>
                <a:spcPts val="0"/>
              </a:spcAft>
              <a:defRPr/>
            </a:pPr>
            <a:r>
              <a:rPr lang="ru-RU" sz="3400" b="1" dirty="0" smtClean="0">
                <a:solidFill>
                  <a:schemeClr val="bg1"/>
                </a:solidFill>
                <a:latin typeface="+mn-lt"/>
              </a:rPr>
              <a:t>Выводы:</a:t>
            </a:r>
            <a:endParaRPr lang="ru-RU" sz="3400" b="1" dirty="0">
              <a:solidFill>
                <a:schemeClr val="bg1"/>
              </a:solidFill>
              <a:latin typeface="+mn-lt"/>
            </a:endParaRPr>
          </a:p>
        </p:txBody>
      </p:sp>
      <p:sp>
        <p:nvSpPr>
          <p:cNvPr id="65539" name="Объект 2"/>
          <p:cNvSpPr>
            <a:spLocks noGrp="1"/>
          </p:cNvSpPr>
          <p:nvPr>
            <p:ph idx="1"/>
          </p:nvPr>
        </p:nvSpPr>
        <p:spPr>
          <a:xfrm>
            <a:off x="250825" y="836613"/>
            <a:ext cx="8713788" cy="4741862"/>
          </a:xfrm>
        </p:spPr>
        <p:txBody>
          <a:bodyPr/>
          <a:lstStyle/>
          <a:p>
            <a:pPr marL="0" indent="0" eaLnBrk="1" hangingPunct="1">
              <a:buFont typeface="Arial" pitchFamily="34" charset="0"/>
              <a:buNone/>
            </a:pPr>
            <a:r>
              <a:rPr lang="ru-RU" altLang="ru-RU" u="sng" smtClean="0">
                <a:solidFill>
                  <a:schemeClr val="bg1"/>
                </a:solidFill>
                <a:ea typeface="Calibri" pitchFamily="34" charset="0"/>
                <a:cs typeface="Calibri" pitchFamily="34" charset="0"/>
              </a:rPr>
              <a:t>В первом задании устной части экзамена</a:t>
            </a:r>
          </a:p>
          <a:p>
            <a:pPr marL="0" indent="0" eaLnBrk="1" hangingPunct="1">
              <a:buFontTx/>
              <a:buChar char="-"/>
            </a:pPr>
            <a:r>
              <a:rPr lang="ru-RU" altLang="ru-RU" smtClean="0">
                <a:solidFill>
                  <a:schemeClr val="bg1"/>
                </a:solidFill>
                <a:ea typeface="Calibri" pitchFamily="34" charset="0"/>
                <a:cs typeface="Calibri" pitchFamily="34" charset="0"/>
              </a:rPr>
              <a:t>больше всего  ошибок было допущено в чтении числительных, дат и суффикса –tion. </a:t>
            </a:r>
          </a:p>
          <a:p>
            <a:pPr marL="0" indent="0" eaLnBrk="1" hangingPunct="1">
              <a:buFontTx/>
              <a:buChar char="-"/>
            </a:pPr>
            <a:r>
              <a:rPr lang="ru-RU" altLang="ru-RU" smtClean="0">
                <a:solidFill>
                  <a:schemeClr val="bg1"/>
                </a:solidFill>
                <a:ea typeface="Calibri" pitchFamily="34" charset="0"/>
                <a:cs typeface="Calibri" pitchFamily="34" charset="0"/>
              </a:rPr>
              <a:t>Неправильно употреблялись и произносились суффиксы -zehn / -zig / -ßig. </a:t>
            </a:r>
          </a:p>
          <a:p>
            <a:pPr marL="0" indent="0" eaLnBrk="1" hangingPunct="1">
              <a:buFontTx/>
              <a:buChar char="-"/>
            </a:pPr>
            <a:r>
              <a:rPr lang="ru-RU" altLang="ru-RU" smtClean="0">
                <a:solidFill>
                  <a:schemeClr val="bg1"/>
                </a:solidFill>
                <a:ea typeface="Calibri" pitchFamily="34" charset="0"/>
                <a:cs typeface="Calibri" pitchFamily="34" charset="0"/>
              </a:rPr>
              <a:t>Правило чтения буквы s  между двумя гласными применялось и при  чтении удвоенной ss в той же позиции. </a:t>
            </a:r>
          </a:p>
          <a:p>
            <a:pPr marL="0" indent="0" eaLnBrk="1" hangingPunct="1">
              <a:buFontTx/>
              <a:buChar char="-"/>
            </a:pPr>
            <a:r>
              <a:rPr lang="ru-RU" altLang="ru-RU" smtClean="0">
                <a:solidFill>
                  <a:schemeClr val="bg1"/>
                </a:solidFill>
                <a:ea typeface="Calibri" pitchFamily="34" charset="0"/>
                <a:cs typeface="Calibri" pitchFamily="34" charset="0"/>
              </a:rPr>
              <a:t>Допускались ошибки в интонировании сложносочинённых предложений.</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0"/>
            <a:ext cx="8229600" cy="1143000"/>
          </a:xfrm>
        </p:spPr>
        <p:txBody>
          <a:bodyPr rtlCol="0">
            <a:normAutofit/>
          </a:bodyPr>
          <a:lstStyle/>
          <a:p>
            <a:pPr eaLnBrk="1" fontAlgn="auto" hangingPunct="1">
              <a:spcAft>
                <a:spcPts val="0"/>
              </a:spcAft>
              <a:defRPr/>
            </a:pPr>
            <a:r>
              <a:rPr lang="ru-RU" sz="3800" b="1" dirty="0">
                <a:solidFill>
                  <a:schemeClr val="bg1"/>
                </a:solidFill>
                <a:latin typeface="+mn-lt"/>
              </a:rPr>
              <a:t>Стратегии выполнения </a:t>
            </a:r>
            <a:r>
              <a:rPr lang="ru-RU" sz="3800" b="1" dirty="0" smtClean="0">
                <a:solidFill>
                  <a:schemeClr val="bg1"/>
                </a:solidFill>
                <a:latin typeface="+mn-lt"/>
              </a:rPr>
              <a:t>задания 1</a:t>
            </a:r>
          </a:p>
        </p:txBody>
      </p:sp>
      <p:sp>
        <p:nvSpPr>
          <p:cNvPr id="66563" name="Объект 2"/>
          <p:cNvSpPr>
            <a:spLocks noGrp="1"/>
          </p:cNvSpPr>
          <p:nvPr>
            <p:ph idx="1"/>
          </p:nvPr>
        </p:nvSpPr>
        <p:spPr>
          <a:xfrm>
            <a:off x="468313" y="1412875"/>
            <a:ext cx="8424862" cy="4741863"/>
          </a:xfrm>
        </p:spPr>
        <p:txBody>
          <a:bodyPr/>
          <a:lstStyle/>
          <a:p>
            <a:pPr marL="514350" indent="-514350" eaLnBrk="1" hangingPunct="1">
              <a:buFont typeface="Arial" pitchFamily="34" charset="0"/>
              <a:buAutoNum type="arabicPeriod"/>
            </a:pPr>
            <a:r>
              <a:rPr lang="ru-RU" altLang="ru-RU" smtClean="0">
                <a:solidFill>
                  <a:schemeClr val="bg1"/>
                </a:solidFill>
                <a:ea typeface="Calibri" pitchFamily="34" charset="0"/>
                <a:cs typeface="Calibri" pitchFamily="34" charset="0"/>
              </a:rPr>
              <a:t>Просмотреть — оценить. (5 сек)</a:t>
            </a:r>
          </a:p>
          <a:p>
            <a:pPr marL="514350" indent="-514350" eaLnBrk="1" hangingPunct="1">
              <a:buFont typeface="Arial" pitchFamily="34" charset="0"/>
              <a:buNone/>
            </a:pPr>
            <a:endParaRPr lang="ru-RU" altLang="ru-RU" smtClean="0">
              <a:solidFill>
                <a:schemeClr val="bg1"/>
              </a:solidFill>
              <a:ea typeface="Calibri" pitchFamily="34" charset="0"/>
              <a:cs typeface="Calibri" pitchFamily="34" charset="0"/>
            </a:endParaRPr>
          </a:p>
          <a:p>
            <a:pPr marL="514350" indent="-514350" eaLnBrk="1" hangingPunct="1">
              <a:buFont typeface="Arial" pitchFamily="34" charset="0"/>
              <a:buAutoNum type="arabicPeriod" startAt="2"/>
            </a:pPr>
            <a:r>
              <a:rPr lang="ru-RU" altLang="ru-RU" smtClean="0">
                <a:solidFill>
                  <a:schemeClr val="bg1"/>
                </a:solidFill>
                <a:ea typeface="Calibri" pitchFamily="34" charset="0"/>
                <a:cs typeface="Calibri" pitchFamily="34" charset="0"/>
              </a:rPr>
              <a:t>Выделить и прочитать про себя числительные,  сложные слова. (1 мин)</a:t>
            </a:r>
          </a:p>
          <a:p>
            <a:pPr marL="514350" indent="-514350" eaLnBrk="1" hangingPunct="1">
              <a:buFont typeface="Arial" pitchFamily="34" charset="0"/>
              <a:buNone/>
            </a:pPr>
            <a:endParaRPr lang="ru-RU" altLang="ru-RU" smtClean="0">
              <a:solidFill>
                <a:schemeClr val="bg1"/>
              </a:solidFill>
              <a:ea typeface="Calibri" pitchFamily="34" charset="0"/>
              <a:cs typeface="Calibri" pitchFamily="34" charset="0"/>
            </a:endParaRPr>
          </a:p>
          <a:p>
            <a:pPr marL="514350" indent="-514350" eaLnBrk="1" hangingPunct="1">
              <a:buFont typeface="Arial" pitchFamily="34" charset="0"/>
              <a:buNone/>
            </a:pPr>
            <a:r>
              <a:rPr lang="ru-RU" altLang="ru-RU" smtClean="0">
                <a:solidFill>
                  <a:schemeClr val="bg1"/>
                </a:solidFill>
                <a:ea typeface="Calibri" pitchFamily="34" charset="0"/>
                <a:cs typeface="Calibri" pitchFamily="34" charset="0"/>
              </a:rPr>
              <a:t>3.  Обратить внимание на предложения со знаками препинания, прочитать их,  соблюдая паузы и интонацию.</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0"/>
            <a:ext cx="8229600" cy="1143000"/>
          </a:xfrm>
        </p:spPr>
        <p:txBody>
          <a:bodyPr rtlCol="0">
            <a:normAutofit/>
          </a:bodyPr>
          <a:lstStyle/>
          <a:p>
            <a:pPr eaLnBrk="1" fontAlgn="auto" hangingPunct="1">
              <a:spcAft>
                <a:spcPts val="0"/>
              </a:spcAft>
              <a:defRPr/>
            </a:pPr>
            <a:r>
              <a:rPr lang="ru-RU" sz="3600" b="1" dirty="0" smtClean="0">
                <a:solidFill>
                  <a:schemeClr val="bg1"/>
                </a:solidFill>
                <a:latin typeface="+mn-lt"/>
              </a:rPr>
              <a:t>Выводы:</a:t>
            </a:r>
            <a:endParaRPr lang="ru-RU" sz="3600" b="1" dirty="0">
              <a:solidFill>
                <a:schemeClr val="bg1"/>
              </a:solidFill>
              <a:latin typeface="+mn-lt"/>
            </a:endParaRPr>
          </a:p>
        </p:txBody>
      </p:sp>
      <p:sp>
        <p:nvSpPr>
          <p:cNvPr id="30723" name="Объект 2"/>
          <p:cNvSpPr>
            <a:spLocks noGrp="1"/>
          </p:cNvSpPr>
          <p:nvPr>
            <p:ph idx="1"/>
          </p:nvPr>
        </p:nvSpPr>
        <p:spPr>
          <a:xfrm>
            <a:off x="107950" y="981075"/>
            <a:ext cx="8856663" cy="4525963"/>
          </a:xfrm>
        </p:spPr>
        <p:txBody>
          <a:bodyPr/>
          <a:lstStyle/>
          <a:p>
            <a:pPr eaLnBrk="1" hangingPunct="1"/>
            <a:r>
              <a:rPr lang="ru-RU" altLang="ru-RU" sz="3400" smtClean="0">
                <a:solidFill>
                  <a:schemeClr val="bg1"/>
                </a:solidFill>
              </a:rPr>
              <a:t>с заданиями по аудированию справились все участники ОГЭ;</a:t>
            </a:r>
          </a:p>
          <a:p>
            <a:pPr eaLnBrk="1" hangingPunct="1"/>
            <a:r>
              <a:rPr lang="ru-RU" altLang="ru-RU" sz="3400" smtClean="0">
                <a:solidFill>
                  <a:schemeClr val="bg1"/>
                </a:solidFill>
                <a:ea typeface="Calibri" pitchFamily="34" charset="0"/>
                <a:cs typeface="Calibri" pitchFamily="34" charset="0"/>
              </a:rPr>
              <a:t>умение понимать основное содержание прослушанного текста сформировано в большей степени, чем умение понимать в прослушанном тексте запрашиваемую информацию. (Задания этого формата были выполнены обучающимися, получившими оценки «4»  и «5» даже хуже, чем участниками экзамена, получившими «3»).</a:t>
            </a:r>
            <a:endParaRPr lang="ru-RU" altLang="ru-RU" sz="3400" smtClean="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0"/>
            <a:ext cx="8229600" cy="1143000"/>
          </a:xfrm>
        </p:spPr>
        <p:txBody>
          <a:bodyPr rtlCol="0">
            <a:normAutofit/>
          </a:bodyPr>
          <a:lstStyle/>
          <a:p>
            <a:pPr eaLnBrk="1" fontAlgn="auto" hangingPunct="1">
              <a:spcAft>
                <a:spcPts val="0"/>
              </a:spcAft>
              <a:defRPr/>
            </a:pPr>
            <a:r>
              <a:rPr lang="ru-RU" sz="3800" b="1" dirty="0">
                <a:solidFill>
                  <a:schemeClr val="bg1"/>
                </a:solidFill>
                <a:latin typeface="+mn-lt"/>
              </a:rPr>
              <a:t>Можно:</a:t>
            </a:r>
          </a:p>
        </p:txBody>
      </p:sp>
      <p:sp>
        <p:nvSpPr>
          <p:cNvPr id="67587" name="Объект 2"/>
          <p:cNvSpPr>
            <a:spLocks noGrp="1"/>
          </p:cNvSpPr>
          <p:nvPr>
            <p:ph idx="1"/>
          </p:nvPr>
        </p:nvSpPr>
        <p:spPr>
          <a:xfrm>
            <a:off x="395288" y="1412875"/>
            <a:ext cx="8426450" cy="4741863"/>
          </a:xfrm>
        </p:spPr>
        <p:txBody>
          <a:bodyPr/>
          <a:lstStyle/>
          <a:p>
            <a:pPr marL="514350" indent="-514350" eaLnBrk="1" hangingPunct="1">
              <a:buFont typeface="Arial" pitchFamily="34" charset="0"/>
              <a:buAutoNum type="arabicPeriod"/>
            </a:pPr>
            <a:r>
              <a:rPr lang="ru-RU" altLang="ru-RU" sz="3600" smtClean="0">
                <a:solidFill>
                  <a:schemeClr val="bg1"/>
                </a:solidFill>
                <a:ea typeface="Calibri" pitchFamily="34" charset="0"/>
                <a:cs typeface="Calibri" pitchFamily="34" charset="0"/>
              </a:rPr>
              <a:t>Читать с любой скоростью, если речь при этом понятна.</a:t>
            </a:r>
          </a:p>
          <a:p>
            <a:pPr marL="514350" indent="-514350" eaLnBrk="1" hangingPunct="1">
              <a:buFont typeface="Arial" pitchFamily="34" charset="0"/>
              <a:buAutoNum type="arabicPeriod"/>
            </a:pPr>
            <a:endParaRPr lang="ru-RU" altLang="ru-RU" sz="3600" smtClean="0">
              <a:solidFill>
                <a:schemeClr val="bg1"/>
              </a:solidFill>
              <a:ea typeface="Calibri" pitchFamily="34" charset="0"/>
              <a:cs typeface="Calibri" pitchFamily="34" charset="0"/>
            </a:endParaRPr>
          </a:p>
          <a:p>
            <a:pPr marL="514350" indent="-514350" eaLnBrk="1" hangingPunct="1">
              <a:buFont typeface="Arial" pitchFamily="34" charset="0"/>
              <a:buNone/>
            </a:pPr>
            <a:r>
              <a:rPr lang="ru-RU" altLang="ru-RU" sz="3600" smtClean="0">
                <a:solidFill>
                  <a:schemeClr val="bg1"/>
                </a:solidFill>
                <a:ea typeface="Calibri" pitchFamily="34" charset="0"/>
                <a:cs typeface="Calibri" pitchFamily="34" charset="0"/>
              </a:rPr>
              <a:t>2. Исправлять ошибки сразу по ходу чтения.</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088" y="908050"/>
            <a:ext cx="7772400" cy="5005388"/>
          </a:xfrm>
        </p:spPr>
        <p:txBody>
          <a:bodyPr/>
          <a:lstStyle/>
          <a:p>
            <a:pPr algn="l" fontAlgn="auto">
              <a:spcAft>
                <a:spcPts val="0"/>
              </a:spcAft>
              <a:defRPr/>
            </a:pPr>
            <a:r>
              <a:rPr lang="de-DE" sz="3600" b="1" u="sng">
                <a:solidFill>
                  <a:sysClr val="windowText" lastClr="000000"/>
                </a:solidFill>
                <a:effectLst/>
                <a:latin typeface="Times New Roman" panose="02020603050405020304" pitchFamily="18" charset="0"/>
                <a:cs typeface="Times New Roman" panose="02020603050405020304" pitchFamily="18" charset="0"/>
              </a:rPr>
              <a:t>Aufgabe 1.</a:t>
            </a:r>
            <a:r>
              <a:rPr lang="de-DE" sz="3600" b="1">
                <a:solidFill>
                  <a:sysClr val="windowText" lastClr="000000"/>
                </a:solidFill>
                <a:effectLst/>
                <a:latin typeface="Times New Roman" panose="02020603050405020304" pitchFamily="18" charset="0"/>
                <a:cs typeface="Times New Roman" panose="02020603050405020304" pitchFamily="18" charset="0"/>
              </a:rPr>
              <a:t> </a:t>
            </a:r>
            <a:br>
              <a:rPr lang="de-DE" sz="3600" b="1">
                <a:solidFill>
                  <a:sysClr val="windowText" lastClr="000000"/>
                </a:solidFill>
                <a:effectLst/>
                <a:latin typeface="Times New Roman" panose="02020603050405020304" pitchFamily="18" charset="0"/>
                <a:cs typeface="Times New Roman" panose="02020603050405020304" pitchFamily="18" charset="0"/>
              </a:rPr>
            </a:br>
            <a:r>
              <a:rPr lang="de-DE" sz="3600" b="1">
                <a:solidFill>
                  <a:sysClr val="windowText" lastClr="000000"/>
                </a:solidFill>
                <a:effectLst/>
                <a:latin typeface="Times New Roman" panose="02020603050405020304" pitchFamily="18" charset="0"/>
                <a:cs typeface="Times New Roman" panose="02020603050405020304" pitchFamily="18" charset="0"/>
              </a:rPr>
              <a:t>Sie müssen den Text vorlesen. Sie haben ca. 1,5 Minuten, um sich</a:t>
            </a:r>
            <a:r>
              <a:rPr lang="ru-RU" sz="3600" b="1">
                <a:solidFill>
                  <a:sysClr val="windowText" lastClr="000000"/>
                </a:solidFill>
                <a:effectLst/>
                <a:latin typeface="Times New Roman" panose="02020603050405020304" pitchFamily="18" charset="0"/>
                <a:cs typeface="Times New Roman" panose="02020603050405020304" pitchFamily="18" charset="0"/>
              </a:rPr>
              <a:t> </a:t>
            </a:r>
            <a:r>
              <a:rPr lang="de-DE" sz="3600" b="1">
                <a:solidFill>
                  <a:sysClr val="windowText" lastClr="000000"/>
                </a:solidFill>
                <a:effectLst/>
                <a:latin typeface="Times New Roman" panose="02020603050405020304" pitchFamily="18" charset="0"/>
                <a:cs typeface="Times New Roman" panose="02020603050405020304" pitchFamily="18" charset="0"/>
              </a:rPr>
              <a:t>mit dem Text bekannt zu machen, dann lesen Sie den Text vor. Vergessen Sie</a:t>
            </a:r>
            <a:r>
              <a:rPr lang="ru-RU" sz="3600" b="1">
                <a:solidFill>
                  <a:sysClr val="windowText" lastClr="000000"/>
                </a:solidFill>
                <a:effectLst/>
                <a:latin typeface="Times New Roman" panose="02020603050405020304" pitchFamily="18" charset="0"/>
                <a:cs typeface="Times New Roman" panose="02020603050405020304" pitchFamily="18" charset="0"/>
              </a:rPr>
              <a:t> </a:t>
            </a:r>
            <a:r>
              <a:rPr lang="de-DE" sz="3600" b="1">
                <a:solidFill>
                  <a:sysClr val="windowText" lastClr="000000"/>
                </a:solidFill>
                <a:effectLst/>
                <a:latin typeface="Times New Roman" panose="02020603050405020304" pitchFamily="18" charset="0"/>
                <a:cs typeface="Times New Roman" panose="02020603050405020304" pitchFamily="18" charset="0"/>
              </a:rPr>
              <a:t>nicht, Sie haben nur 2 Minuten Zeit, um den Text</a:t>
            </a:r>
            <a:r>
              <a:rPr lang="ru-RU" sz="3600" b="1">
                <a:solidFill>
                  <a:sysClr val="windowText" lastClr="000000"/>
                </a:solidFill>
                <a:effectLst/>
                <a:latin typeface="Times New Roman" panose="02020603050405020304" pitchFamily="18" charset="0"/>
                <a:cs typeface="Times New Roman" panose="02020603050405020304" pitchFamily="18" charset="0"/>
              </a:rPr>
              <a:t> </a:t>
            </a:r>
            <a:r>
              <a:rPr lang="de-DE" sz="3600" b="1">
                <a:solidFill>
                  <a:sysClr val="windowText" lastClr="000000"/>
                </a:solidFill>
                <a:effectLst/>
                <a:latin typeface="Times New Roman" panose="02020603050405020304" pitchFamily="18" charset="0"/>
                <a:cs typeface="Times New Roman" panose="02020603050405020304" pitchFamily="18" charset="0"/>
              </a:rPr>
              <a:t>vorzulesen.</a:t>
            </a:r>
            <a:br>
              <a:rPr lang="de-DE" sz="3600" b="1">
                <a:solidFill>
                  <a:sysClr val="windowText" lastClr="000000"/>
                </a:solidFill>
                <a:effectLst/>
                <a:latin typeface="Times New Roman" panose="02020603050405020304" pitchFamily="18" charset="0"/>
                <a:cs typeface="Times New Roman" panose="02020603050405020304" pitchFamily="18" charset="0"/>
              </a:rPr>
            </a:br>
            <a:endParaRPr lang="ru-RU" sz="3600">
              <a:solidFill>
                <a:sysClr val="windowText" lastClr="0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2875" y="115888"/>
            <a:ext cx="8748713" cy="4608512"/>
          </a:xfrm>
        </p:spPr>
        <p:txBody>
          <a:bodyPr/>
          <a:lstStyle/>
          <a:p>
            <a:pPr algn="l">
              <a:spcBef>
                <a:spcPts val="150"/>
              </a:spcBef>
              <a:spcAft>
                <a:spcPts val="300"/>
              </a:spcAft>
              <a:defRPr/>
            </a:pPr>
            <a:r>
              <a:rPr lang="de-DE" sz="2700" dirty="0">
                <a:solidFill>
                  <a:srgbClr val="000000"/>
                </a:solidFill>
                <a:latin typeface="CentSchbook Win95BT"/>
                <a:ea typeface="Times New Roman"/>
                <a:cs typeface="Times New Roman"/>
              </a:rPr>
              <a:t>Seit Monaten brennen weite Flächen Indonesiens. Inzwischen sollen 2000 </a:t>
            </a:r>
            <a:r>
              <a:rPr lang="de-DE" sz="2700" dirty="0" smtClean="0">
                <a:solidFill>
                  <a:srgbClr val="000000"/>
                </a:solidFill>
                <a:latin typeface="CentSchbook Win95BT"/>
                <a:ea typeface="Times New Roman"/>
                <a:cs typeface="Times New Roman"/>
              </a:rPr>
              <a:t>Feuer</a:t>
            </a:r>
            <a:r>
              <a:rPr lang="ru-RU" sz="2700" dirty="0" smtClean="0">
                <a:solidFill>
                  <a:srgbClr val="000000"/>
                </a:solidFill>
                <a:latin typeface="CentSchbook Win95BT"/>
                <a:ea typeface="Times New Roman"/>
                <a:cs typeface="Times New Roman"/>
              </a:rPr>
              <a:t> </a:t>
            </a:r>
            <a:r>
              <a:rPr lang="de-DE" sz="2700" dirty="0" smtClean="0">
                <a:solidFill>
                  <a:srgbClr val="000000"/>
                </a:solidFill>
                <a:latin typeface="CentSchbook Win95BT"/>
                <a:ea typeface="Times New Roman"/>
                <a:cs typeface="Times New Roman"/>
              </a:rPr>
              <a:t>auf </a:t>
            </a:r>
            <a:r>
              <a:rPr lang="de-DE" sz="2700" dirty="0">
                <a:solidFill>
                  <a:srgbClr val="000000"/>
                </a:solidFill>
                <a:latin typeface="CentSchbook Win95BT"/>
                <a:ea typeface="Times New Roman"/>
                <a:cs typeface="Times New Roman"/>
              </a:rPr>
              <a:t>den Inseln Sumatra und Borneo gelegt worden sein. </a:t>
            </a:r>
            <a:r>
              <a:rPr lang="de-DE" sz="2700" dirty="0" smtClean="0">
                <a:solidFill>
                  <a:srgbClr val="000000"/>
                </a:solidFill>
                <a:latin typeface="CentSchbook Win95BT"/>
                <a:ea typeface="Times New Roman"/>
                <a:cs typeface="Times New Roman"/>
              </a:rPr>
              <a:t>Regenwaldflächen</a:t>
            </a:r>
            <a:r>
              <a:rPr lang="ru-RU" sz="2700" dirty="0" smtClean="0">
                <a:solidFill>
                  <a:srgbClr val="000000"/>
                </a:solidFill>
                <a:latin typeface="CentSchbook Win95BT"/>
                <a:ea typeface="Times New Roman"/>
                <a:cs typeface="Times New Roman"/>
              </a:rPr>
              <a:t> </a:t>
            </a:r>
            <a:r>
              <a:rPr lang="de-DE" sz="2700" dirty="0" smtClean="0">
                <a:solidFill>
                  <a:srgbClr val="000000"/>
                </a:solidFill>
                <a:latin typeface="CentSchbook Win95BT"/>
                <a:ea typeface="Times New Roman"/>
                <a:cs typeface="Times New Roman"/>
              </a:rPr>
              <a:t>verschwinden</a:t>
            </a:r>
            <a:r>
              <a:rPr lang="de-DE" sz="2700" dirty="0">
                <a:solidFill>
                  <a:srgbClr val="000000"/>
                </a:solidFill>
                <a:latin typeface="CentSchbook Win95BT"/>
                <a:ea typeface="Times New Roman"/>
                <a:cs typeface="Times New Roman"/>
              </a:rPr>
              <a:t>, um an gleicher Stelle in Palmöl- und Papierplantagen anzulegen</a:t>
            </a:r>
            <a:r>
              <a:rPr lang="de-DE" sz="2700" dirty="0" smtClean="0">
                <a:solidFill>
                  <a:srgbClr val="000000"/>
                </a:solidFill>
                <a:latin typeface="CentSchbook Win95BT"/>
                <a:ea typeface="Times New Roman"/>
                <a:cs typeface="Times New Roman"/>
              </a:rPr>
              <a:t>.</a:t>
            </a:r>
            <a:r>
              <a:rPr lang="ru-RU" sz="2700" dirty="0" smtClean="0">
                <a:solidFill>
                  <a:srgbClr val="000000"/>
                </a:solidFill>
                <a:latin typeface="CentSchbook Win95BT"/>
                <a:ea typeface="Times New Roman"/>
                <a:cs typeface="Times New Roman"/>
              </a:rPr>
              <a:t> </a:t>
            </a:r>
            <a:r>
              <a:rPr lang="de-DE" sz="2700" dirty="0" smtClean="0">
                <a:solidFill>
                  <a:srgbClr val="000000"/>
                </a:solidFill>
                <a:latin typeface="CentSchbook Win95BT"/>
                <a:ea typeface="Times New Roman"/>
                <a:cs typeface="Times New Roman"/>
              </a:rPr>
              <a:t>Damit </a:t>
            </a:r>
            <a:r>
              <a:rPr lang="de-DE" sz="2700" dirty="0">
                <a:solidFill>
                  <a:srgbClr val="000000"/>
                </a:solidFill>
                <a:latin typeface="CentSchbook Win95BT"/>
                <a:ea typeface="Times New Roman"/>
                <a:cs typeface="Times New Roman"/>
              </a:rPr>
              <a:t>verbunden  ist eine gigantische Luftverschmutzung, ausgelöst durch </a:t>
            </a:r>
            <a:r>
              <a:rPr lang="de-DE" sz="2700" dirty="0" smtClean="0">
                <a:solidFill>
                  <a:srgbClr val="000000"/>
                </a:solidFill>
                <a:latin typeface="CentSchbook Win95BT"/>
                <a:ea typeface="Times New Roman"/>
                <a:cs typeface="Times New Roman"/>
              </a:rPr>
              <a:t>den</a:t>
            </a:r>
            <a:r>
              <a:rPr lang="ru-RU" sz="2700" dirty="0" smtClean="0">
                <a:solidFill>
                  <a:srgbClr val="000000"/>
                </a:solidFill>
                <a:latin typeface="CentSchbook Win95BT"/>
                <a:ea typeface="Times New Roman"/>
                <a:cs typeface="Times New Roman"/>
              </a:rPr>
              <a:t> </a:t>
            </a:r>
            <a:r>
              <a:rPr lang="de-DE" sz="2700" dirty="0" smtClean="0">
                <a:solidFill>
                  <a:srgbClr val="000000"/>
                </a:solidFill>
                <a:latin typeface="CentSchbook Win95BT"/>
                <a:ea typeface="Times New Roman"/>
                <a:cs typeface="Times New Roman"/>
              </a:rPr>
              <a:t>Rauch</a:t>
            </a:r>
            <a:r>
              <a:rPr lang="de-DE" sz="2700" dirty="0">
                <a:solidFill>
                  <a:srgbClr val="000000"/>
                </a:solidFill>
                <a:latin typeface="CentSchbook Win95BT"/>
                <a:ea typeface="Times New Roman"/>
                <a:cs typeface="Times New Roman"/>
              </a:rPr>
              <a:t>, der aus klimaschädlichen Treibhausgasen besteht. 40 Millionen </a:t>
            </a:r>
            <a:r>
              <a:rPr lang="de-DE" sz="2700" dirty="0" smtClean="0">
                <a:solidFill>
                  <a:srgbClr val="000000"/>
                </a:solidFill>
                <a:latin typeface="CentSchbook Win95BT"/>
                <a:ea typeface="Times New Roman"/>
                <a:cs typeface="Times New Roman"/>
              </a:rPr>
              <a:t>Menschen</a:t>
            </a:r>
            <a:r>
              <a:rPr lang="ru-RU" sz="2700" dirty="0" smtClean="0">
                <a:solidFill>
                  <a:srgbClr val="000000"/>
                </a:solidFill>
                <a:latin typeface="CentSchbook Win95BT"/>
                <a:ea typeface="Times New Roman"/>
                <a:cs typeface="Times New Roman"/>
              </a:rPr>
              <a:t> </a:t>
            </a:r>
            <a:r>
              <a:rPr lang="de-DE" sz="2700" dirty="0" smtClean="0">
                <a:solidFill>
                  <a:srgbClr val="000000"/>
                </a:solidFill>
                <a:latin typeface="CentSchbook Win95BT"/>
                <a:ea typeface="Times New Roman"/>
                <a:cs typeface="Times New Roman"/>
              </a:rPr>
              <a:t>leiden an</a:t>
            </a:r>
            <a:r>
              <a:rPr lang="ru-RU" sz="2700" dirty="0" smtClean="0">
                <a:solidFill>
                  <a:srgbClr val="000000"/>
                </a:solidFill>
                <a:latin typeface="CentSchbook Win95BT"/>
                <a:ea typeface="Times New Roman"/>
                <a:cs typeface="Times New Roman"/>
              </a:rPr>
              <a:t> </a:t>
            </a:r>
            <a:r>
              <a:rPr lang="de-DE" sz="2700" dirty="0" smtClean="0">
                <a:solidFill>
                  <a:srgbClr val="000000"/>
                </a:solidFill>
                <a:latin typeface="CentSchbook Win95BT"/>
                <a:ea typeface="Times New Roman"/>
                <a:cs typeface="Times New Roman"/>
              </a:rPr>
              <a:t>Atemwegsbeschwerden</a:t>
            </a:r>
            <a:r>
              <a:rPr lang="de-DE" sz="2700" dirty="0">
                <a:solidFill>
                  <a:srgbClr val="000000"/>
                </a:solidFill>
                <a:latin typeface="CentSchbook Win95BT"/>
                <a:ea typeface="Times New Roman"/>
                <a:cs typeface="Times New Roman"/>
              </a:rPr>
              <a:t>. Durch die Regenwaldabholzung und </a:t>
            </a:r>
            <a:r>
              <a:rPr lang="de-DE" sz="2700" dirty="0" smtClean="0">
                <a:solidFill>
                  <a:srgbClr val="000000"/>
                </a:solidFill>
                <a:latin typeface="CentSchbook Win95BT"/>
                <a:ea typeface="Times New Roman"/>
                <a:cs typeface="Times New Roman"/>
              </a:rPr>
              <a:t>die</a:t>
            </a:r>
            <a:r>
              <a:rPr lang="ru-RU" sz="2700" dirty="0" smtClean="0">
                <a:solidFill>
                  <a:srgbClr val="000000"/>
                </a:solidFill>
                <a:latin typeface="CentSchbook Win95BT"/>
                <a:ea typeface="Times New Roman"/>
                <a:cs typeface="Times New Roman"/>
              </a:rPr>
              <a:t> </a:t>
            </a:r>
            <a:r>
              <a:rPr lang="de-DE" sz="2700" dirty="0" smtClean="0">
                <a:solidFill>
                  <a:srgbClr val="000000"/>
                </a:solidFill>
                <a:latin typeface="CentSchbook Win95BT"/>
                <a:ea typeface="Times New Roman"/>
                <a:cs typeface="Times New Roman"/>
              </a:rPr>
              <a:t>Brandrodungen </a:t>
            </a:r>
            <a:r>
              <a:rPr lang="de-DE" sz="2700" dirty="0">
                <a:solidFill>
                  <a:srgbClr val="000000"/>
                </a:solidFill>
                <a:latin typeface="CentSchbook Win95BT"/>
                <a:ea typeface="Times New Roman"/>
                <a:cs typeface="Times New Roman"/>
              </a:rPr>
              <a:t>gehört Indonesien zu den Staaten  mit dem größten CO2-Ausstoß</a:t>
            </a:r>
            <a:r>
              <a:rPr lang="de-DE" sz="2700" dirty="0" smtClean="0">
                <a:solidFill>
                  <a:srgbClr val="000000"/>
                </a:solidFill>
                <a:latin typeface="CentSchbook Win95BT"/>
                <a:ea typeface="Times New Roman"/>
                <a:cs typeface="Times New Roman"/>
              </a:rPr>
              <a:t>.</a:t>
            </a:r>
            <a:r>
              <a:rPr lang="ru-RU" sz="2700" dirty="0" smtClean="0">
                <a:solidFill>
                  <a:srgbClr val="000000"/>
                </a:solidFill>
                <a:latin typeface="CentSchbook Win95BT"/>
                <a:ea typeface="Times New Roman"/>
                <a:cs typeface="Times New Roman"/>
              </a:rPr>
              <a:t> </a:t>
            </a:r>
            <a:r>
              <a:rPr lang="de-DE" sz="2700" dirty="0" smtClean="0">
                <a:solidFill>
                  <a:srgbClr val="000000"/>
                </a:solidFill>
                <a:latin typeface="CentSchbook Win95BT"/>
                <a:ea typeface="Times New Roman"/>
                <a:cs typeface="Times New Roman"/>
              </a:rPr>
              <a:t>Vor </a:t>
            </a:r>
            <a:r>
              <a:rPr lang="de-DE" sz="2700" dirty="0">
                <a:solidFill>
                  <a:srgbClr val="000000"/>
                </a:solidFill>
                <a:latin typeface="CentSchbook Win95BT"/>
                <a:ea typeface="Times New Roman"/>
                <a:cs typeface="Times New Roman"/>
              </a:rPr>
              <a:t>der wichtigen Welt-Klimakonferenz in Paris hat die Regierung in Jakarta </a:t>
            </a:r>
            <a:r>
              <a:rPr lang="de-DE" sz="2700" dirty="0" smtClean="0">
                <a:solidFill>
                  <a:srgbClr val="000000"/>
                </a:solidFill>
                <a:latin typeface="CentSchbook Win95BT"/>
                <a:ea typeface="Times New Roman"/>
                <a:cs typeface="Times New Roman"/>
              </a:rPr>
              <a:t>ihre</a:t>
            </a:r>
            <a:r>
              <a:rPr lang="ru-RU" sz="2700" dirty="0" smtClean="0">
                <a:solidFill>
                  <a:srgbClr val="000000"/>
                </a:solidFill>
                <a:latin typeface="CentSchbook Win95BT"/>
                <a:ea typeface="Times New Roman"/>
                <a:cs typeface="Times New Roman"/>
              </a:rPr>
              <a:t> </a:t>
            </a:r>
            <a:r>
              <a:rPr lang="de-DE" sz="2700" dirty="0" smtClean="0">
                <a:solidFill>
                  <a:srgbClr val="000000"/>
                </a:solidFill>
                <a:latin typeface="CentSchbook Win95BT"/>
                <a:ea typeface="Times New Roman"/>
                <a:cs typeface="Times New Roman"/>
              </a:rPr>
              <a:t>Klimaziele </a:t>
            </a:r>
            <a:r>
              <a:rPr lang="de-DE" sz="2700" dirty="0">
                <a:solidFill>
                  <a:srgbClr val="000000"/>
                </a:solidFill>
                <a:latin typeface="CentSchbook Win95BT"/>
                <a:ea typeface="Times New Roman"/>
                <a:cs typeface="Times New Roman"/>
              </a:rPr>
              <a:t>vorgestellt. Demnach sollen bis 2020 die Treibhausgasemissionen </a:t>
            </a:r>
            <a:r>
              <a:rPr lang="de-DE" sz="2700" dirty="0" smtClean="0">
                <a:solidFill>
                  <a:srgbClr val="000000"/>
                </a:solidFill>
                <a:latin typeface="CentSchbook Win95BT"/>
                <a:ea typeface="Times New Roman"/>
                <a:cs typeface="Times New Roman"/>
              </a:rPr>
              <a:t>um</a:t>
            </a:r>
            <a:r>
              <a:rPr lang="ru-RU" sz="2700" dirty="0" smtClean="0">
                <a:solidFill>
                  <a:srgbClr val="000000"/>
                </a:solidFill>
                <a:latin typeface="CentSchbook Win95BT"/>
                <a:ea typeface="Times New Roman"/>
                <a:cs typeface="Times New Roman"/>
              </a:rPr>
              <a:t> </a:t>
            </a:r>
            <a:r>
              <a:rPr lang="en-US" sz="2700" dirty="0" smtClean="0">
                <a:solidFill>
                  <a:srgbClr val="000000"/>
                </a:solidFill>
                <a:latin typeface="CentSchbook Win95BT"/>
                <a:ea typeface="Times New Roman"/>
                <a:cs typeface="Times New Roman"/>
              </a:rPr>
              <a:t>26 </a:t>
            </a:r>
            <a:r>
              <a:rPr lang="en-US" sz="2700" dirty="0" err="1">
                <a:solidFill>
                  <a:srgbClr val="000000"/>
                </a:solidFill>
                <a:latin typeface="CentSchbook Win95BT"/>
                <a:ea typeface="Times New Roman"/>
                <a:cs typeface="Times New Roman"/>
              </a:rPr>
              <a:t>Prozent</a:t>
            </a:r>
            <a:r>
              <a:rPr lang="en-US" sz="2700" dirty="0">
                <a:solidFill>
                  <a:srgbClr val="000000"/>
                </a:solidFill>
                <a:latin typeface="CentSchbook Win95BT"/>
                <a:ea typeface="Times New Roman"/>
                <a:cs typeface="Times New Roman"/>
              </a:rPr>
              <a:t> </a:t>
            </a:r>
            <a:r>
              <a:rPr lang="en-US" sz="2700" dirty="0" err="1">
                <a:solidFill>
                  <a:srgbClr val="000000"/>
                </a:solidFill>
                <a:latin typeface="CentSchbook Win95BT"/>
                <a:ea typeface="Times New Roman"/>
                <a:cs typeface="Times New Roman"/>
              </a:rPr>
              <a:t>reduziert</a:t>
            </a:r>
            <a:r>
              <a:rPr lang="en-US" sz="2700" dirty="0">
                <a:solidFill>
                  <a:srgbClr val="000000"/>
                </a:solidFill>
                <a:latin typeface="CentSchbook Win95BT"/>
                <a:ea typeface="Times New Roman"/>
                <a:cs typeface="Times New Roman"/>
              </a:rPr>
              <a:t> </a:t>
            </a:r>
            <a:r>
              <a:rPr lang="en-US" sz="2700" dirty="0" err="1">
                <a:solidFill>
                  <a:srgbClr val="000000"/>
                </a:solidFill>
                <a:latin typeface="CentSchbook Win95BT"/>
                <a:ea typeface="Times New Roman"/>
                <a:cs typeface="Times New Roman"/>
              </a:rPr>
              <a:t>werden</a:t>
            </a:r>
            <a:r>
              <a:rPr lang="en-US" sz="2700" dirty="0">
                <a:solidFill>
                  <a:srgbClr val="000000"/>
                </a:solidFill>
                <a:latin typeface="CentSchbook Win95BT"/>
                <a:ea typeface="Times New Roman"/>
                <a:cs typeface="Times New Roman"/>
              </a:rPr>
              <a:t>.</a:t>
            </a:r>
            <a:r>
              <a:rPr lang="en-US" sz="2600" dirty="0">
                <a:solidFill>
                  <a:srgbClr val="000000"/>
                </a:solidFill>
                <a:latin typeface="CentSchbook Win95BT"/>
                <a:ea typeface="Times New Roman"/>
                <a:cs typeface="Times New Roman"/>
              </a:rPr>
              <a:t> </a:t>
            </a:r>
            <a:r>
              <a:rPr lang="de-DE" sz="2600" dirty="0">
                <a:latin typeface="Calibri"/>
                <a:ea typeface="Calibri"/>
                <a:cs typeface="Times New Roman"/>
              </a:rPr>
              <a:t> </a:t>
            </a:r>
            <a:endParaRPr lang="ru-RU" sz="2600" dirty="0">
              <a:latin typeface="Calibri"/>
              <a:ea typeface="Calibri"/>
              <a:cs typeface="Times New Roman"/>
            </a:endParaRPr>
          </a:p>
          <a:p>
            <a:pPr algn="l" eaLnBrk="1" fontAlgn="auto" hangingPunct="1">
              <a:spcBef>
                <a:spcPts val="0"/>
              </a:spcBef>
              <a:spcAft>
                <a:spcPts val="0"/>
              </a:spcAft>
              <a:buFont typeface="Arial" charset="0"/>
              <a:buNone/>
              <a:defRPr/>
            </a:pPr>
            <a:endParaRPr lang="ru-RU" sz="2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84138"/>
            <a:ext cx="8229600" cy="777876"/>
          </a:xfrm>
        </p:spPr>
        <p:txBody>
          <a:bodyPr rtlCol="0">
            <a:normAutofit/>
          </a:bodyPr>
          <a:lstStyle/>
          <a:p>
            <a:pPr defTabSz="449263" eaLnBrk="1">
              <a:lnSpc>
                <a:spcPct val="96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3200" b="1" dirty="0">
                <a:solidFill>
                  <a:srgbClr val="000000"/>
                </a:solidFill>
                <a:latin typeface="Gill Sans MT" pitchFamily="34" charset="0"/>
                <a:ea typeface="+mn-ea"/>
              </a:rPr>
              <a:t>Произношение звуков</a:t>
            </a:r>
          </a:p>
        </p:txBody>
      </p:sp>
      <p:sp>
        <p:nvSpPr>
          <p:cNvPr id="3" name="Содержимое 2"/>
          <p:cNvSpPr>
            <a:spLocks noGrp="1"/>
          </p:cNvSpPr>
          <p:nvPr>
            <p:ph idx="1"/>
          </p:nvPr>
        </p:nvSpPr>
        <p:spPr>
          <a:xfrm>
            <a:off x="0" y="692150"/>
            <a:ext cx="8964613" cy="5832475"/>
          </a:xfrm>
        </p:spPr>
        <p:txBody>
          <a:bodyPr rtlCol="0">
            <a:normAutofit fontScale="70000" lnSpcReduction="20000"/>
          </a:bodyPr>
          <a:lstStyle/>
          <a:p>
            <a:pPr eaLnBrk="1" fontAlgn="auto" hangingPunct="1">
              <a:spcAft>
                <a:spcPts val="0"/>
              </a:spcAft>
              <a:buFont typeface="Arial" pitchFamily="34" charset="0"/>
              <a:buNone/>
              <a:defRPr/>
            </a:pPr>
            <a:r>
              <a:rPr lang="de-DE" dirty="0" smtClean="0">
                <a:latin typeface="Times New Roman" pitchFamily="18" charset="0"/>
                <a:cs typeface="Times New Roman" pitchFamily="18" charset="0"/>
              </a:rPr>
              <a:t>    </a:t>
            </a:r>
            <a:r>
              <a:rPr lang="de-DE" sz="4000" dirty="0" smtClean="0">
                <a:latin typeface="Times New Roman" pitchFamily="18" charset="0"/>
                <a:cs typeface="Times New Roman" pitchFamily="18" charset="0"/>
              </a:rPr>
              <a:t>S</a:t>
            </a:r>
            <a:r>
              <a:rPr lang="de-DE" sz="4000" dirty="0" smtClean="0">
                <a:solidFill>
                  <a:srgbClr val="FF0000"/>
                </a:solidFill>
                <a:latin typeface="Times New Roman" pitchFamily="18" charset="0"/>
                <a:cs typeface="Times New Roman" pitchFamily="18" charset="0"/>
              </a:rPr>
              <a:t>ei</a:t>
            </a:r>
            <a:r>
              <a:rPr lang="de-DE" sz="4000" dirty="0" smtClean="0">
                <a:latin typeface="Times New Roman" pitchFamily="18" charset="0"/>
                <a:cs typeface="Times New Roman" pitchFamily="18" charset="0"/>
              </a:rPr>
              <a:t>t Monaten bre</a:t>
            </a:r>
            <a:r>
              <a:rPr lang="de-DE" sz="4000" dirty="0" smtClean="0">
                <a:solidFill>
                  <a:srgbClr val="FF0000"/>
                </a:solidFill>
                <a:latin typeface="Times New Roman" pitchFamily="18" charset="0"/>
                <a:cs typeface="Times New Roman" pitchFamily="18" charset="0"/>
              </a:rPr>
              <a:t>nn</a:t>
            </a:r>
            <a:r>
              <a:rPr lang="de-DE" sz="4000" dirty="0" smtClean="0">
                <a:latin typeface="Times New Roman" pitchFamily="18" charset="0"/>
                <a:cs typeface="Times New Roman" pitchFamily="18" charset="0"/>
              </a:rPr>
              <a:t>en w</a:t>
            </a:r>
            <a:r>
              <a:rPr lang="de-DE" sz="4000" dirty="0" smtClean="0">
                <a:solidFill>
                  <a:srgbClr val="FF0000"/>
                </a:solidFill>
                <a:latin typeface="Times New Roman" pitchFamily="18" charset="0"/>
                <a:cs typeface="Times New Roman" pitchFamily="18" charset="0"/>
              </a:rPr>
              <a:t>eit</a:t>
            </a:r>
            <a:r>
              <a:rPr lang="de-DE" sz="4000" dirty="0" smtClean="0">
                <a:latin typeface="Times New Roman" pitchFamily="18" charset="0"/>
                <a:cs typeface="Times New Roman" pitchFamily="18" charset="0"/>
              </a:rPr>
              <a:t>e Fl</a:t>
            </a:r>
            <a:r>
              <a:rPr lang="de-DE" sz="4000" dirty="0" smtClean="0">
                <a:solidFill>
                  <a:srgbClr val="FF0000"/>
                </a:solidFill>
                <a:latin typeface="Times New Roman" pitchFamily="18" charset="0"/>
                <a:cs typeface="Times New Roman" pitchFamily="18" charset="0"/>
              </a:rPr>
              <a:t>äch</a:t>
            </a:r>
            <a:r>
              <a:rPr lang="de-DE" sz="4000" dirty="0" smtClean="0">
                <a:latin typeface="Times New Roman" pitchFamily="18" charset="0"/>
                <a:cs typeface="Times New Roman" pitchFamily="18" charset="0"/>
              </a:rPr>
              <a:t>en Indonesiens. Inzwischen sollen 2000 F</a:t>
            </a:r>
            <a:r>
              <a:rPr lang="de-DE" sz="4000" dirty="0" smtClean="0">
                <a:solidFill>
                  <a:srgbClr val="FF0000"/>
                </a:solidFill>
                <a:latin typeface="Times New Roman" pitchFamily="18" charset="0"/>
                <a:cs typeface="Times New Roman" pitchFamily="18" charset="0"/>
              </a:rPr>
              <a:t>eu</a:t>
            </a:r>
            <a:r>
              <a:rPr lang="de-DE" sz="4000" dirty="0" smtClean="0">
                <a:latin typeface="Times New Roman" pitchFamily="18" charset="0"/>
                <a:cs typeface="Times New Roman" pitchFamily="18" charset="0"/>
              </a:rPr>
              <a:t>er auf den Inseln Sumatra und Borneo gelegt worden sein. Regenwal</a:t>
            </a:r>
            <a:r>
              <a:rPr lang="de-DE" sz="4000" dirty="0" smtClean="0">
                <a:solidFill>
                  <a:srgbClr val="FF0000"/>
                </a:solidFill>
                <a:latin typeface="Times New Roman" pitchFamily="18" charset="0"/>
                <a:cs typeface="Times New Roman" pitchFamily="18" charset="0"/>
              </a:rPr>
              <a:t>d</a:t>
            </a:r>
            <a:r>
              <a:rPr lang="de-DE" sz="4000" dirty="0" smtClean="0">
                <a:latin typeface="Times New Roman" pitchFamily="18" charset="0"/>
                <a:cs typeface="Times New Roman" pitchFamily="18" charset="0"/>
              </a:rPr>
              <a:t>flächen ver</a:t>
            </a:r>
            <a:r>
              <a:rPr lang="de-DE" sz="4000" dirty="0" smtClean="0">
                <a:solidFill>
                  <a:srgbClr val="FF0000"/>
                </a:solidFill>
                <a:latin typeface="Times New Roman" pitchFamily="18" charset="0"/>
                <a:cs typeface="Times New Roman" pitchFamily="18" charset="0"/>
              </a:rPr>
              <a:t>sch</a:t>
            </a:r>
            <a:r>
              <a:rPr lang="de-DE" sz="4000" dirty="0" smtClean="0">
                <a:latin typeface="Times New Roman" pitchFamily="18" charset="0"/>
                <a:cs typeface="Times New Roman" pitchFamily="18" charset="0"/>
              </a:rPr>
              <a:t>winden, um an gl</a:t>
            </a:r>
            <a:r>
              <a:rPr lang="de-DE" sz="4000" dirty="0" smtClean="0">
                <a:solidFill>
                  <a:srgbClr val="FF0000"/>
                </a:solidFill>
                <a:latin typeface="Times New Roman" pitchFamily="18" charset="0"/>
                <a:cs typeface="Times New Roman" pitchFamily="18" charset="0"/>
              </a:rPr>
              <a:t>eich</a:t>
            </a:r>
            <a:r>
              <a:rPr lang="de-DE" sz="4000" dirty="0" smtClean="0">
                <a:latin typeface="Times New Roman" pitchFamily="18" charset="0"/>
                <a:cs typeface="Times New Roman" pitchFamily="18" charset="0"/>
              </a:rPr>
              <a:t>er Stelle  Palm</a:t>
            </a:r>
            <a:r>
              <a:rPr lang="de-DE" sz="4000" dirty="0" smtClean="0">
                <a:solidFill>
                  <a:srgbClr val="FF0000"/>
                </a:solidFill>
                <a:latin typeface="Times New Roman" pitchFamily="18" charset="0"/>
                <a:cs typeface="Times New Roman" pitchFamily="18" charset="0"/>
              </a:rPr>
              <a:t>ö</a:t>
            </a:r>
            <a:r>
              <a:rPr lang="de-DE" sz="4000" dirty="0" smtClean="0">
                <a:latin typeface="Times New Roman" pitchFamily="18" charset="0"/>
                <a:cs typeface="Times New Roman" pitchFamily="18" charset="0"/>
              </a:rPr>
              <a:t>l- un</a:t>
            </a:r>
            <a:r>
              <a:rPr lang="de-DE" sz="4000" dirty="0" smtClean="0">
                <a:solidFill>
                  <a:srgbClr val="FF0000"/>
                </a:solidFill>
                <a:latin typeface="Times New Roman" pitchFamily="18" charset="0"/>
                <a:cs typeface="Times New Roman" pitchFamily="18" charset="0"/>
              </a:rPr>
              <a:t>d </a:t>
            </a:r>
            <a:r>
              <a:rPr lang="de-DE" sz="4000" dirty="0" smtClean="0">
                <a:latin typeface="Times New Roman" pitchFamily="18" charset="0"/>
                <a:cs typeface="Times New Roman" pitchFamily="18" charset="0"/>
              </a:rPr>
              <a:t>Pap</a:t>
            </a:r>
            <a:r>
              <a:rPr lang="de-DE" sz="4000" dirty="0" smtClean="0">
                <a:solidFill>
                  <a:srgbClr val="FF0000"/>
                </a:solidFill>
                <a:latin typeface="Times New Roman" pitchFamily="18" charset="0"/>
                <a:cs typeface="Times New Roman" pitchFamily="18" charset="0"/>
              </a:rPr>
              <a:t>ie</a:t>
            </a:r>
            <a:r>
              <a:rPr lang="de-DE" sz="4000" dirty="0" smtClean="0">
                <a:latin typeface="Times New Roman" pitchFamily="18" charset="0"/>
                <a:cs typeface="Times New Roman" pitchFamily="18" charset="0"/>
              </a:rPr>
              <a:t>rplanta</a:t>
            </a:r>
            <a:r>
              <a:rPr lang="de-DE" sz="4000" dirty="0" smtClean="0">
                <a:solidFill>
                  <a:srgbClr val="FF0000"/>
                </a:solidFill>
                <a:latin typeface="Times New Roman" pitchFamily="18" charset="0"/>
                <a:cs typeface="Times New Roman" pitchFamily="18" charset="0"/>
              </a:rPr>
              <a:t>g</a:t>
            </a:r>
            <a:r>
              <a:rPr lang="de-DE" sz="4000" dirty="0" smtClean="0">
                <a:latin typeface="Times New Roman" pitchFamily="18" charset="0"/>
                <a:cs typeface="Times New Roman" pitchFamily="18" charset="0"/>
              </a:rPr>
              <a:t>en anzulegen.</a:t>
            </a:r>
            <a:br>
              <a:rPr lang="de-DE" sz="4000" dirty="0" smtClean="0">
                <a:latin typeface="Times New Roman" pitchFamily="18" charset="0"/>
                <a:cs typeface="Times New Roman" pitchFamily="18" charset="0"/>
              </a:rPr>
            </a:br>
            <a:r>
              <a:rPr lang="de-DE" sz="4000" dirty="0" smtClean="0">
                <a:latin typeface="Times New Roman" pitchFamily="18" charset="0"/>
                <a:cs typeface="Times New Roman" pitchFamily="18" charset="0"/>
              </a:rPr>
              <a:t>Damit verbunden  ist eine gigantische Luftverschmu</a:t>
            </a:r>
            <a:r>
              <a:rPr lang="de-DE" sz="4000" dirty="0" smtClean="0">
                <a:solidFill>
                  <a:srgbClr val="FF0000"/>
                </a:solidFill>
                <a:latin typeface="Times New Roman" pitchFamily="18" charset="0"/>
                <a:cs typeface="Times New Roman" pitchFamily="18" charset="0"/>
              </a:rPr>
              <a:t>tzung</a:t>
            </a:r>
            <a:r>
              <a:rPr lang="de-DE" sz="4000" dirty="0" smtClean="0">
                <a:latin typeface="Times New Roman" pitchFamily="18" charset="0"/>
                <a:cs typeface="Times New Roman" pitchFamily="18" charset="0"/>
              </a:rPr>
              <a:t>, ausgel</a:t>
            </a:r>
            <a:r>
              <a:rPr lang="de-DE" sz="4000" dirty="0" smtClean="0">
                <a:solidFill>
                  <a:srgbClr val="FF0000"/>
                </a:solidFill>
                <a:latin typeface="Times New Roman" pitchFamily="18" charset="0"/>
                <a:cs typeface="Times New Roman" pitchFamily="18" charset="0"/>
              </a:rPr>
              <a:t>ö</a:t>
            </a:r>
            <a:r>
              <a:rPr lang="de-DE" sz="4000" dirty="0" smtClean="0">
                <a:latin typeface="Times New Roman" pitchFamily="18" charset="0"/>
                <a:cs typeface="Times New Roman" pitchFamily="18" charset="0"/>
              </a:rPr>
              <a:t>st durch den Rauch, der aus klimaschä</a:t>
            </a:r>
            <a:r>
              <a:rPr lang="de-DE" sz="4000" dirty="0" smtClean="0">
                <a:solidFill>
                  <a:srgbClr val="FF0000"/>
                </a:solidFill>
                <a:latin typeface="Times New Roman" pitchFamily="18" charset="0"/>
                <a:cs typeface="Times New Roman" pitchFamily="18" charset="0"/>
              </a:rPr>
              <a:t>d</a:t>
            </a:r>
            <a:r>
              <a:rPr lang="de-DE" sz="4000" dirty="0" smtClean="0">
                <a:latin typeface="Times New Roman" pitchFamily="18" charset="0"/>
                <a:cs typeface="Times New Roman" pitchFamily="18" charset="0"/>
              </a:rPr>
              <a:t>lichen</a:t>
            </a:r>
          </a:p>
          <a:p>
            <a:pPr eaLnBrk="1" fontAlgn="auto" hangingPunct="1">
              <a:spcAft>
                <a:spcPts val="0"/>
              </a:spcAft>
              <a:buFont typeface="Arial" pitchFamily="34" charset="0"/>
              <a:buNone/>
              <a:defRPr/>
            </a:pPr>
            <a:r>
              <a:rPr lang="de-DE" sz="4000" dirty="0" smtClean="0">
                <a:latin typeface="Times New Roman" pitchFamily="18" charset="0"/>
                <a:cs typeface="Times New Roman" pitchFamily="18" charset="0"/>
              </a:rPr>
              <a:t>    Trei</a:t>
            </a:r>
            <a:r>
              <a:rPr lang="de-DE" sz="4000" dirty="0" smtClean="0">
                <a:solidFill>
                  <a:srgbClr val="FF0000"/>
                </a:solidFill>
                <a:latin typeface="Times New Roman" pitchFamily="18" charset="0"/>
                <a:cs typeface="Times New Roman" pitchFamily="18" charset="0"/>
              </a:rPr>
              <a:t>b</a:t>
            </a:r>
            <a:r>
              <a:rPr lang="de-DE" sz="4000" dirty="0" smtClean="0">
                <a:latin typeface="Times New Roman" pitchFamily="18" charset="0"/>
                <a:cs typeface="Times New Roman" pitchFamily="18" charset="0"/>
              </a:rPr>
              <a:t>hausgasen besteht. 40 Mi</a:t>
            </a:r>
            <a:r>
              <a:rPr lang="de-DE" sz="4000" dirty="0" smtClean="0">
                <a:solidFill>
                  <a:srgbClr val="FF0000"/>
                </a:solidFill>
                <a:latin typeface="Times New Roman" pitchFamily="18" charset="0"/>
                <a:cs typeface="Times New Roman" pitchFamily="18" charset="0"/>
              </a:rPr>
              <a:t>llio</a:t>
            </a:r>
            <a:r>
              <a:rPr lang="de-DE" sz="4000" dirty="0" smtClean="0">
                <a:latin typeface="Times New Roman" pitchFamily="18" charset="0"/>
                <a:cs typeface="Times New Roman" pitchFamily="18" charset="0"/>
              </a:rPr>
              <a:t>nen Menschen leiden an </a:t>
            </a:r>
            <a:r>
              <a:rPr lang="de-DE" sz="4000" dirty="0" err="1" smtClean="0">
                <a:latin typeface="Times New Roman" pitchFamily="18" charset="0"/>
                <a:cs typeface="Times New Roman" pitchFamily="18" charset="0"/>
              </a:rPr>
              <a:t>Atemwe</a:t>
            </a:r>
            <a:r>
              <a:rPr lang="de-DE" sz="4000" dirty="0" err="1" smtClean="0">
                <a:solidFill>
                  <a:srgbClr val="FF0000"/>
                </a:solidFill>
                <a:latin typeface="Times New Roman" pitchFamily="18" charset="0"/>
                <a:cs typeface="Times New Roman" pitchFamily="18" charset="0"/>
              </a:rPr>
              <a:t>gs</a:t>
            </a:r>
            <a:r>
              <a:rPr lang="de-DE" sz="4000" dirty="0" err="1" smtClean="0">
                <a:latin typeface="Times New Roman" pitchFamily="18" charset="0"/>
                <a:cs typeface="Times New Roman" pitchFamily="18" charset="0"/>
              </a:rPr>
              <a:t>beschw</a:t>
            </a:r>
            <a:r>
              <a:rPr lang="de-DE" sz="4000" dirty="0" err="1" smtClean="0">
                <a:solidFill>
                  <a:srgbClr val="FF0000"/>
                </a:solidFill>
                <a:latin typeface="Times New Roman" pitchFamily="18" charset="0"/>
                <a:cs typeface="Times New Roman" pitchFamily="18" charset="0"/>
              </a:rPr>
              <a:t>e</a:t>
            </a:r>
            <a:r>
              <a:rPr lang="de-DE" sz="4000" dirty="0" err="1" smtClean="0">
                <a:latin typeface="Times New Roman" pitchFamily="18" charset="0"/>
                <a:cs typeface="Times New Roman" pitchFamily="18" charset="0"/>
              </a:rPr>
              <a:t>rden</a:t>
            </a:r>
            <a:r>
              <a:rPr lang="de-DE" sz="4000" dirty="0" smtClean="0">
                <a:latin typeface="Times New Roman" pitchFamily="18" charset="0"/>
                <a:cs typeface="Times New Roman" pitchFamily="18" charset="0"/>
              </a:rPr>
              <a:t>. Dur</a:t>
            </a:r>
            <a:r>
              <a:rPr lang="de-DE" sz="4000" dirty="0" smtClean="0">
                <a:solidFill>
                  <a:srgbClr val="FF0000"/>
                </a:solidFill>
                <a:latin typeface="Times New Roman" pitchFamily="18" charset="0"/>
                <a:cs typeface="Times New Roman" pitchFamily="18" charset="0"/>
              </a:rPr>
              <a:t>ch </a:t>
            </a:r>
            <a:r>
              <a:rPr lang="de-DE" sz="4000" dirty="0" smtClean="0">
                <a:latin typeface="Times New Roman" pitchFamily="18" charset="0"/>
                <a:cs typeface="Times New Roman" pitchFamily="18" charset="0"/>
              </a:rPr>
              <a:t>die Regenwalda</a:t>
            </a:r>
            <a:r>
              <a:rPr lang="de-DE" sz="4000" dirty="0" smtClean="0">
                <a:solidFill>
                  <a:srgbClr val="FF0000"/>
                </a:solidFill>
                <a:latin typeface="Times New Roman" pitchFamily="18" charset="0"/>
                <a:cs typeface="Times New Roman" pitchFamily="18" charset="0"/>
              </a:rPr>
              <a:t>b</a:t>
            </a:r>
            <a:r>
              <a:rPr lang="de-DE" sz="4000" dirty="0" smtClean="0">
                <a:latin typeface="Times New Roman" pitchFamily="18" charset="0"/>
                <a:cs typeface="Times New Roman" pitchFamily="18" charset="0"/>
              </a:rPr>
              <a:t>holzu</a:t>
            </a:r>
            <a:r>
              <a:rPr lang="de-DE" sz="4000" dirty="0" smtClean="0">
                <a:solidFill>
                  <a:srgbClr val="FF0000"/>
                </a:solidFill>
                <a:latin typeface="Times New Roman" pitchFamily="18" charset="0"/>
                <a:cs typeface="Times New Roman" pitchFamily="18" charset="0"/>
              </a:rPr>
              <a:t>ng </a:t>
            </a:r>
            <a:r>
              <a:rPr lang="de-DE" sz="4000" dirty="0" smtClean="0">
                <a:latin typeface="Times New Roman" pitchFamily="18" charset="0"/>
                <a:cs typeface="Times New Roman" pitchFamily="18" charset="0"/>
              </a:rPr>
              <a:t>und die Brandrodungen geh</a:t>
            </a:r>
            <a:r>
              <a:rPr lang="de-DE" sz="4000" dirty="0" smtClean="0">
                <a:solidFill>
                  <a:srgbClr val="FF0000"/>
                </a:solidFill>
                <a:latin typeface="Times New Roman" pitchFamily="18" charset="0"/>
                <a:cs typeface="Times New Roman" pitchFamily="18" charset="0"/>
              </a:rPr>
              <a:t>ö</a:t>
            </a:r>
            <a:r>
              <a:rPr lang="de-DE" sz="4000" dirty="0" smtClean="0">
                <a:latin typeface="Times New Roman" pitchFamily="18" charset="0"/>
                <a:cs typeface="Times New Roman" pitchFamily="18" charset="0"/>
              </a:rPr>
              <a:t>rt Indonesien zu d</a:t>
            </a:r>
            <a:r>
              <a:rPr lang="de-DE" sz="4000" dirty="0" smtClean="0">
                <a:solidFill>
                  <a:srgbClr val="FF0000"/>
                </a:solidFill>
                <a:latin typeface="Times New Roman" pitchFamily="18" charset="0"/>
                <a:cs typeface="Times New Roman" pitchFamily="18" charset="0"/>
              </a:rPr>
              <a:t>e</a:t>
            </a:r>
            <a:r>
              <a:rPr lang="de-DE" sz="4000" dirty="0" smtClean="0">
                <a:latin typeface="Times New Roman" pitchFamily="18" charset="0"/>
                <a:cs typeface="Times New Roman" pitchFamily="18" charset="0"/>
              </a:rPr>
              <a:t>n St</a:t>
            </a:r>
            <a:r>
              <a:rPr lang="de-DE" sz="4000" dirty="0" smtClean="0">
                <a:solidFill>
                  <a:srgbClr val="FF0000"/>
                </a:solidFill>
                <a:latin typeface="Times New Roman" pitchFamily="18" charset="0"/>
                <a:cs typeface="Times New Roman" pitchFamily="18" charset="0"/>
              </a:rPr>
              <a:t>aa</a:t>
            </a:r>
            <a:r>
              <a:rPr lang="de-DE" sz="4000" dirty="0" smtClean="0">
                <a:latin typeface="Times New Roman" pitchFamily="18" charset="0"/>
                <a:cs typeface="Times New Roman" pitchFamily="18" charset="0"/>
              </a:rPr>
              <a:t>ten  mit dem gr</a:t>
            </a:r>
            <a:r>
              <a:rPr lang="de-DE" sz="4000" dirty="0" smtClean="0">
                <a:solidFill>
                  <a:srgbClr val="FF0000"/>
                </a:solidFill>
                <a:latin typeface="Times New Roman" pitchFamily="18" charset="0"/>
                <a:cs typeface="Times New Roman" pitchFamily="18" charset="0"/>
              </a:rPr>
              <a:t>öß</a:t>
            </a:r>
            <a:r>
              <a:rPr lang="de-DE" sz="4000" dirty="0" smtClean="0">
                <a:latin typeface="Times New Roman" pitchFamily="18" charset="0"/>
                <a:cs typeface="Times New Roman" pitchFamily="18" charset="0"/>
              </a:rPr>
              <a:t>ten CO2-Ausstoß.</a:t>
            </a:r>
            <a:br>
              <a:rPr lang="de-DE" sz="4000" dirty="0" smtClean="0">
                <a:latin typeface="Times New Roman" pitchFamily="18" charset="0"/>
                <a:cs typeface="Times New Roman" pitchFamily="18" charset="0"/>
              </a:rPr>
            </a:br>
            <a:r>
              <a:rPr lang="de-DE" sz="4000" dirty="0" smtClean="0">
                <a:latin typeface="Times New Roman" pitchFamily="18" charset="0"/>
                <a:cs typeface="Times New Roman" pitchFamily="18" charset="0"/>
              </a:rPr>
              <a:t>Vor der wichtigen Welt-Klimakonferenz in Paris hat die Regierung in </a:t>
            </a:r>
            <a:r>
              <a:rPr lang="de-DE" sz="4000" dirty="0" smtClean="0">
                <a:solidFill>
                  <a:srgbClr val="FF0000"/>
                </a:solidFill>
                <a:latin typeface="Times New Roman" pitchFamily="18" charset="0"/>
                <a:cs typeface="Times New Roman" pitchFamily="18" charset="0"/>
              </a:rPr>
              <a:t>Ja</a:t>
            </a:r>
            <a:r>
              <a:rPr lang="de-DE" sz="4000" dirty="0" smtClean="0">
                <a:latin typeface="Times New Roman" pitchFamily="18" charset="0"/>
                <a:cs typeface="Times New Roman" pitchFamily="18" charset="0"/>
              </a:rPr>
              <a:t>karta ihre Klimaziele </a:t>
            </a:r>
            <a:r>
              <a:rPr lang="de-DE" sz="4000" dirty="0" smtClean="0">
                <a:solidFill>
                  <a:srgbClr val="FF0000"/>
                </a:solidFill>
                <a:latin typeface="Times New Roman" pitchFamily="18" charset="0"/>
                <a:cs typeface="Times New Roman" pitchFamily="18" charset="0"/>
              </a:rPr>
              <a:t>v</a:t>
            </a:r>
            <a:r>
              <a:rPr lang="de-DE" sz="4000" dirty="0" smtClean="0">
                <a:latin typeface="Times New Roman" pitchFamily="18" charset="0"/>
                <a:cs typeface="Times New Roman" pitchFamily="18" charset="0"/>
              </a:rPr>
              <a:t>orgestellt. Demnach sollen bis </a:t>
            </a:r>
            <a:r>
              <a:rPr lang="de-DE" sz="4000" dirty="0" smtClean="0">
                <a:solidFill>
                  <a:srgbClr val="FF0000"/>
                </a:solidFill>
                <a:latin typeface="Times New Roman" pitchFamily="18" charset="0"/>
                <a:cs typeface="Times New Roman" pitchFamily="18" charset="0"/>
              </a:rPr>
              <a:t>2020</a:t>
            </a:r>
            <a:r>
              <a:rPr lang="de-DE" sz="4000" dirty="0" smtClean="0">
                <a:latin typeface="Times New Roman" pitchFamily="18" charset="0"/>
                <a:cs typeface="Times New Roman" pitchFamily="18" charset="0"/>
              </a:rPr>
              <a:t> die Treibhausgasemi</a:t>
            </a:r>
            <a:r>
              <a:rPr lang="de-DE" sz="4000" dirty="0" smtClean="0">
                <a:solidFill>
                  <a:srgbClr val="FF0000"/>
                </a:solidFill>
                <a:latin typeface="Times New Roman" pitchFamily="18" charset="0"/>
                <a:cs typeface="Times New Roman" pitchFamily="18" charset="0"/>
              </a:rPr>
              <a:t>ss</a:t>
            </a:r>
            <a:r>
              <a:rPr lang="de-DE" sz="4000" dirty="0" smtClean="0">
                <a:latin typeface="Times New Roman" pitchFamily="18" charset="0"/>
                <a:cs typeface="Times New Roman" pitchFamily="18" charset="0"/>
              </a:rPr>
              <a:t>ionen um</a:t>
            </a:r>
            <a:br>
              <a:rPr lang="de-DE"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26 </a:t>
            </a:r>
            <a:r>
              <a:rPr lang="en-US" sz="4000" dirty="0" err="1" smtClean="0">
                <a:latin typeface="Times New Roman" pitchFamily="18" charset="0"/>
                <a:cs typeface="Times New Roman" pitchFamily="18" charset="0"/>
              </a:rPr>
              <a:t>Prozent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reduziert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werden</a:t>
            </a:r>
            <a:r>
              <a:rPr lang="en-US" sz="4000" dirty="0" smtClean="0">
                <a:latin typeface="Times New Roman" pitchFamily="18" charset="0"/>
                <a:cs typeface="Times New Roman" pitchFamily="18" charset="0"/>
              </a:rPr>
              <a:t>.</a:t>
            </a:r>
            <a:endParaRPr lang="ru-RU" sz="4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0"/>
            <a:ext cx="8229600" cy="561975"/>
          </a:xfrm>
        </p:spPr>
        <p:txBody>
          <a:bodyPr rtlCol="0">
            <a:normAutofit/>
          </a:bodyPr>
          <a:lstStyle/>
          <a:p>
            <a:pPr defTabSz="449263" eaLnBrk="1">
              <a:lnSpc>
                <a:spcPct val="96000"/>
              </a:lnSpc>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3200" b="1" dirty="0">
                <a:solidFill>
                  <a:srgbClr val="000000"/>
                </a:solidFill>
                <a:latin typeface="Gill Sans MT" pitchFamily="34" charset="0"/>
                <a:ea typeface="+mn-ea"/>
              </a:rPr>
              <a:t>Словесное ударение</a:t>
            </a:r>
          </a:p>
        </p:txBody>
      </p:sp>
      <p:sp>
        <p:nvSpPr>
          <p:cNvPr id="71683" name="Содержимое 2"/>
          <p:cNvSpPr>
            <a:spLocks noGrp="1"/>
          </p:cNvSpPr>
          <p:nvPr>
            <p:ph idx="1"/>
          </p:nvPr>
        </p:nvSpPr>
        <p:spPr>
          <a:xfrm>
            <a:off x="0" y="620713"/>
            <a:ext cx="9144000" cy="5976937"/>
          </a:xfrm>
        </p:spPr>
        <p:txBody>
          <a:bodyPr/>
          <a:lstStyle/>
          <a:p>
            <a:pPr eaLnBrk="1" hangingPunct="1">
              <a:buFont typeface="Arial" pitchFamily="34" charset="0"/>
              <a:buNone/>
            </a:pPr>
            <a:r>
              <a:rPr lang="ru-RU" altLang="ru-RU" sz="2700" smtClean="0">
                <a:latin typeface="Times New Roman" pitchFamily="18" charset="0"/>
                <a:cs typeface="Times New Roman" pitchFamily="18" charset="0"/>
              </a:rPr>
              <a:t>     </a:t>
            </a:r>
            <a:r>
              <a:rPr lang="de-DE" altLang="ru-RU" sz="2700" smtClean="0">
                <a:latin typeface="Times New Roman" pitchFamily="18" charset="0"/>
                <a:cs typeface="Times New Roman" pitchFamily="18" charset="0"/>
              </a:rPr>
              <a:t>Seit M</a:t>
            </a:r>
            <a:r>
              <a:rPr lang="de-DE" altLang="ru-RU" sz="2700" b="1" i="1" smtClean="0">
                <a:latin typeface="Times New Roman" pitchFamily="18" charset="0"/>
                <a:cs typeface="Times New Roman" pitchFamily="18" charset="0"/>
              </a:rPr>
              <a:t>o</a:t>
            </a:r>
            <a:r>
              <a:rPr lang="de-DE" altLang="ru-RU" sz="2700" smtClean="0">
                <a:latin typeface="Times New Roman" pitchFamily="18" charset="0"/>
                <a:cs typeface="Times New Roman" pitchFamily="18" charset="0"/>
              </a:rPr>
              <a:t>naten brennen weite Fl</a:t>
            </a:r>
            <a:r>
              <a:rPr lang="de-DE" altLang="ru-RU" sz="2700" b="1" i="1" smtClean="0">
                <a:latin typeface="Times New Roman" pitchFamily="18" charset="0"/>
                <a:cs typeface="Times New Roman" pitchFamily="18" charset="0"/>
              </a:rPr>
              <a:t>ä</a:t>
            </a:r>
            <a:r>
              <a:rPr lang="de-DE" altLang="ru-RU" sz="2700" smtClean="0">
                <a:latin typeface="Times New Roman" pitchFamily="18" charset="0"/>
                <a:cs typeface="Times New Roman" pitchFamily="18" charset="0"/>
              </a:rPr>
              <a:t>chen Indon</a:t>
            </a:r>
            <a:r>
              <a:rPr lang="de-DE" altLang="ru-RU" sz="2700" b="1" i="1" smtClean="0">
                <a:latin typeface="Times New Roman" pitchFamily="18" charset="0"/>
                <a:cs typeface="Times New Roman" pitchFamily="18" charset="0"/>
              </a:rPr>
              <a:t>e</a:t>
            </a:r>
            <a:r>
              <a:rPr lang="de-DE" altLang="ru-RU" sz="2700" smtClean="0">
                <a:latin typeface="Times New Roman" pitchFamily="18" charset="0"/>
                <a:cs typeface="Times New Roman" pitchFamily="18" charset="0"/>
              </a:rPr>
              <a:t>siens. </a:t>
            </a:r>
            <a:r>
              <a:rPr lang="de-DE" altLang="ru-RU" sz="2700" b="1" i="1" smtClean="0">
                <a:latin typeface="Times New Roman" pitchFamily="18" charset="0"/>
                <a:cs typeface="Times New Roman" pitchFamily="18" charset="0"/>
              </a:rPr>
              <a:t>I</a:t>
            </a:r>
            <a:r>
              <a:rPr lang="de-DE" altLang="ru-RU" sz="2700" smtClean="0">
                <a:latin typeface="Times New Roman" pitchFamily="18" charset="0"/>
                <a:cs typeface="Times New Roman" pitchFamily="18" charset="0"/>
              </a:rPr>
              <a:t>nzwischen sollen 2000 Feuer auf den Inseln Sum</a:t>
            </a:r>
            <a:r>
              <a:rPr lang="de-DE" altLang="ru-RU" sz="2700" b="1" i="1" smtClean="0">
                <a:latin typeface="Times New Roman" pitchFamily="18" charset="0"/>
                <a:cs typeface="Times New Roman" pitchFamily="18" charset="0"/>
              </a:rPr>
              <a:t>a</a:t>
            </a:r>
            <a:r>
              <a:rPr lang="de-DE" altLang="ru-RU" sz="2700" smtClean="0">
                <a:latin typeface="Times New Roman" pitchFamily="18" charset="0"/>
                <a:cs typeface="Times New Roman" pitchFamily="18" charset="0"/>
              </a:rPr>
              <a:t>tra und Born</a:t>
            </a:r>
            <a:r>
              <a:rPr lang="de-DE" altLang="ru-RU" sz="2700" b="1" i="1" smtClean="0">
                <a:latin typeface="Times New Roman" pitchFamily="18" charset="0"/>
                <a:cs typeface="Times New Roman" pitchFamily="18" charset="0"/>
              </a:rPr>
              <a:t>e</a:t>
            </a:r>
            <a:r>
              <a:rPr lang="de-DE" altLang="ru-RU" sz="2700" smtClean="0">
                <a:latin typeface="Times New Roman" pitchFamily="18" charset="0"/>
                <a:cs typeface="Times New Roman" pitchFamily="18" charset="0"/>
              </a:rPr>
              <a:t>o gelegt worden sein</a:t>
            </a:r>
            <a:r>
              <a:rPr lang="de-DE" altLang="ru-RU" sz="2700" b="1" smtClean="0">
                <a:latin typeface="Times New Roman" pitchFamily="18" charset="0"/>
                <a:cs typeface="Times New Roman" pitchFamily="18" charset="0"/>
              </a:rPr>
              <a:t>.</a:t>
            </a:r>
            <a:r>
              <a:rPr lang="de-DE" altLang="ru-RU" sz="2700" b="1" i="1" smtClean="0">
                <a:latin typeface="Times New Roman" pitchFamily="18" charset="0"/>
                <a:cs typeface="Times New Roman" pitchFamily="18" charset="0"/>
              </a:rPr>
              <a:t> Regenwaldflächen </a:t>
            </a:r>
            <a:r>
              <a:rPr lang="de-DE" altLang="ru-RU" sz="2700" smtClean="0">
                <a:latin typeface="Times New Roman" pitchFamily="18" charset="0"/>
                <a:cs typeface="Times New Roman" pitchFamily="18" charset="0"/>
              </a:rPr>
              <a:t>verschw</a:t>
            </a:r>
            <a:r>
              <a:rPr lang="de-DE" altLang="ru-RU" sz="2700" b="1" i="1" smtClean="0">
                <a:latin typeface="Times New Roman" pitchFamily="18" charset="0"/>
                <a:cs typeface="Times New Roman" pitchFamily="18" charset="0"/>
              </a:rPr>
              <a:t>i</a:t>
            </a:r>
            <a:r>
              <a:rPr lang="de-DE" altLang="ru-RU" sz="2700" smtClean="0">
                <a:latin typeface="Times New Roman" pitchFamily="18" charset="0"/>
                <a:cs typeface="Times New Roman" pitchFamily="18" charset="0"/>
              </a:rPr>
              <a:t>nden, um an gleicher Stelle  P</a:t>
            </a:r>
            <a:r>
              <a:rPr lang="de-DE" altLang="ru-RU" sz="2700" b="1" i="1" smtClean="0">
                <a:latin typeface="Times New Roman" pitchFamily="18" charset="0"/>
                <a:cs typeface="Times New Roman" pitchFamily="18" charset="0"/>
              </a:rPr>
              <a:t>a</a:t>
            </a:r>
            <a:r>
              <a:rPr lang="de-DE" altLang="ru-RU" sz="2700" smtClean="0">
                <a:latin typeface="Times New Roman" pitchFamily="18" charset="0"/>
                <a:cs typeface="Times New Roman" pitchFamily="18" charset="0"/>
              </a:rPr>
              <a:t>lmöl- und Pap</a:t>
            </a:r>
            <a:r>
              <a:rPr lang="de-DE" altLang="ru-RU" sz="2700" b="1" i="1" smtClean="0">
                <a:latin typeface="Times New Roman" pitchFamily="18" charset="0"/>
                <a:cs typeface="Times New Roman" pitchFamily="18" charset="0"/>
              </a:rPr>
              <a:t>ie</a:t>
            </a:r>
            <a:r>
              <a:rPr lang="de-DE" altLang="ru-RU" sz="2700" smtClean="0">
                <a:latin typeface="Times New Roman" pitchFamily="18" charset="0"/>
                <a:cs typeface="Times New Roman" pitchFamily="18" charset="0"/>
              </a:rPr>
              <a:t>rplantagen </a:t>
            </a:r>
            <a:r>
              <a:rPr lang="de-DE" altLang="ru-RU" sz="2700" b="1" i="1" smtClean="0">
                <a:latin typeface="Times New Roman" pitchFamily="18" charset="0"/>
                <a:cs typeface="Times New Roman" pitchFamily="18" charset="0"/>
              </a:rPr>
              <a:t>an</a:t>
            </a:r>
            <a:r>
              <a:rPr lang="de-DE" altLang="ru-RU" sz="2700" smtClean="0">
                <a:latin typeface="Times New Roman" pitchFamily="18" charset="0"/>
                <a:cs typeface="Times New Roman" pitchFamily="18" charset="0"/>
              </a:rPr>
              <a:t>zulegen.</a:t>
            </a:r>
            <a:br>
              <a:rPr lang="de-DE" altLang="ru-RU" sz="2700" smtClean="0">
                <a:latin typeface="Times New Roman" pitchFamily="18" charset="0"/>
                <a:cs typeface="Times New Roman" pitchFamily="18" charset="0"/>
              </a:rPr>
            </a:br>
            <a:r>
              <a:rPr lang="de-DE" altLang="ru-RU" sz="2700" smtClean="0">
                <a:latin typeface="Times New Roman" pitchFamily="18" charset="0"/>
                <a:cs typeface="Times New Roman" pitchFamily="18" charset="0"/>
              </a:rPr>
              <a:t>Damit verb</a:t>
            </a:r>
            <a:r>
              <a:rPr lang="de-DE" altLang="ru-RU" sz="2700" b="1" i="1" smtClean="0">
                <a:latin typeface="Times New Roman" pitchFamily="18" charset="0"/>
                <a:cs typeface="Times New Roman" pitchFamily="18" charset="0"/>
              </a:rPr>
              <a:t>u</a:t>
            </a:r>
            <a:r>
              <a:rPr lang="de-DE" altLang="ru-RU" sz="2700" smtClean="0">
                <a:latin typeface="Times New Roman" pitchFamily="18" charset="0"/>
                <a:cs typeface="Times New Roman" pitchFamily="18" charset="0"/>
              </a:rPr>
              <a:t>nden  ist eine gig</a:t>
            </a:r>
            <a:r>
              <a:rPr lang="de-DE" altLang="ru-RU" sz="2700" b="1" i="1" smtClean="0">
                <a:latin typeface="Times New Roman" pitchFamily="18" charset="0"/>
                <a:cs typeface="Times New Roman" pitchFamily="18" charset="0"/>
              </a:rPr>
              <a:t>a</a:t>
            </a:r>
            <a:r>
              <a:rPr lang="de-DE" altLang="ru-RU" sz="2700" smtClean="0">
                <a:latin typeface="Times New Roman" pitchFamily="18" charset="0"/>
                <a:cs typeface="Times New Roman" pitchFamily="18" charset="0"/>
              </a:rPr>
              <a:t>ntische L</a:t>
            </a:r>
            <a:r>
              <a:rPr lang="de-DE" altLang="ru-RU" sz="2700" b="1" i="1" smtClean="0">
                <a:latin typeface="Times New Roman" pitchFamily="18" charset="0"/>
                <a:cs typeface="Times New Roman" pitchFamily="18" charset="0"/>
              </a:rPr>
              <a:t>u</a:t>
            </a:r>
            <a:r>
              <a:rPr lang="de-DE" altLang="ru-RU" sz="2700" smtClean="0">
                <a:latin typeface="Times New Roman" pitchFamily="18" charset="0"/>
                <a:cs typeface="Times New Roman" pitchFamily="18" charset="0"/>
              </a:rPr>
              <a:t>ftverschmutzung, </a:t>
            </a:r>
            <a:r>
              <a:rPr lang="de-DE" altLang="ru-RU" sz="2700" b="1" i="1" smtClean="0">
                <a:latin typeface="Times New Roman" pitchFamily="18" charset="0"/>
                <a:cs typeface="Times New Roman" pitchFamily="18" charset="0"/>
              </a:rPr>
              <a:t>aus</a:t>
            </a:r>
            <a:r>
              <a:rPr lang="de-DE" altLang="ru-RU" sz="2700" smtClean="0">
                <a:latin typeface="Times New Roman" pitchFamily="18" charset="0"/>
                <a:cs typeface="Times New Roman" pitchFamily="18" charset="0"/>
              </a:rPr>
              <a:t>gelöst durch den Rauch, der aus kl</a:t>
            </a:r>
            <a:r>
              <a:rPr lang="de-DE" altLang="ru-RU" sz="2700" b="1" i="1" smtClean="0">
                <a:latin typeface="Times New Roman" pitchFamily="18" charset="0"/>
                <a:cs typeface="Times New Roman" pitchFamily="18" charset="0"/>
              </a:rPr>
              <a:t>i</a:t>
            </a:r>
            <a:r>
              <a:rPr lang="de-DE" altLang="ru-RU" sz="2700" smtClean="0">
                <a:latin typeface="Times New Roman" pitchFamily="18" charset="0"/>
                <a:cs typeface="Times New Roman" pitchFamily="18" charset="0"/>
              </a:rPr>
              <a:t>maschädlichen</a:t>
            </a:r>
          </a:p>
          <a:p>
            <a:pPr eaLnBrk="1" hangingPunct="1">
              <a:buFont typeface="Arial" pitchFamily="34" charset="0"/>
              <a:buNone/>
            </a:pPr>
            <a:r>
              <a:rPr lang="de-DE" altLang="ru-RU" sz="2700" smtClean="0">
                <a:latin typeface="Times New Roman" pitchFamily="18" charset="0"/>
                <a:cs typeface="Times New Roman" pitchFamily="18" charset="0"/>
              </a:rPr>
              <a:t>    Tr</a:t>
            </a:r>
            <a:r>
              <a:rPr lang="de-DE" altLang="ru-RU" sz="2700" b="1" i="1" smtClean="0">
                <a:latin typeface="Times New Roman" pitchFamily="18" charset="0"/>
                <a:cs typeface="Times New Roman" pitchFamily="18" charset="0"/>
              </a:rPr>
              <a:t>ei</a:t>
            </a:r>
            <a:r>
              <a:rPr lang="de-DE" altLang="ru-RU" sz="2700" smtClean="0">
                <a:latin typeface="Times New Roman" pitchFamily="18" charset="0"/>
                <a:cs typeface="Times New Roman" pitchFamily="18" charset="0"/>
              </a:rPr>
              <a:t>bhausgasen best</a:t>
            </a:r>
            <a:r>
              <a:rPr lang="de-DE" altLang="ru-RU" sz="2700" b="1" i="1" smtClean="0">
                <a:latin typeface="Times New Roman" pitchFamily="18" charset="0"/>
                <a:cs typeface="Times New Roman" pitchFamily="18" charset="0"/>
              </a:rPr>
              <a:t>e</a:t>
            </a:r>
            <a:r>
              <a:rPr lang="de-DE" altLang="ru-RU" sz="2700" smtClean="0">
                <a:latin typeface="Times New Roman" pitchFamily="18" charset="0"/>
                <a:cs typeface="Times New Roman" pitchFamily="18" charset="0"/>
              </a:rPr>
              <a:t>ht. 40 Milli</a:t>
            </a:r>
            <a:r>
              <a:rPr lang="de-DE" altLang="ru-RU" sz="2700" b="1" i="1" smtClean="0">
                <a:latin typeface="Times New Roman" pitchFamily="18" charset="0"/>
                <a:cs typeface="Times New Roman" pitchFamily="18" charset="0"/>
              </a:rPr>
              <a:t>o</a:t>
            </a:r>
            <a:r>
              <a:rPr lang="de-DE" altLang="ru-RU" sz="2700" smtClean="0">
                <a:latin typeface="Times New Roman" pitchFamily="18" charset="0"/>
                <a:cs typeface="Times New Roman" pitchFamily="18" charset="0"/>
              </a:rPr>
              <a:t>nen Menschen leiden an </a:t>
            </a:r>
            <a:r>
              <a:rPr lang="de-DE" altLang="ru-RU" sz="2700" b="1" i="1" smtClean="0">
                <a:latin typeface="Times New Roman" pitchFamily="18" charset="0"/>
                <a:cs typeface="Times New Roman" pitchFamily="18" charset="0"/>
              </a:rPr>
              <a:t>Atemwegsbeschwerden</a:t>
            </a:r>
            <a:r>
              <a:rPr lang="de-DE" altLang="ru-RU" sz="2700" smtClean="0">
                <a:latin typeface="Times New Roman" pitchFamily="18" charset="0"/>
                <a:cs typeface="Times New Roman" pitchFamily="18" charset="0"/>
              </a:rPr>
              <a:t>. Durch die</a:t>
            </a:r>
            <a:r>
              <a:rPr lang="de-DE" altLang="ru-RU" sz="2700" b="1" i="1" smtClean="0">
                <a:latin typeface="Times New Roman" pitchFamily="18" charset="0"/>
                <a:cs typeface="Times New Roman" pitchFamily="18" charset="0"/>
              </a:rPr>
              <a:t> Regenwaldabholzung </a:t>
            </a:r>
            <a:r>
              <a:rPr lang="de-DE" altLang="ru-RU" sz="2700" smtClean="0">
                <a:latin typeface="Times New Roman" pitchFamily="18" charset="0"/>
                <a:cs typeface="Times New Roman" pitchFamily="18" charset="0"/>
              </a:rPr>
              <a:t>und die </a:t>
            </a:r>
            <a:r>
              <a:rPr lang="de-DE" altLang="ru-RU" sz="2700" b="1" i="1" smtClean="0">
                <a:latin typeface="Times New Roman" pitchFamily="18" charset="0"/>
                <a:cs typeface="Times New Roman" pitchFamily="18" charset="0"/>
              </a:rPr>
              <a:t>Brandrodungen </a:t>
            </a:r>
            <a:r>
              <a:rPr lang="de-DE" altLang="ru-RU" sz="2700" smtClean="0">
                <a:latin typeface="Times New Roman" pitchFamily="18" charset="0"/>
                <a:cs typeface="Times New Roman" pitchFamily="18" charset="0"/>
              </a:rPr>
              <a:t>geh</a:t>
            </a:r>
            <a:r>
              <a:rPr lang="de-DE" altLang="ru-RU" sz="2700" b="1" i="1" smtClean="0">
                <a:latin typeface="Times New Roman" pitchFamily="18" charset="0"/>
                <a:cs typeface="Times New Roman" pitchFamily="18" charset="0"/>
              </a:rPr>
              <a:t>ö</a:t>
            </a:r>
            <a:r>
              <a:rPr lang="de-DE" altLang="ru-RU" sz="2700" smtClean="0">
                <a:latin typeface="Times New Roman" pitchFamily="18" charset="0"/>
                <a:cs typeface="Times New Roman" pitchFamily="18" charset="0"/>
              </a:rPr>
              <a:t>rt Indonesien zu den Staaten  mit dem größten CO2-</a:t>
            </a:r>
            <a:r>
              <a:rPr lang="de-DE" altLang="ru-RU" sz="2700" b="1" i="1" smtClean="0">
                <a:latin typeface="Times New Roman" pitchFamily="18" charset="0"/>
                <a:cs typeface="Times New Roman" pitchFamily="18" charset="0"/>
              </a:rPr>
              <a:t>Aus</a:t>
            </a:r>
            <a:r>
              <a:rPr lang="de-DE" altLang="ru-RU" sz="2700" smtClean="0">
                <a:latin typeface="Times New Roman" pitchFamily="18" charset="0"/>
                <a:cs typeface="Times New Roman" pitchFamily="18" charset="0"/>
              </a:rPr>
              <a:t>stoß.</a:t>
            </a:r>
            <a:br>
              <a:rPr lang="de-DE" altLang="ru-RU" sz="2700" smtClean="0">
                <a:latin typeface="Times New Roman" pitchFamily="18" charset="0"/>
                <a:cs typeface="Times New Roman" pitchFamily="18" charset="0"/>
              </a:rPr>
            </a:br>
            <a:r>
              <a:rPr lang="de-DE" altLang="ru-RU" sz="2700" smtClean="0">
                <a:latin typeface="Times New Roman" pitchFamily="18" charset="0"/>
                <a:cs typeface="Times New Roman" pitchFamily="18" charset="0"/>
              </a:rPr>
              <a:t>Vor der wichtigen Welt-</a:t>
            </a:r>
            <a:r>
              <a:rPr lang="de-DE" altLang="ru-RU" sz="2700" b="1" i="1" smtClean="0">
                <a:latin typeface="Times New Roman" pitchFamily="18" charset="0"/>
                <a:cs typeface="Times New Roman" pitchFamily="18" charset="0"/>
              </a:rPr>
              <a:t>Klimakonferenz</a:t>
            </a:r>
            <a:r>
              <a:rPr lang="de-DE" altLang="ru-RU" sz="2700" smtClean="0">
                <a:latin typeface="Times New Roman" pitchFamily="18" charset="0"/>
                <a:cs typeface="Times New Roman" pitchFamily="18" charset="0"/>
              </a:rPr>
              <a:t> in Paris hat die Reg</a:t>
            </a:r>
            <a:r>
              <a:rPr lang="de-DE" altLang="ru-RU" sz="2700" b="1" i="1" smtClean="0">
                <a:latin typeface="Times New Roman" pitchFamily="18" charset="0"/>
                <a:cs typeface="Times New Roman" pitchFamily="18" charset="0"/>
              </a:rPr>
              <a:t>ie</a:t>
            </a:r>
            <a:r>
              <a:rPr lang="de-DE" altLang="ru-RU" sz="2700" smtClean="0">
                <a:latin typeface="Times New Roman" pitchFamily="18" charset="0"/>
                <a:cs typeface="Times New Roman" pitchFamily="18" charset="0"/>
              </a:rPr>
              <a:t>rung in Jak</a:t>
            </a:r>
            <a:r>
              <a:rPr lang="de-DE" altLang="ru-RU" sz="2700" b="1" i="1" smtClean="0">
                <a:latin typeface="Times New Roman" pitchFamily="18" charset="0"/>
                <a:cs typeface="Times New Roman" pitchFamily="18" charset="0"/>
              </a:rPr>
              <a:t>a</a:t>
            </a:r>
            <a:r>
              <a:rPr lang="de-DE" altLang="ru-RU" sz="2700" smtClean="0">
                <a:latin typeface="Times New Roman" pitchFamily="18" charset="0"/>
                <a:cs typeface="Times New Roman" pitchFamily="18" charset="0"/>
              </a:rPr>
              <a:t>rta ihre</a:t>
            </a:r>
            <a:r>
              <a:rPr lang="de-DE" altLang="ru-RU" sz="2700" b="1" i="1" smtClean="0">
                <a:latin typeface="Times New Roman" pitchFamily="18" charset="0"/>
                <a:cs typeface="Times New Roman" pitchFamily="18" charset="0"/>
              </a:rPr>
              <a:t> Klimaziele vor</a:t>
            </a:r>
            <a:r>
              <a:rPr lang="de-DE" altLang="ru-RU" sz="2700" smtClean="0">
                <a:latin typeface="Times New Roman" pitchFamily="18" charset="0"/>
                <a:cs typeface="Times New Roman" pitchFamily="18" charset="0"/>
              </a:rPr>
              <a:t>gestellt. </a:t>
            </a:r>
            <a:r>
              <a:rPr lang="de-DE" altLang="ru-RU" sz="2700" b="1" i="1" smtClean="0">
                <a:latin typeface="Times New Roman" pitchFamily="18" charset="0"/>
                <a:cs typeface="Times New Roman" pitchFamily="18" charset="0"/>
              </a:rPr>
              <a:t>Dem</a:t>
            </a:r>
            <a:r>
              <a:rPr lang="de-DE" altLang="ru-RU" sz="2700" smtClean="0">
                <a:latin typeface="Times New Roman" pitchFamily="18" charset="0"/>
                <a:cs typeface="Times New Roman" pitchFamily="18" charset="0"/>
              </a:rPr>
              <a:t>nach sollen bis 2020 die </a:t>
            </a:r>
            <a:r>
              <a:rPr lang="de-DE" altLang="ru-RU" sz="2700" b="1" i="1" smtClean="0">
                <a:latin typeface="Times New Roman" pitchFamily="18" charset="0"/>
                <a:cs typeface="Times New Roman" pitchFamily="18" charset="0"/>
              </a:rPr>
              <a:t>Treibhausgasemissionen </a:t>
            </a:r>
            <a:r>
              <a:rPr lang="de-DE" altLang="ru-RU" sz="2700" smtClean="0">
                <a:latin typeface="Times New Roman" pitchFamily="18" charset="0"/>
                <a:cs typeface="Times New Roman" pitchFamily="18" charset="0"/>
              </a:rPr>
              <a:t>um</a:t>
            </a:r>
            <a:br>
              <a:rPr lang="de-DE" altLang="ru-RU" sz="2700" smtClean="0">
                <a:latin typeface="Times New Roman" pitchFamily="18" charset="0"/>
                <a:cs typeface="Times New Roman" pitchFamily="18" charset="0"/>
              </a:rPr>
            </a:br>
            <a:r>
              <a:rPr lang="en-US" altLang="ru-RU" sz="2700" smtClean="0">
                <a:latin typeface="Times New Roman" pitchFamily="18" charset="0"/>
                <a:cs typeface="Times New Roman" pitchFamily="18" charset="0"/>
              </a:rPr>
              <a:t>26 Prozent reduz</a:t>
            </a:r>
            <a:r>
              <a:rPr lang="en-US" altLang="ru-RU" sz="2700" b="1" i="1" smtClean="0">
                <a:latin typeface="Times New Roman" pitchFamily="18" charset="0"/>
                <a:cs typeface="Times New Roman" pitchFamily="18" charset="0"/>
              </a:rPr>
              <a:t>ie</a:t>
            </a:r>
            <a:r>
              <a:rPr lang="en-US" altLang="ru-RU" sz="2700" smtClean="0">
                <a:latin typeface="Times New Roman" pitchFamily="18" charset="0"/>
                <a:cs typeface="Times New Roman" pitchFamily="18" charset="0"/>
              </a:rPr>
              <a:t>rt werden.</a:t>
            </a:r>
            <a:endParaRPr lang="ru-RU" altLang="ru-RU" sz="27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0"/>
            <a:ext cx="8229600" cy="777875"/>
          </a:xfrm>
        </p:spPr>
        <p:txBody>
          <a:bodyPr rtlCol="0">
            <a:normAutofit/>
          </a:bodyPr>
          <a:lstStyle/>
          <a:p>
            <a:pPr eaLnBrk="1" fontAlgn="auto" hangingPunct="1">
              <a:spcAft>
                <a:spcPts val="0"/>
              </a:spcAft>
              <a:defRPr/>
            </a:pPr>
            <a:r>
              <a:rPr lang="ru-RU" sz="3200" b="1" dirty="0" err="1" smtClean="0">
                <a:solidFill>
                  <a:srgbClr val="000000"/>
                </a:solidFill>
                <a:latin typeface="Gill Sans MT" pitchFamily="34" charset="0"/>
                <a:ea typeface="+mn-ea"/>
              </a:rPr>
              <a:t>Паузация</a:t>
            </a:r>
            <a:endParaRPr lang="ru-RU" sz="3200" b="1" dirty="0">
              <a:solidFill>
                <a:srgbClr val="000000"/>
              </a:solidFill>
              <a:latin typeface="Gill Sans MT" pitchFamily="34" charset="0"/>
              <a:ea typeface="+mn-ea"/>
            </a:endParaRPr>
          </a:p>
        </p:txBody>
      </p:sp>
      <p:sp>
        <p:nvSpPr>
          <p:cNvPr id="3" name="Содержимое 2"/>
          <p:cNvSpPr>
            <a:spLocks noGrp="1"/>
          </p:cNvSpPr>
          <p:nvPr>
            <p:ph idx="1"/>
          </p:nvPr>
        </p:nvSpPr>
        <p:spPr>
          <a:xfrm>
            <a:off x="0" y="765175"/>
            <a:ext cx="9144000" cy="6092825"/>
          </a:xfrm>
        </p:spPr>
        <p:txBody>
          <a:bodyPr rtlCol="0">
            <a:normAutofit lnSpcReduction="10000"/>
          </a:bodyPr>
          <a:lstStyle/>
          <a:p>
            <a:pPr eaLnBrk="1" fontAlgn="auto" hangingPunct="1">
              <a:spcAft>
                <a:spcPts val="0"/>
              </a:spcAft>
              <a:buFont typeface="Arial" pitchFamily="34" charset="0"/>
              <a:buNone/>
              <a:defRPr/>
            </a:pPr>
            <a:r>
              <a:rPr lang="ru-RU" dirty="0" smtClean="0">
                <a:latin typeface="Times New Roman" pitchFamily="18" charset="0"/>
                <a:cs typeface="Times New Roman" pitchFamily="18" charset="0"/>
              </a:rPr>
              <a:t>    </a:t>
            </a:r>
            <a:r>
              <a:rPr lang="de-DE" sz="2800" dirty="0" smtClean="0">
                <a:latin typeface="Times New Roman" pitchFamily="18" charset="0"/>
                <a:cs typeface="Times New Roman" pitchFamily="18" charset="0"/>
              </a:rPr>
              <a:t>Seit Monaten </a:t>
            </a:r>
            <a:r>
              <a:rPr lang="ru-RU" sz="2800" dirty="0" smtClean="0">
                <a:latin typeface="Times New Roman" pitchFamily="18" charset="0"/>
                <a:cs typeface="Times New Roman" pitchFamily="18" charset="0"/>
              </a:rPr>
              <a:t>/ </a:t>
            </a:r>
            <a:r>
              <a:rPr lang="de-DE" sz="2800" dirty="0" smtClean="0">
                <a:latin typeface="Times New Roman" pitchFamily="18" charset="0"/>
                <a:cs typeface="Times New Roman" pitchFamily="18" charset="0"/>
              </a:rPr>
              <a:t>brennen weite Flächen Indonesiens</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 Inzwischen</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 sollen 2000 Feuer auf den Inseln Sumatra</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 und Borneo gelegt worden sein</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 Regenwaldflächen verschwinden</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 um an gleicher Stelle  Palmöl</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 und Papierplantagen anzulegen</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a:t>
            </a:r>
            <a:br>
              <a:rPr lang="de-DE" sz="2800" dirty="0" smtClean="0">
                <a:latin typeface="Times New Roman" pitchFamily="18" charset="0"/>
                <a:cs typeface="Times New Roman" pitchFamily="18" charset="0"/>
              </a:rPr>
            </a:br>
            <a:r>
              <a:rPr lang="de-DE" sz="2800" dirty="0" smtClean="0">
                <a:latin typeface="Times New Roman" pitchFamily="18" charset="0"/>
                <a:cs typeface="Times New Roman" pitchFamily="18" charset="0"/>
              </a:rPr>
              <a:t>Damit verbunden  ist eine gigantische Luftverschmutzung</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 ausgelöst durch den Rauch</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 der aus klimaschädlichen</a:t>
            </a:r>
          </a:p>
          <a:p>
            <a:pPr eaLnBrk="1" fontAlgn="auto" hangingPunct="1">
              <a:spcAft>
                <a:spcPts val="0"/>
              </a:spcAft>
              <a:buFont typeface="Arial" pitchFamily="34" charset="0"/>
              <a:buNone/>
              <a:defRPr/>
            </a:pPr>
            <a:r>
              <a:rPr lang="de-DE" sz="2800" dirty="0" smtClean="0">
                <a:latin typeface="Times New Roman" pitchFamily="18" charset="0"/>
                <a:cs typeface="Times New Roman" pitchFamily="18" charset="0"/>
              </a:rPr>
              <a:t>    Treibhausgasen besteht</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 40 Millionen Menschen</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 leiden an </a:t>
            </a:r>
            <a:r>
              <a:rPr lang="de-DE" sz="2800" dirty="0" err="1" smtClean="0">
                <a:latin typeface="Times New Roman" pitchFamily="18" charset="0"/>
                <a:cs typeface="Times New Roman" pitchFamily="18" charset="0"/>
              </a:rPr>
              <a:t>Atemwegsbeschwerden</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 Durch die Regenwaldabholzung</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 und die Brandrodungen</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 gehört Indonesien zu den Staaten  mit dem größten CO2-Ausstoß</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a:t>
            </a:r>
            <a:br>
              <a:rPr lang="de-DE" sz="2800" dirty="0" smtClean="0">
                <a:latin typeface="Times New Roman" pitchFamily="18" charset="0"/>
                <a:cs typeface="Times New Roman" pitchFamily="18" charset="0"/>
              </a:rPr>
            </a:br>
            <a:r>
              <a:rPr lang="de-DE" sz="2800" dirty="0" smtClean="0">
                <a:latin typeface="Times New Roman" pitchFamily="18" charset="0"/>
                <a:cs typeface="Times New Roman" pitchFamily="18" charset="0"/>
              </a:rPr>
              <a:t>Vor der wichtigen Welt-Klimakonferenz in Paris</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 hat die Regierung in Jakarta ihre Klimaziele vorgestellt</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 Demnach</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 sollen bis 2020</a:t>
            </a:r>
            <a:r>
              <a:rPr lang="ru-RU" sz="2800" dirty="0" smtClean="0">
                <a:latin typeface="Times New Roman" pitchFamily="18" charset="0"/>
                <a:cs typeface="Times New Roman" pitchFamily="18" charset="0"/>
              </a:rPr>
              <a:t>/</a:t>
            </a:r>
            <a:r>
              <a:rPr lang="de-DE" sz="2800" dirty="0" smtClean="0">
                <a:latin typeface="Times New Roman" pitchFamily="18" charset="0"/>
                <a:cs typeface="Times New Roman" pitchFamily="18" charset="0"/>
              </a:rPr>
              <a:t> die Treibhausgasemissionen um</a:t>
            </a:r>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26 </a:t>
            </a:r>
            <a:r>
              <a:rPr lang="en-US" sz="2800" dirty="0" err="1" smtClean="0">
                <a:latin typeface="Times New Roman" pitchFamily="18" charset="0"/>
                <a:cs typeface="Times New Roman" pitchFamily="18" charset="0"/>
              </a:rPr>
              <a:t>Prozent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reduziert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werden</a:t>
            </a:r>
            <a:r>
              <a:rPr lang="ru-RU"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t>
            </a:r>
            <a:endParaRPr lang="ru-RU" sz="2800" dirty="0" smtClean="0">
              <a:latin typeface="Times New Roman" pitchFamily="18" charset="0"/>
              <a:cs typeface="Times New Roman" pitchFamily="18" charset="0"/>
            </a:endParaRPr>
          </a:p>
          <a:p>
            <a:pPr eaLnBrk="1" fontAlgn="auto" hangingPunct="1">
              <a:spcAft>
                <a:spcPts val="0"/>
              </a:spcAft>
              <a:defRPr/>
            </a:pPr>
            <a:endParaRPr lang="ru-R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333375"/>
            <a:ext cx="8229600" cy="1143000"/>
          </a:xfrm>
        </p:spPr>
        <p:txBody>
          <a:bodyPr rtlCol="0">
            <a:noAutofit/>
          </a:bodyPr>
          <a:lstStyle/>
          <a:p>
            <a:pPr eaLnBrk="1" fontAlgn="auto" hangingPunct="1">
              <a:spcAft>
                <a:spcPts val="0"/>
              </a:spcAft>
              <a:defRPr/>
            </a:pPr>
            <a:r>
              <a:rPr lang="ru-RU" sz="3800" b="1" dirty="0">
                <a:solidFill>
                  <a:schemeClr val="bg1"/>
                </a:solidFill>
                <a:latin typeface="+mn-lt"/>
              </a:rPr>
              <a:t>Стратегии работы</a:t>
            </a:r>
            <a:br>
              <a:rPr lang="ru-RU" sz="3800" b="1" dirty="0">
                <a:solidFill>
                  <a:schemeClr val="bg1"/>
                </a:solidFill>
                <a:latin typeface="+mn-lt"/>
              </a:rPr>
            </a:br>
            <a:r>
              <a:rPr lang="ru-RU" sz="3800" b="1" dirty="0">
                <a:solidFill>
                  <a:schemeClr val="bg1"/>
                </a:solidFill>
                <a:latin typeface="+mn-lt"/>
              </a:rPr>
              <a:t> по формированию фонетических навыков учащихся</a:t>
            </a:r>
          </a:p>
        </p:txBody>
      </p:sp>
      <p:sp>
        <p:nvSpPr>
          <p:cNvPr id="73731" name="Объект 2"/>
          <p:cNvSpPr>
            <a:spLocks noGrp="1"/>
          </p:cNvSpPr>
          <p:nvPr>
            <p:ph idx="1"/>
          </p:nvPr>
        </p:nvSpPr>
        <p:spPr>
          <a:xfrm>
            <a:off x="323850" y="2276475"/>
            <a:ext cx="8424863" cy="4321175"/>
          </a:xfrm>
        </p:spPr>
        <p:txBody>
          <a:bodyPr/>
          <a:lstStyle/>
          <a:p>
            <a:pPr marL="514350" indent="-514350" eaLnBrk="1" hangingPunct="1">
              <a:buFont typeface="Arial" pitchFamily="34" charset="0"/>
              <a:buAutoNum type="arabicPeriod"/>
            </a:pPr>
            <a:r>
              <a:rPr lang="ru-RU" altLang="ru-RU" sz="3600" smtClean="0">
                <a:solidFill>
                  <a:schemeClr val="bg1"/>
                </a:solidFill>
                <a:ea typeface="Calibri" pitchFamily="34" charset="0"/>
                <a:cs typeface="Calibri" pitchFamily="34" charset="0"/>
              </a:rPr>
              <a:t>Читать вслух на каждом уроке.</a:t>
            </a:r>
          </a:p>
          <a:p>
            <a:pPr marL="514350" indent="-514350" eaLnBrk="1" hangingPunct="1">
              <a:buFont typeface="Arial" pitchFamily="34" charset="0"/>
              <a:buNone/>
            </a:pPr>
            <a:r>
              <a:rPr lang="ru-RU" altLang="ru-RU" sz="3600" smtClean="0">
                <a:solidFill>
                  <a:schemeClr val="bg1"/>
                </a:solidFill>
                <a:ea typeface="Calibri" pitchFamily="34" charset="0"/>
                <a:cs typeface="Calibri" pitchFamily="34" charset="0"/>
              </a:rPr>
              <a:t>2. Регулярно повторять правила чтения.</a:t>
            </a:r>
          </a:p>
          <a:p>
            <a:pPr marL="514350" indent="-514350" eaLnBrk="1" hangingPunct="1">
              <a:buFont typeface="Arial" pitchFamily="34" charset="0"/>
              <a:buNone/>
            </a:pPr>
            <a:r>
              <a:rPr lang="ru-RU" altLang="ru-RU" sz="3600" smtClean="0">
                <a:solidFill>
                  <a:schemeClr val="bg1"/>
                </a:solidFill>
                <a:ea typeface="Calibri" pitchFamily="34" charset="0"/>
                <a:cs typeface="Calibri" pitchFamily="34" charset="0"/>
              </a:rPr>
              <a:t>3. Работать над произношением.</a:t>
            </a:r>
          </a:p>
          <a:p>
            <a:pPr marL="514350" indent="-514350" eaLnBrk="1" hangingPunct="1">
              <a:buFont typeface="Arial" pitchFamily="34" charset="0"/>
              <a:buNone/>
            </a:pPr>
            <a:r>
              <a:rPr lang="ru-RU" altLang="ru-RU" sz="3600" smtClean="0">
                <a:solidFill>
                  <a:schemeClr val="bg1"/>
                </a:solidFill>
                <a:ea typeface="Calibri" pitchFamily="34" charset="0"/>
                <a:cs typeface="Calibri" pitchFamily="34" charset="0"/>
              </a:rPr>
              <a:t>4.   Учить фонетической разметке текста.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333375"/>
            <a:ext cx="8229600" cy="1143000"/>
          </a:xfrm>
        </p:spPr>
        <p:txBody>
          <a:bodyPr rtlCol="0">
            <a:noAutofit/>
          </a:bodyPr>
          <a:lstStyle/>
          <a:p>
            <a:pPr eaLnBrk="1" fontAlgn="auto" hangingPunct="1">
              <a:spcAft>
                <a:spcPts val="0"/>
              </a:spcAft>
              <a:defRPr/>
            </a:pPr>
            <a:r>
              <a:rPr lang="ru-RU" sz="3800" b="1" dirty="0">
                <a:solidFill>
                  <a:schemeClr val="bg1"/>
                </a:solidFill>
                <a:latin typeface="+mn-lt"/>
              </a:rPr>
              <a:t>Задание 2 – условный диалог-расспрос</a:t>
            </a:r>
          </a:p>
        </p:txBody>
      </p:sp>
      <p:sp>
        <p:nvSpPr>
          <p:cNvPr id="74755" name="Объект 2"/>
          <p:cNvSpPr>
            <a:spLocks noGrp="1"/>
          </p:cNvSpPr>
          <p:nvPr>
            <p:ph idx="1"/>
          </p:nvPr>
        </p:nvSpPr>
        <p:spPr>
          <a:xfrm>
            <a:off x="179388" y="1557338"/>
            <a:ext cx="8640762" cy="4319587"/>
          </a:xfrm>
        </p:spPr>
        <p:txBody>
          <a:bodyPr/>
          <a:lstStyle/>
          <a:p>
            <a:pPr marL="0" indent="0" algn="ctr" eaLnBrk="1" hangingPunct="1">
              <a:buFont typeface="Arial" pitchFamily="34" charset="0"/>
              <a:buNone/>
            </a:pPr>
            <a:r>
              <a:rPr lang="ru-RU" altLang="ru-RU" sz="3600" i="1" u="sng" smtClean="0">
                <a:solidFill>
                  <a:schemeClr val="bg1"/>
                </a:solidFill>
                <a:ea typeface="Calibri" pitchFamily="34" charset="0"/>
                <a:cs typeface="Calibri" pitchFamily="34" charset="0"/>
              </a:rPr>
              <a:t>Что оценивается?</a:t>
            </a:r>
          </a:p>
          <a:p>
            <a:pPr marL="0" indent="0" eaLnBrk="1" hangingPunct="1">
              <a:buFont typeface="Arial" pitchFamily="34" charset="0"/>
              <a:buAutoNum type="arabicPeriod"/>
            </a:pPr>
            <a:r>
              <a:rPr lang="ru-RU" altLang="ru-RU" sz="3600" smtClean="0">
                <a:solidFill>
                  <a:schemeClr val="bg1"/>
                </a:solidFill>
                <a:ea typeface="Calibri" pitchFamily="34" charset="0"/>
                <a:cs typeface="Calibri" pitchFamily="34" charset="0"/>
              </a:rPr>
              <a:t>Коммуникативная составляющая ответа.</a:t>
            </a:r>
          </a:p>
          <a:p>
            <a:pPr marL="0" indent="0" eaLnBrk="1" hangingPunct="1">
              <a:buFont typeface="Arial" pitchFamily="34" charset="0"/>
              <a:buAutoNum type="arabicPeriod"/>
            </a:pPr>
            <a:r>
              <a:rPr lang="ru-RU" altLang="ru-RU" sz="3600" smtClean="0">
                <a:solidFill>
                  <a:schemeClr val="bg1"/>
                </a:solidFill>
                <a:ea typeface="Calibri" pitchFamily="34" charset="0"/>
                <a:cs typeface="Calibri" pitchFamily="34" charset="0"/>
              </a:rPr>
              <a:t>Полнота ответа.</a:t>
            </a:r>
          </a:p>
          <a:p>
            <a:pPr marL="0" indent="0" eaLnBrk="1" hangingPunct="1">
              <a:buFont typeface="Arial" pitchFamily="34" charset="0"/>
              <a:buAutoNum type="arabicPeriod"/>
            </a:pPr>
            <a:r>
              <a:rPr lang="ru-RU" altLang="ru-RU" sz="3600" smtClean="0">
                <a:solidFill>
                  <a:schemeClr val="bg1"/>
                </a:solidFill>
                <a:ea typeface="Calibri" pitchFamily="34" charset="0"/>
                <a:cs typeface="Calibri" pitchFamily="34" charset="0"/>
              </a:rPr>
              <a:t>Допускаются лексические, грамматические и фонетические погрешности, не затрудняющие восприятия.</a:t>
            </a:r>
          </a:p>
          <a:p>
            <a:pPr marL="0" indent="0" algn="ctr" eaLnBrk="1" hangingPunct="1">
              <a:buFont typeface="Arial" pitchFamily="34" charset="0"/>
              <a:buNone/>
            </a:pPr>
            <a:r>
              <a:rPr lang="ru-RU" altLang="ru-RU" sz="3600" smtClean="0">
                <a:solidFill>
                  <a:schemeClr val="bg1"/>
                </a:solidFill>
                <a:ea typeface="Calibri" pitchFamily="34" charset="0"/>
                <a:cs typeface="Calibri" pitchFamily="34" charset="0"/>
              </a:rPr>
              <a:t>     Максимальный балл – 6 баллов</a:t>
            </a:r>
          </a:p>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0"/>
            <a:ext cx="8229600" cy="1143000"/>
          </a:xfrm>
        </p:spPr>
        <p:txBody>
          <a:bodyPr rtlCol="0">
            <a:noAutofit/>
          </a:bodyPr>
          <a:lstStyle/>
          <a:p>
            <a:pPr eaLnBrk="1" fontAlgn="auto" hangingPunct="1">
              <a:spcAft>
                <a:spcPts val="0"/>
              </a:spcAft>
              <a:defRPr/>
            </a:pPr>
            <a:r>
              <a:rPr lang="ru-RU" sz="3800" b="1" dirty="0">
                <a:solidFill>
                  <a:schemeClr val="bg1"/>
                </a:solidFill>
                <a:latin typeface="+mn-lt"/>
              </a:rPr>
              <a:t>Ошибки при выполнении задания 2</a:t>
            </a:r>
          </a:p>
        </p:txBody>
      </p:sp>
      <p:sp>
        <p:nvSpPr>
          <p:cNvPr id="75779" name="Объект 2"/>
          <p:cNvSpPr>
            <a:spLocks noGrp="1"/>
          </p:cNvSpPr>
          <p:nvPr>
            <p:ph idx="1"/>
          </p:nvPr>
        </p:nvSpPr>
        <p:spPr>
          <a:xfrm>
            <a:off x="179388" y="1484313"/>
            <a:ext cx="8640762" cy="4321175"/>
          </a:xfrm>
        </p:spPr>
        <p:txBody>
          <a:bodyPr/>
          <a:lstStyle/>
          <a:p>
            <a:pPr eaLnBrk="1" hangingPunct="1"/>
            <a:r>
              <a:rPr lang="ru-RU" altLang="ru-RU" sz="3600" smtClean="0">
                <a:solidFill>
                  <a:schemeClr val="bg1"/>
                </a:solidFill>
                <a:ea typeface="Calibri" pitchFamily="34" charset="0"/>
                <a:cs typeface="Calibri" pitchFamily="34" charset="0"/>
              </a:rPr>
              <a:t>точные, но односложные ответы на заданные вопросы; </a:t>
            </a:r>
          </a:p>
          <a:p>
            <a:pPr eaLnBrk="1" hangingPunct="1"/>
            <a:r>
              <a:rPr lang="ru-RU" altLang="ru-RU" sz="3600" smtClean="0">
                <a:solidFill>
                  <a:schemeClr val="bg1"/>
                </a:solidFill>
                <a:ea typeface="Calibri" pitchFamily="34" charset="0"/>
                <a:cs typeface="Calibri" pitchFamily="34" charset="0"/>
              </a:rPr>
              <a:t>несоблюдение грамматических норм при построении ответов;</a:t>
            </a:r>
          </a:p>
          <a:p>
            <a:pPr eaLnBrk="1" hangingPunct="1"/>
            <a:r>
              <a:rPr lang="ru-RU" altLang="ru-RU" sz="3600" smtClean="0">
                <a:solidFill>
                  <a:schemeClr val="bg1"/>
                </a:solidFill>
                <a:ea typeface="Calibri" pitchFamily="34" charset="0"/>
                <a:cs typeface="Calibri" pitchFamily="34" charset="0"/>
              </a:rPr>
              <a:t>нерациональное  использование 40 секунд для формулировки ответа;</a:t>
            </a:r>
          </a:p>
          <a:p>
            <a:pPr eaLnBrk="1" hangingPunct="1">
              <a:buFont typeface="Arial" pitchFamily="34" charset="0"/>
              <a:buNone/>
            </a:pPr>
            <a:r>
              <a:rPr lang="ru-RU" altLang="ru-RU" sz="3600" smtClean="0">
                <a:solidFill>
                  <a:schemeClr val="bg1"/>
                </a:solidFill>
                <a:ea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0"/>
            <a:ext cx="8229600" cy="1143000"/>
          </a:xfrm>
        </p:spPr>
        <p:txBody>
          <a:bodyPr rtlCol="0">
            <a:noAutofit/>
          </a:bodyPr>
          <a:lstStyle/>
          <a:p>
            <a:pPr eaLnBrk="1" fontAlgn="auto" hangingPunct="1">
              <a:spcAft>
                <a:spcPts val="0"/>
              </a:spcAft>
              <a:defRPr/>
            </a:pPr>
            <a:r>
              <a:rPr lang="ru-RU" sz="3800" b="1" dirty="0">
                <a:solidFill>
                  <a:schemeClr val="bg1"/>
                </a:solidFill>
                <a:latin typeface="+mn-lt"/>
              </a:rPr>
              <a:t>Ошибки при выполнении задания 2</a:t>
            </a:r>
          </a:p>
        </p:txBody>
      </p:sp>
      <p:sp>
        <p:nvSpPr>
          <p:cNvPr id="76803" name="Объект 2"/>
          <p:cNvSpPr>
            <a:spLocks noGrp="1"/>
          </p:cNvSpPr>
          <p:nvPr>
            <p:ph idx="1"/>
          </p:nvPr>
        </p:nvSpPr>
        <p:spPr>
          <a:xfrm>
            <a:off x="179388" y="1196975"/>
            <a:ext cx="8640762" cy="4319588"/>
          </a:xfrm>
        </p:spPr>
        <p:txBody>
          <a:bodyPr/>
          <a:lstStyle/>
          <a:p>
            <a:pPr eaLnBrk="1" hangingPunct="1"/>
            <a:r>
              <a:rPr lang="ru-RU" altLang="ru-RU" sz="3600" smtClean="0">
                <a:solidFill>
                  <a:schemeClr val="bg1"/>
                </a:solidFill>
                <a:ea typeface="Calibri" pitchFamily="34" charset="0"/>
                <a:cs typeface="Calibri" pitchFamily="34" charset="0"/>
              </a:rPr>
              <a:t>игнорирование необходимости обосновать свою точку зрения (ответ на вопрос  Warum …?); </a:t>
            </a:r>
          </a:p>
          <a:p>
            <a:pPr eaLnBrk="1" hangingPunct="1"/>
            <a:r>
              <a:rPr lang="ru-RU" altLang="ru-RU" sz="3600" smtClean="0">
                <a:solidFill>
                  <a:schemeClr val="bg1"/>
                </a:solidFill>
                <a:ea typeface="Calibri" pitchFamily="34" charset="0"/>
                <a:cs typeface="Calibri" pitchFamily="34" charset="0"/>
              </a:rPr>
              <a:t>нечёткое оформление речевого намерения «выразить свое отношение к предмету речи», т.е. не использовались соответствующие речевые и языковые средства.</a:t>
            </a:r>
          </a:p>
          <a:p>
            <a:pPr eaLnBrk="1" hangingPunct="1"/>
            <a:endParaRPr lang="ru-RU" altLang="ru-RU" sz="3600" smtClean="0">
              <a:solidFill>
                <a:schemeClr val="bg1"/>
              </a:solidFill>
              <a:ea typeface="Calibri" pitchFamily="34" charset="0"/>
              <a:cs typeface="Calibri" pitchFamily="34" charset="0"/>
            </a:endParaRPr>
          </a:p>
          <a:p>
            <a:pPr eaLnBrk="1" hangingPunct="1">
              <a:buFont typeface="Arial" pitchFamily="34" charset="0"/>
              <a:buNone/>
            </a:pPr>
            <a:r>
              <a:rPr lang="ru-RU" altLang="ru-RU" sz="3600" smtClean="0">
                <a:solidFill>
                  <a:schemeClr val="bg1"/>
                </a:solidFill>
                <a:ea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0"/>
            <a:ext cx="8229600" cy="1143000"/>
          </a:xfrm>
        </p:spPr>
        <p:txBody>
          <a:bodyPr rtlCol="0">
            <a:normAutofit fontScale="90000"/>
          </a:bodyPr>
          <a:lstStyle/>
          <a:p>
            <a:pPr eaLnBrk="1" fontAlgn="auto" hangingPunct="1">
              <a:spcAft>
                <a:spcPts val="0"/>
              </a:spcAft>
              <a:defRPr/>
            </a:pPr>
            <a:r>
              <a:rPr lang="ru-RU" sz="3800" b="1" dirty="0">
                <a:solidFill>
                  <a:schemeClr val="bg1"/>
                </a:solidFill>
                <a:latin typeface="+mn-lt"/>
              </a:rPr>
              <a:t>Стратегии выполнения </a:t>
            </a:r>
            <a:r>
              <a:rPr lang="ru-RU" sz="3800" b="1" dirty="0" smtClean="0">
                <a:solidFill>
                  <a:schemeClr val="bg1"/>
                </a:solidFill>
                <a:latin typeface="+mn-lt"/>
              </a:rPr>
              <a:t>задания по </a:t>
            </a:r>
            <a:r>
              <a:rPr lang="ru-RU" sz="3800" b="1" dirty="0" err="1" smtClean="0">
                <a:solidFill>
                  <a:schemeClr val="bg1"/>
                </a:solidFill>
                <a:latin typeface="+mn-lt"/>
              </a:rPr>
              <a:t>аудированию</a:t>
            </a:r>
            <a:endParaRPr lang="ru-RU" sz="3800" b="1" dirty="0" smtClean="0">
              <a:solidFill>
                <a:schemeClr val="bg1"/>
              </a:solidFill>
              <a:latin typeface="+mn-lt"/>
            </a:endParaRPr>
          </a:p>
        </p:txBody>
      </p:sp>
      <p:sp>
        <p:nvSpPr>
          <p:cNvPr id="31747" name="Объект 2"/>
          <p:cNvSpPr>
            <a:spLocks noGrp="1"/>
          </p:cNvSpPr>
          <p:nvPr>
            <p:ph idx="1"/>
          </p:nvPr>
        </p:nvSpPr>
        <p:spPr>
          <a:xfrm>
            <a:off x="468313" y="1412875"/>
            <a:ext cx="8424862" cy="4741863"/>
          </a:xfrm>
        </p:spPr>
        <p:txBody>
          <a:bodyPr/>
          <a:lstStyle/>
          <a:p>
            <a:pPr marL="514350" indent="-514350" eaLnBrk="1" hangingPunct="1">
              <a:buFont typeface="Arial" pitchFamily="34" charset="0"/>
              <a:buAutoNum type="arabicPeriod"/>
            </a:pPr>
            <a:r>
              <a:rPr lang="ru-RU" altLang="ru-RU" smtClean="0">
                <a:solidFill>
                  <a:schemeClr val="bg1"/>
                </a:solidFill>
                <a:ea typeface="Calibri" pitchFamily="34" charset="0"/>
                <a:cs typeface="Calibri" pitchFamily="34" charset="0"/>
              </a:rPr>
              <a:t>Внимательно читать задания. Ошибочная интерпретация задания приводит к ошибочным ответам.</a:t>
            </a:r>
          </a:p>
          <a:p>
            <a:pPr marL="514350" indent="-514350" eaLnBrk="1" hangingPunct="1">
              <a:buFont typeface="Arial" pitchFamily="34" charset="0"/>
              <a:buAutoNum type="arabicPeriod"/>
            </a:pPr>
            <a:r>
              <a:rPr lang="ru-RU" altLang="ru-RU" smtClean="0">
                <a:solidFill>
                  <a:schemeClr val="bg1"/>
                </a:solidFill>
                <a:ea typeface="Calibri" pitchFamily="34" charset="0"/>
                <a:cs typeface="Calibri" pitchFamily="34" charset="0"/>
              </a:rPr>
              <a:t>Использовать паузу для предварительного ознакомления с вариантами ответов и возможного прогнозирования содержания аудиотекста.</a:t>
            </a:r>
          </a:p>
          <a:p>
            <a:pPr marL="514350" indent="-514350" eaLnBrk="1" hangingPunct="1">
              <a:buFont typeface="Arial" pitchFamily="34" charset="0"/>
              <a:buAutoNum type="arabicPeriod"/>
            </a:pPr>
            <a:r>
              <a:rPr lang="ru-RU" altLang="ru-RU" smtClean="0">
                <a:solidFill>
                  <a:schemeClr val="bg1"/>
                </a:solidFill>
                <a:ea typeface="Calibri" pitchFamily="34" charset="0"/>
                <a:cs typeface="Calibri" pitchFamily="34" charset="0"/>
              </a:rPr>
              <a:t>При выполнении заданий 2-8,  не пытаться понять весь текст, концентрировать свое внимание на запрашиваемой информации!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0"/>
            <a:ext cx="8229600" cy="1143000"/>
          </a:xfrm>
        </p:spPr>
        <p:txBody>
          <a:bodyPr rtlCol="0">
            <a:noAutofit/>
          </a:bodyPr>
          <a:lstStyle/>
          <a:p>
            <a:pPr eaLnBrk="1" fontAlgn="auto" hangingPunct="1">
              <a:spcAft>
                <a:spcPts val="0"/>
              </a:spcAft>
              <a:defRPr/>
            </a:pPr>
            <a:r>
              <a:rPr lang="ru-RU" sz="3800" b="1" dirty="0">
                <a:solidFill>
                  <a:schemeClr val="bg1"/>
                </a:solidFill>
                <a:latin typeface="+mn-lt"/>
              </a:rPr>
              <a:t>Стратегии выполнения задания 2</a:t>
            </a:r>
          </a:p>
        </p:txBody>
      </p:sp>
      <p:sp>
        <p:nvSpPr>
          <p:cNvPr id="77827" name="Объект 2"/>
          <p:cNvSpPr>
            <a:spLocks noGrp="1"/>
          </p:cNvSpPr>
          <p:nvPr>
            <p:ph idx="1"/>
          </p:nvPr>
        </p:nvSpPr>
        <p:spPr>
          <a:xfrm>
            <a:off x="179388" y="1196975"/>
            <a:ext cx="8640762" cy="4319588"/>
          </a:xfrm>
        </p:spPr>
        <p:txBody>
          <a:bodyPr/>
          <a:lstStyle/>
          <a:p>
            <a:pPr eaLnBrk="1" hangingPunct="1"/>
            <a:r>
              <a:rPr lang="ru-RU" altLang="ru-RU" sz="3600" smtClean="0">
                <a:solidFill>
                  <a:schemeClr val="bg1"/>
                </a:solidFill>
                <a:ea typeface="Calibri" pitchFamily="34" charset="0"/>
                <a:cs typeface="Calibri" pitchFamily="34" charset="0"/>
              </a:rPr>
              <a:t>Внимательно слушать текст задания, обращая внимание на условия предлагаемой ситуации общения. Определить тему.</a:t>
            </a:r>
          </a:p>
          <a:p>
            <a:pPr eaLnBrk="1" hangingPunct="1"/>
            <a:endParaRPr lang="ru-RU" altLang="ru-RU" sz="3600" smtClean="0">
              <a:solidFill>
                <a:schemeClr val="bg1"/>
              </a:solidFill>
              <a:ea typeface="Calibri" pitchFamily="34" charset="0"/>
              <a:cs typeface="Calibri" pitchFamily="34" charset="0"/>
            </a:endParaRPr>
          </a:p>
          <a:p>
            <a:pPr eaLnBrk="1" hangingPunct="1"/>
            <a:r>
              <a:rPr lang="ru-RU" altLang="ru-RU" sz="3600" smtClean="0">
                <a:solidFill>
                  <a:schemeClr val="bg1"/>
                </a:solidFill>
                <a:ea typeface="Calibri" pitchFamily="34" charset="0"/>
                <a:cs typeface="Calibri" pitchFamily="34" charset="0"/>
              </a:rPr>
              <a:t>Определить типы вопросов, исходя из контекста (общие и специальные). Давать развернутую аргументацию при наличии вопроса „warum?“.</a:t>
            </a:r>
          </a:p>
          <a:p>
            <a:pPr eaLnBrk="1" hangingPunct="1"/>
            <a:endParaRPr lang="ru-RU" altLang="ru-RU" sz="3600" smtClean="0">
              <a:solidFill>
                <a:schemeClr val="bg1"/>
              </a:solidFill>
              <a:ea typeface="Calibri" pitchFamily="34" charset="0"/>
              <a:cs typeface="Calibri" pitchFamily="34" charset="0"/>
            </a:endParaRPr>
          </a:p>
          <a:p>
            <a:pPr eaLnBrk="1" hangingPunct="1">
              <a:buFont typeface="Arial" pitchFamily="34" charset="0"/>
              <a:buNone/>
            </a:pPr>
            <a:r>
              <a:rPr lang="ru-RU" altLang="ru-RU" sz="3600" smtClean="0">
                <a:solidFill>
                  <a:schemeClr val="bg1"/>
                </a:solidFill>
                <a:ea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0"/>
            <a:ext cx="8229600" cy="1143000"/>
          </a:xfrm>
        </p:spPr>
        <p:txBody>
          <a:bodyPr rtlCol="0">
            <a:noAutofit/>
          </a:bodyPr>
          <a:lstStyle/>
          <a:p>
            <a:pPr eaLnBrk="1" fontAlgn="auto" hangingPunct="1">
              <a:spcAft>
                <a:spcPts val="0"/>
              </a:spcAft>
              <a:defRPr/>
            </a:pPr>
            <a:r>
              <a:rPr lang="ru-RU" sz="3800" b="1" dirty="0">
                <a:solidFill>
                  <a:schemeClr val="bg1"/>
                </a:solidFill>
                <a:latin typeface="+mn-lt"/>
              </a:rPr>
              <a:t>Стратегии выполнения задания 2</a:t>
            </a:r>
          </a:p>
        </p:txBody>
      </p:sp>
      <p:sp>
        <p:nvSpPr>
          <p:cNvPr id="78851" name="Объект 2"/>
          <p:cNvSpPr>
            <a:spLocks noGrp="1"/>
          </p:cNvSpPr>
          <p:nvPr>
            <p:ph idx="1"/>
          </p:nvPr>
        </p:nvSpPr>
        <p:spPr>
          <a:xfrm>
            <a:off x="179388" y="1412875"/>
            <a:ext cx="8640762" cy="4319588"/>
          </a:xfrm>
        </p:spPr>
        <p:txBody>
          <a:bodyPr/>
          <a:lstStyle/>
          <a:p>
            <a:pPr eaLnBrk="1" hangingPunct="1"/>
            <a:r>
              <a:rPr lang="ru-RU" altLang="ru-RU" sz="3600" smtClean="0">
                <a:solidFill>
                  <a:schemeClr val="bg1"/>
                </a:solidFill>
                <a:ea typeface="Calibri" pitchFamily="34" charset="0"/>
                <a:cs typeface="Calibri" pitchFamily="34" charset="0"/>
              </a:rPr>
              <a:t>Давать ответ только после его обдумывания.</a:t>
            </a:r>
          </a:p>
          <a:p>
            <a:pPr eaLnBrk="1" hangingPunct="1"/>
            <a:r>
              <a:rPr lang="ru-RU" altLang="ru-RU" sz="3600" smtClean="0">
                <a:solidFill>
                  <a:schemeClr val="bg1"/>
                </a:solidFill>
                <a:ea typeface="Calibri" pitchFamily="34" charset="0"/>
                <a:cs typeface="Calibri" pitchFamily="34" charset="0"/>
              </a:rPr>
              <a:t>Использовать лексику и грамматику, соответствующие коммуникативной задаче. </a:t>
            </a:r>
          </a:p>
          <a:p>
            <a:pPr eaLnBrk="1" hangingPunct="1"/>
            <a:r>
              <a:rPr lang="ru-RU" altLang="ru-RU" sz="3600" smtClean="0">
                <a:solidFill>
                  <a:schemeClr val="bg1"/>
                </a:solidFill>
                <a:ea typeface="Calibri" pitchFamily="34" charset="0"/>
                <a:cs typeface="Calibri" pitchFamily="34" charset="0"/>
              </a:rPr>
              <a:t>Избегать избыточной информации.</a:t>
            </a:r>
          </a:p>
          <a:p>
            <a:pPr eaLnBrk="1" hangingPunct="1"/>
            <a:endParaRPr lang="ru-RU" altLang="ru-RU" sz="3600" smtClean="0">
              <a:solidFill>
                <a:schemeClr val="bg1"/>
              </a:solidFill>
              <a:ea typeface="Calibri" pitchFamily="34" charset="0"/>
              <a:cs typeface="Calibri" pitchFamily="34" charset="0"/>
            </a:endParaRPr>
          </a:p>
          <a:p>
            <a:pPr eaLnBrk="1" hangingPunct="1">
              <a:buFont typeface="Arial" pitchFamily="34" charset="0"/>
              <a:buNone/>
            </a:pPr>
            <a:r>
              <a:rPr lang="ru-RU" altLang="ru-RU" sz="3600" smtClean="0">
                <a:solidFill>
                  <a:schemeClr val="bg1"/>
                </a:solidFill>
                <a:ea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0"/>
            <a:ext cx="8229600" cy="1143000"/>
          </a:xfrm>
        </p:spPr>
        <p:txBody>
          <a:bodyPr rtlCol="0">
            <a:noAutofit/>
          </a:bodyPr>
          <a:lstStyle/>
          <a:p>
            <a:pPr eaLnBrk="1" fontAlgn="auto" hangingPunct="1">
              <a:spcAft>
                <a:spcPts val="0"/>
              </a:spcAft>
              <a:defRPr/>
            </a:pPr>
            <a:r>
              <a:rPr lang="ru-RU" sz="3800" b="1" dirty="0">
                <a:solidFill>
                  <a:schemeClr val="bg1"/>
                </a:solidFill>
                <a:latin typeface="+mn-lt"/>
              </a:rPr>
              <a:t>Можно:</a:t>
            </a:r>
          </a:p>
        </p:txBody>
      </p:sp>
      <p:sp>
        <p:nvSpPr>
          <p:cNvPr id="79875" name="Объект 2"/>
          <p:cNvSpPr>
            <a:spLocks noGrp="1"/>
          </p:cNvSpPr>
          <p:nvPr>
            <p:ph idx="1"/>
          </p:nvPr>
        </p:nvSpPr>
        <p:spPr>
          <a:xfrm>
            <a:off x="179388" y="1412875"/>
            <a:ext cx="8785225" cy="4319588"/>
          </a:xfrm>
        </p:spPr>
        <p:txBody>
          <a:bodyPr/>
          <a:lstStyle/>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1. Ответить одним полным предложением.</a:t>
            </a:r>
          </a:p>
          <a:p>
            <a:pPr marL="0" indent="0" eaLnBrk="1" hangingPunct="1"/>
            <a:endParaRPr lang="ru-RU" altLang="ru-RU" sz="3600" smtClean="0">
              <a:solidFill>
                <a:schemeClr val="bg1"/>
              </a:solidFill>
              <a:ea typeface="Calibri" pitchFamily="34" charset="0"/>
              <a:cs typeface="Calibri" pitchFamily="34" charset="0"/>
            </a:endParaRPr>
          </a:p>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2.  Ответить не сразу, а после обдумывания и формулирования своего ответа. Важно уложиться в отведенное для ответа время.</a:t>
            </a:r>
          </a:p>
          <a:p>
            <a:pPr marL="0" indent="0" eaLnBrk="1" hangingPunct="1"/>
            <a:endParaRPr lang="ru-RU" altLang="ru-RU" sz="3600" smtClean="0">
              <a:solidFill>
                <a:schemeClr val="bg1"/>
              </a:solidFill>
              <a:ea typeface="Calibri" pitchFamily="34" charset="0"/>
              <a:cs typeface="Calibri" pitchFamily="34" charset="0"/>
            </a:endParaRPr>
          </a:p>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3.  Исправить свой ответ несколько раз.</a:t>
            </a:r>
          </a:p>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0"/>
            <a:ext cx="8229600" cy="1143000"/>
          </a:xfrm>
        </p:spPr>
        <p:txBody>
          <a:bodyPr rtlCol="0">
            <a:noAutofit/>
          </a:bodyPr>
          <a:lstStyle/>
          <a:p>
            <a:pPr eaLnBrk="1" fontAlgn="auto" hangingPunct="1">
              <a:spcAft>
                <a:spcPts val="0"/>
              </a:spcAft>
              <a:defRPr/>
            </a:pPr>
            <a:r>
              <a:rPr lang="ru-RU" sz="3800" b="1" dirty="0">
                <a:solidFill>
                  <a:schemeClr val="bg1"/>
                </a:solidFill>
                <a:latin typeface="+mn-lt"/>
              </a:rPr>
              <a:t>Нельзя:</a:t>
            </a:r>
          </a:p>
        </p:txBody>
      </p:sp>
      <p:sp>
        <p:nvSpPr>
          <p:cNvPr id="80899" name="Объект 2"/>
          <p:cNvSpPr>
            <a:spLocks noGrp="1"/>
          </p:cNvSpPr>
          <p:nvPr>
            <p:ph idx="1"/>
          </p:nvPr>
        </p:nvSpPr>
        <p:spPr>
          <a:xfrm>
            <a:off x="539750" y="1196975"/>
            <a:ext cx="8353425" cy="4319588"/>
          </a:xfrm>
        </p:spPr>
        <p:txBody>
          <a:bodyPr/>
          <a:lstStyle/>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1.Отвечать одним словом или словосочетанием. </a:t>
            </a:r>
          </a:p>
          <a:p>
            <a:pPr marL="0" indent="0" eaLnBrk="1" hangingPunct="1">
              <a:buFont typeface="Arial" pitchFamily="34" charset="0"/>
              <a:buNone/>
            </a:pPr>
            <a:endParaRPr lang="ru-RU" altLang="ru-RU" sz="3600" smtClean="0">
              <a:solidFill>
                <a:schemeClr val="bg1"/>
              </a:solidFill>
              <a:ea typeface="Calibri" pitchFamily="34" charset="0"/>
              <a:cs typeface="Calibri" pitchFamily="34" charset="0"/>
            </a:endParaRPr>
          </a:p>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2. Послушать вопрос ещё раз.</a:t>
            </a:r>
          </a:p>
          <a:p>
            <a:pPr marL="0" indent="0" eaLnBrk="1" hangingPunct="1">
              <a:buFont typeface="Arial" pitchFamily="34" charset="0"/>
              <a:buNone/>
            </a:pPr>
            <a:endParaRPr lang="ru-RU" altLang="ru-RU" sz="3600" smtClean="0">
              <a:solidFill>
                <a:schemeClr val="bg1"/>
              </a:solidFill>
              <a:ea typeface="Calibri" pitchFamily="34" charset="0"/>
              <a:cs typeface="Calibri" pitchFamily="34" charset="0"/>
            </a:endParaRPr>
          </a:p>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3. Переспросить.</a:t>
            </a:r>
          </a:p>
          <a:p>
            <a:pPr marL="0" indent="0" eaLnBrk="1" hangingPunct="1">
              <a:buFont typeface="Arial" pitchFamily="34" charset="0"/>
              <a:buNone/>
            </a:pPr>
            <a:endParaRPr lang="ru-RU" altLang="ru-RU" sz="3600" smtClean="0">
              <a:solidFill>
                <a:schemeClr val="bg1"/>
              </a:solidFill>
              <a:ea typeface="Calibri" pitchFamily="34" charset="0"/>
              <a:cs typeface="Calibri" pitchFamily="34" charset="0"/>
            </a:endParaRPr>
          </a:p>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4. Увидеть вопросы.</a:t>
            </a:r>
          </a:p>
          <a:p>
            <a:pPr marL="0" indent="0" eaLnBrk="1" hangingPunct="1">
              <a:buFont typeface="Arial" pitchFamily="34" charset="0"/>
              <a:buNone/>
            </a:pPr>
            <a:endParaRPr lang="ru-RU" altLang="ru-RU" sz="3600" smtClean="0">
              <a:solidFill>
                <a:schemeClr val="bg1"/>
              </a:solidFill>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Заголовок 1"/>
          <p:cNvSpPr>
            <a:spLocks noGrp="1"/>
          </p:cNvSpPr>
          <p:nvPr>
            <p:ph type="title"/>
          </p:nvPr>
        </p:nvSpPr>
        <p:spPr>
          <a:xfrm>
            <a:off x="468313" y="620713"/>
            <a:ext cx="8229600" cy="1143000"/>
          </a:xfrm>
        </p:spPr>
        <p:txBody>
          <a:bodyPr/>
          <a:lstStyle/>
          <a:p>
            <a:pPr eaLnBrk="1" hangingPunct="1"/>
            <a:r>
              <a:rPr lang="ru-RU" altLang="ru-RU" sz="3200" b="1" smtClean="0">
                <a:solidFill>
                  <a:schemeClr val="bg1"/>
                </a:solidFill>
                <a:ea typeface="Calibri" pitchFamily="34" charset="0"/>
                <a:cs typeface="Calibri" pitchFamily="34" charset="0"/>
              </a:rPr>
              <a:t>Результативность выполнения задания «Тематическое          монологическое высказывание»</a:t>
            </a:r>
            <a:br>
              <a:rPr lang="ru-RU" altLang="ru-RU" sz="3200" b="1" smtClean="0">
                <a:solidFill>
                  <a:schemeClr val="bg1"/>
                </a:solidFill>
                <a:ea typeface="Calibri" pitchFamily="34" charset="0"/>
                <a:cs typeface="Calibri" pitchFamily="34" charset="0"/>
              </a:rPr>
            </a:br>
            <a:endParaRPr lang="ru-RU" altLang="ru-RU" sz="3200" b="1" smtClean="0">
              <a:solidFill>
                <a:schemeClr val="bg1"/>
              </a:solidFill>
              <a:ea typeface="Calibri" pitchFamily="34" charset="0"/>
              <a:cs typeface="Calibri" pitchFamily="34" charset="0"/>
            </a:endParaRPr>
          </a:p>
        </p:txBody>
      </p:sp>
      <p:graphicFrame>
        <p:nvGraphicFramePr>
          <p:cNvPr id="81923" name="Объект 4"/>
          <p:cNvGraphicFramePr>
            <a:graphicFrameLocks noGrp="1"/>
          </p:cNvGraphicFramePr>
          <p:nvPr>
            <p:ph idx="1"/>
          </p:nvPr>
        </p:nvGraphicFramePr>
        <p:xfrm>
          <a:off x="-50800" y="1722438"/>
          <a:ext cx="9137650" cy="5186362"/>
        </p:xfrm>
        <a:graphic>
          <a:graphicData uri="http://schemas.openxmlformats.org/presentationml/2006/ole">
            <mc:AlternateContent xmlns:mc="http://schemas.openxmlformats.org/markup-compatibility/2006">
              <mc:Choice xmlns:v="urn:schemas-microsoft-com:vml" Requires="v">
                <p:oleObj spid="_x0000_s81926" r:id="rId4" imgW="9138696" imgH="5188146" progId="Excel.Chart.8">
                  <p:embed/>
                </p:oleObj>
              </mc:Choice>
              <mc:Fallback>
                <p:oleObj r:id="rId4" imgW="9138696" imgH="5188146" progId="Excel.Chart.8">
                  <p:embed/>
                  <p:pic>
                    <p:nvPicPr>
                      <p:cNvPr id="0" name="Объект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722438"/>
                        <a:ext cx="9137650"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24" name="Диаграмма 6"/>
          <p:cNvGraphicFramePr>
            <a:graphicFrameLocks/>
          </p:cNvGraphicFramePr>
          <p:nvPr/>
        </p:nvGraphicFramePr>
        <p:xfrm>
          <a:off x="-47625" y="1719263"/>
          <a:ext cx="8958263" cy="5151437"/>
        </p:xfrm>
        <a:graphic>
          <a:graphicData uri="http://schemas.openxmlformats.org/presentationml/2006/ole">
            <mc:AlternateContent xmlns:mc="http://schemas.openxmlformats.org/markup-compatibility/2006">
              <mc:Choice xmlns:v="urn:schemas-microsoft-com:vml" Requires="v">
                <p:oleObj spid="_x0000_s81927" r:id="rId7" imgW="8961897" imgH="5151566" progId="Excel.Chart.8">
                  <p:embed/>
                </p:oleObj>
              </mc:Choice>
              <mc:Fallback>
                <p:oleObj r:id="rId7" imgW="8961897" imgH="5151566" progId="Excel.Chart.8">
                  <p:embed/>
                  <p:pic>
                    <p:nvPicPr>
                      <p:cNvPr id="0" name="Диаграмма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25" y="1719263"/>
                        <a:ext cx="8958263"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25" name="TextBox 1"/>
          <p:cNvSpPr txBox="1">
            <a:spLocks noChangeArrowheads="1"/>
          </p:cNvSpPr>
          <p:nvPr/>
        </p:nvSpPr>
        <p:spPr bwMode="auto">
          <a:xfrm>
            <a:off x="2744788" y="6269038"/>
            <a:ext cx="484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ru-RU" altLang="ru-RU" b="1"/>
              <a:t>К 1</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171450"/>
            <a:ext cx="8229600" cy="1143000"/>
          </a:xfrm>
        </p:spPr>
        <p:txBody>
          <a:bodyPr rtlCol="0">
            <a:normAutofit/>
          </a:bodyPr>
          <a:lstStyle/>
          <a:p>
            <a:pPr eaLnBrk="1" fontAlgn="auto" hangingPunct="1">
              <a:spcAft>
                <a:spcPts val="0"/>
              </a:spcAft>
              <a:defRPr/>
            </a:pPr>
            <a:r>
              <a:rPr lang="ru-RU" sz="3600" b="1" dirty="0">
                <a:solidFill>
                  <a:schemeClr val="bg1"/>
                </a:solidFill>
                <a:latin typeface="+mn-lt"/>
              </a:rPr>
              <a:t>Ошибки при выполнении задания 3</a:t>
            </a:r>
            <a:endParaRPr lang="ru-RU" sz="3600" b="1" dirty="0" smtClean="0">
              <a:solidFill>
                <a:schemeClr val="bg1"/>
              </a:solidFill>
              <a:latin typeface="+mn-lt"/>
            </a:endParaRPr>
          </a:p>
        </p:txBody>
      </p:sp>
      <p:sp>
        <p:nvSpPr>
          <p:cNvPr id="82947" name="Объект 2"/>
          <p:cNvSpPr>
            <a:spLocks noGrp="1"/>
          </p:cNvSpPr>
          <p:nvPr>
            <p:ph idx="1"/>
          </p:nvPr>
        </p:nvSpPr>
        <p:spPr>
          <a:xfrm>
            <a:off x="323850" y="1052513"/>
            <a:ext cx="8516938" cy="5472112"/>
          </a:xfrm>
        </p:spPr>
        <p:txBody>
          <a:bodyPr/>
          <a:lstStyle/>
          <a:p>
            <a:pPr marL="0" indent="0" algn="ctr" eaLnBrk="1" hangingPunct="1">
              <a:buFont typeface="Arial" pitchFamily="34" charset="0"/>
              <a:buNone/>
            </a:pPr>
            <a:r>
              <a:rPr lang="ru-RU" altLang="ru-RU" sz="3400" i="1" u="sng" smtClean="0">
                <a:solidFill>
                  <a:schemeClr val="bg1"/>
                </a:solidFill>
                <a:ea typeface="Calibri" pitchFamily="34" charset="0"/>
                <a:cs typeface="Calibri" pitchFamily="34" charset="0"/>
              </a:rPr>
              <a:t>По критерию «Решение КЗ»:</a:t>
            </a:r>
          </a:p>
          <a:p>
            <a:pPr marL="0" indent="0" algn="just" eaLnBrk="1" hangingPunct="1">
              <a:buFontTx/>
              <a:buChar char="-"/>
            </a:pPr>
            <a:r>
              <a:rPr lang="ru-RU" altLang="ru-RU" sz="3400" smtClean="0">
                <a:solidFill>
                  <a:schemeClr val="bg1"/>
                </a:solidFill>
                <a:ea typeface="Calibri" pitchFamily="34" charset="0"/>
                <a:cs typeface="Calibri" pitchFamily="34" charset="0"/>
              </a:rPr>
              <a:t>не все учащиеся полно  и развёрнуто раскрыли все пункты, указанные в задании.    Под </a:t>
            </a:r>
            <a:r>
              <a:rPr lang="ru-RU" altLang="ru-RU" sz="3400" b="1" u="sng" smtClean="0">
                <a:solidFill>
                  <a:schemeClr val="bg1"/>
                </a:solidFill>
                <a:ea typeface="Calibri" pitchFamily="34" charset="0"/>
                <a:cs typeface="Calibri" pitchFamily="34" charset="0"/>
              </a:rPr>
              <a:t>полным и развернутым</a:t>
            </a:r>
            <a:r>
              <a:rPr lang="ru-RU" altLang="ru-RU" sz="3400" smtClean="0">
                <a:solidFill>
                  <a:schemeClr val="bg1"/>
                </a:solidFill>
                <a:ea typeface="Calibri" pitchFamily="34" charset="0"/>
                <a:cs typeface="Calibri" pitchFamily="34" charset="0"/>
              </a:rPr>
              <a:t> ответом     понимается ответ в нескольких        </a:t>
            </a:r>
          </a:p>
          <a:p>
            <a:pPr marL="0" indent="0" algn="just" eaLnBrk="1" hangingPunct="1">
              <a:buFont typeface="Arial" pitchFamily="34" charset="0"/>
              <a:buNone/>
            </a:pPr>
            <a:r>
              <a:rPr lang="ru-RU" altLang="ru-RU" sz="3400" smtClean="0">
                <a:solidFill>
                  <a:schemeClr val="bg1"/>
                </a:solidFill>
                <a:ea typeface="Calibri" pitchFamily="34" charset="0"/>
                <a:cs typeface="Calibri" pitchFamily="34" charset="0"/>
              </a:rPr>
              <a:t>предложениях на каждый пункт плана;</a:t>
            </a:r>
          </a:p>
          <a:p>
            <a:pPr marL="0" indent="0" algn="just" eaLnBrk="1" hangingPunct="1">
              <a:buFontTx/>
              <a:buChar char="-"/>
            </a:pPr>
            <a:r>
              <a:rPr lang="ru-RU" altLang="ru-RU" sz="3400" smtClean="0">
                <a:solidFill>
                  <a:schemeClr val="bg1"/>
                </a:solidFill>
                <a:ea typeface="Calibri" pitchFamily="34" charset="0"/>
                <a:cs typeface="Calibri" pitchFamily="34" charset="0"/>
              </a:rPr>
              <a:t>не все дали развернутую аргументацию на   </a:t>
            </a:r>
          </a:p>
          <a:p>
            <a:pPr marL="0" indent="0" algn="just" eaLnBrk="1" hangingPunct="1">
              <a:buFont typeface="Arial" pitchFamily="34" charset="0"/>
              <a:buNone/>
            </a:pPr>
            <a:r>
              <a:rPr lang="ru-RU" altLang="ru-RU" sz="3400" smtClean="0">
                <a:solidFill>
                  <a:schemeClr val="bg1"/>
                </a:solidFill>
                <a:ea typeface="Calibri" pitchFamily="34" charset="0"/>
                <a:cs typeface="Calibri" pitchFamily="34" charset="0"/>
              </a:rPr>
              <a:t>вопрос “</a:t>
            </a:r>
            <a:r>
              <a:rPr lang="en-US" altLang="ru-RU" sz="3400" smtClean="0">
                <a:solidFill>
                  <a:schemeClr val="bg1"/>
                </a:solidFill>
                <a:ea typeface="Calibri" pitchFamily="34" charset="0"/>
                <a:cs typeface="Calibri" pitchFamily="34" charset="0"/>
              </a:rPr>
              <a:t>Warum</a:t>
            </a:r>
            <a:r>
              <a:rPr lang="ru-RU" altLang="ru-RU" sz="3400" smtClean="0">
                <a:solidFill>
                  <a:schemeClr val="bg1"/>
                </a:solidFill>
                <a:ea typeface="Calibri" pitchFamily="34" charset="0"/>
                <a:cs typeface="Calibri" pitchFamily="34" charset="0"/>
              </a:rPr>
              <a:t>?” в одном из аспектов </a:t>
            </a:r>
          </a:p>
          <a:p>
            <a:pPr marL="0" indent="0" algn="just" eaLnBrk="1" hangingPunct="1">
              <a:buFont typeface="Arial" pitchFamily="34" charset="0"/>
              <a:buNone/>
            </a:pPr>
            <a:r>
              <a:rPr lang="ru-RU" altLang="ru-RU" sz="3400" smtClean="0">
                <a:solidFill>
                  <a:schemeClr val="bg1"/>
                </a:solidFill>
                <a:ea typeface="Calibri" pitchFamily="34" charset="0"/>
                <a:cs typeface="Calibri" pitchFamily="34" charset="0"/>
              </a:rPr>
              <a:t>задания.</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171450"/>
            <a:ext cx="8229600" cy="1143000"/>
          </a:xfrm>
        </p:spPr>
        <p:txBody>
          <a:bodyPr rtlCol="0">
            <a:normAutofit/>
          </a:bodyPr>
          <a:lstStyle/>
          <a:p>
            <a:pPr eaLnBrk="1" fontAlgn="auto" hangingPunct="1">
              <a:spcAft>
                <a:spcPts val="0"/>
              </a:spcAft>
              <a:defRPr/>
            </a:pPr>
            <a:r>
              <a:rPr lang="ru-RU" sz="3600" b="1" dirty="0">
                <a:solidFill>
                  <a:schemeClr val="bg1"/>
                </a:solidFill>
                <a:latin typeface="+mn-lt"/>
              </a:rPr>
              <a:t>Ошибки при выполнении задания 3</a:t>
            </a:r>
            <a:endParaRPr lang="ru-RU" sz="3600" b="1" dirty="0" smtClean="0">
              <a:solidFill>
                <a:schemeClr val="bg1"/>
              </a:solidFill>
              <a:latin typeface="+mn-lt"/>
            </a:endParaRPr>
          </a:p>
        </p:txBody>
      </p:sp>
      <p:sp>
        <p:nvSpPr>
          <p:cNvPr id="83971" name="Объект 2"/>
          <p:cNvSpPr>
            <a:spLocks noGrp="1"/>
          </p:cNvSpPr>
          <p:nvPr>
            <p:ph idx="1"/>
          </p:nvPr>
        </p:nvSpPr>
        <p:spPr>
          <a:xfrm>
            <a:off x="323850" y="836613"/>
            <a:ext cx="8516938" cy="5472112"/>
          </a:xfrm>
        </p:spPr>
        <p:txBody>
          <a:bodyPr/>
          <a:lstStyle/>
          <a:p>
            <a:pPr marL="0" indent="0" algn="ctr" eaLnBrk="1" hangingPunct="1">
              <a:buFont typeface="Arial" pitchFamily="34" charset="0"/>
              <a:buNone/>
            </a:pPr>
            <a:r>
              <a:rPr lang="ru-RU" altLang="ru-RU" sz="3400" i="1" u="sng" smtClean="0">
                <a:solidFill>
                  <a:schemeClr val="bg1"/>
                </a:solidFill>
                <a:ea typeface="Calibri" pitchFamily="34" charset="0"/>
                <a:cs typeface="Calibri" pitchFamily="34" charset="0"/>
              </a:rPr>
              <a:t>По критерию «Организации высказывания»:</a:t>
            </a:r>
          </a:p>
          <a:p>
            <a:pPr marL="0" indent="0" eaLnBrk="1" hangingPunct="1">
              <a:buFont typeface="Arial" pitchFamily="34" charset="0"/>
              <a:buNone/>
            </a:pPr>
            <a:r>
              <a:rPr lang="ru-RU" altLang="ru-RU" sz="3400" smtClean="0">
                <a:solidFill>
                  <a:schemeClr val="bg1"/>
                </a:solidFill>
                <a:ea typeface="Calibri" pitchFamily="34" charset="0"/>
                <a:cs typeface="Calibri" pitchFamily="34" charset="0"/>
              </a:rPr>
              <a:t>- неумело выстраивали высказывание композиционно  (отсутствие вступления, основной части, заключения); </a:t>
            </a:r>
          </a:p>
          <a:p>
            <a:pPr marL="0" indent="0" eaLnBrk="1" hangingPunct="1">
              <a:buFont typeface="Arial" pitchFamily="34" charset="0"/>
              <a:buNone/>
            </a:pPr>
            <a:r>
              <a:rPr lang="ru-RU" altLang="ru-RU" sz="3400" smtClean="0">
                <a:solidFill>
                  <a:schemeClr val="bg1"/>
                </a:solidFill>
                <a:ea typeface="Calibri" pitchFamily="34" charset="0"/>
                <a:cs typeface="Calibri" pitchFamily="34" charset="0"/>
              </a:rPr>
              <a:t>- языковые средства передачи логической связи между отдельными частями высказывания не отличались большим разнообразием.</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171450"/>
            <a:ext cx="8229600" cy="1143000"/>
          </a:xfrm>
        </p:spPr>
        <p:txBody>
          <a:bodyPr rtlCol="0">
            <a:normAutofit/>
          </a:bodyPr>
          <a:lstStyle/>
          <a:p>
            <a:pPr eaLnBrk="1" fontAlgn="auto" hangingPunct="1">
              <a:spcAft>
                <a:spcPts val="0"/>
              </a:spcAft>
              <a:defRPr/>
            </a:pPr>
            <a:r>
              <a:rPr lang="ru-RU" sz="3600" b="1" dirty="0">
                <a:solidFill>
                  <a:schemeClr val="bg1"/>
                </a:solidFill>
                <a:latin typeface="+mn-lt"/>
              </a:rPr>
              <a:t>Ошибки при выполнении задания 3</a:t>
            </a:r>
            <a:endParaRPr lang="ru-RU" sz="3600" b="1" dirty="0" smtClean="0">
              <a:solidFill>
                <a:schemeClr val="bg1"/>
              </a:solidFill>
              <a:latin typeface="+mn-lt"/>
            </a:endParaRPr>
          </a:p>
        </p:txBody>
      </p:sp>
      <p:sp>
        <p:nvSpPr>
          <p:cNvPr id="84995" name="Объект 2"/>
          <p:cNvSpPr>
            <a:spLocks noGrp="1"/>
          </p:cNvSpPr>
          <p:nvPr>
            <p:ph idx="1"/>
          </p:nvPr>
        </p:nvSpPr>
        <p:spPr>
          <a:xfrm>
            <a:off x="323850" y="836613"/>
            <a:ext cx="8516938" cy="5472112"/>
          </a:xfrm>
        </p:spPr>
        <p:txBody>
          <a:bodyPr/>
          <a:lstStyle/>
          <a:p>
            <a:pPr marL="0" indent="0" algn="ctr" eaLnBrk="1" hangingPunct="1">
              <a:buFont typeface="Arial" pitchFamily="34" charset="0"/>
              <a:buNone/>
            </a:pPr>
            <a:r>
              <a:rPr lang="ru-RU" altLang="ru-RU" sz="3400" i="1" u="sng" smtClean="0">
                <a:solidFill>
                  <a:schemeClr val="bg1"/>
                </a:solidFill>
                <a:ea typeface="Calibri" pitchFamily="34" charset="0"/>
                <a:cs typeface="Calibri" pitchFamily="34" charset="0"/>
              </a:rPr>
              <a:t>В языковом  оформлении речи</a:t>
            </a:r>
          </a:p>
          <a:p>
            <a:pPr marL="0" indent="0" algn="ctr" eaLnBrk="1" hangingPunct="1">
              <a:buFont typeface="Arial" pitchFamily="34" charset="0"/>
              <a:buNone/>
            </a:pPr>
            <a:endParaRPr lang="ru-RU" altLang="ru-RU" sz="3400" i="1" u="sng" smtClean="0">
              <a:solidFill>
                <a:schemeClr val="bg1"/>
              </a:solidFill>
              <a:ea typeface="Calibri" pitchFamily="34" charset="0"/>
              <a:cs typeface="Calibri" pitchFamily="34" charset="0"/>
            </a:endParaRPr>
          </a:p>
          <a:p>
            <a:pPr marL="0" indent="0" algn="just" eaLnBrk="1" hangingPunct="1">
              <a:buFont typeface="Arial" pitchFamily="34" charset="0"/>
              <a:buNone/>
            </a:pPr>
            <a:r>
              <a:rPr lang="ru-RU" altLang="ru-RU" sz="3400" smtClean="0">
                <a:solidFill>
                  <a:schemeClr val="bg1"/>
                </a:solidFill>
                <a:ea typeface="Calibri" pitchFamily="34" charset="0"/>
                <a:cs typeface="Calibri" pitchFamily="34" charset="0"/>
              </a:rPr>
              <a:t>наибольшее количество ошибок было допущено на соблюдение порядка слов как в простом, так и в сложносочиненном и в сложноподчинённом предложениях.</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15875"/>
            <a:ext cx="8229600" cy="1143000"/>
          </a:xfrm>
        </p:spPr>
        <p:txBody>
          <a:bodyPr rtlCol="0">
            <a:normAutofit/>
          </a:bodyPr>
          <a:lstStyle/>
          <a:p>
            <a:pPr eaLnBrk="1" fontAlgn="auto" hangingPunct="1">
              <a:spcAft>
                <a:spcPts val="0"/>
              </a:spcAft>
              <a:defRPr/>
            </a:pPr>
            <a:r>
              <a:rPr lang="ru-RU" sz="3600" b="1" dirty="0">
                <a:solidFill>
                  <a:schemeClr val="bg1"/>
                </a:solidFill>
                <a:latin typeface="+mn-lt"/>
              </a:rPr>
              <a:t>Стратегии выполнения задания 3</a:t>
            </a:r>
          </a:p>
        </p:txBody>
      </p:sp>
      <p:sp>
        <p:nvSpPr>
          <p:cNvPr id="86019" name="Объект 2"/>
          <p:cNvSpPr>
            <a:spLocks noGrp="1"/>
          </p:cNvSpPr>
          <p:nvPr>
            <p:ph idx="1"/>
          </p:nvPr>
        </p:nvSpPr>
        <p:spPr>
          <a:xfrm>
            <a:off x="323850" y="1196975"/>
            <a:ext cx="8516938" cy="5472113"/>
          </a:xfrm>
        </p:spPr>
        <p:txBody>
          <a:bodyPr/>
          <a:lstStyle/>
          <a:p>
            <a:pPr eaLnBrk="1" hangingPunct="1"/>
            <a:r>
              <a:rPr lang="ru-RU" altLang="ru-RU" sz="3400" smtClean="0">
                <a:solidFill>
                  <a:schemeClr val="bg1"/>
                </a:solidFill>
                <a:ea typeface="Calibri" pitchFamily="34" charset="0"/>
                <a:cs typeface="Calibri" pitchFamily="34" charset="0"/>
              </a:rPr>
              <a:t>Внимательно читать текст задания, обращая внимание на выделяемые элементы содержания и ограничители (пункты плана) и объем монолога (время, количество фраз).</a:t>
            </a:r>
          </a:p>
          <a:p>
            <a:pPr eaLnBrk="1" hangingPunct="1">
              <a:buFont typeface="Arial" pitchFamily="34" charset="0"/>
              <a:buNone/>
            </a:pPr>
            <a:endParaRPr lang="ru-RU" altLang="ru-RU" sz="3400" smtClean="0">
              <a:solidFill>
                <a:schemeClr val="bg1"/>
              </a:solidFill>
              <a:ea typeface="Calibri" pitchFamily="34" charset="0"/>
              <a:cs typeface="Calibri" pitchFamily="34" charset="0"/>
            </a:endParaRPr>
          </a:p>
          <a:p>
            <a:pPr eaLnBrk="1" hangingPunct="1"/>
            <a:r>
              <a:rPr lang="ru-RU" altLang="ru-RU" sz="3400" smtClean="0">
                <a:solidFill>
                  <a:schemeClr val="bg1"/>
                </a:solidFill>
                <a:ea typeface="Calibri" pitchFamily="34" charset="0"/>
                <a:cs typeface="Calibri" pitchFamily="34" charset="0"/>
              </a:rPr>
              <a:t>Раскрывать содержание всех пунктов.</a:t>
            </a:r>
          </a:p>
          <a:p>
            <a:pPr eaLnBrk="1" hangingPunct="1"/>
            <a:endParaRPr lang="ru-RU" altLang="ru-RU" sz="3400" smtClean="0">
              <a:solidFill>
                <a:schemeClr val="bg1"/>
              </a:solidFill>
              <a:ea typeface="Calibri" pitchFamily="34" charset="0"/>
              <a:cs typeface="Calibri" pitchFamily="34" charset="0"/>
            </a:endParaRPr>
          </a:p>
          <a:p>
            <a:pPr eaLnBrk="1" hangingPunct="1"/>
            <a:r>
              <a:rPr lang="ru-RU" altLang="ru-RU" sz="3400" smtClean="0">
                <a:solidFill>
                  <a:schemeClr val="bg1"/>
                </a:solidFill>
                <a:ea typeface="Calibri" pitchFamily="34" charset="0"/>
                <a:cs typeface="Calibri" pitchFamily="34" charset="0"/>
              </a:rPr>
              <a:t>Строить ответ в соответствии с планом.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15875"/>
            <a:ext cx="8229600" cy="1143000"/>
          </a:xfrm>
        </p:spPr>
        <p:txBody>
          <a:bodyPr rtlCol="0">
            <a:normAutofit/>
          </a:bodyPr>
          <a:lstStyle/>
          <a:p>
            <a:pPr eaLnBrk="1" fontAlgn="auto" hangingPunct="1">
              <a:spcAft>
                <a:spcPts val="0"/>
              </a:spcAft>
              <a:defRPr/>
            </a:pPr>
            <a:r>
              <a:rPr lang="ru-RU" sz="3600" b="1" dirty="0">
                <a:solidFill>
                  <a:schemeClr val="bg1"/>
                </a:solidFill>
                <a:latin typeface="+mn-lt"/>
              </a:rPr>
              <a:t>Можно:</a:t>
            </a:r>
          </a:p>
        </p:txBody>
      </p:sp>
      <p:sp>
        <p:nvSpPr>
          <p:cNvPr id="87043" name="Объект 2"/>
          <p:cNvSpPr>
            <a:spLocks noGrp="1"/>
          </p:cNvSpPr>
          <p:nvPr>
            <p:ph idx="1"/>
          </p:nvPr>
        </p:nvSpPr>
        <p:spPr>
          <a:xfrm>
            <a:off x="323850" y="1196975"/>
            <a:ext cx="8516938" cy="5472113"/>
          </a:xfrm>
        </p:spPr>
        <p:txBody>
          <a:bodyPr/>
          <a:lstStyle/>
          <a:p>
            <a:pPr eaLnBrk="1" hangingPunct="1"/>
            <a:r>
              <a:rPr lang="ru-RU" altLang="ru-RU" sz="3400" smtClean="0">
                <a:solidFill>
                  <a:schemeClr val="bg1"/>
                </a:solidFill>
                <a:ea typeface="Calibri" pitchFamily="34" charset="0"/>
                <a:cs typeface="Calibri" pitchFamily="34" charset="0"/>
              </a:rPr>
              <a:t>Говорить меньше 2 минут.</a:t>
            </a:r>
          </a:p>
          <a:p>
            <a:pPr eaLnBrk="1" hangingPunct="1"/>
            <a:r>
              <a:rPr lang="ru-RU" altLang="ru-RU" sz="3400" smtClean="0">
                <a:solidFill>
                  <a:schemeClr val="bg1"/>
                </a:solidFill>
                <a:ea typeface="Calibri" pitchFamily="34" charset="0"/>
                <a:cs typeface="Calibri" pitchFamily="34" charset="0"/>
              </a:rPr>
              <a:t>2. Начинать предложения с "also", „aber", „und". </a:t>
            </a:r>
          </a:p>
          <a:p>
            <a:pPr eaLnBrk="1" hangingPunct="1"/>
            <a:r>
              <a:rPr lang="ru-RU" altLang="ru-RU" sz="3400" smtClean="0">
                <a:solidFill>
                  <a:schemeClr val="bg1"/>
                </a:solidFill>
                <a:ea typeface="Calibri" pitchFamily="34" charset="0"/>
                <a:cs typeface="Calibri" pitchFamily="34" charset="0"/>
              </a:rPr>
              <a:t>3. Говорить быстро или медленно.</a:t>
            </a:r>
          </a:p>
          <a:p>
            <a:pPr eaLnBrk="1" hangingPunct="1"/>
            <a:r>
              <a:rPr lang="ru-RU" altLang="ru-RU" sz="3400" smtClean="0">
                <a:solidFill>
                  <a:schemeClr val="bg1"/>
                </a:solidFill>
                <a:ea typeface="Calibri" pitchFamily="34" charset="0"/>
                <a:cs typeface="Calibri" pitchFamily="34" charset="0"/>
              </a:rPr>
              <a:t>4. Думать вслух на немецком.</a:t>
            </a:r>
          </a:p>
          <a:p>
            <a:pPr eaLnBrk="1" hangingPunct="1"/>
            <a:r>
              <a:rPr lang="ru-RU" altLang="ru-RU" sz="3400" smtClean="0">
                <a:solidFill>
                  <a:schemeClr val="bg1"/>
                </a:solidFill>
                <a:ea typeface="Calibri" pitchFamily="34" charset="0"/>
                <a:cs typeface="Calibri" pitchFamily="34" charset="0"/>
              </a:rPr>
              <a:t>5. Менять пункты плана местами.</a:t>
            </a:r>
          </a:p>
          <a:p>
            <a:pPr eaLnBrk="1" hangingPunct="1"/>
            <a:r>
              <a:rPr lang="ru-RU" altLang="ru-RU" sz="3400" smtClean="0">
                <a:solidFill>
                  <a:schemeClr val="bg1"/>
                </a:solidFill>
                <a:ea typeface="Calibri" pitchFamily="34" charset="0"/>
                <a:cs typeface="Calibri" pitchFamily="34" charset="0"/>
              </a:rPr>
              <a:t>6. Говорить больше или меньше 3–4 фраз на каждый пункт (больше 10–12 фраз на монолог).</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0"/>
            <a:ext cx="8229600" cy="1143000"/>
          </a:xfrm>
        </p:spPr>
        <p:txBody>
          <a:bodyPr rtlCol="0">
            <a:normAutofit fontScale="90000"/>
          </a:bodyPr>
          <a:lstStyle/>
          <a:p>
            <a:pPr eaLnBrk="1" fontAlgn="auto" hangingPunct="1">
              <a:spcAft>
                <a:spcPts val="0"/>
              </a:spcAft>
              <a:defRPr/>
            </a:pPr>
            <a:r>
              <a:rPr lang="ru-RU" sz="3800" b="1" dirty="0">
                <a:solidFill>
                  <a:schemeClr val="bg1"/>
                </a:solidFill>
                <a:latin typeface="+mn-lt"/>
              </a:rPr>
              <a:t>Стратегии выполнения </a:t>
            </a:r>
            <a:r>
              <a:rPr lang="ru-RU" sz="3800" b="1" dirty="0" smtClean="0">
                <a:solidFill>
                  <a:schemeClr val="bg1"/>
                </a:solidFill>
                <a:latin typeface="+mn-lt"/>
              </a:rPr>
              <a:t>задания по </a:t>
            </a:r>
            <a:r>
              <a:rPr lang="ru-RU" sz="3800" b="1" dirty="0" err="1" smtClean="0">
                <a:solidFill>
                  <a:schemeClr val="bg1"/>
                </a:solidFill>
                <a:latin typeface="+mn-lt"/>
              </a:rPr>
              <a:t>аудированию</a:t>
            </a:r>
            <a:endParaRPr lang="ru-RU" sz="3800" b="1" dirty="0" smtClean="0">
              <a:solidFill>
                <a:schemeClr val="bg1"/>
              </a:solidFill>
              <a:latin typeface="+mn-lt"/>
            </a:endParaRPr>
          </a:p>
        </p:txBody>
      </p:sp>
      <p:sp>
        <p:nvSpPr>
          <p:cNvPr id="32771" name="Объект 2"/>
          <p:cNvSpPr>
            <a:spLocks noGrp="1"/>
          </p:cNvSpPr>
          <p:nvPr>
            <p:ph idx="1"/>
          </p:nvPr>
        </p:nvSpPr>
        <p:spPr>
          <a:xfrm>
            <a:off x="468313" y="1412875"/>
            <a:ext cx="8424862" cy="4741863"/>
          </a:xfrm>
        </p:spPr>
        <p:txBody>
          <a:bodyPr/>
          <a:lstStyle/>
          <a:p>
            <a:pPr marL="0" indent="0" eaLnBrk="1" hangingPunct="1">
              <a:buFont typeface="Arial" pitchFamily="34" charset="0"/>
              <a:buNone/>
            </a:pPr>
            <a:r>
              <a:rPr lang="ru-RU" altLang="ru-RU" smtClean="0">
                <a:solidFill>
                  <a:schemeClr val="bg1"/>
                </a:solidFill>
                <a:ea typeface="Calibri" pitchFamily="34" charset="0"/>
                <a:cs typeface="Calibri" pitchFamily="34" charset="0"/>
              </a:rPr>
              <a:t>4. Обращать внимание на синонимичное оформление одних и тех же понятий в аудиотексте и в вариантах ответа.</a:t>
            </a:r>
          </a:p>
          <a:p>
            <a:pPr marL="0" indent="0" eaLnBrk="1" hangingPunct="1">
              <a:buFont typeface="Arial" pitchFamily="34" charset="0"/>
              <a:buNone/>
            </a:pPr>
            <a:r>
              <a:rPr lang="ru-RU" altLang="ru-RU" smtClean="0">
                <a:solidFill>
                  <a:schemeClr val="bg1"/>
                </a:solidFill>
                <a:ea typeface="Calibri" pitchFamily="34" charset="0"/>
                <a:cs typeface="Calibri" pitchFamily="34" charset="0"/>
              </a:rPr>
              <a:t>5. Понять, что является темой текстов в заданиях 3-8. Это ограничит выбор возможных правильных вариантов.</a:t>
            </a:r>
          </a:p>
          <a:p>
            <a:pPr marL="0" indent="0" eaLnBrk="1" hangingPunct="1">
              <a:buFont typeface="Arial" pitchFamily="34" charset="0"/>
              <a:buNone/>
            </a:pPr>
            <a:r>
              <a:rPr lang="ru-RU" altLang="ru-RU" smtClean="0">
                <a:solidFill>
                  <a:schemeClr val="bg1"/>
                </a:solidFill>
                <a:ea typeface="Calibri" pitchFamily="34" charset="0"/>
                <a:cs typeface="Calibri" pitchFamily="34" charset="0"/>
              </a:rPr>
              <a:t>6. Быть внимательным к отрицательным формам.</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260350"/>
            <a:ext cx="8229600" cy="1143000"/>
          </a:xfrm>
        </p:spPr>
        <p:txBody>
          <a:bodyPr rtlCol="0">
            <a:noAutofit/>
          </a:bodyPr>
          <a:lstStyle/>
          <a:p>
            <a:pPr eaLnBrk="1" fontAlgn="auto" hangingPunct="1">
              <a:spcAft>
                <a:spcPts val="0"/>
              </a:spcAft>
              <a:defRPr/>
            </a:pPr>
            <a:r>
              <a:rPr lang="ru-RU" sz="3800" b="1" dirty="0" smtClean="0">
                <a:solidFill>
                  <a:schemeClr val="bg1"/>
                </a:solidFill>
                <a:latin typeface="+mn-lt"/>
              </a:rPr>
              <a:t>Обязательно использовать средства </a:t>
            </a:r>
            <a:r>
              <a:rPr lang="ru-RU" sz="3800" b="1" dirty="0">
                <a:solidFill>
                  <a:schemeClr val="bg1"/>
                </a:solidFill>
                <a:latin typeface="+mn-lt"/>
              </a:rPr>
              <a:t>логической </a:t>
            </a:r>
            <a:r>
              <a:rPr lang="ru-RU" sz="3800" b="1" dirty="0" smtClean="0">
                <a:solidFill>
                  <a:schemeClr val="bg1"/>
                </a:solidFill>
                <a:latin typeface="+mn-lt"/>
              </a:rPr>
              <a:t>связи:</a:t>
            </a:r>
            <a:endParaRPr lang="ru-RU" sz="3800" b="1" dirty="0">
              <a:solidFill>
                <a:schemeClr val="bg1"/>
              </a:solidFill>
              <a:latin typeface="+mn-lt"/>
            </a:endParaRPr>
          </a:p>
        </p:txBody>
      </p:sp>
      <p:sp>
        <p:nvSpPr>
          <p:cNvPr id="88067" name="Объект 2"/>
          <p:cNvSpPr>
            <a:spLocks noGrp="1"/>
          </p:cNvSpPr>
          <p:nvPr>
            <p:ph idx="1"/>
          </p:nvPr>
        </p:nvSpPr>
        <p:spPr>
          <a:xfrm>
            <a:off x="323850" y="1773238"/>
            <a:ext cx="8516938" cy="5472112"/>
          </a:xfrm>
        </p:spPr>
        <p:txBody>
          <a:bodyPr/>
          <a:lstStyle/>
          <a:p>
            <a:pPr eaLnBrk="1" hangingPunct="1"/>
            <a:r>
              <a:rPr lang="de-DE" altLang="ru-RU" sz="3600" smtClean="0">
                <a:solidFill>
                  <a:schemeClr val="bg1"/>
                </a:solidFill>
                <a:ea typeface="Calibri" pitchFamily="34" charset="0"/>
                <a:cs typeface="Calibri" pitchFamily="34" charset="0"/>
              </a:rPr>
              <a:t>Союзы: und, aber, oder, denn, ob, dass, wenn, weil, wie, als, wo, ….</a:t>
            </a:r>
          </a:p>
          <a:p>
            <a:pPr eaLnBrk="1" hangingPunct="1"/>
            <a:endParaRPr lang="de-DE" altLang="ru-RU" sz="3600" smtClean="0">
              <a:solidFill>
                <a:schemeClr val="bg1"/>
              </a:solidFill>
              <a:ea typeface="Calibri" pitchFamily="34" charset="0"/>
              <a:cs typeface="Calibri" pitchFamily="34" charset="0"/>
            </a:endParaRPr>
          </a:p>
          <a:p>
            <a:pPr eaLnBrk="1" hangingPunct="1"/>
            <a:r>
              <a:rPr lang="de-DE" altLang="ru-RU" sz="3600" smtClean="0">
                <a:solidFill>
                  <a:schemeClr val="bg1"/>
                </a:solidFill>
                <a:ea typeface="Calibri" pitchFamily="34" charset="0"/>
                <a:cs typeface="Calibri" pitchFamily="34" charset="0"/>
              </a:rPr>
              <a:t>Союзные слова: da, dann, deswegen, auch, darum, sogar, …. </a:t>
            </a:r>
          </a:p>
          <a:p>
            <a:pPr eaLnBrk="1" hangingPunct="1"/>
            <a:endParaRPr lang="ru-RU" altLang="ru-RU" sz="3400" smtClean="0">
              <a:solidFill>
                <a:schemeClr val="bg1"/>
              </a:solidFill>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260350"/>
            <a:ext cx="8229600" cy="1143000"/>
          </a:xfrm>
        </p:spPr>
        <p:txBody>
          <a:bodyPr rtlCol="0">
            <a:noAutofit/>
          </a:bodyPr>
          <a:lstStyle/>
          <a:p>
            <a:pPr eaLnBrk="1" fontAlgn="auto" hangingPunct="1">
              <a:spcAft>
                <a:spcPts val="0"/>
              </a:spcAft>
              <a:defRPr/>
            </a:pPr>
            <a:r>
              <a:rPr lang="ru-RU" sz="3800" b="1" dirty="0" smtClean="0">
                <a:solidFill>
                  <a:schemeClr val="bg1"/>
                </a:solidFill>
                <a:latin typeface="+mn-lt"/>
              </a:rPr>
              <a:t>Обязательно использовать способы выражения </a:t>
            </a:r>
            <a:r>
              <a:rPr lang="ru-RU" sz="3800" b="1" dirty="0">
                <a:solidFill>
                  <a:schemeClr val="bg1"/>
                </a:solidFill>
                <a:latin typeface="+mn-lt"/>
              </a:rPr>
              <a:t>своего мнения </a:t>
            </a:r>
          </a:p>
        </p:txBody>
      </p:sp>
      <p:sp>
        <p:nvSpPr>
          <p:cNvPr id="25603" name="Объект 2"/>
          <p:cNvSpPr>
            <a:spLocks noGrp="1"/>
          </p:cNvSpPr>
          <p:nvPr>
            <p:ph idx="1"/>
          </p:nvPr>
        </p:nvSpPr>
        <p:spPr>
          <a:xfrm>
            <a:off x="323850" y="1773238"/>
            <a:ext cx="8516938" cy="5472112"/>
          </a:xfrm>
        </p:spPr>
        <p:txBody>
          <a:bodyPr/>
          <a:lstStyle/>
          <a:p>
            <a:pPr eaLnBrk="1" hangingPunct="1">
              <a:defRPr/>
            </a:pPr>
            <a:r>
              <a:rPr lang="de-DE" sz="3600" dirty="0" smtClean="0">
                <a:solidFill>
                  <a:schemeClr val="bg1"/>
                </a:solidFill>
                <a:ea typeface="Calibri" pitchFamily="34" charset="0"/>
                <a:cs typeface="Calibri" pitchFamily="34" charset="0"/>
              </a:rPr>
              <a:t>Ich finde / meine / denke / …. </a:t>
            </a:r>
          </a:p>
          <a:p>
            <a:pPr eaLnBrk="1" hangingPunct="1">
              <a:defRPr/>
            </a:pPr>
            <a:r>
              <a:rPr lang="de-DE" sz="3600" dirty="0" smtClean="0">
                <a:solidFill>
                  <a:schemeClr val="bg1"/>
                </a:solidFill>
                <a:ea typeface="Calibri" pitchFamily="34" charset="0"/>
                <a:cs typeface="Calibri" pitchFamily="34" charset="0"/>
              </a:rPr>
              <a:t>Meiner Meinung / Ansicht nach … </a:t>
            </a:r>
          </a:p>
          <a:p>
            <a:pPr eaLnBrk="1" hangingPunct="1">
              <a:defRPr/>
            </a:pPr>
            <a:r>
              <a:rPr lang="de-DE" sz="3600" dirty="0" smtClean="0">
                <a:solidFill>
                  <a:schemeClr val="bg1"/>
                </a:solidFill>
                <a:ea typeface="Calibri" pitchFamily="34" charset="0"/>
                <a:cs typeface="Calibri" pitchFamily="34" charset="0"/>
              </a:rPr>
              <a:t>Aus meiner Sicht …. </a:t>
            </a:r>
          </a:p>
          <a:p>
            <a:pPr eaLnBrk="1" hangingPunct="1">
              <a:defRPr/>
            </a:pPr>
            <a:r>
              <a:rPr lang="de-DE" sz="3600" dirty="0" smtClean="0">
                <a:solidFill>
                  <a:schemeClr val="bg1"/>
                </a:solidFill>
                <a:ea typeface="Calibri" pitchFamily="34" charset="0"/>
                <a:cs typeface="Calibri" pitchFamily="34" charset="0"/>
              </a:rPr>
              <a:t>Aus meiner Erfahrung …. </a:t>
            </a:r>
          </a:p>
          <a:p>
            <a:pPr eaLnBrk="1" hangingPunct="1">
              <a:defRPr/>
            </a:pPr>
            <a:r>
              <a:rPr lang="de-DE" sz="3600" dirty="0" smtClean="0">
                <a:solidFill>
                  <a:schemeClr val="bg1"/>
                </a:solidFill>
                <a:ea typeface="Calibri" pitchFamily="34" charset="0"/>
                <a:cs typeface="Calibri" pitchFamily="34" charset="0"/>
              </a:rPr>
              <a:t>Ich bin davon überzeugt, dass …</a:t>
            </a:r>
            <a:r>
              <a:rPr lang="ru-RU" sz="3600" dirty="0" smtClean="0">
                <a:solidFill>
                  <a:schemeClr val="bg1"/>
                </a:solidFill>
                <a:ea typeface="Calibri" pitchFamily="34" charset="0"/>
                <a:cs typeface="Calibri" pitchFamily="34" charset="0"/>
              </a:rPr>
              <a:t> </a:t>
            </a:r>
            <a:endParaRPr lang="de-DE" sz="3600" dirty="0" smtClean="0">
              <a:solidFill>
                <a:schemeClr val="bg1"/>
              </a:solidFill>
              <a:ea typeface="Calibri" pitchFamily="34" charset="0"/>
              <a:cs typeface="Calibri" pitchFamily="34" charset="0"/>
            </a:endParaRPr>
          </a:p>
          <a:p>
            <a:pPr marL="0" indent="0" eaLnBrk="1" hangingPunct="1">
              <a:buFont typeface="Arial" charset="0"/>
              <a:buNone/>
              <a:defRPr/>
            </a:pPr>
            <a:r>
              <a:rPr lang="de-DE" sz="3600" dirty="0">
                <a:solidFill>
                  <a:schemeClr val="bg1"/>
                </a:solidFill>
                <a:ea typeface="Calibri" pitchFamily="34" charset="0"/>
                <a:cs typeface="Calibri" pitchFamily="34" charset="0"/>
              </a:rPr>
              <a:t> </a:t>
            </a:r>
            <a:r>
              <a:rPr lang="de-DE" sz="3600" dirty="0" smtClean="0">
                <a:solidFill>
                  <a:schemeClr val="bg1"/>
                </a:solidFill>
                <a:ea typeface="Calibri" pitchFamily="34" charset="0"/>
                <a:cs typeface="Calibri" pitchFamily="34" charset="0"/>
              </a:rPr>
              <a:t>                                                              usw.</a:t>
            </a:r>
          </a:p>
          <a:p>
            <a:pPr eaLnBrk="1" hangingPunct="1">
              <a:defRPr/>
            </a:pPr>
            <a:endParaRPr lang="ru-RU" sz="3400" dirty="0" smtClean="0">
              <a:solidFill>
                <a:schemeClr val="bg1"/>
              </a:solidFill>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1341438"/>
            <a:ext cx="8229600" cy="1143000"/>
          </a:xfrm>
        </p:spPr>
        <p:txBody>
          <a:bodyPr rtlCol="0">
            <a:noAutofit/>
          </a:bodyPr>
          <a:lstStyle/>
          <a:p>
            <a:pPr eaLnBrk="1" fontAlgn="auto" hangingPunct="1">
              <a:spcAft>
                <a:spcPts val="0"/>
              </a:spcAft>
              <a:defRPr/>
            </a:pPr>
            <a:r>
              <a:rPr lang="ru-RU" sz="3800" b="1" dirty="0" smtClean="0">
                <a:solidFill>
                  <a:schemeClr val="bg1"/>
                </a:solidFill>
                <a:latin typeface="+mn-lt"/>
              </a:rPr>
              <a:t>Обязательно использовать вступительные  и заключительные фразы.</a:t>
            </a:r>
            <a:br>
              <a:rPr lang="ru-RU" sz="3800" b="1" dirty="0" smtClean="0">
                <a:solidFill>
                  <a:schemeClr val="bg1"/>
                </a:solidFill>
                <a:latin typeface="+mn-lt"/>
              </a:rPr>
            </a:br>
            <a:r>
              <a:rPr lang="ru-RU" sz="3800" b="1" dirty="0" smtClean="0">
                <a:solidFill>
                  <a:schemeClr val="bg1"/>
                </a:solidFill>
                <a:latin typeface="+mn-lt"/>
              </a:rPr>
              <a:t/>
            </a:r>
            <a:br>
              <a:rPr lang="ru-RU" sz="3800" b="1" dirty="0" smtClean="0">
                <a:solidFill>
                  <a:schemeClr val="bg1"/>
                </a:solidFill>
                <a:latin typeface="+mn-lt"/>
              </a:rPr>
            </a:br>
            <a:r>
              <a:rPr lang="ru-RU" sz="3800" dirty="0" smtClean="0">
                <a:solidFill>
                  <a:schemeClr val="bg1"/>
                </a:solidFill>
                <a:latin typeface="+mn-lt"/>
              </a:rPr>
              <a:t>Например:</a:t>
            </a:r>
            <a:r>
              <a:rPr lang="ru-RU" sz="3800" b="1" dirty="0">
                <a:solidFill>
                  <a:schemeClr val="bg1"/>
                </a:solidFill>
                <a:latin typeface="+mn-lt"/>
              </a:rPr>
              <a:t/>
            </a:r>
            <a:br>
              <a:rPr lang="ru-RU" sz="3800" b="1" dirty="0">
                <a:solidFill>
                  <a:schemeClr val="bg1"/>
                </a:solidFill>
                <a:latin typeface="+mn-lt"/>
              </a:rPr>
            </a:br>
            <a:endParaRPr lang="ru-RU" sz="3800" b="1" dirty="0">
              <a:solidFill>
                <a:schemeClr val="bg1"/>
              </a:solidFill>
              <a:latin typeface="+mn-lt"/>
            </a:endParaRPr>
          </a:p>
        </p:txBody>
      </p:sp>
      <p:sp>
        <p:nvSpPr>
          <p:cNvPr id="90115" name="Объект 2"/>
          <p:cNvSpPr>
            <a:spLocks noGrp="1"/>
          </p:cNvSpPr>
          <p:nvPr>
            <p:ph idx="1"/>
          </p:nvPr>
        </p:nvSpPr>
        <p:spPr>
          <a:xfrm>
            <a:off x="179388" y="2852738"/>
            <a:ext cx="8516937" cy="5472112"/>
          </a:xfrm>
        </p:spPr>
        <p:txBody>
          <a:bodyPr/>
          <a:lstStyle/>
          <a:p>
            <a:pPr marL="0" indent="0" eaLnBrk="1" hangingPunct="1">
              <a:buFont typeface="Arial" pitchFamily="34" charset="0"/>
              <a:buNone/>
            </a:pPr>
            <a:r>
              <a:rPr lang="de-DE" altLang="ru-RU" sz="3600" smtClean="0">
                <a:solidFill>
                  <a:schemeClr val="bg1"/>
                </a:solidFill>
                <a:ea typeface="Calibri" pitchFamily="34" charset="0"/>
                <a:cs typeface="Calibri" pitchFamily="34" charset="0"/>
              </a:rPr>
              <a:t>(о чём будете говорить)</a:t>
            </a:r>
          </a:p>
          <a:p>
            <a:pPr marL="0" indent="0" eaLnBrk="1" hangingPunct="1"/>
            <a:r>
              <a:rPr lang="de-DE" altLang="ru-RU" sz="3600" b="1" smtClean="0">
                <a:solidFill>
                  <a:schemeClr val="bg1"/>
                </a:solidFill>
                <a:ea typeface="Calibri" pitchFamily="34" charset="0"/>
                <a:cs typeface="Calibri" pitchFamily="34" charset="0"/>
              </a:rPr>
              <a:t>Ich möchte über … erzählen.</a:t>
            </a:r>
            <a:endParaRPr lang="ru-RU" altLang="ru-RU" sz="3600" b="1" smtClean="0">
              <a:solidFill>
                <a:schemeClr val="bg1"/>
              </a:solidFill>
              <a:ea typeface="Calibri" pitchFamily="34" charset="0"/>
              <a:cs typeface="Calibri" pitchFamily="34" charset="0"/>
            </a:endParaRPr>
          </a:p>
          <a:p>
            <a:pPr marL="0" indent="0" eaLnBrk="1" hangingPunct="1">
              <a:buFont typeface="Arial" pitchFamily="34" charset="0"/>
              <a:buNone/>
            </a:pPr>
            <a:endParaRPr lang="ru-RU" altLang="ru-RU" sz="3600" b="1" smtClean="0">
              <a:solidFill>
                <a:schemeClr val="bg1"/>
              </a:solidFill>
              <a:ea typeface="Calibri" pitchFamily="34" charset="0"/>
              <a:cs typeface="Calibri" pitchFamily="34" charset="0"/>
            </a:endParaRPr>
          </a:p>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В заключительной фразе может быть выражено ваше отношение к предмету речи, какое-либо пожелание.</a:t>
            </a:r>
            <a:endParaRPr lang="ru-RU" altLang="ru-RU" sz="3400" smtClean="0">
              <a:solidFill>
                <a:schemeClr val="bg1"/>
              </a:solidFill>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Заголовок 1"/>
          <p:cNvSpPr>
            <a:spLocks noGrp="1"/>
          </p:cNvSpPr>
          <p:nvPr>
            <p:ph type="title"/>
          </p:nvPr>
        </p:nvSpPr>
        <p:spPr>
          <a:xfrm>
            <a:off x="323850" y="-171450"/>
            <a:ext cx="8229600" cy="1143000"/>
          </a:xfrm>
        </p:spPr>
        <p:txBody>
          <a:bodyPr/>
          <a:lstStyle/>
          <a:p>
            <a:pPr eaLnBrk="1" hangingPunct="1"/>
            <a:r>
              <a:rPr lang="ru-RU" altLang="ru-RU" sz="3800" b="1" smtClean="0">
                <a:solidFill>
                  <a:schemeClr val="bg1"/>
                </a:solidFill>
                <a:ea typeface="Calibri" pitchFamily="34" charset="0"/>
                <a:cs typeface="Calibri" pitchFamily="34" charset="0"/>
              </a:rPr>
              <a:t>Рекомендации:</a:t>
            </a:r>
          </a:p>
        </p:txBody>
      </p:sp>
      <p:sp>
        <p:nvSpPr>
          <p:cNvPr id="91139" name="Объект 2"/>
          <p:cNvSpPr>
            <a:spLocks noGrp="1"/>
          </p:cNvSpPr>
          <p:nvPr>
            <p:ph idx="1"/>
          </p:nvPr>
        </p:nvSpPr>
        <p:spPr>
          <a:xfrm>
            <a:off x="179388" y="765175"/>
            <a:ext cx="8661400" cy="5256213"/>
          </a:xfrm>
        </p:spPr>
        <p:txBody>
          <a:bodyPr/>
          <a:lstStyle/>
          <a:p>
            <a:pPr algn="just" eaLnBrk="1" hangingPunct="1">
              <a:buFontTx/>
              <a:buChar char="-"/>
              <a:tabLst>
                <a:tab pos="1135063" algn="l"/>
              </a:tabLst>
            </a:pPr>
            <a:r>
              <a:rPr lang="ru-RU" altLang="ru-RU" sz="3600" smtClean="0">
                <a:solidFill>
                  <a:schemeClr val="bg1"/>
                </a:solidFill>
                <a:ea typeface="Calibri" pitchFamily="34" charset="0"/>
                <a:cs typeface="Times New Roman" pitchFamily="18" charset="0"/>
              </a:rPr>
              <a:t>подготовка к экзамену должна строиться не только на систематическом обучении, но  и на рефлексии и анализе работ учащихся;</a:t>
            </a:r>
          </a:p>
          <a:p>
            <a:pPr eaLnBrk="1" hangingPunct="1">
              <a:buFont typeface="Arial" pitchFamily="34" charset="0"/>
              <a:buNone/>
              <a:tabLst>
                <a:tab pos="1135063" algn="l"/>
              </a:tabLst>
            </a:pPr>
            <a:endParaRPr lang="ru-RU" altLang="ru-RU" sz="3600" smtClean="0">
              <a:solidFill>
                <a:schemeClr val="bg1"/>
              </a:solidFill>
              <a:ea typeface="Calibri" pitchFamily="34" charset="0"/>
              <a:cs typeface="Times New Roman" pitchFamily="18" charset="0"/>
            </a:endParaRPr>
          </a:p>
          <a:p>
            <a:pPr eaLnBrk="1" hangingPunct="1">
              <a:buFontTx/>
              <a:buChar char="-"/>
              <a:tabLst>
                <a:tab pos="1135063" algn="l"/>
              </a:tabLst>
            </a:pPr>
            <a:r>
              <a:rPr lang="ru-RU" altLang="ru-RU" sz="3600" smtClean="0">
                <a:solidFill>
                  <a:schemeClr val="bg1"/>
                </a:solidFill>
                <a:ea typeface="Calibri" pitchFamily="34" charset="0"/>
                <a:cs typeface="Times New Roman" pitchFamily="18" charset="0"/>
              </a:rPr>
              <a:t>использовать в работе с  учащимися материалы и рекомендации по проверке экзаменационной работы, предназначенные для экспертов;</a:t>
            </a:r>
          </a:p>
          <a:p>
            <a:pPr eaLnBrk="1" hangingPunct="1">
              <a:buFont typeface="Arial" pitchFamily="34" charset="0"/>
              <a:buNone/>
              <a:tabLst>
                <a:tab pos="1135063" algn="l"/>
              </a:tabLst>
            </a:pPr>
            <a:endParaRPr lang="ru-RU" altLang="ru-RU" sz="3400" smtClean="0">
              <a:solidFill>
                <a:schemeClr val="bg1"/>
              </a:solidFill>
              <a:ea typeface="Calibri" pitchFamily="34" charset="0"/>
              <a:cs typeface="Times New Roman" pitchFamily="18" charset="0"/>
            </a:endParaRPr>
          </a:p>
          <a:p>
            <a:pPr algn="just" eaLnBrk="1" hangingPunct="1">
              <a:lnSpc>
                <a:spcPct val="115000"/>
              </a:lnSpc>
              <a:buFont typeface="Arial" pitchFamily="34" charset="0"/>
              <a:buNone/>
              <a:tabLst>
                <a:tab pos="1135063" algn="l"/>
              </a:tabLst>
            </a:pPr>
            <a:endParaRPr lang="ru-RU" altLang="ru-RU" sz="3400" smtClean="0">
              <a:solidFill>
                <a:schemeClr val="bg1"/>
              </a:solidFill>
              <a:ea typeface="Calibri" pitchFamily="34" charset="0"/>
              <a:cs typeface="Times New Roman" pitchFamily="18" charset="0"/>
            </a:endParaRPr>
          </a:p>
          <a:p>
            <a:pPr algn="just" eaLnBrk="1" hangingPunct="1">
              <a:lnSpc>
                <a:spcPct val="115000"/>
              </a:lnSpc>
              <a:buFont typeface="Arial" pitchFamily="34" charset="0"/>
              <a:buNone/>
              <a:tabLst>
                <a:tab pos="1135063" algn="l"/>
              </a:tabLst>
            </a:pPr>
            <a:endParaRPr lang="ru-RU" altLang="ru-RU" sz="3400" smtClean="0">
              <a:solidFill>
                <a:schemeClr val="bg1"/>
              </a:solidFill>
              <a:ea typeface="Calibri" pitchFamily="34" charset="0"/>
              <a:cs typeface="Times New Roman" pitchFamily="18" charset="0"/>
            </a:endParaRPr>
          </a:p>
          <a:p>
            <a:pPr algn="just" eaLnBrk="1" hangingPunct="1">
              <a:lnSpc>
                <a:spcPct val="115000"/>
              </a:lnSpc>
              <a:buFont typeface="Arial" pitchFamily="34" charset="0"/>
              <a:buNone/>
              <a:tabLst>
                <a:tab pos="1135063" algn="l"/>
              </a:tabLst>
            </a:pPr>
            <a:endParaRPr lang="ru-RU" altLang="ru-RU" sz="3400" smtClean="0">
              <a:solidFill>
                <a:schemeClr val="bg1"/>
              </a:solidFill>
              <a:ea typeface="Calibri" pitchFamily="34" charset="0"/>
              <a:cs typeface="Times New Roman" pitchFamily="18" charset="0"/>
            </a:endParaRPr>
          </a:p>
          <a:p>
            <a:pPr algn="just" eaLnBrk="1" hangingPunct="1">
              <a:lnSpc>
                <a:spcPct val="115000"/>
              </a:lnSpc>
              <a:buFont typeface="Arial" pitchFamily="34" charset="0"/>
              <a:buNone/>
              <a:tabLst>
                <a:tab pos="1135063" algn="l"/>
              </a:tabLst>
            </a:pPr>
            <a:r>
              <a:rPr lang="ru-RU" altLang="ru-RU" sz="3400" smtClean="0">
                <a:solidFill>
                  <a:schemeClr val="bg1"/>
                </a:solidFill>
                <a:ea typeface="Calibri" pitchFamily="34" charset="0"/>
                <a:cs typeface="Times New Roman" pitchFamily="18" charset="0"/>
              </a:rPr>
              <a:t>обеспечить прочное владение средствами логической связи, так как они носят универсальный характер;</a:t>
            </a:r>
          </a:p>
          <a:p>
            <a:pPr algn="just" eaLnBrk="1" hangingPunct="1">
              <a:buFont typeface="Arial" pitchFamily="34" charset="0"/>
              <a:buNone/>
              <a:tabLst>
                <a:tab pos="1135063" algn="l"/>
              </a:tabLst>
            </a:pPr>
            <a:endParaRPr lang="ru-RU" altLang="ru-RU" sz="2800" smtClean="0">
              <a:solidFill>
                <a:schemeClr val="bg1"/>
              </a:solidFill>
              <a:latin typeface="Bookman Old Style"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Заголовок 1"/>
          <p:cNvSpPr>
            <a:spLocks noGrp="1"/>
          </p:cNvSpPr>
          <p:nvPr>
            <p:ph type="title"/>
          </p:nvPr>
        </p:nvSpPr>
        <p:spPr>
          <a:xfrm>
            <a:off x="323850" y="-171450"/>
            <a:ext cx="8229600" cy="1143000"/>
          </a:xfrm>
        </p:spPr>
        <p:txBody>
          <a:bodyPr/>
          <a:lstStyle/>
          <a:p>
            <a:pPr eaLnBrk="1" hangingPunct="1"/>
            <a:r>
              <a:rPr lang="ru-RU" altLang="ru-RU" sz="3400" b="1" smtClean="0">
                <a:solidFill>
                  <a:schemeClr val="bg1"/>
                </a:solidFill>
                <a:ea typeface="Calibri" pitchFamily="34" charset="0"/>
                <a:cs typeface="Calibri" pitchFamily="34" charset="0"/>
              </a:rPr>
              <a:t>Рекомендации:</a:t>
            </a:r>
          </a:p>
        </p:txBody>
      </p:sp>
      <p:sp>
        <p:nvSpPr>
          <p:cNvPr id="3" name="Объект 2"/>
          <p:cNvSpPr>
            <a:spLocks noGrp="1"/>
          </p:cNvSpPr>
          <p:nvPr>
            <p:ph idx="1"/>
          </p:nvPr>
        </p:nvSpPr>
        <p:spPr>
          <a:xfrm>
            <a:off x="179388" y="620713"/>
            <a:ext cx="8661400" cy="5256212"/>
          </a:xfrm>
        </p:spPr>
        <p:txBody>
          <a:bodyPr rtlCol="0">
            <a:noAutofit/>
          </a:bodyPr>
          <a:lstStyle/>
          <a:p>
            <a:pPr marL="0" indent="0" eaLnBrk="1" fontAlgn="auto" hangingPunct="1">
              <a:spcAft>
                <a:spcPts val="0"/>
              </a:spcAft>
              <a:buFont typeface="Arial" pitchFamily="34" charset="0"/>
              <a:buNone/>
              <a:tabLst>
                <a:tab pos="1135380" algn="l"/>
              </a:tabLst>
              <a:defRPr/>
            </a:pPr>
            <a:r>
              <a:rPr lang="ru-RU" sz="3400" dirty="0" smtClean="0">
                <a:solidFill>
                  <a:schemeClr val="bg1"/>
                </a:solidFill>
                <a:ea typeface="Calibri"/>
                <a:cs typeface="Times New Roman"/>
              </a:rPr>
              <a:t>- </a:t>
            </a:r>
            <a:r>
              <a:rPr lang="ru-RU" sz="3400" dirty="0">
                <a:solidFill>
                  <a:schemeClr val="bg1"/>
                </a:solidFill>
                <a:ea typeface="Calibri"/>
                <a:cs typeface="Times New Roman"/>
              </a:rPr>
              <a:t>ранняя и, по возможности, неоднократная  </a:t>
            </a:r>
          </a:p>
          <a:p>
            <a:pPr marL="0" indent="0" eaLnBrk="1" fontAlgn="auto" hangingPunct="1">
              <a:spcAft>
                <a:spcPts val="0"/>
              </a:spcAft>
              <a:buFont typeface="Arial" pitchFamily="34" charset="0"/>
              <a:buNone/>
              <a:tabLst>
                <a:tab pos="1135380" algn="l"/>
              </a:tabLst>
              <a:defRPr/>
            </a:pPr>
            <a:r>
              <a:rPr lang="ru-RU" sz="3400" dirty="0">
                <a:solidFill>
                  <a:schemeClr val="bg1"/>
                </a:solidFill>
                <a:ea typeface="Calibri"/>
                <a:cs typeface="Times New Roman"/>
              </a:rPr>
              <a:t>   репетиция экзамена на </a:t>
            </a:r>
            <a:r>
              <a:rPr lang="ru-RU" sz="3400" dirty="0" smtClean="0">
                <a:solidFill>
                  <a:schemeClr val="bg1"/>
                </a:solidFill>
                <a:ea typeface="Calibri"/>
                <a:cs typeface="Times New Roman"/>
              </a:rPr>
              <a:t>школьном и   </a:t>
            </a:r>
          </a:p>
          <a:p>
            <a:pPr marL="0" indent="0" eaLnBrk="1" fontAlgn="auto" hangingPunct="1">
              <a:spcAft>
                <a:spcPts val="0"/>
              </a:spcAft>
              <a:buFont typeface="Arial" pitchFamily="34" charset="0"/>
              <a:buNone/>
              <a:tabLst>
                <a:tab pos="1135380" algn="l"/>
              </a:tabLst>
              <a:defRPr/>
            </a:pPr>
            <a:r>
              <a:rPr lang="ru-RU" sz="3400" dirty="0">
                <a:solidFill>
                  <a:schemeClr val="bg1"/>
                </a:solidFill>
                <a:ea typeface="Calibri"/>
                <a:cs typeface="Times New Roman"/>
              </a:rPr>
              <a:t> </a:t>
            </a:r>
            <a:r>
              <a:rPr lang="ru-RU" sz="3400" dirty="0" smtClean="0">
                <a:solidFill>
                  <a:schemeClr val="bg1"/>
                </a:solidFill>
                <a:ea typeface="Calibri"/>
                <a:cs typeface="Times New Roman"/>
              </a:rPr>
              <a:t>  муниципальном уровне с </a:t>
            </a:r>
            <a:r>
              <a:rPr lang="ru-RU" sz="3400" dirty="0">
                <a:solidFill>
                  <a:schemeClr val="bg1"/>
                </a:solidFill>
                <a:ea typeface="Calibri"/>
                <a:cs typeface="Times New Roman"/>
              </a:rPr>
              <a:t>последующим   </a:t>
            </a:r>
          </a:p>
          <a:p>
            <a:pPr marL="0" indent="0" eaLnBrk="1" fontAlgn="auto" hangingPunct="1">
              <a:spcAft>
                <a:spcPts val="0"/>
              </a:spcAft>
              <a:buFont typeface="Arial" pitchFamily="34" charset="0"/>
              <a:buNone/>
              <a:tabLst>
                <a:tab pos="1135380" algn="l"/>
              </a:tabLst>
              <a:defRPr/>
            </a:pPr>
            <a:r>
              <a:rPr lang="ru-RU" sz="3400" dirty="0">
                <a:solidFill>
                  <a:schemeClr val="bg1"/>
                </a:solidFill>
                <a:ea typeface="Calibri"/>
                <a:cs typeface="Times New Roman"/>
              </a:rPr>
              <a:t>   анализом его </a:t>
            </a:r>
            <a:r>
              <a:rPr lang="ru-RU" sz="3400" dirty="0" smtClean="0">
                <a:solidFill>
                  <a:schemeClr val="bg1"/>
                </a:solidFill>
                <a:ea typeface="Calibri"/>
                <a:cs typeface="Times New Roman"/>
              </a:rPr>
              <a:t>результатов;</a:t>
            </a:r>
          </a:p>
          <a:p>
            <a:pPr eaLnBrk="1" fontAlgn="auto" hangingPunct="1">
              <a:spcAft>
                <a:spcPts val="0"/>
              </a:spcAft>
              <a:buFontTx/>
              <a:buChar char="-"/>
              <a:tabLst>
                <a:tab pos="1135380" algn="l"/>
              </a:tabLst>
              <a:defRPr/>
            </a:pPr>
            <a:r>
              <a:rPr lang="ru-RU" sz="3400" dirty="0" smtClean="0">
                <a:solidFill>
                  <a:schemeClr val="bg1"/>
                </a:solidFill>
                <a:ea typeface="Calibri"/>
                <a:cs typeface="Times New Roman"/>
              </a:rPr>
              <a:t>практические </a:t>
            </a:r>
            <a:r>
              <a:rPr lang="ru-RU" sz="3400" dirty="0">
                <a:solidFill>
                  <a:schemeClr val="bg1"/>
                </a:solidFill>
                <a:ea typeface="Calibri"/>
                <a:cs typeface="Times New Roman"/>
              </a:rPr>
              <a:t>занятия в рамках </a:t>
            </a:r>
            <a:r>
              <a:rPr lang="ru-RU" sz="3400" dirty="0" smtClean="0">
                <a:solidFill>
                  <a:schemeClr val="bg1"/>
                </a:solidFill>
                <a:ea typeface="Calibri"/>
                <a:cs typeface="Times New Roman"/>
              </a:rPr>
              <a:t> МО</a:t>
            </a:r>
          </a:p>
          <a:p>
            <a:pPr marL="0" indent="0" eaLnBrk="1" fontAlgn="auto" hangingPunct="1">
              <a:spcAft>
                <a:spcPts val="0"/>
              </a:spcAft>
              <a:buFont typeface="Arial" pitchFamily="34" charset="0"/>
              <a:buNone/>
              <a:tabLst>
                <a:tab pos="1135380" algn="l"/>
              </a:tabLst>
              <a:defRPr/>
            </a:pPr>
            <a:r>
              <a:rPr lang="ru-RU" sz="3400" dirty="0" smtClean="0">
                <a:solidFill>
                  <a:schemeClr val="bg1"/>
                </a:solidFill>
                <a:ea typeface="Calibri"/>
                <a:cs typeface="Times New Roman"/>
              </a:rPr>
              <a:t>    по </a:t>
            </a:r>
            <a:r>
              <a:rPr lang="ru-RU" sz="3400" dirty="0">
                <a:solidFill>
                  <a:schemeClr val="bg1"/>
                </a:solidFill>
                <a:ea typeface="Calibri"/>
                <a:cs typeface="Times New Roman"/>
              </a:rPr>
              <a:t>развитию умения учителей работать с </a:t>
            </a:r>
            <a:r>
              <a:rPr lang="ru-RU" sz="3400" dirty="0" smtClean="0">
                <a:solidFill>
                  <a:schemeClr val="bg1"/>
                </a:solidFill>
                <a:ea typeface="Calibri"/>
                <a:cs typeface="Times New Roman"/>
              </a:rPr>
              <a:t> </a:t>
            </a:r>
          </a:p>
          <a:p>
            <a:pPr marL="0" indent="0" eaLnBrk="1" fontAlgn="auto" hangingPunct="1">
              <a:spcAft>
                <a:spcPts val="0"/>
              </a:spcAft>
              <a:buFont typeface="Arial" pitchFamily="34" charset="0"/>
              <a:buNone/>
              <a:tabLst>
                <a:tab pos="1135380" algn="l"/>
              </a:tabLst>
              <a:defRPr/>
            </a:pPr>
            <a:r>
              <a:rPr lang="ru-RU" sz="3400" dirty="0">
                <a:solidFill>
                  <a:schemeClr val="bg1"/>
                </a:solidFill>
                <a:ea typeface="Calibri"/>
                <a:cs typeface="Times New Roman"/>
              </a:rPr>
              <a:t> </a:t>
            </a:r>
            <a:r>
              <a:rPr lang="ru-RU" sz="3400" dirty="0" smtClean="0">
                <a:solidFill>
                  <a:schemeClr val="bg1"/>
                </a:solidFill>
                <a:ea typeface="Calibri"/>
                <a:cs typeface="Times New Roman"/>
              </a:rPr>
              <a:t>   инструментами</a:t>
            </a:r>
            <a:r>
              <a:rPr lang="ru-RU" sz="3400" dirty="0">
                <a:solidFill>
                  <a:schemeClr val="bg1"/>
                </a:solidFill>
                <a:ea typeface="Calibri"/>
                <a:cs typeface="Times New Roman"/>
              </a:rPr>
              <a:t>, определяющими  </a:t>
            </a:r>
            <a:endParaRPr lang="ru-RU" sz="3400" dirty="0" smtClean="0">
              <a:solidFill>
                <a:schemeClr val="bg1"/>
              </a:solidFill>
              <a:ea typeface="Calibri"/>
              <a:cs typeface="Times New Roman"/>
            </a:endParaRPr>
          </a:p>
          <a:p>
            <a:pPr marL="0" indent="0" eaLnBrk="1" fontAlgn="auto" hangingPunct="1">
              <a:spcAft>
                <a:spcPts val="0"/>
              </a:spcAft>
              <a:buFont typeface="Arial" pitchFamily="34" charset="0"/>
              <a:buNone/>
              <a:tabLst>
                <a:tab pos="1135380" algn="l"/>
              </a:tabLst>
              <a:defRPr/>
            </a:pPr>
            <a:r>
              <a:rPr lang="ru-RU" sz="3400" dirty="0">
                <a:solidFill>
                  <a:schemeClr val="bg1"/>
                </a:solidFill>
                <a:ea typeface="Calibri"/>
                <a:cs typeface="Times New Roman"/>
              </a:rPr>
              <a:t> </a:t>
            </a:r>
            <a:r>
              <a:rPr lang="ru-RU" sz="3400" dirty="0" smtClean="0">
                <a:solidFill>
                  <a:schemeClr val="bg1"/>
                </a:solidFill>
                <a:ea typeface="Calibri"/>
                <a:cs typeface="Times New Roman"/>
              </a:rPr>
              <a:t>   процедуру </a:t>
            </a:r>
            <a:r>
              <a:rPr lang="ru-RU" sz="3400" dirty="0">
                <a:solidFill>
                  <a:schemeClr val="bg1"/>
                </a:solidFill>
                <a:ea typeface="Calibri"/>
                <a:cs typeface="Times New Roman"/>
              </a:rPr>
              <a:t>проверки и оценивания  ответов  </a:t>
            </a:r>
            <a:r>
              <a:rPr lang="ru-RU" sz="3400" dirty="0" smtClean="0">
                <a:solidFill>
                  <a:schemeClr val="bg1"/>
                </a:solidFill>
                <a:ea typeface="Calibri"/>
                <a:cs typeface="Times New Roman"/>
              </a:rPr>
              <a:t> </a:t>
            </a:r>
          </a:p>
          <a:p>
            <a:pPr marL="0" indent="0" eaLnBrk="1" fontAlgn="auto" hangingPunct="1">
              <a:spcAft>
                <a:spcPts val="0"/>
              </a:spcAft>
              <a:buFont typeface="Arial" pitchFamily="34" charset="0"/>
              <a:buNone/>
              <a:tabLst>
                <a:tab pos="1135380" algn="l"/>
              </a:tabLst>
              <a:defRPr/>
            </a:pPr>
            <a:r>
              <a:rPr lang="ru-RU" sz="3400" dirty="0">
                <a:solidFill>
                  <a:schemeClr val="bg1"/>
                </a:solidFill>
                <a:ea typeface="Calibri"/>
                <a:cs typeface="Times New Roman"/>
              </a:rPr>
              <a:t> </a:t>
            </a:r>
            <a:r>
              <a:rPr lang="ru-RU" sz="3400" dirty="0" smtClean="0">
                <a:solidFill>
                  <a:schemeClr val="bg1"/>
                </a:solidFill>
                <a:ea typeface="Calibri"/>
                <a:cs typeface="Times New Roman"/>
              </a:rPr>
              <a:t>   выпускников </a:t>
            </a:r>
            <a:r>
              <a:rPr lang="ru-RU" sz="3400" dirty="0">
                <a:solidFill>
                  <a:schemeClr val="bg1"/>
                </a:solidFill>
                <a:ea typeface="Calibri"/>
                <a:cs typeface="Times New Roman"/>
              </a:rPr>
              <a:t>на задания с развернутым </a:t>
            </a:r>
            <a:r>
              <a:rPr lang="ru-RU" sz="3400" dirty="0" smtClean="0">
                <a:solidFill>
                  <a:schemeClr val="bg1"/>
                </a:solidFill>
                <a:ea typeface="Calibri"/>
                <a:cs typeface="Times New Roman"/>
              </a:rPr>
              <a:t> </a:t>
            </a:r>
          </a:p>
          <a:p>
            <a:pPr marL="0" indent="0" eaLnBrk="1" fontAlgn="auto" hangingPunct="1">
              <a:spcAft>
                <a:spcPts val="0"/>
              </a:spcAft>
              <a:buFont typeface="Arial" pitchFamily="34" charset="0"/>
              <a:buNone/>
              <a:tabLst>
                <a:tab pos="1135380" algn="l"/>
              </a:tabLst>
              <a:defRPr/>
            </a:pPr>
            <a:r>
              <a:rPr lang="ru-RU" sz="3400" dirty="0">
                <a:solidFill>
                  <a:schemeClr val="bg1"/>
                </a:solidFill>
                <a:ea typeface="Calibri"/>
                <a:cs typeface="Times New Roman"/>
              </a:rPr>
              <a:t> </a:t>
            </a:r>
            <a:r>
              <a:rPr lang="ru-RU" sz="3400" dirty="0" smtClean="0">
                <a:solidFill>
                  <a:schemeClr val="bg1"/>
                </a:solidFill>
                <a:ea typeface="Calibri"/>
                <a:cs typeface="Times New Roman"/>
              </a:rPr>
              <a:t>    ответом. </a:t>
            </a:r>
            <a:endParaRPr lang="ru-RU" sz="3400" dirty="0">
              <a:solidFill>
                <a:schemeClr val="bg1"/>
              </a:solidFill>
              <a:ea typeface="Calibri"/>
              <a:cs typeface="Times New Roman"/>
            </a:endParaRPr>
          </a:p>
          <a:p>
            <a:pPr marL="0" indent="0" algn="just" eaLnBrk="1" fontAlgn="auto" hangingPunct="1">
              <a:lnSpc>
                <a:spcPct val="115000"/>
              </a:lnSpc>
              <a:spcAft>
                <a:spcPts val="0"/>
              </a:spcAft>
              <a:buFont typeface="Arial" pitchFamily="34" charset="0"/>
              <a:buNone/>
              <a:tabLst>
                <a:tab pos="1135380" algn="l"/>
              </a:tabLst>
              <a:defRPr/>
            </a:pPr>
            <a:endParaRPr lang="ru-RU" sz="3400" dirty="0">
              <a:solidFill>
                <a:schemeClr val="bg1"/>
              </a:solidFill>
              <a:ea typeface="Calibri"/>
            </a:endParaRPr>
          </a:p>
          <a:p>
            <a:pPr marL="0" indent="0" algn="just" eaLnBrk="1" fontAlgn="auto" hangingPunct="1">
              <a:spcAft>
                <a:spcPts val="0"/>
              </a:spcAft>
              <a:buFont typeface="Arial" pitchFamily="34" charset="0"/>
              <a:buNone/>
              <a:tabLst>
                <a:tab pos="1135380" algn="l"/>
              </a:tabLst>
              <a:defRPr/>
            </a:pPr>
            <a:endParaRPr lang="ru-RU" sz="2800" dirty="0">
              <a:solidFill>
                <a:schemeClr val="bg1"/>
              </a:solidFill>
              <a:latin typeface="Bookman Old Style"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Заголовок 1"/>
          <p:cNvSpPr>
            <a:spLocks noGrp="1"/>
          </p:cNvSpPr>
          <p:nvPr>
            <p:ph type="title"/>
          </p:nvPr>
        </p:nvSpPr>
        <p:spPr>
          <a:xfrm>
            <a:off x="323850" y="-171450"/>
            <a:ext cx="8229600" cy="1143000"/>
          </a:xfrm>
        </p:spPr>
        <p:txBody>
          <a:bodyPr/>
          <a:lstStyle/>
          <a:p>
            <a:pPr eaLnBrk="1" hangingPunct="1"/>
            <a:r>
              <a:rPr lang="ru-RU" altLang="ru-RU" sz="3800" b="1" smtClean="0">
                <a:solidFill>
                  <a:schemeClr val="bg1"/>
                </a:solidFill>
                <a:ea typeface="Calibri" pitchFamily="34" charset="0"/>
                <a:cs typeface="Calibri" pitchFamily="34" charset="0"/>
              </a:rPr>
              <a:t>Как готовиться</a:t>
            </a:r>
          </a:p>
        </p:txBody>
      </p:sp>
      <p:sp>
        <p:nvSpPr>
          <p:cNvPr id="93187" name="Объект 2"/>
          <p:cNvSpPr>
            <a:spLocks noGrp="1"/>
          </p:cNvSpPr>
          <p:nvPr>
            <p:ph idx="1"/>
          </p:nvPr>
        </p:nvSpPr>
        <p:spPr>
          <a:xfrm>
            <a:off x="141288" y="836613"/>
            <a:ext cx="8661400" cy="5256212"/>
          </a:xfrm>
        </p:spPr>
        <p:txBody>
          <a:bodyPr/>
          <a:lstStyle/>
          <a:p>
            <a:pPr marL="0" indent="0" algn="just" eaLnBrk="1" hangingPunct="1">
              <a:buFont typeface="Arial" pitchFamily="34" charset="0"/>
              <a:buNone/>
              <a:tabLst>
                <a:tab pos="1135063" algn="l"/>
              </a:tabLst>
            </a:pPr>
            <a:r>
              <a:rPr lang="ru-RU" altLang="ru-RU" sz="2800" smtClean="0">
                <a:solidFill>
                  <a:schemeClr val="bg1"/>
                </a:solidFill>
                <a:latin typeface="Arial" pitchFamily="34" charset="0"/>
                <a:cs typeface="Arial" pitchFamily="34" charset="0"/>
              </a:rPr>
              <a:t>Открытый банк заданий</a:t>
            </a:r>
          </a:p>
          <a:p>
            <a:pPr marL="0" indent="0" algn="just" eaLnBrk="1" hangingPunct="1">
              <a:buFont typeface="Arial" pitchFamily="34" charset="0"/>
              <a:buNone/>
              <a:tabLst>
                <a:tab pos="1135063" algn="l"/>
              </a:tabLst>
            </a:pPr>
            <a:r>
              <a:rPr lang="ru-RU" altLang="ru-RU" sz="2800" smtClean="0">
                <a:solidFill>
                  <a:schemeClr val="bg1"/>
                </a:solidFill>
                <a:latin typeface="Arial" pitchFamily="34" charset="0"/>
                <a:cs typeface="Arial" pitchFamily="34" charset="0"/>
              </a:rPr>
              <a:t>http://www.fipi.ru/content/otkrytyy-bank-zadaniy-oge</a:t>
            </a:r>
          </a:p>
          <a:p>
            <a:pPr marL="0" indent="0" algn="just" eaLnBrk="1" hangingPunct="1">
              <a:buFont typeface="Arial" pitchFamily="34" charset="0"/>
              <a:buNone/>
              <a:tabLst>
                <a:tab pos="1135063" algn="l"/>
              </a:tabLst>
            </a:pPr>
            <a:endParaRPr lang="ru-RU" altLang="ru-RU" sz="2800" smtClean="0">
              <a:solidFill>
                <a:schemeClr val="bg1"/>
              </a:solidFill>
              <a:latin typeface="Bookman Old Style" pitchFamily="18" charset="0"/>
            </a:endParaRPr>
          </a:p>
        </p:txBody>
      </p:sp>
      <p:pic>
        <p:nvPicPr>
          <p:cNvPr id="4" name="Рисунок 3" descr="0004022.jpeg"/>
          <p:cNvPicPr/>
          <p:nvPr/>
        </p:nvPicPr>
        <p:blipFill>
          <a:blip r:embed="rId2"/>
          <a:stretch>
            <a:fillRect/>
          </a:stretch>
        </p:blipFill>
        <p:spPr>
          <a:xfrm>
            <a:off x="539750" y="2035175"/>
            <a:ext cx="3671888" cy="4752975"/>
          </a:xfrm>
          <a:prstGeom prst="rect">
            <a:avLst/>
          </a:prstGeom>
          <a:effectLst>
            <a:outerShdw blurRad="63500" sx="102000" sy="102000" algn="ctr" rotWithShape="0">
              <a:prstClr val="black">
                <a:alpha val="40000"/>
              </a:prstClr>
            </a:outerShdw>
          </a:effectLst>
        </p:spPr>
      </p:pic>
      <p:pic>
        <p:nvPicPr>
          <p:cNvPr id="931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919288"/>
            <a:ext cx="3798888"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333375"/>
            <a:ext cx="8229600" cy="1143000"/>
          </a:xfrm>
        </p:spPr>
        <p:txBody>
          <a:bodyPr rtlCol="0">
            <a:noAutofit/>
          </a:bodyPr>
          <a:lstStyle/>
          <a:p>
            <a:pPr eaLnBrk="1" fontAlgn="auto" hangingPunct="1">
              <a:spcAft>
                <a:spcPts val="0"/>
              </a:spcAft>
              <a:defRPr/>
            </a:pPr>
            <a:r>
              <a:rPr lang="ru-RU" sz="3800" b="1" dirty="0">
                <a:solidFill>
                  <a:schemeClr val="bg1"/>
                </a:solidFill>
                <a:latin typeface="+mn-lt"/>
              </a:rPr>
              <a:t>Стратегии работы</a:t>
            </a:r>
            <a:br>
              <a:rPr lang="ru-RU" sz="3800" b="1" dirty="0">
                <a:solidFill>
                  <a:schemeClr val="bg1"/>
                </a:solidFill>
                <a:latin typeface="+mn-lt"/>
              </a:rPr>
            </a:br>
            <a:r>
              <a:rPr lang="ru-RU" sz="3800" b="1" dirty="0">
                <a:solidFill>
                  <a:schemeClr val="bg1"/>
                </a:solidFill>
                <a:latin typeface="+mn-lt"/>
              </a:rPr>
              <a:t> по формированию </a:t>
            </a:r>
            <a:r>
              <a:rPr lang="ru-RU" sz="3800" b="1" dirty="0" smtClean="0">
                <a:solidFill>
                  <a:schemeClr val="bg1"/>
                </a:solidFill>
                <a:latin typeface="+mn-lt"/>
              </a:rPr>
              <a:t>навыков </a:t>
            </a:r>
            <a:r>
              <a:rPr lang="ru-RU" sz="3800" b="1" dirty="0" err="1" smtClean="0">
                <a:solidFill>
                  <a:schemeClr val="bg1"/>
                </a:solidFill>
                <a:latin typeface="+mn-lt"/>
              </a:rPr>
              <a:t>аудирования</a:t>
            </a:r>
            <a:endParaRPr lang="ru-RU" sz="3800" b="1" dirty="0">
              <a:solidFill>
                <a:schemeClr val="bg1"/>
              </a:solidFill>
              <a:latin typeface="+mn-lt"/>
            </a:endParaRPr>
          </a:p>
        </p:txBody>
      </p:sp>
      <p:sp>
        <p:nvSpPr>
          <p:cNvPr id="33795" name="Объект 2"/>
          <p:cNvSpPr>
            <a:spLocks noGrp="1"/>
          </p:cNvSpPr>
          <p:nvPr>
            <p:ph idx="1"/>
          </p:nvPr>
        </p:nvSpPr>
        <p:spPr>
          <a:xfrm>
            <a:off x="323850" y="2060575"/>
            <a:ext cx="8424863" cy="4321175"/>
          </a:xfrm>
        </p:spPr>
        <p:txBody>
          <a:bodyPr/>
          <a:lstStyle/>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1. Формировать опыт аудирования.</a:t>
            </a:r>
          </a:p>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Количество переходит в качество. </a:t>
            </a:r>
          </a:p>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2. Учиться приспосабливаться к разным условиям прослушивания аудиоматериала. Т.к. у каждого свой пакет заданий, могут быть не совсем комфортные условия прослушивания.</a:t>
            </a:r>
          </a:p>
          <a:p>
            <a:pPr marL="0" indent="0" eaLnBrk="1" hangingPunct="1">
              <a:buFont typeface="Arial" pitchFamily="34" charset="0"/>
              <a:buNone/>
            </a:pPr>
            <a:endParaRPr lang="ru-RU" altLang="ru-RU" sz="3600" smtClean="0">
              <a:solidFill>
                <a:schemeClr val="bg1"/>
              </a:solidFill>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333375"/>
            <a:ext cx="8229600" cy="1143000"/>
          </a:xfrm>
        </p:spPr>
        <p:txBody>
          <a:bodyPr rtlCol="0">
            <a:noAutofit/>
          </a:bodyPr>
          <a:lstStyle/>
          <a:p>
            <a:pPr eaLnBrk="1" fontAlgn="auto" hangingPunct="1">
              <a:spcAft>
                <a:spcPts val="0"/>
              </a:spcAft>
              <a:defRPr/>
            </a:pPr>
            <a:r>
              <a:rPr lang="ru-RU" sz="3800" b="1" dirty="0">
                <a:solidFill>
                  <a:schemeClr val="bg1"/>
                </a:solidFill>
                <a:latin typeface="+mn-lt"/>
              </a:rPr>
              <a:t>Стратегии работы</a:t>
            </a:r>
            <a:br>
              <a:rPr lang="ru-RU" sz="3800" b="1" dirty="0">
                <a:solidFill>
                  <a:schemeClr val="bg1"/>
                </a:solidFill>
                <a:latin typeface="+mn-lt"/>
              </a:rPr>
            </a:br>
            <a:r>
              <a:rPr lang="ru-RU" sz="3800" b="1" dirty="0">
                <a:solidFill>
                  <a:schemeClr val="bg1"/>
                </a:solidFill>
                <a:latin typeface="+mn-lt"/>
              </a:rPr>
              <a:t> по формированию </a:t>
            </a:r>
            <a:r>
              <a:rPr lang="ru-RU" sz="3800" b="1" dirty="0" smtClean="0">
                <a:solidFill>
                  <a:schemeClr val="bg1"/>
                </a:solidFill>
                <a:latin typeface="+mn-lt"/>
              </a:rPr>
              <a:t>навыков </a:t>
            </a:r>
            <a:r>
              <a:rPr lang="ru-RU" sz="3800" b="1" dirty="0" err="1" smtClean="0">
                <a:solidFill>
                  <a:schemeClr val="bg1"/>
                </a:solidFill>
                <a:latin typeface="+mn-lt"/>
              </a:rPr>
              <a:t>аудирования</a:t>
            </a:r>
            <a:endParaRPr lang="ru-RU" sz="3800" b="1" dirty="0">
              <a:solidFill>
                <a:schemeClr val="bg1"/>
              </a:solidFill>
              <a:latin typeface="+mn-lt"/>
            </a:endParaRPr>
          </a:p>
        </p:txBody>
      </p:sp>
      <p:sp>
        <p:nvSpPr>
          <p:cNvPr id="34819" name="Объект 2"/>
          <p:cNvSpPr>
            <a:spLocks noGrp="1"/>
          </p:cNvSpPr>
          <p:nvPr>
            <p:ph idx="1"/>
          </p:nvPr>
        </p:nvSpPr>
        <p:spPr>
          <a:xfrm>
            <a:off x="323850" y="2276475"/>
            <a:ext cx="8424863" cy="4321175"/>
          </a:xfrm>
        </p:spPr>
        <p:txBody>
          <a:bodyPr/>
          <a:lstStyle/>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3. Тренироваться в слушании голосов различных тембров (женский, мужской, детский, низкий, высокий).</a:t>
            </a:r>
          </a:p>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4. Слушать тексты монологического и диалогического характера.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333375"/>
            <a:ext cx="8229600" cy="1143000"/>
          </a:xfrm>
        </p:spPr>
        <p:txBody>
          <a:bodyPr rtlCol="0">
            <a:noAutofit/>
          </a:bodyPr>
          <a:lstStyle/>
          <a:p>
            <a:pPr eaLnBrk="1" fontAlgn="auto" hangingPunct="1">
              <a:spcAft>
                <a:spcPts val="0"/>
              </a:spcAft>
              <a:defRPr/>
            </a:pPr>
            <a:r>
              <a:rPr lang="ru-RU" sz="3800" b="1" dirty="0">
                <a:solidFill>
                  <a:schemeClr val="bg1"/>
                </a:solidFill>
                <a:latin typeface="+mn-lt"/>
              </a:rPr>
              <a:t>Стратегии работы</a:t>
            </a:r>
            <a:br>
              <a:rPr lang="ru-RU" sz="3800" b="1" dirty="0">
                <a:solidFill>
                  <a:schemeClr val="bg1"/>
                </a:solidFill>
                <a:latin typeface="+mn-lt"/>
              </a:rPr>
            </a:br>
            <a:r>
              <a:rPr lang="ru-RU" sz="3800" b="1" dirty="0">
                <a:solidFill>
                  <a:schemeClr val="bg1"/>
                </a:solidFill>
                <a:latin typeface="+mn-lt"/>
              </a:rPr>
              <a:t> по формированию </a:t>
            </a:r>
            <a:r>
              <a:rPr lang="ru-RU" sz="3800" b="1" dirty="0" smtClean="0">
                <a:solidFill>
                  <a:schemeClr val="bg1"/>
                </a:solidFill>
                <a:latin typeface="+mn-lt"/>
              </a:rPr>
              <a:t>навыков </a:t>
            </a:r>
            <a:r>
              <a:rPr lang="ru-RU" sz="3800" b="1" dirty="0" err="1" smtClean="0">
                <a:solidFill>
                  <a:schemeClr val="bg1"/>
                </a:solidFill>
                <a:latin typeface="+mn-lt"/>
              </a:rPr>
              <a:t>аудирования</a:t>
            </a:r>
            <a:endParaRPr lang="ru-RU" sz="3800" b="1" dirty="0">
              <a:solidFill>
                <a:schemeClr val="bg1"/>
              </a:solidFill>
              <a:latin typeface="+mn-lt"/>
            </a:endParaRPr>
          </a:p>
        </p:txBody>
      </p:sp>
      <p:sp>
        <p:nvSpPr>
          <p:cNvPr id="35843" name="Объект 2"/>
          <p:cNvSpPr>
            <a:spLocks noGrp="1"/>
          </p:cNvSpPr>
          <p:nvPr>
            <p:ph idx="1"/>
          </p:nvPr>
        </p:nvSpPr>
        <p:spPr>
          <a:xfrm>
            <a:off x="323850" y="2276475"/>
            <a:ext cx="8424863" cy="4321175"/>
          </a:xfrm>
        </p:spPr>
        <p:txBody>
          <a:bodyPr/>
          <a:lstStyle/>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5. Осваивать стратегии глобального понимания (задания первого типа) и селективного понимания (задания второго типа).</a:t>
            </a:r>
          </a:p>
          <a:p>
            <a:pPr marL="0" indent="0" eaLnBrk="1" hangingPunct="1">
              <a:buFont typeface="Arial" pitchFamily="34" charset="0"/>
              <a:buNone/>
            </a:pPr>
            <a:r>
              <a:rPr lang="ru-RU" altLang="ru-RU" sz="3600" smtClean="0">
                <a:solidFill>
                  <a:schemeClr val="bg1"/>
                </a:solidFill>
                <a:ea typeface="Calibri" pitchFamily="34" charset="0"/>
                <a:cs typeface="Calibri" pitchFamily="34" charset="0"/>
              </a:rPr>
              <a:t>6. Осваивать активный словарь в рамках, необходимых для успешной сдачи ОГЭ по немецкому языку.</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Тема Offic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1827</TotalTime>
  <Words>2572</Words>
  <Application>Microsoft Office PowerPoint</Application>
  <PresentationFormat>Экран (4:3)</PresentationFormat>
  <Paragraphs>279</Paragraphs>
  <Slides>65</Slides>
  <Notes>1</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4</vt:i4>
      </vt:variant>
      <vt:variant>
        <vt:lpstr>Внедренные серверы OLE</vt:lpstr>
      </vt:variant>
      <vt:variant>
        <vt:i4>1</vt:i4>
      </vt:variant>
      <vt:variant>
        <vt:lpstr>Заголовки слайдов</vt:lpstr>
      </vt:variant>
      <vt:variant>
        <vt:i4>65</vt:i4>
      </vt:variant>
    </vt:vector>
  </HeadingPairs>
  <TitlesOfParts>
    <vt:vector size="81" baseType="lpstr">
      <vt:lpstr>Calibri</vt:lpstr>
      <vt:lpstr>Arial</vt:lpstr>
      <vt:lpstr>Palatino Linotype</vt:lpstr>
      <vt:lpstr>Century Gothic</vt:lpstr>
      <vt:lpstr>Courier New</vt:lpstr>
      <vt:lpstr>Wingdings</vt:lpstr>
      <vt:lpstr>Times New Roman</vt:lpstr>
      <vt:lpstr>Bookman Old Style</vt:lpstr>
      <vt:lpstr>Arabic Typesetting</vt:lpstr>
      <vt:lpstr>CentSchbook Win95BT</vt:lpstr>
      <vt:lpstr>Gill Sans MT</vt:lpstr>
      <vt:lpstr>Тема Office</vt:lpstr>
      <vt:lpstr>1_Исполнительная</vt:lpstr>
      <vt:lpstr>11_Тема Office</vt:lpstr>
      <vt:lpstr>1_Тема Office</vt:lpstr>
      <vt:lpstr>Диаграмма Microsoft Excel</vt:lpstr>
      <vt:lpstr>ОГЭ 2019 Немецкий язык </vt:lpstr>
      <vt:lpstr>Результативность выполнения разделов КИМ ОГЭ</vt:lpstr>
      <vt:lpstr>Результативность выполнения заданий по аудированию </vt:lpstr>
      <vt:lpstr>Выводы:</vt:lpstr>
      <vt:lpstr>Стратегии выполнения задания по аудированию</vt:lpstr>
      <vt:lpstr>Стратегии выполнения задания по аудированию</vt:lpstr>
      <vt:lpstr>Стратегии работы  по формированию навыков аудирования</vt:lpstr>
      <vt:lpstr>Стратегии работы  по формированию навыков аудирования</vt:lpstr>
      <vt:lpstr>Стратегии работы  по формированию навыков аудирования</vt:lpstr>
      <vt:lpstr>Результативность выполнения заданий по чтению </vt:lpstr>
      <vt:lpstr>Выводы:</vt:lpstr>
      <vt:lpstr>Стратегии выполнения задания по чтению</vt:lpstr>
      <vt:lpstr>Стратегии выполнения задания по чтению</vt:lpstr>
      <vt:lpstr>Стратегии выполнения задания по чтению</vt:lpstr>
      <vt:lpstr>Результативность выполнения заданий по грамматике и лексике</vt:lpstr>
      <vt:lpstr>Выводы:</vt:lpstr>
      <vt:lpstr>Презентация PowerPoint</vt:lpstr>
      <vt:lpstr>Презентация PowerPoint</vt:lpstr>
      <vt:lpstr>Стратегии выполнения заданий по лексике и грамматике</vt:lpstr>
      <vt:lpstr>Стратегии работы  по формированию  лексико-грамматических  навыков</vt:lpstr>
      <vt:lpstr>Стратегии работы  по формированию  лексико-грамматических  навыков</vt:lpstr>
      <vt:lpstr>Стратегии работы  по формированию  лексико-грамматических  навыков</vt:lpstr>
      <vt:lpstr>Результативность выполнения заданий по письму по критериям</vt:lpstr>
      <vt:lpstr>Выводы:</vt:lpstr>
      <vt:lpstr>Презентация PowerPoint</vt:lpstr>
      <vt:lpstr>Типичные ошибки:</vt:lpstr>
      <vt:lpstr>Презентация PowerPoint</vt:lpstr>
      <vt:lpstr>Презентация PowerPoint</vt:lpstr>
      <vt:lpstr>Презентация PowerPoint</vt:lpstr>
      <vt:lpstr>в плане орфографии и пунктуации: </vt:lpstr>
      <vt:lpstr>Результативность выполнения заданий по говорению </vt:lpstr>
      <vt:lpstr>Структура устной части ОГЭ</vt:lpstr>
      <vt:lpstr>Оценивание заданий 34-36</vt:lpstr>
      <vt:lpstr>Требования к выполнению задания 1 Произношение </vt:lpstr>
      <vt:lpstr>Требования к выполнению задания 1 Интонация </vt:lpstr>
      <vt:lpstr>Требования к выполнению задания 1 Интонация </vt:lpstr>
      <vt:lpstr>Требования к выполнению задания 1 Интонация </vt:lpstr>
      <vt:lpstr>Выводы:</vt:lpstr>
      <vt:lpstr>Стратегии выполнения задания 1</vt:lpstr>
      <vt:lpstr>Можно:</vt:lpstr>
      <vt:lpstr>Aufgabe 1.  Sie müssen den Text vorlesen. Sie haben ca. 1,5 Minuten, um sich mit dem Text bekannt zu machen, dann lesen Sie den Text vor. Vergessen Sie nicht, Sie haben nur 2 Minuten Zeit, um den Text vorzulesen. </vt:lpstr>
      <vt:lpstr>Презентация PowerPoint</vt:lpstr>
      <vt:lpstr>Произношение звуков</vt:lpstr>
      <vt:lpstr>Словесное ударение</vt:lpstr>
      <vt:lpstr>Паузация</vt:lpstr>
      <vt:lpstr>Стратегии работы  по формированию фонетических навыков учащихся</vt:lpstr>
      <vt:lpstr>Задание 2 – условный диалог-расспрос</vt:lpstr>
      <vt:lpstr>Ошибки при выполнении задания 2</vt:lpstr>
      <vt:lpstr>Ошибки при выполнении задания 2</vt:lpstr>
      <vt:lpstr>Стратегии выполнения задания 2</vt:lpstr>
      <vt:lpstr>Стратегии выполнения задания 2</vt:lpstr>
      <vt:lpstr>Можно:</vt:lpstr>
      <vt:lpstr>Нельзя:</vt:lpstr>
      <vt:lpstr>Результативность выполнения задания «Тематическое          монологическое высказывание» </vt:lpstr>
      <vt:lpstr>Ошибки при выполнении задания 3</vt:lpstr>
      <vt:lpstr>Ошибки при выполнении задания 3</vt:lpstr>
      <vt:lpstr>Ошибки при выполнении задания 3</vt:lpstr>
      <vt:lpstr>Стратегии выполнения задания 3</vt:lpstr>
      <vt:lpstr>Можно:</vt:lpstr>
      <vt:lpstr>Обязательно использовать средства логической связи:</vt:lpstr>
      <vt:lpstr>Обязательно использовать способы выражения своего мнения </vt:lpstr>
      <vt:lpstr>Обязательно использовать вступительные  и заключительные фразы.  Например: </vt:lpstr>
      <vt:lpstr>Рекомендации:</vt:lpstr>
      <vt:lpstr>Рекомендации:</vt:lpstr>
      <vt:lpstr>Как готовиться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ЕГЭ. РАЗДЕЛ ЧТЕНИЕ</dc:title>
  <dc:creator>Кирилл</dc:creator>
  <cp:lastModifiedBy>user</cp:lastModifiedBy>
  <cp:revision>178</cp:revision>
  <dcterms:created xsi:type="dcterms:W3CDTF">2014-03-15T09:05:56Z</dcterms:created>
  <dcterms:modified xsi:type="dcterms:W3CDTF">2020-01-16T08:45:32Z</dcterms:modified>
</cp:coreProperties>
</file>