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18" r:id="rId3"/>
    <p:sldId id="319" r:id="rId4"/>
    <p:sldId id="320" r:id="rId5"/>
    <p:sldId id="321" r:id="rId6"/>
    <p:sldId id="322" r:id="rId7"/>
    <p:sldId id="257" r:id="rId8"/>
    <p:sldId id="323" r:id="rId9"/>
    <p:sldId id="324" r:id="rId10"/>
    <p:sldId id="325" r:id="rId11"/>
    <p:sldId id="326" r:id="rId12"/>
    <p:sldId id="327" r:id="rId13"/>
    <p:sldId id="328" r:id="rId14"/>
    <p:sldId id="332" r:id="rId15"/>
    <p:sldId id="333" r:id="rId16"/>
    <p:sldId id="329" r:id="rId17"/>
    <p:sldId id="330" r:id="rId18"/>
    <p:sldId id="331" r:id="rId19"/>
    <p:sldId id="258" r:id="rId20"/>
    <p:sldId id="259" r:id="rId21"/>
    <p:sldId id="260" r:id="rId22"/>
    <p:sldId id="261" r:id="rId23"/>
    <p:sldId id="268" r:id="rId24"/>
    <p:sldId id="262" r:id="rId25"/>
    <p:sldId id="263" r:id="rId26"/>
    <p:sldId id="264" r:id="rId27"/>
    <p:sldId id="265" r:id="rId28"/>
    <p:sldId id="266" r:id="rId29"/>
    <p:sldId id="267" r:id="rId30"/>
    <p:sldId id="269" r:id="rId31"/>
    <p:sldId id="270" r:id="rId32"/>
    <p:sldId id="271" r:id="rId33"/>
    <p:sldId id="272" r:id="rId34"/>
    <p:sldId id="273" r:id="rId35"/>
    <p:sldId id="274" r:id="rId36"/>
    <p:sldId id="275" r:id="rId37"/>
    <p:sldId id="281" r:id="rId38"/>
    <p:sldId id="276" r:id="rId39"/>
    <p:sldId id="277" r:id="rId40"/>
    <p:sldId id="278" r:id="rId41"/>
    <p:sldId id="279" r:id="rId42"/>
    <p:sldId id="280" r:id="rId43"/>
    <p:sldId id="282" r:id="rId44"/>
    <p:sldId id="283" r:id="rId45"/>
    <p:sldId id="289" r:id="rId46"/>
    <p:sldId id="288" r:id="rId47"/>
    <p:sldId id="284" r:id="rId48"/>
    <p:sldId id="285" r:id="rId49"/>
    <p:sldId id="293" r:id="rId50"/>
    <p:sldId id="294" r:id="rId51"/>
    <p:sldId id="295" r:id="rId52"/>
    <p:sldId id="296" r:id="rId53"/>
    <p:sldId id="297" r:id="rId54"/>
    <p:sldId id="298" r:id="rId55"/>
    <p:sldId id="299" r:id="rId56"/>
    <p:sldId id="300" r:id="rId57"/>
    <p:sldId id="301" r:id="rId58"/>
    <p:sldId id="304" r:id="rId59"/>
    <p:sldId id="290" r:id="rId60"/>
    <p:sldId id="286" r:id="rId61"/>
    <p:sldId id="287" r:id="rId62"/>
    <p:sldId id="291" r:id="rId63"/>
    <p:sldId id="292" r:id="rId64"/>
    <p:sldId id="307" r:id="rId65"/>
    <p:sldId id="303" r:id="rId66"/>
    <p:sldId id="305" r:id="rId67"/>
    <p:sldId id="306" r:id="rId68"/>
    <p:sldId id="310" r:id="rId69"/>
    <p:sldId id="308" r:id="rId70"/>
    <p:sldId id="309" r:id="rId71"/>
    <p:sldId id="317" r:id="rId72"/>
    <p:sldId id="311" r:id="rId7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407D420-76A7-4489-AA65-3E06D2CD95E9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E1A2483-F722-4B76-AF3E-2D4EC751B0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07D420-76A7-4489-AA65-3E06D2CD95E9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1A2483-F722-4B76-AF3E-2D4EC751B0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07D420-76A7-4489-AA65-3E06D2CD95E9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1A2483-F722-4B76-AF3E-2D4EC751B0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07D420-76A7-4489-AA65-3E06D2CD95E9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1A2483-F722-4B76-AF3E-2D4EC751B01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07D420-76A7-4489-AA65-3E06D2CD95E9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1A2483-F722-4B76-AF3E-2D4EC751B01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07D420-76A7-4489-AA65-3E06D2CD95E9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1A2483-F722-4B76-AF3E-2D4EC751B01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07D420-76A7-4489-AA65-3E06D2CD95E9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1A2483-F722-4B76-AF3E-2D4EC751B0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07D420-76A7-4489-AA65-3E06D2CD95E9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1A2483-F722-4B76-AF3E-2D4EC751B01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07D420-76A7-4489-AA65-3E06D2CD95E9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1A2483-F722-4B76-AF3E-2D4EC751B0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407D420-76A7-4489-AA65-3E06D2CD95E9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1A2483-F722-4B76-AF3E-2D4EC751B0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407D420-76A7-4489-AA65-3E06D2CD95E9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E1A2483-F722-4B76-AF3E-2D4EC751B01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407D420-76A7-4489-AA65-3E06D2CD95E9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E1A2483-F722-4B76-AF3E-2D4EC751B01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260649"/>
            <a:ext cx="7702624" cy="3321714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Рекомендации для подготовки к ЕГЭ по немецкому языку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Вебинар для учителей школ Орловской области</a:t>
            </a:r>
            <a:br>
              <a:rPr lang="ru-RU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14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.01.20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20</a:t>
            </a:r>
            <a:endParaRPr lang="ru-RU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Подготовил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а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: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К.филол.н., доцент ОГУ им. И.С.Тургенева</a:t>
            </a:r>
          </a:p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Ольга Николаевна Сатковская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Раздел включает три блока заданий базового и повышенного уровней сложности. Задания базового уровня (19–25, 26–31) предполагают заполнение пропусков (преобразование слова и образование родственного слова с использованием аффиксации и словосложения), задание повышенного уровня сложности (32–38) предполагает множественный выбор.</a:t>
            </a:r>
          </a:p>
          <a:p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>
                <a:solidFill>
                  <a:srgbClr val="0070C0"/>
                </a:solidFill>
              </a:rPr>
              <a:t>Грамматика и лексика</a:t>
            </a: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С заданими, </a:t>
            </a:r>
            <a:r>
              <a:rPr lang="ru-RU" dirty="0" smtClean="0"/>
              <a:t>проверяющих грамматические и лексико-грамматические навыки, то группа от 81 до 100 справилась значительно лучше, чем группа от 61 до 80, набрав в заданиях базового и повышенного уровня почти сто процентов, потеряв в заданиях высокого уровня, в одном из заданий набрав 0 баллов. Участники группы от 61 до 81 продемонстрировали хороший результат, но в заданиях высокого уровня их результат колебался от 33,33 до 66, 66 процентов.</a:t>
            </a:r>
          </a:p>
          <a:p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>
                <a:solidFill>
                  <a:srgbClr val="0070C0"/>
                </a:solidFill>
              </a:rPr>
              <a:t>Грамматика и лексика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47664" y="908720"/>
            <a:ext cx="655272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Лексико-грамматические навыки и умения являются фундаментальной базой немецкого языка и обусловливают </a:t>
            </a:r>
            <a:r>
              <a:rPr lang="ru-RU" dirty="0" smtClean="0">
                <a:solidFill>
                  <a:srgbClr val="0070C0"/>
                </a:solidFill>
              </a:rPr>
              <a:t>свыше 40% </a:t>
            </a:r>
            <a:r>
              <a:rPr lang="ru-RU" dirty="0" smtClean="0"/>
              <a:t>успешности всего тестового испытания. Поэтому учителя должны тщательно тренировать использование лексики и грамматики на текстах </a:t>
            </a:r>
            <a:r>
              <a:rPr lang="ru-RU" dirty="0" smtClean="0">
                <a:solidFill>
                  <a:srgbClr val="0070C0"/>
                </a:solidFill>
              </a:rPr>
              <a:t>актуального содержания</a:t>
            </a:r>
            <a:r>
              <a:rPr lang="ru-RU" dirty="0" smtClean="0"/>
              <a:t>, учить пользоваться словарями, справочниками и </a:t>
            </a:r>
            <a:r>
              <a:rPr lang="ru-RU" dirty="0" smtClean="0">
                <a:solidFill>
                  <a:srgbClr val="0070C0"/>
                </a:solidFill>
              </a:rPr>
              <a:t>Интернет-ресурсами, </a:t>
            </a:r>
            <a:r>
              <a:rPr lang="ru-RU" dirty="0" smtClean="0"/>
              <a:t>которые позволяют расширить словарный запас учащихся, развить языковой интеллект, который предполагает обширные </a:t>
            </a:r>
            <a:r>
              <a:rPr lang="ru-RU" dirty="0" smtClean="0">
                <a:solidFill>
                  <a:srgbClr val="0070C0"/>
                </a:solidFill>
              </a:rPr>
              <a:t>фоновые знания </a:t>
            </a:r>
            <a:r>
              <a:rPr lang="ru-RU" dirty="0" smtClean="0"/>
              <a:t>и определенный социокультурный опыт.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924944"/>
            <a:ext cx="8229600" cy="3082347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Задания по написанию личного письма (критерии С1, С2, С3) традиционно выполняются учащимися лучше, чем задания по написанию развернутого проблемного высказывания (критерии С4, С5, С6, С7, С8). </a:t>
            </a:r>
            <a:r>
              <a:rPr lang="ru-RU" dirty="0" smtClean="0">
                <a:solidFill>
                  <a:srgbClr val="0070C0"/>
                </a:solidFill>
              </a:rPr>
              <a:t>С заданиями базового и высокого уровня справились все участники с разной степенью успешности.</a:t>
            </a:r>
          </a:p>
          <a:p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9432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Раздел «Письмо» включает два задания базового (39) и высокого (40) уровня сложности: письмо личного характера и сочинение с элементами рассуждения.</a:t>
            </a:r>
            <a:br>
              <a:rPr lang="ru-RU" dirty="0" smtClean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Письменная часть, предусматривающая развернутые ответы в форме письма и тематического рассуждения показала, что учащиеся справились с этими заданиями почти одинаково успешно по всем критериям, показав почти равное количество баллов. Но провальным и для той и другой группы был критерий "грамматика", в котором все набрали 0 баллов.</a:t>
            </a:r>
          </a:p>
          <a:p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Результаты по заданиям 39, 40 (2019 г.)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•замена формата; </a:t>
            </a:r>
          </a:p>
          <a:p>
            <a:r>
              <a:rPr lang="ru-RU" dirty="0" smtClean="0"/>
              <a:t>•подмена темы; </a:t>
            </a:r>
          </a:p>
          <a:p>
            <a:r>
              <a:rPr lang="ru-RU" dirty="0" smtClean="0"/>
              <a:t>•неумение точно сформулировать проблему в начале высказывания и сделать точный вывод в конце; </a:t>
            </a:r>
          </a:p>
          <a:p>
            <a:r>
              <a:rPr lang="ru-RU" dirty="0" smtClean="0"/>
              <a:t>•отсутствие своего мнения как во вступлении, так и во 2 абзаце; </a:t>
            </a:r>
          </a:p>
          <a:p>
            <a:r>
              <a:rPr lang="ru-RU" dirty="0" smtClean="0"/>
              <a:t>•неполное соответствие аргументации заявленному тезису (мнению); </a:t>
            </a:r>
          </a:p>
          <a:p>
            <a:r>
              <a:rPr lang="ru-RU" dirty="0" smtClean="0"/>
              <a:t>•повтор аргументации при высказывании своего и чужого мнений; </a:t>
            </a:r>
          </a:p>
          <a:p>
            <a:r>
              <a:rPr lang="ru-RU" dirty="0" smtClean="0"/>
              <a:t>•неправильное деление текста на абзацы; </a:t>
            </a:r>
          </a:p>
          <a:p>
            <a:r>
              <a:rPr lang="ru-RU" dirty="0" smtClean="0"/>
              <a:t>•логические ошибки, в том числе расхождение авторской точки зрения во втором абзаце и в выводе; </a:t>
            </a:r>
          </a:p>
          <a:p>
            <a:r>
              <a:rPr lang="ru-RU" dirty="0" smtClean="0"/>
              <a:t>•несоблюдение объема высказывания. </a:t>
            </a:r>
          </a:p>
          <a:p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Типичные ошибки учащихся при выполнении задания 40 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Порядок слов, в первую очередь, в придаточном предложении и обратный порядок слов.</a:t>
            </a:r>
          </a:p>
          <a:p>
            <a:pPr lvl="0"/>
            <a:r>
              <a:rPr lang="ru-RU" dirty="0" smtClean="0"/>
              <a:t>Склонение имен существительных (особенно слабое склонение).</a:t>
            </a:r>
          </a:p>
          <a:p>
            <a:pPr lvl="0"/>
            <a:r>
              <a:rPr lang="ru-RU" dirty="0" smtClean="0"/>
              <a:t>Склонение имен прилагательных.</a:t>
            </a:r>
          </a:p>
          <a:p>
            <a:pPr lvl="0"/>
            <a:r>
              <a:rPr lang="ru-RU" dirty="0" smtClean="0"/>
              <a:t>Неправильное употребление предлогов.</a:t>
            </a:r>
          </a:p>
          <a:p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Трудности, с которыми сталкиваются участники </a:t>
            </a: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ru-RU" dirty="0" smtClean="0"/>
              <a:t>Внимательно прочитать отрывок из письма, прочитать задания.</a:t>
            </a:r>
          </a:p>
          <a:p>
            <a:pPr lvl="0"/>
            <a:r>
              <a:rPr lang="ru-RU" dirty="0" smtClean="0">
                <a:solidFill>
                  <a:srgbClr val="0070C0"/>
                </a:solidFill>
              </a:rPr>
              <a:t>Не забыть формальные признаки письма (дата, этикетные формы приветствия и прощания).</a:t>
            </a:r>
          </a:p>
          <a:p>
            <a:pPr lvl="0"/>
            <a:r>
              <a:rPr lang="ru-RU" dirty="0" smtClean="0"/>
              <a:t>Личное письмо должно быть правильно структурировано.</a:t>
            </a:r>
          </a:p>
          <a:p>
            <a:pPr lvl="0"/>
            <a:r>
              <a:rPr lang="ru-RU" dirty="0" smtClean="0">
                <a:solidFill>
                  <a:srgbClr val="0070C0"/>
                </a:solidFill>
              </a:rPr>
              <a:t>Обязательно в тексте письма ответить на поставленные вопросы, то есть решить поставленную коммуникативную задачу, а также задать необходимые вопросы.</a:t>
            </a:r>
          </a:p>
          <a:p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Как избежать ошибок при выполнении заданий раздела «Письмо» задание 39?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ru-RU" dirty="0" smtClean="0"/>
              <a:t>В задании 40 начать тему с общего представления и сразу наметить проблемный характер темы.</a:t>
            </a:r>
          </a:p>
          <a:p>
            <a:pPr lvl="0"/>
            <a:r>
              <a:rPr lang="ru-RU" dirty="0" smtClean="0">
                <a:solidFill>
                  <a:srgbClr val="0070C0"/>
                </a:solidFill>
              </a:rPr>
              <a:t>Ни в коем случае нельзя списывать предлагаемый текст, его надо перефразировать, используя синонимичные выражения и конструкции</a:t>
            </a:r>
            <a:r>
              <a:rPr lang="ru-RU" dirty="0" smtClean="0"/>
              <a:t>. </a:t>
            </a:r>
          </a:p>
          <a:p>
            <a:pPr lvl="0"/>
            <a:r>
              <a:rPr lang="ru-RU" dirty="0" smtClean="0"/>
              <a:t>Писать эссе согласно предложенному плану.</a:t>
            </a:r>
          </a:p>
          <a:p>
            <a:pPr lvl="0"/>
            <a:r>
              <a:rPr lang="ru-RU" dirty="0" smtClean="0">
                <a:solidFill>
                  <a:srgbClr val="0070C0"/>
                </a:solidFill>
              </a:rPr>
              <a:t>Следить за объемом текста</a:t>
            </a:r>
            <a:r>
              <a:rPr lang="ru-RU" dirty="0" smtClean="0"/>
              <a:t>. </a:t>
            </a:r>
          </a:p>
          <a:p>
            <a:pPr lvl="0"/>
            <a:r>
              <a:rPr lang="ru-RU" dirty="0" smtClean="0"/>
              <a:t>Использовать языковые средства связи внутри отдельного предложения (союзы, наречия и т.д.), а также и для целостного построения текста.</a:t>
            </a:r>
          </a:p>
          <a:p>
            <a:pPr lvl="0"/>
            <a:r>
              <a:rPr lang="ru-RU" dirty="0" smtClean="0">
                <a:solidFill>
                  <a:srgbClr val="0070C0"/>
                </a:solidFill>
              </a:rPr>
              <a:t>Не забывать о необходимости решения коммуникативной задачи во избежание получения 0 баллов по данному аспекту, и соответственно, за все задание</a:t>
            </a:r>
            <a:r>
              <a:rPr lang="ru-RU" dirty="0" smtClean="0"/>
              <a:t>. </a:t>
            </a:r>
          </a:p>
          <a:p>
            <a:pPr lvl="0"/>
            <a:r>
              <a:rPr lang="ru-RU" dirty="0" smtClean="0"/>
              <a:t>Не забывать о необходимости логического деления текста на абзацы.</a:t>
            </a:r>
          </a:p>
          <a:p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Как избежать ошибок при выполнении заданий раздела «Письмо» задание 40?</a:t>
            </a: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ru-RU" sz="2800" dirty="0" smtClean="0">
                <a:solidFill>
                  <a:schemeClr val="accent2"/>
                </a:solidFill>
              </a:rPr>
              <a:t>Письменная речь как продуктивный вид речевой деятельности предполагает комплексное использование графики, орфографии, лексико- грамматических и стилистических средств для выражения мыслей и осуществления письменной коммуникации. </a:t>
            </a:r>
          </a:p>
          <a:p>
            <a:pPr>
              <a:lnSpc>
                <a:spcPct val="90000"/>
              </a:lnSpc>
            </a:pP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Письменная речь отличается от устной и имеет свою специфику, заключающуюся в стиле и языковом оформлении речи, а также в видах и особенностях продуктов письменной речи. </a:t>
            </a:r>
          </a:p>
          <a:p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Раздел ЕГЭ «Письмо»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599" cy="139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/>
                <a:gridCol w="1175657"/>
                <a:gridCol w="1175657"/>
                <a:gridCol w="1175657"/>
                <a:gridCol w="1175657"/>
                <a:gridCol w="1175657"/>
                <a:gridCol w="1175657"/>
              </a:tblGrid>
              <a:tr h="37084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Учебный предмет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2017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2018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2019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300">
                          <a:latin typeface="Times New Roman"/>
                          <a:ea typeface="Times New Roman"/>
                          <a:cs typeface="Times New Roman"/>
                        </a:rPr>
                        <a:t>чел.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300" dirty="0">
                          <a:latin typeface="Times New Roman"/>
                          <a:ea typeface="Times New Roman"/>
                          <a:cs typeface="Times New Roman"/>
                        </a:rPr>
                        <a:t>% от общего числа участников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300">
                          <a:latin typeface="Times New Roman"/>
                          <a:ea typeface="Times New Roman"/>
                          <a:cs typeface="Times New Roman"/>
                        </a:rPr>
                        <a:t>чел.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300" dirty="0">
                          <a:latin typeface="Times New Roman"/>
                          <a:ea typeface="Times New Roman"/>
                          <a:cs typeface="Times New Roman"/>
                        </a:rPr>
                        <a:t>% от общего числа участников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300">
                          <a:latin typeface="Times New Roman"/>
                          <a:ea typeface="Times New Roman"/>
                          <a:cs typeface="Times New Roman"/>
                        </a:rPr>
                        <a:t>чел.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300">
                          <a:latin typeface="Times New Roman"/>
                          <a:ea typeface="Times New Roman"/>
                          <a:cs typeface="Times New Roman"/>
                        </a:rPr>
                        <a:t>% от общего числа участников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Немецкий язык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0,48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0,241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0.19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22413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Количество участников ЕГЭ по учебному предмету (за </a:t>
            </a:r>
            <a:r>
              <a:rPr lang="ru-RU" dirty="0" smtClean="0">
                <a:solidFill>
                  <a:srgbClr val="0070C0"/>
                </a:solidFill>
              </a:rPr>
              <a:t>последние </a:t>
            </a:r>
            <a:r>
              <a:rPr lang="ru-RU" dirty="0" smtClean="0">
                <a:solidFill>
                  <a:srgbClr val="0070C0"/>
                </a:solidFill>
              </a:rPr>
              <a:t>3 года</a:t>
            </a:r>
            <a:r>
              <a:rPr lang="ru-RU" dirty="0" smtClean="0"/>
              <a:t>)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chemeClr val="accent2"/>
                </a:solidFill>
              </a:rPr>
              <a:t>письмо личного характера</a:t>
            </a:r>
          </a:p>
          <a:p>
            <a:pPr>
              <a:buNone/>
            </a:pPr>
            <a:r>
              <a:rPr lang="ru-RU" sz="3200" dirty="0" smtClean="0">
                <a:solidFill>
                  <a:schemeClr val="accent2"/>
                </a:solidFill>
              </a:rPr>
              <a:t>базовый уровень (А2+); </a:t>
            </a:r>
          </a:p>
          <a:p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</a:rPr>
              <a:t>письменное высказывание с элементами рассуждения по предложенной проблеме «Ваше мнение»</a:t>
            </a:r>
          </a:p>
          <a:p>
            <a:pPr>
              <a:buNone/>
            </a:pPr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</a:rPr>
              <a:t>высокий уровень владения языком (В2.)</a:t>
            </a:r>
          </a:p>
          <a:p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dirty="0" smtClean="0">
                <a:solidFill>
                  <a:srgbClr val="3333CC"/>
                </a:solidFill>
              </a:rPr>
              <a:t>Структура  раздела</a:t>
            </a:r>
            <a:r>
              <a:rPr lang="ru-RU" dirty="0" smtClean="0">
                <a:solidFill>
                  <a:srgbClr val="3333CC"/>
                </a:solidFill>
              </a:rPr>
              <a:t> </a:t>
            </a:r>
            <a:r>
              <a:rPr lang="ru-RU" b="0" dirty="0" smtClean="0">
                <a:solidFill>
                  <a:srgbClr val="3333CC"/>
                </a:solidFill>
              </a:rPr>
              <a:t>«ПИСЬМО»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80000"/>
              </a:lnSpc>
            </a:pPr>
            <a:r>
              <a:rPr lang="ru-RU" sz="2800" b="1" dirty="0" smtClean="0"/>
              <a:t>Строить развернутое высказывание в контексте коммуникативной задачи и в заданном объеме;</a:t>
            </a:r>
          </a:p>
          <a:p>
            <a:pPr>
              <a:lnSpc>
                <a:spcPct val="80000"/>
              </a:lnSpc>
            </a:pP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</a:rPr>
              <a:t>Описывать события, факты, явления;</a:t>
            </a:r>
          </a:p>
          <a:p>
            <a:pPr>
              <a:lnSpc>
                <a:spcPct val="80000"/>
              </a:lnSpc>
            </a:pPr>
            <a:r>
              <a:rPr lang="ru-RU" sz="2800" b="1" dirty="0" smtClean="0"/>
              <a:t>Сообщать / запрашивать информацию;</a:t>
            </a:r>
          </a:p>
          <a:p>
            <a:pPr>
              <a:lnSpc>
                <a:spcPct val="80000"/>
              </a:lnSpc>
            </a:pPr>
            <a:r>
              <a:rPr lang="ru-RU" sz="2800" b="1" dirty="0" smtClean="0">
                <a:solidFill>
                  <a:schemeClr val="accent2"/>
                </a:solidFill>
              </a:rPr>
              <a:t>Аргументировать свою точку зрения</a:t>
            </a:r>
            <a:r>
              <a:rPr lang="ru-RU" sz="2800" b="1" dirty="0" smtClean="0"/>
              <a:t>;</a:t>
            </a:r>
          </a:p>
          <a:p>
            <a:pPr>
              <a:lnSpc>
                <a:spcPct val="80000"/>
              </a:lnSpc>
            </a:pPr>
            <a:r>
              <a:rPr lang="ru-RU" sz="2800" b="1" dirty="0" smtClean="0"/>
              <a:t>Делать выводы;</a:t>
            </a:r>
          </a:p>
          <a:p>
            <a:pPr>
              <a:lnSpc>
                <a:spcPct val="80000"/>
              </a:lnSpc>
            </a:pPr>
            <a:r>
              <a:rPr lang="ru-RU" sz="2800" b="1" dirty="0" smtClean="0">
                <a:solidFill>
                  <a:schemeClr val="accent2"/>
                </a:solidFill>
              </a:rPr>
              <a:t>Строить письменное высказывание логично и связно;</a:t>
            </a:r>
          </a:p>
          <a:p>
            <a:pPr>
              <a:lnSpc>
                <a:spcPct val="80000"/>
              </a:lnSpc>
            </a:pPr>
            <a:r>
              <a:rPr lang="ru-RU" sz="2800" b="1" dirty="0" smtClean="0"/>
              <a:t>Использовать различные стратегии: описания, рассуждения, сообщения, повествования;</a:t>
            </a:r>
          </a:p>
          <a:p>
            <a:pPr>
              <a:lnSpc>
                <a:spcPct val="80000"/>
              </a:lnSpc>
            </a:pPr>
            <a:r>
              <a:rPr lang="ru-RU" sz="2800" b="1" dirty="0" smtClean="0">
                <a:solidFill>
                  <a:schemeClr val="accent2"/>
                </a:solidFill>
              </a:rPr>
              <a:t> Соблюдать правила организации письменного текста;</a:t>
            </a:r>
          </a:p>
          <a:p>
            <a:pPr>
              <a:lnSpc>
                <a:spcPct val="80000"/>
              </a:lnSpc>
            </a:pPr>
            <a:r>
              <a:rPr lang="ru-RU" sz="2800" b="1" dirty="0" smtClean="0"/>
              <a:t>Употреблять языковые средства оформления письменного высказывания точно и правильно и т.д.</a:t>
            </a:r>
          </a:p>
          <a:p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b="0" dirty="0" smtClean="0">
                <a:solidFill>
                  <a:srgbClr val="3333CC"/>
                </a:solidFill>
              </a:rPr>
              <a:t>Умения, проверяемые в письменной речи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3200" b="1" dirty="0" smtClean="0">
                <a:solidFill>
                  <a:srgbClr val="7030A0"/>
                </a:solidFill>
              </a:rPr>
              <a:t>Задание №39</a:t>
            </a:r>
            <a:r>
              <a:rPr lang="ru-RU" sz="3200" b="1" dirty="0" smtClean="0">
                <a:solidFill>
                  <a:srgbClr val="7030A0"/>
                </a:solidFill>
                <a:latin typeface="Verdana" pitchFamily="34" charset="0"/>
              </a:rPr>
              <a:t>– Базовый уровень</a:t>
            </a:r>
            <a:r>
              <a:rPr lang="ru-RU" sz="3200" dirty="0" smtClean="0">
                <a:solidFill>
                  <a:srgbClr val="7030A0"/>
                </a:solidFill>
                <a:latin typeface="Verdana" pitchFamily="34" charset="0"/>
              </a:rPr>
              <a:t> </a:t>
            </a:r>
          </a:p>
          <a:p>
            <a:pPr algn="ctr">
              <a:buNone/>
            </a:pPr>
            <a:r>
              <a:rPr lang="ru-RU" sz="3200" dirty="0" smtClean="0">
                <a:solidFill>
                  <a:srgbClr val="7030A0"/>
                </a:solidFill>
                <a:latin typeface="Verdana" pitchFamily="34" charset="0"/>
              </a:rPr>
              <a:t>(</a:t>
            </a:r>
            <a:r>
              <a:rPr lang="ru-RU" sz="3200" b="1" dirty="0" smtClean="0">
                <a:solidFill>
                  <a:srgbClr val="7030A0"/>
                </a:solidFill>
                <a:latin typeface="Verdana" pitchFamily="34" charset="0"/>
              </a:rPr>
              <a:t>100-140 слов</a:t>
            </a:r>
            <a:r>
              <a:rPr lang="ru-RU" sz="3200" dirty="0" smtClean="0">
                <a:solidFill>
                  <a:srgbClr val="7030A0"/>
                </a:solidFill>
                <a:latin typeface="Verdana" pitchFamily="34" charset="0"/>
              </a:rPr>
              <a:t>)</a:t>
            </a:r>
          </a:p>
          <a:p>
            <a:pPr lvl="1">
              <a:buNone/>
            </a:pPr>
            <a:r>
              <a:rPr lang="ru-RU" sz="3200" b="1" u="sng" dirty="0" smtClean="0">
                <a:solidFill>
                  <a:srgbClr val="7030A0"/>
                </a:solidFill>
              </a:rPr>
              <a:t>Умения:</a:t>
            </a:r>
            <a:endParaRPr lang="ru-RU" sz="3200" b="1" u="sng" dirty="0" smtClean="0">
              <a:solidFill>
                <a:srgbClr val="7030A0"/>
              </a:solidFill>
            </a:endParaRPr>
          </a:p>
          <a:p>
            <a:r>
              <a:rPr lang="en-US" sz="3200" b="1" dirty="0" smtClean="0">
                <a:solidFill>
                  <a:srgbClr val="7030A0"/>
                </a:solidFill>
              </a:rPr>
              <a:t>    </a:t>
            </a:r>
            <a:endParaRPr lang="ru-RU" sz="3200" dirty="0" smtClean="0"/>
          </a:p>
          <a:p>
            <a:r>
              <a:rPr lang="ru-RU" sz="3200" dirty="0" smtClean="0"/>
              <a:t></a:t>
            </a:r>
            <a:r>
              <a:rPr lang="ru-RU" sz="3200" dirty="0" smtClean="0"/>
              <a:t>Знакомство с нормами вежливости ИЯ </a:t>
            </a:r>
          </a:p>
          <a:p>
            <a:r>
              <a:rPr lang="ru-RU" sz="3200" dirty="0" smtClean="0"/>
              <a:t>Умение отвечать на вопросы </a:t>
            </a:r>
          </a:p>
          <a:p>
            <a:r>
              <a:rPr lang="ru-RU" sz="3200" dirty="0" smtClean="0"/>
              <a:t>Умение задавать вопросы </a:t>
            </a:r>
          </a:p>
          <a:p>
            <a:r>
              <a:rPr lang="ru-RU" sz="3200" dirty="0" smtClean="0"/>
              <a:t>Умение различать официальный и неофициальный стиль общения </a:t>
            </a:r>
          </a:p>
          <a:p>
            <a:pPr>
              <a:buNone/>
            </a:pPr>
            <a:endParaRPr lang="ru-RU" sz="3200" b="1" dirty="0" smtClean="0">
              <a:solidFill>
                <a:srgbClr val="7030A0"/>
              </a:solidFill>
            </a:endParaRPr>
          </a:p>
          <a:p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5400" dirty="0" smtClean="0">
                <a:latin typeface="Verdana" pitchFamily="34" charset="0"/>
              </a:rPr>
              <a:t> </a:t>
            </a:r>
            <a:r>
              <a:rPr lang="ru-RU" sz="4400" dirty="0" smtClean="0">
                <a:solidFill>
                  <a:srgbClr val="3333CC"/>
                </a:solidFill>
                <a:latin typeface="Verdana" pitchFamily="34" charset="0"/>
              </a:rPr>
              <a:t>Письмо личного характера</a:t>
            </a: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</a:rPr>
              <a:t>Задание №39</a:t>
            </a:r>
            <a:r>
              <a:rPr lang="en-US" b="1" dirty="0" smtClean="0">
                <a:solidFill>
                  <a:srgbClr val="7030A0"/>
                </a:solidFill>
                <a:latin typeface="Verdana" pitchFamily="34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Verdana" pitchFamily="34" charset="0"/>
              </a:rPr>
              <a:t>оценивается</a:t>
            </a:r>
            <a:r>
              <a:rPr lang="ru-RU" b="1" dirty="0" smtClean="0">
                <a:solidFill>
                  <a:srgbClr val="7030A0"/>
                </a:solidFill>
                <a:latin typeface="Verdana" pitchFamily="34" charset="0"/>
              </a:rPr>
              <a:t> </a:t>
            </a:r>
            <a:endParaRPr lang="ru-RU" b="1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  <a:latin typeface="Verdana" pitchFamily="34" charset="0"/>
              </a:rPr>
              <a:t>(</a:t>
            </a:r>
            <a:r>
              <a:rPr lang="en-US" b="1" dirty="0" smtClean="0">
                <a:solidFill>
                  <a:srgbClr val="7030A0"/>
                </a:solidFill>
                <a:latin typeface="Verdana" pitchFamily="34" charset="0"/>
              </a:rPr>
              <a:t>m</a:t>
            </a:r>
            <a:r>
              <a:rPr lang="ru-RU" b="1" dirty="0" smtClean="0">
                <a:solidFill>
                  <a:srgbClr val="7030A0"/>
                </a:solidFill>
                <a:latin typeface="Verdana" pitchFamily="34" charset="0"/>
              </a:rPr>
              <a:t>ах 6 баллов)</a:t>
            </a:r>
          </a:p>
          <a:p>
            <a:pPr>
              <a:buNone/>
            </a:pPr>
            <a:endParaRPr lang="ru-RU" b="1" dirty="0" smtClean="0">
              <a:solidFill>
                <a:srgbClr val="7030A0"/>
              </a:solidFill>
              <a:latin typeface="Verdana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b="1" dirty="0" smtClean="0">
                <a:solidFill>
                  <a:srgbClr val="7030A0"/>
                </a:solidFill>
                <a:latin typeface="Verdana" pitchFamily="34" charset="0"/>
              </a:rPr>
              <a:t>содержание             (</a:t>
            </a:r>
            <a:r>
              <a:rPr lang="en-US" b="1" dirty="0" smtClean="0">
                <a:solidFill>
                  <a:srgbClr val="7030A0"/>
                </a:solidFill>
                <a:latin typeface="Verdana" pitchFamily="34" charset="0"/>
              </a:rPr>
              <a:t>m</a:t>
            </a:r>
            <a:r>
              <a:rPr lang="ru-RU" b="1" dirty="0" smtClean="0">
                <a:solidFill>
                  <a:srgbClr val="7030A0"/>
                </a:solidFill>
                <a:latin typeface="Verdana" pitchFamily="34" charset="0"/>
              </a:rPr>
              <a:t>ах 2 балла)</a:t>
            </a:r>
          </a:p>
          <a:p>
            <a:pPr>
              <a:buFont typeface="Wingdings" pitchFamily="2" charset="2"/>
              <a:buChar char="q"/>
            </a:pPr>
            <a:r>
              <a:rPr lang="ru-RU" b="1" dirty="0" smtClean="0">
                <a:solidFill>
                  <a:srgbClr val="7030A0"/>
                </a:solidFill>
                <a:latin typeface="Verdana" pitchFamily="34" charset="0"/>
              </a:rPr>
              <a:t>организация текста (</a:t>
            </a:r>
            <a:r>
              <a:rPr lang="en-US" b="1" dirty="0" smtClean="0">
                <a:solidFill>
                  <a:srgbClr val="7030A0"/>
                </a:solidFill>
                <a:latin typeface="Verdana" pitchFamily="34" charset="0"/>
              </a:rPr>
              <a:t>m</a:t>
            </a:r>
            <a:r>
              <a:rPr lang="ru-RU" b="1" dirty="0" smtClean="0">
                <a:solidFill>
                  <a:srgbClr val="7030A0"/>
                </a:solidFill>
                <a:latin typeface="Verdana" pitchFamily="34" charset="0"/>
              </a:rPr>
              <a:t>ах 2 балла)</a:t>
            </a:r>
          </a:p>
          <a:p>
            <a:pPr>
              <a:buFont typeface="Wingdings" pitchFamily="2" charset="2"/>
              <a:buChar char="q"/>
            </a:pPr>
            <a:r>
              <a:rPr lang="ru-RU" b="1" dirty="0" smtClean="0">
                <a:solidFill>
                  <a:srgbClr val="7030A0"/>
                </a:solidFill>
                <a:latin typeface="Verdana" pitchFamily="34" charset="0"/>
              </a:rPr>
              <a:t>языковое оформление (</a:t>
            </a:r>
            <a:r>
              <a:rPr lang="en-US" b="1" dirty="0" smtClean="0">
                <a:solidFill>
                  <a:srgbClr val="7030A0"/>
                </a:solidFill>
                <a:latin typeface="Verdana" pitchFamily="34" charset="0"/>
              </a:rPr>
              <a:t>max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smtClean="0">
                <a:solidFill>
                  <a:srgbClr val="7030A0"/>
                </a:solidFill>
                <a:latin typeface="Verdana" pitchFamily="34" charset="0"/>
              </a:rPr>
              <a:t>2 балла)</a:t>
            </a:r>
          </a:p>
          <a:p>
            <a:pPr>
              <a:buFont typeface="Wingdings" pitchFamily="2" charset="2"/>
              <a:buChar char="q"/>
            </a:pPr>
            <a:r>
              <a:rPr lang="ru-RU" b="1" dirty="0" smtClean="0">
                <a:solidFill>
                  <a:srgbClr val="7030A0"/>
                </a:solidFill>
                <a:latin typeface="Verdana" pitchFamily="34" charset="0"/>
              </a:rPr>
              <a:t>Итого: </a:t>
            </a:r>
            <a:r>
              <a:rPr lang="en-US" b="1" dirty="0" smtClean="0">
                <a:solidFill>
                  <a:srgbClr val="7030A0"/>
                </a:solidFill>
                <a:latin typeface="Verdana" pitchFamily="34" charset="0"/>
              </a:rPr>
              <a:t>m</a:t>
            </a:r>
            <a:r>
              <a:rPr lang="ru-RU" b="1" dirty="0" smtClean="0">
                <a:solidFill>
                  <a:srgbClr val="7030A0"/>
                </a:solidFill>
                <a:latin typeface="Verdana" pitchFamily="34" charset="0"/>
              </a:rPr>
              <a:t>ах 6 баллов</a:t>
            </a:r>
          </a:p>
          <a:p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3333CC"/>
                </a:solidFill>
                <a:latin typeface="Verdana" pitchFamily="34" charset="0"/>
              </a:rPr>
              <a:t>Письмо личного характера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buNone/>
            </a:pPr>
            <a:r>
              <a:rPr lang="ru-RU" sz="3200" b="1" dirty="0" smtClean="0">
                <a:solidFill>
                  <a:schemeClr val="accent3"/>
                </a:solidFill>
              </a:rPr>
              <a:t>Задание №40 </a:t>
            </a:r>
            <a:r>
              <a:rPr lang="ru-RU" sz="3200" b="1" dirty="0" smtClean="0">
                <a:solidFill>
                  <a:schemeClr val="accent3"/>
                </a:solidFill>
                <a:latin typeface="Verdana" pitchFamily="34" charset="0"/>
              </a:rPr>
              <a:t>- Высокий уровень (200-250 слов)</a:t>
            </a:r>
          </a:p>
          <a:p>
            <a:pPr algn="ctr">
              <a:lnSpc>
                <a:spcPct val="80000"/>
              </a:lnSpc>
              <a:buNone/>
            </a:pPr>
            <a:endParaRPr lang="ru-RU" sz="2800" b="1" u="sng" dirty="0" smtClean="0">
              <a:solidFill>
                <a:schemeClr val="accent3"/>
              </a:solidFill>
              <a:latin typeface="Verdana" pitchFamily="34" charset="0"/>
            </a:endParaRPr>
          </a:p>
          <a:p>
            <a:pPr algn="ctr">
              <a:lnSpc>
                <a:spcPct val="80000"/>
              </a:lnSpc>
              <a:buNone/>
            </a:pPr>
            <a:r>
              <a:rPr lang="ru-RU" sz="2800" b="1" u="sng" dirty="0" smtClean="0">
                <a:solidFill>
                  <a:schemeClr val="accent3"/>
                </a:solidFill>
                <a:latin typeface="Verdana" pitchFamily="34" charset="0"/>
              </a:rPr>
              <a:t>Умения:</a:t>
            </a:r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ru-RU" sz="2800" b="1" dirty="0" smtClean="0">
                <a:solidFill>
                  <a:schemeClr val="accent3"/>
                </a:solidFill>
                <a:latin typeface="Verdana" pitchFamily="34" charset="0"/>
              </a:rPr>
              <a:t>Высказывать свое мнение и приводить аргументы, доказательства, примеры</a:t>
            </a:r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ru-RU" sz="2800" b="1" dirty="0" smtClean="0">
                <a:solidFill>
                  <a:schemeClr val="accent3"/>
                </a:solidFill>
                <a:latin typeface="Verdana" pitchFamily="34" charset="0"/>
              </a:rPr>
              <a:t>Делать вывод</a:t>
            </a:r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ru-RU" sz="2800" b="1" dirty="0" smtClean="0">
                <a:solidFill>
                  <a:schemeClr val="accent3"/>
                </a:solidFill>
                <a:latin typeface="Verdana" pitchFamily="34" charset="0"/>
              </a:rPr>
              <a:t>Последовательно и логически правильно строить высказывание</a:t>
            </a:r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ru-RU" sz="2800" b="1" dirty="0" smtClean="0">
                <a:solidFill>
                  <a:schemeClr val="accent3"/>
                </a:solidFill>
                <a:latin typeface="Verdana" pitchFamily="34" charset="0"/>
              </a:rPr>
              <a:t>Использовать соответствующие средства логической связи</a:t>
            </a:r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ru-RU" sz="2800" b="1" dirty="0" smtClean="0">
                <a:solidFill>
                  <a:schemeClr val="accent3"/>
                </a:solidFill>
                <a:latin typeface="Verdana" pitchFamily="34" charset="0"/>
              </a:rPr>
              <a:t>Правильно оформлять высказывание в соответствии с поставленной задачей</a:t>
            </a:r>
          </a:p>
          <a:p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dirty="0" smtClean="0">
                <a:solidFill>
                  <a:srgbClr val="3333CC"/>
                </a:solidFill>
                <a:latin typeface="Verdana" pitchFamily="34" charset="0"/>
              </a:rPr>
              <a:t>Письменное высказывание с элементами рассуждения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accent3"/>
                </a:solidFill>
              </a:rPr>
              <a:t>Задание №40</a:t>
            </a:r>
            <a:r>
              <a:rPr lang="ru-RU" b="1" dirty="0" smtClean="0">
                <a:solidFill>
                  <a:schemeClr val="accent3"/>
                </a:solidFill>
                <a:latin typeface="Verdana" pitchFamily="34" charset="0"/>
              </a:rPr>
              <a:t>  оценивается  </a:t>
            </a:r>
            <a:endParaRPr lang="ru-RU" b="1" dirty="0" smtClean="0">
              <a:solidFill>
                <a:schemeClr val="accent3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accent3"/>
                </a:solidFill>
                <a:latin typeface="Verdana" pitchFamily="34" charset="0"/>
              </a:rPr>
              <a:t>(</a:t>
            </a:r>
            <a:r>
              <a:rPr lang="en-US" sz="2800" b="1" dirty="0" smtClean="0">
                <a:solidFill>
                  <a:schemeClr val="accent3"/>
                </a:solidFill>
                <a:latin typeface="Verdana" pitchFamily="34" charset="0"/>
              </a:rPr>
              <a:t>max</a:t>
            </a:r>
            <a:r>
              <a:rPr lang="ru-RU" b="1" dirty="0" smtClean="0">
                <a:solidFill>
                  <a:schemeClr val="accent3"/>
                </a:solidFill>
                <a:latin typeface="Verdana" pitchFamily="34" charset="0"/>
              </a:rPr>
              <a:t>  14 </a:t>
            </a:r>
            <a:r>
              <a:rPr lang="ru-RU" sz="2400" b="1" dirty="0" smtClean="0">
                <a:solidFill>
                  <a:schemeClr val="accent3"/>
                </a:solidFill>
                <a:latin typeface="Verdana" pitchFamily="34" charset="0"/>
              </a:rPr>
              <a:t>баллов)</a:t>
            </a:r>
          </a:p>
          <a:p>
            <a:pPr>
              <a:buFont typeface="Wingdings" pitchFamily="2" charset="2"/>
              <a:buChar char="q"/>
            </a:pPr>
            <a:r>
              <a:rPr lang="ru-RU" sz="2800" b="1" dirty="0" smtClean="0">
                <a:solidFill>
                  <a:schemeClr val="accent3"/>
                </a:solidFill>
                <a:latin typeface="Verdana" pitchFamily="34" charset="0"/>
              </a:rPr>
              <a:t>Содержание                     </a:t>
            </a:r>
            <a:r>
              <a:rPr lang="ru-RU" sz="2800" b="1" dirty="0" smtClean="0">
                <a:solidFill>
                  <a:schemeClr val="accent3"/>
                </a:solidFill>
              </a:rPr>
              <a:t> </a:t>
            </a:r>
            <a:r>
              <a:rPr lang="ru-RU" sz="2800" b="1" dirty="0" smtClean="0">
                <a:solidFill>
                  <a:schemeClr val="accent3"/>
                </a:solidFill>
                <a:latin typeface="Verdana" pitchFamily="34" charset="0"/>
              </a:rPr>
              <a:t>(</a:t>
            </a:r>
            <a:r>
              <a:rPr lang="en-US" sz="2800" b="1" dirty="0" smtClean="0">
                <a:solidFill>
                  <a:schemeClr val="accent3"/>
                </a:solidFill>
                <a:latin typeface="Verdana" pitchFamily="34" charset="0"/>
              </a:rPr>
              <a:t>max 3</a:t>
            </a:r>
            <a:r>
              <a:rPr lang="ru-RU" sz="2800" b="1" dirty="0" smtClean="0">
                <a:solidFill>
                  <a:schemeClr val="accent3"/>
                </a:solidFill>
                <a:latin typeface="Verdana" pitchFamily="34" charset="0"/>
              </a:rPr>
              <a:t> балла)</a:t>
            </a:r>
          </a:p>
          <a:p>
            <a:pPr>
              <a:buFont typeface="Wingdings" pitchFamily="2" charset="2"/>
              <a:buChar char="q"/>
            </a:pPr>
            <a:r>
              <a:rPr lang="ru-RU" sz="2800" b="1" dirty="0" smtClean="0">
                <a:solidFill>
                  <a:schemeClr val="accent3"/>
                </a:solidFill>
                <a:latin typeface="Verdana" pitchFamily="34" charset="0"/>
              </a:rPr>
              <a:t>Организация текста        </a:t>
            </a:r>
            <a:r>
              <a:rPr lang="ru-RU" sz="2800" b="1" dirty="0" smtClean="0">
                <a:solidFill>
                  <a:schemeClr val="accent3"/>
                </a:solidFill>
              </a:rPr>
              <a:t>   </a:t>
            </a:r>
            <a:r>
              <a:rPr lang="ru-RU" sz="2800" b="1" dirty="0" smtClean="0">
                <a:solidFill>
                  <a:schemeClr val="accent3"/>
                </a:solidFill>
                <a:latin typeface="Verdana" pitchFamily="34" charset="0"/>
              </a:rPr>
              <a:t>(</a:t>
            </a:r>
            <a:r>
              <a:rPr lang="en-US" sz="2800" b="1" dirty="0" smtClean="0">
                <a:solidFill>
                  <a:schemeClr val="accent3"/>
                </a:solidFill>
                <a:latin typeface="Verdana" pitchFamily="34" charset="0"/>
              </a:rPr>
              <a:t>max 3</a:t>
            </a:r>
            <a:r>
              <a:rPr lang="ru-RU" sz="2800" b="1" dirty="0" smtClean="0">
                <a:solidFill>
                  <a:schemeClr val="accent3"/>
                </a:solidFill>
                <a:latin typeface="Verdana" pitchFamily="34" charset="0"/>
              </a:rPr>
              <a:t> балла)</a:t>
            </a:r>
          </a:p>
          <a:p>
            <a:pPr>
              <a:buFont typeface="Wingdings" pitchFamily="2" charset="2"/>
              <a:buChar char="q"/>
            </a:pPr>
            <a:r>
              <a:rPr lang="ru-RU" sz="2800" b="1" dirty="0" smtClean="0">
                <a:solidFill>
                  <a:schemeClr val="accent3"/>
                </a:solidFill>
                <a:latin typeface="Verdana" pitchFamily="34" charset="0"/>
              </a:rPr>
              <a:t>Лексика                            (</a:t>
            </a:r>
            <a:r>
              <a:rPr lang="en-US" sz="2800" b="1" dirty="0" smtClean="0">
                <a:solidFill>
                  <a:schemeClr val="accent3"/>
                </a:solidFill>
                <a:latin typeface="Verdana" pitchFamily="34" charset="0"/>
              </a:rPr>
              <a:t>max 3</a:t>
            </a:r>
            <a:r>
              <a:rPr lang="ru-RU" sz="2800" b="1" dirty="0" smtClean="0">
                <a:solidFill>
                  <a:schemeClr val="accent3"/>
                </a:solidFill>
                <a:latin typeface="Verdana" pitchFamily="34" charset="0"/>
              </a:rPr>
              <a:t> балла)</a:t>
            </a:r>
          </a:p>
          <a:p>
            <a:pPr>
              <a:buFont typeface="Wingdings" pitchFamily="2" charset="2"/>
              <a:buChar char="q"/>
            </a:pPr>
            <a:r>
              <a:rPr lang="ru-RU" sz="2800" b="1" dirty="0" smtClean="0">
                <a:solidFill>
                  <a:schemeClr val="accent3"/>
                </a:solidFill>
                <a:latin typeface="Verdana" pitchFamily="34" charset="0"/>
              </a:rPr>
              <a:t>Грамматика                      </a:t>
            </a:r>
            <a:r>
              <a:rPr lang="ru-RU" sz="2800" b="1" dirty="0" smtClean="0">
                <a:solidFill>
                  <a:schemeClr val="accent3"/>
                </a:solidFill>
              </a:rPr>
              <a:t> </a:t>
            </a:r>
            <a:r>
              <a:rPr lang="ru-RU" sz="2800" b="1" dirty="0" smtClean="0">
                <a:solidFill>
                  <a:schemeClr val="accent3"/>
                </a:solidFill>
                <a:latin typeface="Verdana" pitchFamily="34" charset="0"/>
              </a:rPr>
              <a:t>(</a:t>
            </a:r>
            <a:r>
              <a:rPr lang="en-US" sz="2800" b="1" dirty="0" smtClean="0">
                <a:solidFill>
                  <a:schemeClr val="accent3"/>
                </a:solidFill>
                <a:latin typeface="Verdana" pitchFamily="34" charset="0"/>
              </a:rPr>
              <a:t>max 3</a:t>
            </a:r>
            <a:r>
              <a:rPr lang="ru-RU" sz="2800" b="1" dirty="0" smtClean="0">
                <a:solidFill>
                  <a:schemeClr val="accent3"/>
                </a:solidFill>
                <a:latin typeface="Verdana" pitchFamily="34" charset="0"/>
              </a:rPr>
              <a:t> балла)</a:t>
            </a:r>
          </a:p>
          <a:p>
            <a:pPr>
              <a:buFont typeface="Wingdings" pitchFamily="2" charset="2"/>
              <a:buChar char="q"/>
            </a:pPr>
            <a:r>
              <a:rPr lang="ru-RU" sz="2800" b="1" dirty="0" smtClean="0">
                <a:solidFill>
                  <a:schemeClr val="accent3"/>
                </a:solidFill>
                <a:latin typeface="Verdana" pitchFamily="34" charset="0"/>
              </a:rPr>
              <a:t>Орфография                     (</a:t>
            </a:r>
            <a:r>
              <a:rPr lang="en-US" sz="2800" b="1" dirty="0" smtClean="0">
                <a:solidFill>
                  <a:schemeClr val="accent3"/>
                </a:solidFill>
                <a:latin typeface="Verdana" pitchFamily="34" charset="0"/>
              </a:rPr>
              <a:t>max </a:t>
            </a:r>
            <a:r>
              <a:rPr lang="ru-RU" sz="2800" b="1" dirty="0" smtClean="0">
                <a:solidFill>
                  <a:schemeClr val="accent3"/>
                </a:solidFill>
                <a:latin typeface="Verdana" pitchFamily="34" charset="0"/>
              </a:rPr>
              <a:t>2 балла)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chemeClr val="accent3"/>
                </a:solidFill>
                <a:latin typeface="Verdana" pitchFamily="34" charset="0"/>
              </a:rPr>
              <a:t>Итого: </a:t>
            </a:r>
            <a:r>
              <a:rPr lang="en-US" sz="2800" b="1" dirty="0" smtClean="0">
                <a:solidFill>
                  <a:schemeClr val="accent3"/>
                </a:solidFill>
                <a:latin typeface="Verdana" pitchFamily="34" charset="0"/>
              </a:rPr>
              <a:t>max</a:t>
            </a:r>
            <a:r>
              <a:rPr lang="ru-RU" sz="2800" b="1" dirty="0" smtClean="0">
                <a:solidFill>
                  <a:schemeClr val="accent3"/>
                </a:solidFill>
                <a:latin typeface="Verdana" pitchFamily="34" charset="0"/>
              </a:rPr>
              <a:t> 14 баллов</a:t>
            </a:r>
          </a:p>
          <a:p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dirty="0" smtClean="0">
                <a:solidFill>
                  <a:srgbClr val="3333CC"/>
                </a:solidFill>
                <a:latin typeface="Verdana" pitchFamily="34" charset="0"/>
              </a:rPr>
              <a:t>Письменное высказывание с элементами рассуждения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Verdana" pitchFamily="34" charset="0"/>
              </a:rPr>
              <a:t>Передача информации</a:t>
            </a:r>
          </a:p>
          <a:p>
            <a:r>
              <a:rPr lang="ru-RU" dirty="0" smtClean="0">
                <a:latin typeface="Verdana" pitchFamily="34" charset="0"/>
              </a:rPr>
              <a:t>Выражение эмоций и чувств, личного мнения</a:t>
            </a:r>
          </a:p>
          <a:p>
            <a:r>
              <a:rPr lang="ru-RU" dirty="0" smtClean="0">
                <a:latin typeface="Verdana" pitchFamily="34" charset="0"/>
              </a:rPr>
              <a:t>Связность и логичность текста</a:t>
            </a:r>
          </a:p>
          <a:p>
            <a:r>
              <a:rPr lang="ru-RU" dirty="0" smtClean="0">
                <a:latin typeface="Verdana" pitchFamily="34" charset="0"/>
              </a:rPr>
              <a:t>Стилистическое разнообразие</a:t>
            </a:r>
          </a:p>
          <a:p>
            <a:r>
              <a:rPr lang="ru-RU" dirty="0" smtClean="0">
                <a:latin typeface="Verdana" pitchFamily="34" charset="0"/>
              </a:rPr>
              <a:t>Соблюдение объёма текста</a:t>
            </a:r>
          </a:p>
          <a:p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5400" dirty="0" smtClean="0">
                <a:solidFill>
                  <a:srgbClr val="3333CC"/>
                </a:solidFill>
                <a:latin typeface="Verdana" pitchFamily="34" charset="0"/>
              </a:rPr>
              <a:t>Общие умения, </a:t>
            </a:r>
            <a:br>
              <a:rPr lang="ru-RU" sz="5400" dirty="0" smtClean="0">
                <a:solidFill>
                  <a:srgbClr val="3333CC"/>
                </a:solidFill>
                <a:latin typeface="Verdana" pitchFamily="34" charset="0"/>
              </a:rPr>
            </a:br>
            <a:r>
              <a:rPr lang="ru-RU" sz="4400" dirty="0" smtClean="0">
                <a:solidFill>
                  <a:srgbClr val="3333CC"/>
                </a:solidFill>
                <a:latin typeface="Verdana" pitchFamily="34" charset="0"/>
              </a:rPr>
              <a:t>контролируемые в разделе «Письмо»</a:t>
            </a: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latin typeface="Verdana" pitchFamily="34" charset="0"/>
              </a:rPr>
              <a:t>1.  Полностью решить поставленную </a:t>
            </a:r>
            <a:r>
              <a:rPr lang="ru-RU" b="1" dirty="0" smtClean="0">
                <a:latin typeface="Verdana" pitchFamily="34" charset="0"/>
              </a:rPr>
              <a:t>коммуникативную задачу</a:t>
            </a:r>
            <a:r>
              <a:rPr lang="ru-RU" dirty="0" smtClean="0">
                <a:latin typeface="Verdana" pitchFamily="34" charset="0"/>
              </a:rPr>
              <a:t>;</a:t>
            </a:r>
          </a:p>
          <a:p>
            <a:pPr>
              <a:buNone/>
            </a:pPr>
            <a:r>
              <a:rPr lang="ru-RU" dirty="0" smtClean="0">
                <a:latin typeface="Verdana" pitchFamily="34" charset="0"/>
              </a:rPr>
              <a:t>2.  Продемонстрировать владение продуктивными </a:t>
            </a:r>
            <a:r>
              <a:rPr lang="ru-RU" b="1" dirty="0" smtClean="0">
                <a:latin typeface="Verdana" pitchFamily="34" charset="0"/>
              </a:rPr>
              <a:t>лексическими</a:t>
            </a:r>
            <a:r>
              <a:rPr lang="ru-RU" dirty="0" smtClean="0">
                <a:latin typeface="Verdana" pitchFamily="34" charset="0"/>
              </a:rPr>
              <a:t> и </a:t>
            </a:r>
            <a:r>
              <a:rPr lang="ru-RU" b="1" dirty="0" smtClean="0">
                <a:latin typeface="Verdana" pitchFamily="34" charset="0"/>
              </a:rPr>
              <a:t>грамматическими навыками</a:t>
            </a:r>
            <a:r>
              <a:rPr lang="ru-RU" dirty="0" smtClean="0">
                <a:latin typeface="Verdana" pitchFamily="34" charset="0"/>
              </a:rPr>
              <a:t>, достаточными для решения задачи;</a:t>
            </a:r>
          </a:p>
          <a:p>
            <a:pPr>
              <a:buNone/>
            </a:pPr>
            <a:r>
              <a:rPr lang="ru-RU" dirty="0" smtClean="0">
                <a:latin typeface="Verdana" pitchFamily="34" charset="0"/>
              </a:rPr>
              <a:t>3.  Выбрать и использовать </a:t>
            </a:r>
            <a:r>
              <a:rPr lang="ru-RU" b="1" dirty="0" smtClean="0">
                <a:latin typeface="Verdana" pitchFamily="34" charset="0"/>
              </a:rPr>
              <a:t>адекватный стиль речи;</a:t>
            </a:r>
          </a:p>
          <a:p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5400" dirty="0" smtClean="0">
                <a:solidFill>
                  <a:srgbClr val="3333CC"/>
                </a:solidFill>
                <a:latin typeface="Verdana" pitchFamily="34" charset="0"/>
              </a:rPr>
              <a:t>Частные умения</a:t>
            </a:r>
            <a:r>
              <a:rPr lang="ru-RU" sz="4800" dirty="0" smtClean="0">
                <a:solidFill>
                  <a:srgbClr val="3333CC"/>
                </a:solidFill>
                <a:latin typeface="Verdana" pitchFamily="34" charset="0"/>
              </a:rPr>
              <a:t>, </a:t>
            </a:r>
            <a:br>
              <a:rPr lang="ru-RU" sz="4800" dirty="0" smtClean="0">
                <a:solidFill>
                  <a:srgbClr val="3333CC"/>
                </a:solidFill>
                <a:latin typeface="Verdana" pitchFamily="34" charset="0"/>
              </a:rPr>
            </a:br>
            <a:r>
              <a:rPr lang="ru-RU" sz="4400" dirty="0" smtClean="0">
                <a:solidFill>
                  <a:srgbClr val="3333CC"/>
                </a:solidFill>
                <a:latin typeface="Verdana" pitchFamily="34" charset="0"/>
              </a:rPr>
              <a:t>контролируемые в разделе «Письмо»</a:t>
            </a: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800" dirty="0" smtClean="0">
                <a:latin typeface="Verdana" pitchFamily="34" charset="0"/>
              </a:rPr>
              <a:t>4. Адекватно употреблять </a:t>
            </a:r>
            <a:r>
              <a:rPr lang="ru-RU" sz="2800" b="1" dirty="0" smtClean="0">
                <a:latin typeface="Verdana" pitchFamily="34" charset="0"/>
              </a:rPr>
              <a:t>формулы речевого этикета;</a:t>
            </a:r>
          </a:p>
          <a:p>
            <a:pPr>
              <a:buNone/>
            </a:pPr>
            <a:r>
              <a:rPr lang="ru-RU" sz="2800" dirty="0" smtClean="0">
                <a:latin typeface="Verdana" pitchFamily="34" charset="0"/>
              </a:rPr>
              <a:t>5. Использовать соответствующий норме </a:t>
            </a:r>
            <a:r>
              <a:rPr lang="ru-RU" sz="2800" b="1" dirty="0" smtClean="0">
                <a:latin typeface="Verdana" pitchFamily="34" charset="0"/>
              </a:rPr>
              <a:t>формат текста</a:t>
            </a:r>
            <a:r>
              <a:rPr lang="ru-RU" sz="2800" dirty="0" smtClean="0">
                <a:latin typeface="Verdana" pitchFamily="34" charset="0"/>
              </a:rPr>
              <a:t>;</a:t>
            </a:r>
          </a:p>
          <a:p>
            <a:pPr>
              <a:buNone/>
            </a:pPr>
            <a:r>
              <a:rPr lang="ru-RU" sz="2800" dirty="0" smtClean="0">
                <a:latin typeface="Verdana" pitchFamily="34" charset="0"/>
              </a:rPr>
              <a:t>6. </a:t>
            </a:r>
            <a:r>
              <a:rPr lang="ru-RU" sz="2800" b="1" dirty="0" smtClean="0">
                <a:latin typeface="Verdana" pitchFamily="34" charset="0"/>
              </a:rPr>
              <a:t>Логично и связно</a:t>
            </a:r>
            <a:r>
              <a:rPr lang="ru-RU" sz="2800" dirty="0" smtClean="0">
                <a:latin typeface="Verdana" pitchFamily="34" charset="0"/>
              </a:rPr>
              <a:t> строить письменное высказывание;</a:t>
            </a:r>
          </a:p>
          <a:p>
            <a:pPr>
              <a:buNone/>
            </a:pPr>
            <a:r>
              <a:rPr lang="ru-RU" sz="2800" dirty="0" smtClean="0">
                <a:latin typeface="Verdana" pitchFamily="34" charset="0"/>
              </a:rPr>
              <a:t>7. Правильно использовать </a:t>
            </a:r>
            <a:r>
              <a:rPr lang="ru-RU" sz="2800" b="1" dirty="0" smtClean="0">
                <a:latin typeface="Verdana" pitchFamily="34" charset="0"/>
              </a:rPr>
              <a:t>средства связи</a:t>
            </a:r>
            <a:r>
              <a:rPr lang="ru-RU" sz="2800" dirty="0" smtClean="0">
                <a:latin typeface="Verdana" pitchFamily="34" charset="0"/>
              </a:rPr>
              <a:t> внутри предложений, между предложениями, между абзацами;</a:t>
            </a:r>
            <a:endParaRPr lang="en-US" sz="2800" dirty="0" smtClean="0">
              <a:latin typeface="Verdana" pitchFamily="34" charset="0"/>
            </a:endParaRPr>
          </a:p>
          <a:p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5400" dirty="0" smtClean="0">
                <a:solidFill>
                  <a:srgbClr val="3333CC"/>
                </a:solidFill>
                <a:latin typeface="Verdana" pitchFamily="34" charset="0"/>
              </a:rPr>
              <a:t>Частные умения</a:t>
            </a:r>
            <a:r>
              <a:rPr lang="ru-RU" sz="4800" dirty="0" smtClean="0">
                <a:solidFill>
                  <a:srgbClr val="3333CC"/>
                </a:solidFill>
                <a:latin typeface="Verdana" pitchFamily="34" charset="0"/>
              </a:rPr>
              <a:t>, </a:t>
            </a:r>
            <a:br>
              <a:rPr lang="ru-RU" sz="4800" dirty="0" smtClean="0">
                <a:solidFill>
                  <a:srgbClr val="3333CC"/>
                </a:solidFill>
                <a:latin typeface="Verdana" pitchFamily="34" charset="0"/>
              </a:rPr>
            </a:br>
            <a:r>
              <a:rPr lang="ru-RU" sz="4400" dirty="0" smtClean="0">
                <a:solidFill>
                  <a:srgbClr val="3333CC"/>
                </a:solidFill>
                <a:latin typeface="Verdana" pitchFamily="34" charset="0"/>
              </a:rPr>
              <a:t>контролируемые в разделе «Письмо»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latin typeface="Verdana" pitchFamily="34" charset="0"/>
              </a:rPr>
              <a:t>8. Правильно делить текст на </a:t>
            </a:r>
            <a:r>
              <a:rPr lang="ru-RU" b="1" dirty="0" smtClean="0">
                <a:latin typeface="Verdana" pitchFamily="34" charset="0"/>
              </a:rPr>
              <a:t>абзацы</a:t>
            </a:r>
            <a:r>
              <a:rPr lang="ru-RU" dirty="0" smtClean="0">
                <a:latin typeface="Verdana" pitchFamily="34" charset="0"/>
              </a:rPr>
              <a:t>;</a:t>
            </a:r>
          </a:p>
          <a:p>
            <a:pPr>
              <a:buNone/>
            </a:pPr>
            <a:r>
              <a:rPr lang="ru-RU" dirty="0" smtClean="0">
                <a:latin typeface="Verdana" pitchFamily="34" charset="0"/>
              </a:rPr>
              <a:t>9. Адекватно поставленной задаче использовать такие типы текста, как 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latin typeface="Verdana" pitchFamily="34" charset="0"/>
              </a:rPr>
              <a:t>повествование 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latin typeface="Verdana" pitchFamily="34" charset="0"/>
              </a:rPr>
              <a:t>описание 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latin typeface="Verdana" pitchFamily="34" charset="0"/>
              </a:rPr>
              <a:t>рассуждение</a:t>
            </a:r>
            <a:r>
              <a:rPr lang="ru-RU" dirty="0" smtClean="0">
                <a:latin typeface="Verdana" pitchFamily="34" charset="0"/>
              </a:rPr>
              <a:t> </a:t>
            </a:r>
          </a:p>
          <a:p>
            <a:pPr>
              <a:buNone/>
            </a:pPr>
            <a:r>
              <a:rPr lang="ru-RU" dirty="0" smtClean="0">
                <a:latin typeface="Verdana" pitchFamily="34" charset="0"/>
              </a:rPr>
              <a:t>и характерные для них языковые средства.</a:t>
            </a:r>
          </a:p>
          <a:p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5400" dirty="0" smtClean="0">
                <a:solidFill>
                  <a:srgbClr val="3333CC"/>
                </a:solidFill>
                <a:latin typeface="Verdana" pitchFamily="34" charset="0"/>
              </a:rPr>
              <a:t>Частные умения</a:t>
            </a:r>
            <a:r>
              <a:rPr lang="ru-RU" sz="4800" dirty="0" smtClean="0">
                <a:solidFill>
                  <a:srgbClr val="3333CC"/>
                </a:solidFill>
                <a:latin typeface="Verdana" pitchFamily="34" charset="0"/>
              </a:rPr>
              <a:t>, </a:t>
            </a:r>
            <a:br>
              <a:rPr lang="ru-RU" sz="4800" dirty="0" smtClean="0">
                <a:solidFill>
                  <a:srgbClr val="3333CC"/>
                </a:solidFill>
                <a:latin typeface="Verdana" pitchFamily="34" charset="0"/>
              </a:rPr>
            </a:br>
            <a:r>
              <a:rPr lang="ru-RU" sz="4400" dirty="0" smtClean="0">
                <a:solidFill>
                  <a:srgbClr val="3333CC"/>
                </a:solidFill>
                <a:latin typeface="Verdana" pitchFamily="34" charset="0"/>
              </a:rPr>
              <a:t>контролируемые в разделе «Письмо»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12004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>
                          <a:latin typeface="Times New Roman"/>
                        </a:rPr>
                        <a:t>Всего участников ЕГЭ по предмету</a:t>
                      </a:r>
                      <a:endParaRPr lang="ru-RU" sz="1000" dirty="0">
                        <a:latin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/>
                        </a:rPr>
                        <a:t>6</a:t>
                      </a:r>
                      <a:endParaRPr lang="ru-RU" sz="1000" dirty="0">
                        <a:latin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>
                          <a:latin typeface="Times New Roman"/>
                        </a:rPr>
                        <a:t>Из них:</a:t>
                      </a:r>
                      <a:endParaRPr lang="ru-RU" sz="1000">
                        <a:latin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"/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выпускники лицеев и гимназий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/>
                      </a:endParaRPr>
                    </a:p>
                    <a:p>
                      <a:pPr algn="ctr"/>
                      <a:r>
                        <a:rPr lang="ru-RU" sz="1400" dirty="0">
                          <a:latin typeface="Times New Roman"/>
                        </a:rPr>
                        <a:t>4</a:t>
                      </a:r>
                      <a:endParaRPr lang="ru-RU" sz="1000" dirty="0">
                        <a:latin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"/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выпускники СОШ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/>
                        </a:rPr>
                        <a:t>2</a:t>
                      </a:r>
                      <a:endParaRPr lang="ru-RU" sz="1000" dirty="0">
                        <a:latin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Количество участников по типам ОО</a:t>
            </a: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800" dirty="0" smtClean="0">
                <a:latin typeface="Verdana" pitchFamily="34" charset="0"/>
              </a:rPr>
              <a:t>При оценивании заданий раздела «Письмо» следует учитывать такой параметр, как </a:t>
            </a:r>
            <a:r>
              <a:rPr lang="ru-RU" b="1" dirty="0" smtClean="0">
                <a:latin typeface="Verdana" pitchFamily="34" charset="0"/>
              </a:rPr>
              <a:t>объём</a:t>
            </a:r>
            <a:r>
              <a:rPr lang="ru-RU" sz="2800" dirty="0" smtClean="0">
                <a:latin typeface="Verdana" pitchFamily="34" charset="0"/>
              </a:rPr>
              <a:t> письменного текста, выраженный в количестве слов.</a:t>
            </a:r>
          </a:p>
          <a:p>
            <a:pPr>
              <a:buNone/>
            </a:pPr>
            <a:r>
              <a:rPr lang="ru-RU" sz="2800" dirty="0" smtClean="0">
                <a:latin typeface="Verdana" pitchFamily="34" charset="0"/>
              </a:rPr>
              <a:t>   Личное письмо (</a:t>
            </a:r>
            <a:r>
              <a:rPr lang="ru-RU" sz="2800" dirty="0" smtClean="0"/>
              <a:t>№39</a:t>
            </a:r>
            <a:r>
              <a:rPr lang="ru-RU" sz="2800" dirty="0" smtClean="0">
                <a:latin typeface="Verdana" pitchFamily="34" charset="0"/>
              </a:rPr>
              <a:t>) –  </a:t>
            </a:r>
            <a:r>
              <a:rPr lang="ru-RU" sz="2800" b="1" dirty="0" smtClean="0">
                <a:latin typeface="Verdana" pitchFamily="34" charset="0"/>
              </a:rPr>
              <a:t>100-140</a:t>
            </a:r>
            <a:r>
              <a:rPr lang="ru-RU" sz="2800" dirty="0" smtClean="0">
                <a:latin typeface="Verdana" pitchFamily="34" charset="0"/>
              </a:rPr>
              <a:t> слов</a:t>
            </a:r>
          </a:p>
          <a:p>
            <a:pPr>
              <a:buNone/>
            </a:pPr>
            <a:r>
              <a:rPr lang="ru-RU" sz="2800" dirty="0" smtClean="0">
                <a:latin typeface="Verdana" pitchFamily="34" charset="0"/>
              </a:rPr>
              <a:t>   Письменное высказывание (</a:t>
            </a:r>
            <a:r>
              <a:rPr lang="ru-RU" sz="2800" dirty="0" smtClean="0"/>
              <a:t>№40</a:t>
            </a:r>
            <a:r>
              <a:rPr lang="ru-RU" sz="2800" dirty="0" smtClean="0">
                <a:latin typeface="Verdana" pitchFamily="34" charset="0"/>
              </a:rPr>
              <a:t>)  –</a:t>
            </a:r>
            <a:r>
              <a:rPr lang="ru-RU" sz="2800" b="1" dirty="0" smtClean="0">
                <a:latin typeface="Verdana" pitchFamily="34" charset="0"/>
              </a:rPr>
              <a:t>200-250</a:t>
            </a:r>
            <a:r>
              <a:rPr lang="ru-RU" sz="2800" dirty="0" smtClean="0">
                <a:latin typeface="Verdana" pitchFamily="34" charset="0"/>
              </a:rPr>
              <a:t> </a:t>
            </a:r>
          </a:p>
          <a:p>
            <a:pPr>
              <a:buNone/>
            </a:pPr>
            <a:r>
              <a:rPr lang="ru-RU" sz="2800" dirty="0" smtClean="0">
                <a:latin typeface="Verdana" pitchFamily="34" charset="0"/>
              </a:rPr>
              <a:t>   </a:t>
            </a:r>
            <a:r>
              <a:rPr lang="ru-RU" sz="2800" b="1" dirty="0" smtClean="0">
                <a:latin typeface="Verdana" pitchFamily="34" charset="0"/>
              </a:rPr>
              <a:t>Допустимое отклонение от заданного объёма составляет  </a:t>
            </a:r>
            <a:r>
              <a:rPr lang="ru-RU" sz="3600" b="1" dirty="0" smtClean="0">
                <a:latin typeface="Verdana" pitchFamily="34" charset="0"/>
              </a:rPr>
              <a:t>10%</a:t>
            </a:r>
          </a:p>
          <a:p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3333CC"/>
                </a:solidFill>
                <a:latin typeface="Verdana" pitchFamily="34" charset="0"/>
              </a:rPr>
              <a:t>ОЦЕНИВАНИЕ</a:t>
            </a: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latin typeface="Verdana" pitchFamily="34" charset="0"/>
              </a:rPr>
              <a:t>Если в выполненном задании </a:t>
            </a:r>
          </a:p>
          <a:p>
            <a:pPr>
              <a:buNone/>
            </a:pPr>
            <a:r>
              <a:rPr lang="ru-RU" dirty="0" smtClean="0">
                <a:latin typeface="Verdana" pitchFamily="34" charset="0"/>
              </a:rPr>
              <a:t>   </a:t>
            </a:r>
            <a:r>
              <a:rPr lang="ru-RU" sz="2800" b="1" dirty="0" smtClean="0"/>
              <a:t>№39</a:t>
            </a:r>
            <a:r>
              <a:rPr lang="ru-RU" sz="2800" dirty="0" smtClean="0">
                <a:latin typeface="Verdana" pitchFamily="34" charset="0"/>
              </a:rPr>
              <a:t> </a:t>
            </a:r>
            <a:r>
              <a:rPr lang="ru-RU" sz="2800" b="1" dirty="0" smtClean="0">
                <a:latin typeface="Verdana" pitchFamily="34" charset="0"/>
              </a:rPr>
              <a:t>менее</a:t>
            </a:r>
            <a:r>
              <a:rPr lang="ru-RU" sz="2800" dirty="0" smtClean="0">
                <a:latin typeface="Verdana" pitchFamily="34" charset="0"/>
              </a:rPr>
              <a:t> </a:t>
            </a:r>
            <a:r>
              <a:rPr lang="ru-RU" sz="2800" b="1" dirty="0" smtClean="0">
                <a:latin typeface="Verdana" pitchFamily="34" charset="0"/>
              </a:rPr>
              <a:t>90</a:t>
            </a:r>
            <a:r>
              <a:rPr lang="ru-RU" sz="2800" dirty="0" smtClean="0">
                <a:latin typeface="Verdana" pitchFamily="34" charset="0"/>
              </a:rPr>
              <a:t> слов</a:t>
            </a:r>
          </a:p>
          <a:p>
            <a:pPr>
              <a:buNone/>
            </a:pPr>
            <a:r>
              <a:rPr lang="ru-RU" sz="2800" dirty="0" smtClean="0">
                <a:latin typeface="Verdana" pitchFamily="34" charset="0"/>
              </a:rPr>
              <a:t>  </a:t>
            </a:r>
            <a:r>
              <a:rPr lang="ru-RU" sz="2800" dirty="0" smtClean="0"/>
              <a:t> </a:t>
            </a:r>
            <a:r>
              <a:rPr lang="ru-RU" sz="2800" b="1" dirty="0" smtClean="0"/>
              <a:t>№40</a:t>
            </a:r>
            <a:r>
              <a:rPr lang="ru-RU" sz="2800" dirty="0" smtClean="0">
                <a:latin typeface="Verdana" pitchFamily="34" charset="0"/>
              </a:rPr>
              <a:t> </a:t>
            </a:r>
            <a:r>
              <a:rPr lang="ru-RU" sz="2800" b="1" dirty="0" smtClean="0">
                <a:latin typeface="Verdana" pitchFamily="34" charset="0"/>
              </a:rPr>
              <a:t>менее</a:t>
            </a:r>
            <a:r>
              <a:rPr lang="ru-RU" sz="2800" dirty="0" smtClean="0">
                <a:latin typeface="Verdana" pitchFamily="34" charset="0"/>
              </a:rPr>
              <a:t> </a:t>
            </a:r>
            <a:r>
              <a:rPr lang="ru-RU" sz="2800" b="1" dirty="0" smtClean="0">
                <a:latin typeface="Verdana" pitchFamily="34" charset="0"/>
              </a:rPr>
              <a:t>180</a:t>
            </a:r>
            <a:r>
              <a:rPr lang="ru-RU" sz="2800" dirty="0" smtClean="0">
                <a:latin typeface="Verdana" pitchFamily="34" charset="0"/>
              </a:rPr>
              <a:t> слов</a:t>
            </a:r>
            <a:r>
              <a:rPr lang="ru-RU" dirty="0" smtClean="0">
                <a:latin typeface="Verdana" pitchFamily="34" charset="0"/>
              </a:rPr>
              <a:t>, </a:t>
            </a:r>
          </a:p>
          <a:p>
            <a:pPr>
              <a:buNone/>
            </a:pPr>
            <a:r>
              <a:rPr lang="ru-RU" dirty="0" smtClean="0">
                <a:latin typeface="Verdana" pitchFamily="34" charset="0"/>
              </a:rPr>
              <a:t>   </a:t>
            </a:r>
            <a:r>
              <a:rPr lang="ru-RU" sz="2800" dirty="0" smtClean="0">
                <a:latin typeface="Verdana" pitchFamily="34" charset="0"/>
              </a:rPr>
              <a:t>то задание проверке не подлежит и </a:t>
            </a:r>
            <a:r>
              <a:rPr lang="ru-RU" sz="2800" dirty="0" smtClean="0"/>
              <a:t>     </a:t>
            </a:r>
            <a:r>
              <a:rPr lang="ru-RU" sz="2800" dirty="0" smtClean="0">
                <a:latin typeface="Verdana" pitchFamily="34" charset="0"/>
              </a:rPr>
              <a:t>оценивается в </a:t>
            </a:r>
            <a:r>
              <a:rPr lang="ru-RU" sz="3200" b="1" dirty="0" smtClean="0">
                <a:latin typeface="Verdana" pitchFamily="34" charset="0"/>
              </a:rPr>
              <a:t>0</a:t>
            </a:r>
            <a:r>
              <a:rPr lang="ru-RU" sz="2800" dirty="0" smtClean="0">
                <a:latin typeface="Verdana" pitchFamily="34" charset="0"/>
              </a:rPr>
              <a:t> баллов.</a:t>
            </a:r>
          </a:p>
          <a:p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3333CC"/>
                </a:solidFill>
                <a:latin typeface="Verdana" pitchFamily="34" charset="0"/>
              </a:rPr>
              <a:t>ОЦЕНИВАНИЕ</a:t>
            </a:r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latin typeface="Verdana" pitchFamily="34" charset="0"/>
              </a:rPr>
              <a:t>Если в выполненном задании </a:t>
            </a:r>
          </a:p>
          <a:p>
            <a:pPr>
              <a:buNone/>
            </a:pP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</a:rPr>
              <a:t>№39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Verdana" pitchFamily="34" charset="0"/>
              </a:rPr>
              <a:t> более 154 слов</a:t>
            </a:r>
          </a:p>
          <a:p>
            <a:pPr>
              <a:buNone/>
            </a:pP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</a:rPr>
              <a:t>№40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Verdana" pitchFamily="34" charset="0"/>
              </a:rPr>
              <a:t> более 275 слов,</a:t>
            </a:r>
          </a:p>
          <a:p>
            <a:pPr>
              <a:buNone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latin typeface="Verdana" pitchFamily="34" charset="0"/>
              </a:rPr>
              <a:t> </a:t>
            </a: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  <a:latin typeface="Verdana" pitchFamily="34" charset="0"/>
              </a:rPr>
              <a:t>проверке подлежит только та часть</a:t>
            </a:r>
          </a:p>
          <a:p>
            <a:pPr>
              <a:buNone/>
            </a:pP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  <a:latin typeface="Verdana" pitchFamily="34" charset="0"/>
              </a:rPr>
              <a:t> работы, которая соответствует</a:t>
            </a:r>
          </a:p>
          <a:p>
            <a:pPr>
              <a:buNone/>
            </a:pP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  <a:latin typeface="Verdana" pitchFamily="34" charset="0"/>
              </a:rPr>
              <a:t> требуемому объёму.</a:t>
            </a:r>
          </a:p>
          <a:p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ОЦЕНИВАНИЕ</a:t>
            </a: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90000"/>
              </a:lnSpc>
            </a:pPr>
            <a:r>
              <a:rPr lang="ru-RU" sz="2800" b="1" dirty="0" smtClean="0">
                <a:solidFill>
                  <a:schemeClr val="accent2"/>
                </a:solidFill>
              </a:rPr>
              <a:t>При определении соответствия объема представленной работы требованиям</a:t>
            </a:r>
            <a:r>
              <a:rPr lang="ru-RU" sz="2800" dirty="0" smtClean="0">
                <a:solidFill>
                  <a:schemeClr val="accent2"/>
                </a:solidFill>
              </a:rPr>
              <a:t> </a:t>
            </a:r>
            <a:r>
              <a:rPr lang="ru-RU" sz="2800" b="1" dirty="0" smtClean="0">
                <a:solidFill>
                  <a:schemeClr val="accent2"/>
                </a:solidFill>
              </a:rPr>
              <a:t>считаются</a:t>
            </a:r>
            <a:r>
              <a:rPr lang="ru-RU" sz="2800" dirty="0" smtClean="0">
                <a:solidFill>
                  <a:schemeClr val="accent2"/>
                </a:solidFill>
              </a:rPr>
              <a:t> все слова, включая вспомогательные глаголы, предлоги, артикли, частицы. В личном письме адрес, дата, подпись также подлежат подсчету. </a:t>
            </a:r>
            <a:r>
              <a:rPr lang="ru-RU" sz="2800" dirty="0" smtClean="0"/>
              <a:t>При этом:</a:t>
            </a:r>
          </a:p>
          <a:p>
            <a:pPr>
              <a:lnSpc>
                <a:spcPct val="90000"/>
              </a:lnSpc>
            </a:pP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стяженные (краткие) формы hab´s, bin´s, mach´s, kann´s, aufs, am, im, ans, ins считаются как одно слово;</a:t>
            </a:r>
          </a:p>
          <a:p>
            <a:pPr>
              <a:lnSpc>
                <a:spcPct val="90000"/>
              </a:lnSpc>
            </a:pPr>
            <a:r>
              <a:rPr lang="ru-RU" sz="2800" dirty="0" smtClean="0">
                <a:solidFill>
                  <a:schemeClr val="accent2"/>
                </a:solidFill>
              </a:rPr>
              <a:t>начальная форма с частицей zu, даже если они пишутся раздельно: zu machen, zu gestalten;</a:t>
            </a:r>
          </a:p>
          <a:p>
            <a:pPr>
              <a:lnSpc>
                <a:spcPct val="90000"/>
              </a:lnSpc>
            </a:pP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числительные, выраженные цифрами, например 1; 25; 2014; 12.06.2014 и т.п., считаются как одно слово;</a:t>
            </a:r>
          </a:p>
          <a:p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3333CC"/>
                </a:solidFill>
              </a:rPr>
              <a:t>ПОДСЧЕТ СЛОВ</a:t>
            </a: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числительные, выраженные словами, считаются как слова;</a:t>
            </a:r>
          </a:p>
          <a:p>
            <a:pPr>
              <a:lnSpc>
                <a:spcPct val="90000"/>
              </a:lnSpc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сложные слова, такие как </a:t>
            </a:r>
            <a:r>
              <a:rPr lang="de-DE" sz="2800" dirty="0" smtClean="0">
                <a:solidFill>
                  <a:schemeClr val="accent2">
                    <a:lumMod val="75000"/>
                  </a:schemeClr>
                </a:solidFill>
              </a:rPr>
              <a:t>E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-</a:t>
            </a:r>
            <a:r>
              <a:rPr lang="de-DE" sz="2800" dirty="0" smtClean="0">
                <a:solidFill>
                  <a:schemeClr val="accent2">
                    <a:lumMod val="75000"/>
                  </a:schemeClr>
                </a:solidFill>
              </a:rPr>
              <a:t>Mail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de-DE" sz="2800" dirty="0" smtClean="0">
                <a:solidFill>
                  <a:schemeClr val="accent2">
                    <a:lumMod val="75000"/>
                  </a:schemeClr>
                </a:solidFill>
              </a:rPr>
              <a:t>TV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- </a:t>
            </a:r>
            <a:r>
              <a:rPr lang="de-DE" sz="2800" dirty="0" smtClean="0">
                <a:solidFill>
                  <a:schemeClr val="accent2">
                    <a:lumMod val="75000"/>
                  </a:schemeClr>
                </a:solidFill>
              </a:rPr>
              <a:t>Sendung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de-DE" sz="2800" dirty="0" smtClean="0">
                <a:solidFill>
                  <a:schemeClr val="accent2">
                    <a:lumMod val="75000"/>
                  </a:schemeClr>
                </a:solidFill>
              </a:rPr>
              <a:t>BRD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- </a:t>
            </a:r>
            <a:r>
              <a:rPr lang="de-DE" sz="2800" dirty="0" smtClean="0">
                <a:solidFill>
                  <a:schemeClr val="accent2">
                    <a:lumMod val="75000"/>
                  </a:schemeClr>
                </a:solidFill>
              </a:rPr>
              <a:t>Mode 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и т.п., считаются как одно слово;</a:t>
            </a:r>
          </a:p>
          <a:p>
            <a:pPr>
              <a:lnSpc>
                <a:spcPct val="90000"/>
              </a:lnSpc>
            </a:pP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сокращения, например, 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USA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BRD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ABC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считаются как одно слово;</a:t>
            </a:r>
          </a:p>
          <a:p>
            <a:pPr>
              <a:lnSpc>
                <a:spcPct val="90000"/>
              </a:lnSpc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отделяемые приставки считаются одним словом с глаголом, частью которого они являются, даже в тех случаях, когда они стоят отдельно от него. Например, предложение </a:t>
            </a:r>
            <a:r>
              <a:rPr lang="de-DE" sz="2800" dirty="0" smtClean="0">
                <a:solidFill>
                  <a:schemeClr val="accent2">
                    <a:lumMod val="75000"/>
                  </a:schemeClr>
                </a:solidFill>
              </a:rPr>
              <a:t>Er hat die T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ü</a:t>
            </a:r>
            <a:r>
              <a:rPr lang="de-DE" sz="2800" dirty="0" smtClean="0">
                <a:solidFill>
                  <a:schemeClr val="accent2">
                    <a:lumMod val="75000"/>
                  </a:schemeClr>
                </a:solidFill>
              </a:rPr>
              <a:t>r aufgemacht 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содержит 5 слов, а предложение </a:t>
            </a:r>
            <a:r>
              <a:rPr lang="de-DE" sz="2800" dirty="0" smtClean="0">
                <a:solidFill>
                  <a:schemeClr val="accent2">
                    <a:lumMod val="75000"/>
                  </a:schemeClr>
                </a:solidFill>
              </a:rPr>
              <a:t>Er machte die Tür auf- 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4 слова. </a:t>
            </a:r>
          </a:p>
          <a:p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ПОДСЧЕТ СЛОВ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2800" dirty="0" smtClean="0"/>
              <a:t> Если более </a:t>
            </a:r>
            <a:r>
              <a:rPr lang="ru-RU" sz="2800" dirty="0" smtClean="0">
                <a:solidFill>
                  <a:schemeClr val="accent2"/>
                </a:solidFill>
              </a:rPr>
              <a:t>30% </a:t>
            </a:r>
            <a:r>
              <a:rPr lang="ru-RU" sz="2800" dirty="0" smtClean="0"/>
              <a:t>ответа в задании №40 носит непродуктивный характер (т.е. текстуально совпадает с опубликованным источником или с другими экзаменационными работами), то выставляется 0 баллов по критерию </a:t>
            </a:r>
            <a:r>
              <a:rPr lang="ru-RU" sz="2800" b="1" dirty="0" smtClean="0"/>
              <a:t>«Решение коммуникативной задачи»</a:t>
            </a:r>
            <a:r>
              <a:rPr lang="ru-RU" sz="2800" dirty="0" smtClean="0"/>
              <a:t> и, соответственно, все задание оценивается в 0 баллов. Текстуальным совпадением считается дословное совпадение отрезка письменной речи длиной </a:t>
            </a:r>
            <a:r>
              <a:rPr lang="ru-RU" sz="2800" dirty="0" smtClean="0">
                <a:solidFill>
                  <a:schemeClr val="accent2"/>
                </a:solidFill>
              </a:rPr>
              <a:t>в10 слов </a:t>
            </a:r>
            <a:r>
              <a:rPr lang="ru-RU" sz="2800" dirty="0" smtClean="0"/>
              <a:t>и более. Выявленные текстуальные совпадения суммируются и при превышении ими 30% общего числа слов в ответе, работа оценивается в 0 баллов. </a:t>
            </a:r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3333CC"/>
                </a:solidFill>
              </a:rPr>
              <a:t>ПЛАГИАТ</a:t>
            </a:r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90600" lvl="1" indent="-533400">
              <a:lnSpc>
                <a:spcPct val="80000"/>
              </a:lnSpc>
            </a:pPr>
            <a:r>
              <a:rPr lang="ru-RU" sz="2000" dirty="0" smtClean="0">
                <a:solidFill>
                  <a:srgbClr val="7030A0"/>
                </a:solidFill>
              </a:rPr>
              <a:t>Учащиеся используют «красную строку», отступая от края страницы (полей) на несколько знаков в начале каждого абзаца.</a:t>
            </a:r>
          </a:p>
          <a:p>
            <a:pPr marL="990600" lvl="1" indent="-533400">
              <a:lnSpc>
                <a:spcPct val="80000"/>
              </a:lnSpc>
            </a:pPr>
            <a:endParaRPr lang="ru-RU" sz="2000" dirty="0" smtClean="0">
              <a:solidFill>
                <a:srgbClr val="7030A0"/>
              </a:solidFill>
            </a:endParaRPr>
          </a:p>
          <a:p>
            <a:pPr marL="990600" lvl="1" indent="-533400">
              <a:lnSpc>
                <a:spcPct val="80000"/>
              </a:lnSpc>
            </a:pPr>
            <a:r>
              <a:rPr lang="ru-RU" sz="2000" dirty="0" smtClean="0"/>
              <a:t>Учащиеся не используют «красную строку», не отступая от края страницы (полей) на несколько знаков в начале каждого абзаца, левый край текста ровный, но при этом пропускает между абзацами «лишнюю строку»,  делает большой пробел между последней строкой предшествующего абзаца и первой строкой последующего абзаца.</a:t>
            </a:r>
          </a:p>
          <a:p>
            <a:pPr marL="990600" lvl="1" indent="-533400">
              <a:lnSpc>
                <a:spcPct val="80000"/>
              </a:lnSpc>
            </a:pPr>
            <a:endParaRPr lang="ru-RU" sz="2000" dirty="0" smtClean="0"/>
          </a:p>
          <a:p>
            <a:pPr marL="990600" lvl="1" indent="-533400">
              <a:lnSpc>
                <a:spcPct val="80000"/>
              </a:lnSpc>
            </a:pPr>
            <a:r>
              <a:rPr lang="ru-RU" sz="2000" dirty="0" smtClean="0">
                <a:solidFill>
                  <a:srgbClr val="7030A0"/>
                </a:solidFill>
              </a:rPr>
              <a:t>Учащийся одновременно и использует «красную строку», и делает большой пробел между последней строкой предшествующего абзаца и первой строкой последующего абзаца.</a:t>
            </a:r>
          </a:p>
          <a:p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3333CC"/>
                </a:solidFill>
              </a:rPr>
              <a:t>ДЕЛЕНИЕ ТЕКСТА НА АБЗАЦЫ</a:t>
            </a:r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2756519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   </a:t>
            </a:r>
            <a:r>
              <a:rPr lang="ru-RU" dirty="0" smtClean="0">
                <a:solidFill>
                  <a:srgbClr val="3333CC"/>
                </a:solidFill>
              </a:rPr>
              <a:t>Методические рекомендации по подготовке</a:t>
            </a:r>
            <a:r>
              <a:rPr lang="en-US" dirty="0" smtClean="0">
                <a:solidFill>
                  <a:srgbClr val="3333CC"/>
                </a:solidFill>
              </a:rPr>
              <a:t> </a:t>
            </a:r>
            <a:r>
              <a:rPr lang="ru-RU" dirty="0" smtClean="0">
                <a:solidFill>
                  <a:srgbClr val="3333CC"/>
                </a:solidFill>
              </a:rPr>
              <a:t>учащихся к  выполнению              задания №39 по немецкому языку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2800" i="1" dirty="0" smtClean="0">
                <a:solidFill>
                  <a:srgbClr val="3333CC"/>
                </a:solidFill>
              </a:rPr>
              <a:t>Личное письмо:</a:t>
            </a:r>
          </a:p>
          <a:p>
            <a:r>
              <a:rPr lang="ru-RU" sz="2800" dirty="0" smtClean="0"/>
              <a:t>Внимательно прочитать не только инструкции, но и текст-стимул;</a:t>
            </a:r>
          </a:p>
          <a:p>
            <a:r>
              <a:rPr lang="ru-RU" sz="2800" dirty="0" smtClean="0"/>
              <a:t>При ознакомлении с текстом- стимулом выделить главные вопросы, которые стоит раскрыть в ответном письме;</a:t>
            </a:r>
          </a:p>
          <a:p>
            <a:r>
              <a:rPr lang="ru-RU" sz="2800" dirty="0" smtClean="0"/>
              <a:t>Составить разные типы вопросов для запроса информации;</a:t>
            </a:r>
          </a:p>
          <a:p>
            <a:r>
              <a:rPr lang="ru-RU" sz="2800" dirty="0" smtClean="0"/>
              <a:t>Наметить план своего ответного письма;</a:t>
            </a:r>
          </a:p>
          <a:p>
            <a:r>
              <a:rPr lang="ru-RU" sz="2800" dirty="0" smtClean="0"/>
              <a:t>Не забыть написать город и дату в правом верхнем углу письма;</a:t>
            </a:r>
          </a:p>
          <a:p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dirty="0" smtClean="0">
                <a:solidFill>
                  <a:srgbClr val="3333CC"/>
                </a:solidFill>
              </a:rPr>
              <a:t>Стратегии выполнения тестовых заданий раздела «Письмо»</a:t>
            </a:r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2800" dirty="0" smtClean="0"/>
              <a:t>Для успешного написания письма необходимо не выходить за рамки количества слов, предложенных в задании.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Четко придерживаться структуры:</a:t>
            </a:r>
            <a:br>
              <a:rPr lang="ru-RU" sz="2800" dirty="0" smtClean="0"/>
            </a:br>
            <a:r>
              <a:rPr lang="ru-RU" sz="2800" b="1" dirty="0" smtClean="0"/>
              <a:t>3 - 7 – 3 </a:t>
            </a:r>
            <a:br>
              <a:rPr lang="ru-RU" sz="2800" b="1" dirty="0" smtClean="0"/>
            </a:br>
            <a:r>
              <a:rPr lang="ru-RU" sz="2800" dirty="0" smtClean="0"/>
              <a:t>(количество предложений в тексте).</a:t>
            </a:r>
            <a:br>
              <a:rPr lang="ru-RU" sz="2800" dirty="0" smtClean="0"/>
            </a:br>
            <a:r>
              <a:rPr lang="ru-RU" sz="2800" b="1" dirty="0" smtClean="0"/>
              <a:t>3</a:t>
            </a:r>
            <a:r>
              <a:rPr lang="ru-RU" sz="2800" dirty="0" smtClean="0"/>
              <a:t>- начало.</a:t>
            </a:r>
            <a:br>
              <a:rPr lang="ru-RU" sz="2800" dirty="0" smtClean="0"/>
            </a:br>
            <a:r>
              <a:rPr lang="ru-RU" sz="2800" b="1" dirty="0" smtClean="0"/>
              <a:t>7</a:t>
            </a:r>
            <a:r>
              <a:rPr lang="ru-RU" sz="2800" dirty="0" smtClean="0"/>
              <a:t>- основная часть</a:t>
            </a:r>
            <a:br>
              <a:rPr lang="ru-RU" sz="2800" dirty="0" smtClean="0"/>
            </a:br>
            <a:r>
              <a:rPr lang="ru-RU" sz="2800" b="1" dirty="0" smtClean="0"/>
              <a:t>3</a:t>
            </a:r>
            <a:r>
              <a:rPr lang="ru-RU" sz="2800" dirty="0" smtClean="0"/>
              <a:t> – окончание</a:t>
            </a:r>
            <a:br>
              <a:rPr lang="ru-RU" sz="2800" dirty="0" smtClean="0"/>
            </a:br>
            <a:r>
              <a:rPr lang="ru-RU" sz="2800" dirty="0" smtClean="0"/>
              <a:t>-В каждом предложении следует употреблять </a:t>
            </a:r>
            <a:br>
              <a:rPr lang="ru-RU" sz="2800" dirty="0" smtClean="0"/>
            </a:br>
            <a:r>
              <a:rPr lang="ru-RU" sz="2800" dirty="0" smtClean="0"/>
              <a:t>не более 7 – 10 слов.</a:t>
            </a:r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dirty="0" smtClean="0">
                <a:solidFill>
                  <a:srgbClr val="3333CC"/>
                </a:solidFill>
              </a:rPr>
              <a:t> Требования к написанию текста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18486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АТЕ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Количество участников ЕГЭ по учебному  предмету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% от общего числа участников в регионе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г. Орёл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66.66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пгт. Колпна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16.66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г. Малоархангельск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16.66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Количество участников ЕГЭ по немецкому языку по АТЕ региона</a:t>
            </a: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sz="3200" i="1" dirty="0" smtClean="0">
                <a:solidFill>
                  <a:srgbClr val="3333CC"/>
                </a:solidFill>
              </a:rPr>
              <a:t/>
            </a:r>
            <a:br>
              <a:rPr lang="ru-RU" sz="3200" i="1" dirty="0" smtClean="0">
                <a:solidFill>
                  <a:srgbClr val="3333CC"/>
                </a:solidFill>
              </a:rPr>
            </a:br>
            <a:r>
              <a:rPr lang="ru-RU" sz="3200" i="1" dirty="0" smtClean="0">
                <a:solidFill>
                  <a:srgbClr val="3333CC"/>
                </a:solidFill>
              </a:rPr>
              <a:t/>
            </a:r>
            <a:br>
              <a:rPr lang="ru-RU" sz="3200" i="1" dirty="0" smtClean="0">
                <a:solidFill>
                  <a:srgbClr val="3333CC"/>
                </a:solidFill>
              </a:rPr>
            </a:br>
            <a:r>
              <a:rPr lang="ru-RU" sz="3200" i="1" dirty="0" smtClean="0"/>
              <a:t/>
            </a:r>
            <a:br>
              <a:rPr lang="ru-RU" sz="3200" i="1" dirty="0" smtClean="0"/>
            </a:br>
            <a:r>
              <a:rPr lang="de-DE" sz="3200" i="1" dirty="0" smtClean="0"/>
              <a:t>                                                                </a:t>
            </a:r>
            <a:r>
              <a:rPr lang="ru-RU" sz="3200" i="1" dirty="0" smtClean="0"/>
              <a:t>                       </a:t>
            </a:r>
            <a:r>
              <a:rPr lang="de-DE" sz="3200" i="1" dirty="0" smtClean="0"/>
              <a:t>Orjol</a:t>
            </a:r>
            <a:r>
              <a:rPr lang="de-DE" sz="2800" dirty="0" smtClean="0"/>
              <a:t>, den 24.April 20</a:t>
            </a:r>
            <a:r>
              <a:rPr lang="ru-RU" sz="2800" dirty="0" smtClean="0"/>
              <a:t>1</a:t>
            </a:r>
            <a:r>
              <a:rPr lang="de-DE" sz="2800" dirty="0" smtClean="0"/>
              <a:t>7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 </a:t>
            </a:r>
            <a:r>
              <a:rPr lang="de-DE" sz="2800" dirty="0" smtClean="0"/>
              <a:t>                                                           </a:t>
            </a:r>
            <a:r>
              <a:rPr lang="ru-RU" sz="2800" dirty="0" smtClean="0"/>
              <a:t>                                       </a:t>
            </a:r>
            <a:r>
              <a:rPr lang="de-DE" sz="2800" dirty="0" smtClean="0"/>
              <a:t> </a:t>
            </a:r>
            <a:r>
              <a:rPr lang="de-DE" sz="3200" i="1" dirty="0" smtClean="0"/>
              <a:t>Orjol</a:t>
            </a:r>
            <a:r>
              <a:rPr lang="de-DE" sz="2800" dirty="0" smtClean="0"/>
              <a:t>, den 24.April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 </a:t>
            </a:r>
            <a:r>
              <a:rPr lang="de-DE" sz="2800" dirty="0" smtClean="0"/>
              <a:t>                                                      </a:t>
            </a:r>
            <a:r>
              <a:rPr lang="ru-RU" sz="2800" dirty="0" smtClean="0"/>
              <a:t>                                            </a:t>
            </a:r>
            <a:r>
              <a:rPr lang="de-DE" sz="2800" dirty="0" smtClean="0"/>
              <a:t> </a:t>
            </a:r>
            <a:r>
              <a:rPr lang="de-DE" sz="3200" i="1" dirty="0" smtClean="0"/>
              <a:t>Orjol</a:t>
            </a:r>
            <a:r>
              <a:rPr lang="de-DE" sz="2800" dirty="0" smtClean="0"/>
              <a:t>, 02.03.</a:t>
            </a:r>
            <a:r>
              <a:rPr lang="ru-RU" sz="2800" dirty="0" smtClean="0"/>
              <a:t>1</a:t>
            </a:r>
            <a:r>
              <a:rPr lang="de-DE" sz="2800" dirty="0" smtClean="0"/>
              <a:t>7</a:t>
            </a:r>
            <a:r>
              <a:rPr lang="ru-RU" sz="2800" dirty="0" smtClean="0"/>
              <a:t>    </a:t>
            </a:r>
            <a:br>
              <a:rPr lang="ru-RU" sz="2800" dirty="0" smtClean="0"/>
            </a:br>
            <a:r>
              <a:rPr lang="ru-RU" sz="2800" dirty="0" smtClean="0"/>
              <a:t> </a:t>
            </a:r>
            <a:r>
              <a:rPr lang="de-DE" sz="2800" dirty="0" smtClean="0"/>
              <a:t>                                                              </a:t>
            </a:r>
            <a:r>
              <a:rPr lang="ru-RU" sz="2800" dirty="0" smtClean="0"/>
              <a:t>                                     </a:t>
            </a:r>
            <a:r>
              <a:rPr lang="de-DE" sz="3200" i="1" dirty="0" smtClean="0"/>
              <a:t>Orjol</a:t>
            </a:r>
            <a:r>
              <a:rPr lang="de-DE" sz="2800" dirty="0" smtClean="0"/>
              <a:t>, den 02.03.</a:t>
            </a:r>
            <a:r>
              <a:rPr lang="ru-RU" sz="2800" dirty="0" smtClean="0"/>
              <a:t>1</a:t>
            </a:r>
            <a:r>
              <a:rPr lang="de-DE" sz="2800" dirty="0" smtClean="0"/>
              <a:t>7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 </a:t>
            </a:r>
            <a:r>
              <a:rPr lang="de-DE" sz="2800" dirty="0" smtClean="0"/>
              <a:t>                                                          </a:t>
            </a:r>
            <a:r>
              <a:rPr lang="ru-RU" sz="2800" dirty="0" smtClean="0"/>
              <a:t>                                        </a:t>
            </a:r>
            <a:r>
              <a:rPr lang="de-DE" sz="2800" dirty="0" smtClean="0"/>
              <a:t> </a:t>
            </a:r>
            <a:r>
              <a:rPr lang="de-DE" sz="3200" i="1" dirty="0" smtClean="0"/>
              <a:t>Orjol</a:t>
            </a:r>
            <a:r>
              <a:rPr lang="de-DE" sz="2800" dirty="0" smtClean="0"/>
              <a:t>, 5.Dez.20</a:t>
            </a:r>
            <a:r>
              <a:rPr lang="ru-RU" sz="2800" dirty="0" smtClean="0"/>
              <a:t>1</a:t>
            </a:r>
            <a:r>
              <a:rPr lang="de-DE" sz="2800" dirty="0" smtClean="0"/>
              <a:t>7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 </a:t>
            </a:r>
            <a:r>
              <a:rPr lang="de-DE" sz="2800" dirty="0" smtClean="0"/>
              <a:t>                                                                </a:t>
            </a:r>
            <a:r>
              <a:rPr lang="ru-RU" sz="2800" dirty="0" smtClean="0"/>
              <a:t>                                   </a:t>
            </a:r>
            <a:r>
              <a:rPr lang="de-DE" sz="3200" i="1" dirty="0" smtClean="0"/>
              <a:t>Orjol</a:t>
            </a:r>
            <a:r>
              <a:rPr lang="de-DE" sz="2800" dirty="0" smtClean="0"/>
              <a:t>,</a:t>
            </a:r>
            <a:r>
              <a:rPr lang="ru-RU" sz="2800" dirty="0" smtClean="0"/>
              <a:t> </a:t>
            </a:r>
            <a:r>
              <a:rPr lang="de-DE" sz="2800" dirty="0" smtClean="0"/>
              <a:t>am 20.06.20</a:t>
            </a:r>
            <a:r>
              <a:rPr lang="ru-RU" sz="2800" dirty="0" smtClean="0"/>
              <a:t>1</a:t>
            </a:r>
            <a:r>
              <a:rPr lang="de-DE" sz="2800" dirty="0" smtClean="0"/>
              <a:t>7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de-DE" sz="2800" dirty="0" smtClean="0"/>
              <a:t>                                                            </a:t>
            </a:r>
            <a:r>
              <a:rPr lang="ru-RU" sz="2800" dirty="0" smtClean="0"/>
              <a:t>                                        </a:t>
            </a:r>
            <a:r>
              <a:rPr lang="de-DE" sz="3200" i="1" dirty="0" smtClean="0"/>
              <a:t>Orjol</a:t>
            </a:r>
            <a:r>
              <a:rPr lang="de-DE" sz="2800" dirty="0" smtClean="0"/>
              <a:t>,</a:t>
            </a:r>
            <a:r>
              <a:rPr lang="ru-RU" sz="2800" dirty="0" smtClean="0"/>
              <a:t> </a:t>
            </a:r>
            <a:r>
              <a:rPr lang="de-DE" sz="2800" dirty="0" smtClean="0"/>
              <a:t>im Juni</a:t>
            </a:r>
            <a:r>
              <a:rPr lang="ru-RU" sz="2800" dirty="0" smtClean="0"/>
              <a:t> 201</a:t>
            </a:r>
            <a:r>
              <a:rPr lang="de-DE" sz="2800" dirty="0" smtClean="0"/>
              <a:t>7</a:t>
            </a:r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i="1" dirty="0" smtClean="0">
                <a:solidFill>
                  <a:srgbClr val="3333CC"/>
                </a:solidFill>
              </a:rPr>
              <a:t>Варианты написания адреса (только названия города) и даты</a:t>
            </a:r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i="1" dirty="0" smtClean="0">
                <a:solidFill>
                  <a:srgbClr val="3333CC"/>
                </a:solidFill>
              </a:rPr>
              <a:t/>
            </a:r>
            <a:br>
              <a:rPr lang="ru-RU" sz="3200" i="1" dirty="0" smtClean="0">
                <a:solidFill>
                  <a:srgbClr val="3333CC"/>
                </a:solidFill>
              </a:rPr>
            </a:br>
            <a:r>
              <a:rPr lang="de-DE" sz="3200" i="1" dirty="0" smtClean="0">
                <a:solidFill>
                  <a:srgbClr val="3333CC"/>
                </a:solidFill>
              </a:rPr>
              <a:t/>
            </a:r>
            <a:br>
              <a:rPr lang="de-DE" sz="3200" i="1" dirty="0" smtClean="0">
                <a:solidFill>
                  <a:srgbClr val="3333CC"/>
                </a:solidFill>
              </a:rPr>
            </a:br>
            <a:r>
              <a:rPr lang="de-DE" sz="3200" i="1" dirty="0" smtClean="0"/>
              <a:t/>
            </a:r>
            <a:br>
              <a:rPr lang="de-DE" sz="3200" i="1" dirty="0" smtClean="0"/>
            </a:br>
            <a:r>
              <a:rPr lang="de-DE" sz="3600" dirty="0" smtClean="0">
                <a:latin typeface="Times New Roman" pitchFamily="18" charset="0"/>
                <a:cs typeface="Times New Roman" pitchFamily="18" charset="0"/>
              </a:rPr>
              <a:t>Liebe Katrin, / Lieber Max,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de-DE" sz="3600" dirty="0" smtClean="0">
                <a:latin typeface="Times New Roman" pitchFamily="18" charset="0"/>
                <a:cs typeface="Times New Roman" pitchFamily="18" charset="0"/>
              </a:rPr>
              <a:t>Liebe Katrin! / Lieber Max!</a:t>
            </a:r>
            <a:br>
              <a:rPr lang="de-DE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it-IT" sz="3600" dirty="0" smtClean="0">
                <a:latin typeface="Times New Roman" pitchFamily="18" charset="0"/>
                <a:cs typeface="Times New Roman" pitchFamily="18" charset="0"/>
              </a:rPr>
              <a:t>Hallo Anna,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it-IT" sz="3600" dirty="0" smtClean="0">
                <a:latin typeface="Times New Roman" pitchFamily="18" charset="0"/>
                <a:cs typeface="Times New Roman" pitchFamily="18" charset="0"/>
              </a:rPr>
              <a:t>Hallo Anna!</a:t>
            </a:r>
            <a:endParaRPr lang="ru-RU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i="1" dirty="0" smtClean="0">
                <a:solidFill>
                  <a:srgbClr val="3333CC"/>
                </a:solidFill>
              </a:rPr>
              <a:t>Варианты написания обращения</a:t>
            </a:r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de-DE" sz="2800" dirty="0" smtClean="0"/>
              <a:t>Mit besten Grüßen…</a:t>
            </a:r>
          </a:p>
          <a:p>
            <a:pPr>
              <a:lnSpc>
                <a:spcPct val="80000"/>
              </a:lnSpc>
            </a:pPr>
            <a:r>
              <a:rPr lang="de-DE" sz="2800" dirty="0" smtClean="0"/>
              <a:t>Beste Grüße aus Orjol…</a:t>
            </a:r>
          </a:p>
          <a:p>
            <a:pPr>
              <a:lnSpc>
                <a:spcPct val="80000"/>
              </a:lnSpc>
            </a:pPr>
            <a:r>
              <a:rPr lang="de-DE" sz="2800" dirty="0" smtClean="0"/>
              <a:t>Herzliche Grüße…</a:t>
            </a:r>
          </a:p>
          <a:p>
            <a:pPr>
              <a:lnSpc>
                <a:spcPct val="80000"/>
              </a:lnSpc>
            </a:pPr>
            <a:r>
              <a:rPr lang="de-DE" sz="2800" dirty="0" smtClean="0"/>
              <a:t>Viele liebe Grüße…</a:t>
            </a:r>
          </a:p>
          <a:p>
            <a:pPr>
              <a:lnSpc>
                <a:spcPct val="80000"/>
              </a:lnSpc>
            </a:pPr>
            <a:r>
              <a:rPr lang="de-DE" sz="2800" dirty="0" smtClean="0"/>
              <a:t>Viele herzliche Grüße…</a:t>
            </a:r>
          </a:p>
          <a:p>
            <a:pPr>
              <a:lnSpc>
                <a:spcPct val="80000"/>
              </a:lnSpc>
            </a:pPr>
            <a:r>
              <a:rPr lang="de-DE" sz="2800" dirty="0" smtClean="0"/>
              <a:t>Es grüßt dich…</a:t>
            </a:r>
          </a:p>
          <a:p>
            <a:pPr>
              <a:lnSpc>
                <a:spcPct val="80000"/>
              </a:lnSpc>
            </a:pPr>
            <a:r>
              <a:rPr lang="de-DE" sz="2800" dirty="0" smtClean="0"/>
              <a:t>Alles Liebe…</a:t>
            </a:r>
          </a:p>
          <a:p>
            <a:pPr>
              <a:lnSpc>
                <a:spcPct val="80000"/>
              </a:lnSpc>
            </a:pPr>
            <a:r>
              <a:rPr lang="de-DE" sz="2800" dirty="0" smtClean="0"/>
              <a:t>Bis bald…</a:t>
            </a:r>
          </a:p>
          <a:p>
            <a:pPr>
              <a:lnSpc>
                <a:spcPct val="80000"/>
              </a:lnSpc>
            </a:pPr>
            <a:r>
              <a:rPr lang="de-DE" sz="2800" dirty="0" smtClean="0"/>
              <a:t>Grüße aus dem verschneiten Orjol…</a:t>
            </a:r>
          </a:p>
          <a:p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dirty="0" smtClean="0">
                <a:solidFill>
                  <a:srgbClr val="3333CC"/>
                </a:solidFill>
              </a:rPr>
              <a:t>Завершающие фразы, которые могут быть использованы только в личном письме:</a:t>
            </a:r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-Объясняется причина, почему автор заканчивает письмо.</a:t>
            </a:r>
            <a:br>
              <a:rPr lang="ru-RU" sz="2800" dirty="0" smtClean="0"/>
            </a:br>
            <a:r>
              <a:rPr lang="ru-RU" sz="2800" dirty="0" smtClean="0"/>
              <a:t>-Упоминается о дальнейших контактах.</a:t>
            </a:r>
            <a:br>
              <a:rPr lang="ru-RU" sz="2800" dirty="0" smtClean="0"/>
            </a:br>
            <a:r>
              <a:rPr lang="ru-RU" sz="2800" dirty="0" smtClean="0"/>
              <a:t>-Завершающая фраза письма (зависит от степени близости автора и адресата, после нее знаки препинания не ставятся).</a:t>
            </a:r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u="sng" dirty="0" smtClean="0"/>
              <a:t>В конце письма</a:t>
            </a:r>
            <a:r>
              <a:rPr lang="ru-RU" sz="4400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lnSpc>
                <a:spcPct val="80000"/>
              </a:lnSpc>
              <a:buNone/>
            </a:pPr>
            <a:r>
              <a:rPr lang="ru-RU" sz="2800" b="1" dirty="0" smtClean="0">
                <a:solidFill>
                  <a:srgbClr val="3333CC"/>
                </a:solidFill>
              </a:rPr>
              <a:t>Личное письмо  (структура):</a:t>
            </a:r>
          </a:p>
          <a:p>
            <a:pPr>
              <a:lnSpc>
                <a:spcPct val="80000"/>
              </a:lnSpc>
              <a:buNone/>
            </a:pPr>
            <a:r>
              <a:rPr lang="ru-RU" sz="2800" b="1" dirty="0" smtClean="0"/>
              <a:t>Город (отправителя письма!), дата (вверху, в правой стороне) в одну или две строки;</a:t>
            </a:r>
          </a:p>
          <a:p>
            <a:pPr>
              <a:lnSpc>
                <a:spcPct val="80000"/>
              </a:lnSpc>
              <a:buNone/>
            </a:pPr>
            <a:r>
              <a:rPr lang="ru-RU" sz="2800" b="1" i="1" dirty="0" smtClean="0">
                <a:solidFill>
                  <a:srgbClr val="558ED5"/>
                </a:solidFill>
              </a:rPr>
              <a:t>Пропуск строки;</a:t>
            </a:r>
          </a:p>
          <a:p>
            <a:pPr>
              <a:lnSpc>
                <a:spcPct val="80000"/>
              </a:lnSpc>
              <a:buNone/>
            </a:pPr>
            <a:r>
              <a:rPr lang="ru-RU" sz="2800" b="1" dirty="0" smtClean="0"/>
              <a:t>Обращение (слева, на отдельной строке);</a:t>
            </a:r>
          </a:p>
          <a:p>
            <a:pPr>
              <a:lnSpc>
                <a:spcPct val="80000"/>
              </a:lnSpc>
              <a:buNone/>
            </a:pPr>
            <a:r>
              <a:rPr lang="ru-RU" sz="2800" b="1" i="1" dirty="0" smtClean="0">
                <a:solidFill>
                  <a:srgbClr val="558ED5"/>
                </a:solidFill>
              </a:rPr>
              <a:t>Пропуск строки;</a:t>
            </a:r>
          </a:p>
          <a:p>
            <a:pPr>
              <a:lnSpc>
                <a:spcPct val="80000"/>
              </a:lnSpc>
              <a:buNone/>
            </a:pPr>
            <a:r>
              <a:rPr lang="ru-RU" sz="2800" b="1" dirty="0" smtClean="0"/>
              <a:t>Ссылка на предыдущие контакты, т.е. благодарность за полученное письмо (начало письма); возможно извинение за то, что не ответил раньше.</a:t>
            </a:r>
          </a:p>
          <a:p>
            <a:pPr>
              <a:lnSpc>
                <a:spcPct val="80000"/>
              </a:lnSpc>
              <a:buNone/>
            </a:pPr>
            <a:r>
              <a:rPr lang="ru-RU" sz="2800" b="1" dirty="0" smtClean="0"/>
              <a:t>Основная часть (ответы на вопросы зарубежного друга);</a:t>
            </a:r>
          </a:p>
          <a:p>
            <a:pPr>
              <a:lnSpc>
                <a:spcPct val="80000"/>
              </a:lnSpc>
              <a:buNone/>
            </a:pPr>
            <a:r>
              <a:rPr lang="ru-RU" sz="2800" b="1" dirty="0" smtClean="0"/>
              <a:t>Запрос информации (постановка вопросов в соответствии с заданием);</a:t>
            </a:r>
          </a:p>
          <a:p>
            <a:pPr>
              <a:lnSpc>
                <a:spcPct val="80000"/>
              </a:lnSpc>
              <a:buNone/>
            </a:pPr>
            <a:r>
              <a:rPr lang="ru-RU" sz="2800" b="1" dirty="0" smtClean="0"/>
              <a:t>Упоминание о дальнейших контактах (предпоследняя фраза);</a:t>
            </a:r>
          </a:p>
          <a:p>
            <a:pPr>
              <a:lnSpc>
                <a:spcPct val="80000"/>
              </a:lnSpc>
              <a:buNone/>
            </a:pPr>
            <a:r>
              <a:rPr lang="ru-RU" sz="2800" b="1" i="1" dirty="0" smtClean="0">
                <a:solidFill>
                  <a:srgbClr val="558ED5"/>
                </a:solidFill>
              </a:rPr>
              <a:t>Пропуск строки;</a:t>
            </a:r>
          </a:p>
          <a:p>
            <a:pPr>
              <a:lnSpc>
                <a:spcPct val="80000"/>
              </a:lnSpc>
              <a:buNone/>
            </a:pPr>
            <a:r>
              <a:rPr lang="ru-RU" sz="2800" b="1" dirty="0" smtClean="0"/>
              <a:t>Завершающая фраза (правильная форма в соответствии с неформальным стилем);</a:t>
            </a:r>
          </a:p>
          <a:p>
            <a:pPr>
              <a:lnSpc>
                <a:spcPct val="80000"/>
              </a:lnSpc>
              <a:buNone/>
            </a:pPr>
            <a:r>
              <a:rPr lang="ru-RU" sz="2800" b="1" dirty="0" smtClean="0"/>
              <a:t>Подпись </a:t>
            </a:r>
          </a:p>
          <a:p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dirty="0" smtClean="0">
                <a:solidFill>
                  <a:srgbClr val="3333CC"/>
                </a:solidFill>
              </a:rPr>
              <a:t>Памятка для учащегося:</a:t>
            </a:r>
            <a:endParaRPr lang="ru-RU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3333CC"/>
                </a:solidFill>
              </a:rPr>
              <a:t>Стратегии выполнения тестовых заданий раздела «Письмо»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09119"/>
            <a:ext cx="7772400" cy="302191"/>
          </a:xfrm>
        </p:spPr>
        <p:txBody>
          <a:bodyPr>
            <a:normAutofit fontScale="625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800" i="1" dirty="0" smtClean="0"/>
              <a:t>Строить высказывание в соответствии с предложенным планом;</a:t>
            </a:r>
          </a:p>
          <a:p>
            <a:r>
              <a:rPr lang="ru-RU" sz="2800" i="1" dirty="0" smtClean="0">
                <a:solidFill>
                  <a:schemeClr val="accent2"/>
                </a:solidFill>
              </a:rPr>
              <a:t>Во введении перефразировать тему/ проблему, данную в задании, не повторяя ее дословно;</a:t>
            </a:r>
          </a:p>
          <a:p>
            <a:r>
              <a:rPr lang="ru-RU" sz="2800" i="1" dirty="0" smtClean="0"/>
              <a:t>При планировании высказывания сначала продумать ключевые фразы каждого абзаца;</a:t>
            </a:r>
          </a:p>
          <a:p>
            <a:r>
              <a:rPr lang="ru-RU" sz="2800" i="1" dirty="0" smtClean="0">
                <a:solidFill>
                  <a:schemeClr val="accent2"/>
                </a:solidFill>
              </a:rPr>
              <a:t>Делить текст на абзацы, которые отражают логическую и содержательную структуру текста;</a:t>
            </a:r>
          </a:p>
          <a:p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i="1" dirty="0" smtClean="0">
                <a:solidFill>
                  <a:srgbClr val="3333CC"/>
                </a:solidFill>
              </a:rPr>
              <a:t>Письменное высказывание с элементами рассуждения</a:t>
            </a:r>
            <a:br>
              <a:rPr lang="ru-RU" sz="4400" i="1" dirty="0" smtClean="0">
                <a:solidFill>
                  <a:srgbClr val="3333CC"/>
                </a:solidFill>
              </a:rPr>
            </a:br>
            <a:endParaRPr lang="ru-RU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ru-RU" sz="2800" dirty="0" smtClean="0"/>
              <a:t>Каждый абзац должен быть написан соответствующим образом: рекомендуется в первом предложении абзаца выразить его основную мысль и далее ее развивать, подкреплять примерами и аргументами;</a:t>
            </a:r>
          </a:p>
          <a:p>
            <a:pPr>
              <a:lnSpc>
                <a:spcPct val="90000"/>
              </a:lnSpc>
            </a:pPr>
            <a:r>
              <a:rPr lang="ru-RU" sz="2800" dirty="0" smtClean="0">
                <a:solidFill>
                  <a:schemeClr val="accent2"/>
                </a:solidFill>
              </a:rPr>
              <a:t>Введение и заключение должны быть приблизительно одинаковыми по объему;</a:t>
            </a:r>
          </a:p>
          <a:p>
            <a:pPr>
              <a:lnSpc>
                <a:spcPct val="90000"/>
              </a:lnSpc>
            </a:pPr>
            <a:r>
              <a:rPr lang="ru-RU" sz="2800" dirty="0" smtClean="0"/>
              <a:t>В основной части должно быть как минимум </a:t>
            </a:r>
            <a:r>
              <a:rPr lang="ru-RU" sz="2800" dirty="0" smtClean="0"/>
              <a:t>два </a:t>
            </a:r>
            <a:r>
              <a:rPr lang="ru-RU" sz="2800" dirty="0" smtClean="0"/>
              <a:t>абзаца, приблизительно одинаковых по размеру;</a:t>
            </a:r>
          </a:p>
          <a:p>
            <a:pPr>
              <a:lnSpc>
                <a:spcPct val="90000"/>
              </a:lnSpc>
            </a:pPr>
            <a:r>
              <a:rPr lang="ru-RU" sz="2800" dirty="0" smtClean="0">
                <a:solidFill>
                  <a:schemeClr val="accent2"/>
                </a:solidFill>
              </a:rPr>
              <a:t>Общий объем основной части не должен быть меньше объема введения и заключения;</a:t>
            </a:r>
          </a:p>
          <a:p>
            <a:pPr>
              <a:lnSpc>
                <a:spcPct val="90000"/>
              </a:lnSpc>
            </a:pPr>
            <a:r>
              <a:rPr lang="ru-RU" sz="2800" dirty="0" smtClean="0"/>
              <a:t>Особое внимание уделять средствам логической связи;</a:t>
            </a:r>
          </a:p>
          <a:p>
            <a:pPr>
              <a:lnSpc>
                <a:spcPct val="90000"/>
              </a:lnSpc>
            </a:pPr>
            <a:r>
              <a:rPr lang="ru-RU" sz="2800" dirty="0" smtClean="0"/>
              <a:t>Правильно использовать языковые средства. </a:t>
            </a:r>
          </a:p>
          <a:p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dirty="0" smtClean="0">
                <a:solidFill>
                  <a:srgbClr val="3333CC"/>
                </a:solidFill>
              </a:rPr>
              <a:t>Стратегии выполнения тестовых заданий раздела «Письмо»</a:t>
            </a:r>
            <a:endParaRPr lang="ru-RU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>
              <a:lnSpc>
                <a:spcPct val="90000"/>
              </a:lnSpc>
              <a:buNone/>
            </a:pPr>
            <a:r>
              <a:rPr lang="ru-RU" sz="2800" i="1" dirty="0" smtClean="0">
                <a:solidFill>
                  <a:srgbClr val="3333CC"/>
                </a:solidFill>
              </a:rPr>
              <a:t>В письменном высказывании с элементами рассуждения «Ваше мнение»</a:t>
            </a:r>
          </a:p>
          <a:p>
            <a:pPr algn="just">
              <a:lnSpc>
                <a:spcPct val="90000"/>
              </a:lnSpc>
            </a:pPr>
            <a:r>
              <a:rPr lang="ru-RU" sz="2800" dirty="0" smtClean="0">
                <a:solidFill>
                  <a:srgbClr val="7030A0"/>
                </a:solidFill>
              </a:rPr>
              <a:t>В основной части сначала высказать свое мнение и аргументировать его, затем представить другую точку зрения и дать аргументацию, почему вы с ней не согласны</a:t>
            </a:r>
            <a:r>
              <a:rPr lang="ru-RU" sz="2800" dirty="0" smtClean="0">
                <a:solidFill>
                  <a:srgbClr val="7030A0"/>
                </a:solidFill>
              </a:rPr>
              <a:t>;</a:t>
            </a:r>
            <a:endParaRPr lang="ru-RU" sz="2800" dirty="0" smtClean="0">
              <a:solidFill>
                <a:srgbClr val="7030A0"/>
              </a:solidFill>
            </a:endParaRPr>
          </a:p>
          <a:p>
            <a:pPr algn="just">
              <a:lnSpc>
                <a:spcPct val="90000"/>
              </a:lnSpc>
            </a:pPr>
            <a:r>
              <a:rPr lang="ru-RU" sz="2800" dirty="0" smtClean="0">
                <a:solidFill>
                  <a:schemeClr val="accent3"/>
                </a:solidFill>
              </a:rPr>
              <a:t>Приводя контраргументы, желательно выражать свое мнение не теми же словами, что раньше, а использовать перифраз, синонимию и т.д.;</a:t>
            </a:r>
          </a:p>
          <a:p>
            <a:pPr algn="just"/>
            <a:endParaRPr lang="ru-RU" sz="2800" dirty="0" smtClean="0"/>
          </a:p>
          <a:p>
            <a:pPr algn="just"/>
            <a:endParaRPr lang="ru-RU" sz="2800" dirty="0" smtClean="0"/>
          </a:p>
          <a:p>
            <a:pPr algn="just"/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В заключительном абзаце автор 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не соглашается с противоположным мнением и не пишет, что каждый имеет право на свою точку зрения </a:t>
            </a:r>
          </a:p>
          <a:p>
            <a:pPr algn="just"/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•</a:t>
            </a: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</a:rPr>
              <a:t>Автор подтверждает свою позицию (желательно другими словами) </a:t>
            </a:r>
          </a:p>
          <a:p>
            <a:pPr algn="just"/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•Заключение не должно состоять из одного простого предложения. Предложение может быть одно, НО сложное, развернутое, распространенное. </a:t>
            </a:r>
          </a:p>
          <a:p>
            <a:pPr>
              <a:lnSpc>
                <a:spcPct val="90000"/>
              </a:lnSpc>
            </a:pPr>
            <a:r>
              <a:rPr lang="ru-RU" sz="2800" dirty="0" smtClean="0">
                <a:solidFill>
                  <a:srgbClr val="7030A0"/>
                </a:solidFill>
              </a:rPr>
              <a:t>. </a:t>
            </a:r>
            <a:endParaRPr lang="ru-RU" sz="2800" dirty="0" smtClean="0">
              <a:solidFill>
                <a:srgbClr val="7030A0"/>
              </a:solidFill>
            </a:endParaRPr>
          </a:p>
          <a:p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dirty="0" smtClean="0">
                <a:solidFill>
                  <a:srgbClr val="3333CC"/>
                </a:solidFill>
              </a:rPr>
              <a:t>Стратегии выполнения тестовых заданий раздела «Письмо»</a:t>
            </a:r>
            <a:endParaRPr lang="ru-RU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None/>
            </a:pPr>
            <a:r>
              <a:rPr lang="ru-RU" sz="2400" dirty="0" smtClean="0"/>
              <a:t>1. </a:t>
            </a:r>
            <a:r>
              <a:rPr lang="ru-RU" sz="2800" dirty="0" smtClean="0"/>
              <a:t>Вступление- постановка проблемы</a:t>
            </a:r>
          </a:p>
          <a:p>
            <a:pPr marL="609600" indent="-609600">
              <a:buNone/>
            </a:pPr>
            <a:r>
              <a:rPr lang="ru-RU" sz="2800" dirty="0" smtClean="0"/>
              <a:t>2. Изложение собственной точки зрения с 2-3 аргументами</a:t>
            </a:r>
          </a:p>
          <a:p>
            <a:pPr marL="609600" indent="-609600">
              <a:buNone/>
            </a:pPr>
            <a:r>
              <a:rPr lang="ru-RU" sz="2800" dirty="0" smtClean="0"/>
              <a:t>3. Противоположная точка зрения с 1-2 аргументами</a:t>
            </a:r>
          </a:p>
          <a:p>
            <a:pPr marL="609600" indent="-609600">
              <a:buNone/>
            </a:pPr>
            <a:r>
              <a:rPr lang="ru-RU" sz="2800" dirty="0" smtClean="0"/>
              <a:t>4. Контраргументы</a:t>
            </a:r>
          </a:p>
          <a:p>
            <a:pPr marL="609600" indent="-609600">
              <a:buNone/>
            </a:pPr>
            <a:r>
              <a:rPr lang="ru-RU" sz="2800" dirty="0" smtClean="0"/>
              <a:t>5. Заключение </a:t>
            </a:r>
          </a:p>
          <a:p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dirty="0" smtClean="0">
                <a:solidFill>
                  <a:srgbClr val="3333CC"/>
                </a:solidFill>
              </a:rPr>
              <a:t>Структура эссе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233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 rowSpan="2">
                  <a:txBody>
                    <a:bodyPr/>
                    <a:lstStyle/>
                    <a:p>
                      <a:pPr algn="just"/>
                      <a:endParaRPr lang="ru-RU" sz="14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400">
                          <a:latin typeface="Times New Roman"/>
                          <a:ea typeface="MS Mincho"/>
                        </a:rPr>
                        <a:t>Субъект РФ</a:t>
                      </a:r>
                      <a:endParaRPr lang="ru-RU" sz="1000">
                        <a:latin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100">
                          <a:latin typeface="Calibri"/>
                          <a:ea typeface="MS Mincho"/>
                        </a:rPr>
                        <a:t>2017 г.</a:t>
                      </a: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100">
                          <a:latin typeface="Calibri"/>
                          <a:ea typeface="MS Mincho"/>
                        </a:rPr>
                        <a:t>2018 г.</a:t>
                      </a: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100">
                          <a:latin typeface="Calibri"/>
                          <a:ea typeface="MS Mincho"/>
                        </a:rPr>
                        <a:t>2019 г.</a:t>
                      </a: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>
                          <a:latin typeface="Times New Roman"/>
                          <a:ea typeface="MS Mincho"/>
                        </a:rPr>
                        <a:t>Не преодолели минимального балла</a:t>
                      </a:r>
                      <a:endParaRPr lang="ru-RU" sz="1000">
                        <a:latin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100">
                          <a:latin typeface="Calibri"/>
                          <a:ea typeface="MS Mincho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100">
                          <a:latin typeface="Calibri"/>
                          <a:ea typeface="MS Mincho"/>
                        </a:rPr>
                        <a:t>1</a:t>
                      </a: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100">
                          <a:latin typeface="Calibri"/>
                          <a:ea typeface="MS Mincho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>
                          <a:latin typeface="Times New Roman"/>
                          <a:ea typeface="MS Mincho"/>
                        </a:rPr>
                        <a:t>Средний тестовый балл</a:t>
                      </a:r>
                      <a:endParaRPr lang="ru-RU" sz="1000">
                        <a:latin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>
                          <a:latin typeface="Calibri"/>
                          <a:ea typeface="MS Mincho"/>
                        </a:rPr>
                        <a:t>62,3</a:t>
                      </a: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100">
                          <a:latin typeface="Calibri"/>
                          <a:ea typeface="MS Mincho"/>
                        </a:rPr>
                        <a:t>52,4</a:t>
                      </a: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100">
                          <a:latin typeface="Calibri"/>
                          <a:ea typeface="MS Mincho"/>
                        </a:rPr>
                        <a:t>72.2</a:t>
                      </a: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>
                          <a:latin typeface="Times New Roman"/>
                          <a:ea typeface="MS Mincho"/>
                        </a:rPr>
                        <a:t>Получили от 81 до 100 баллов</a:t>
                      </a:r>
                      <a:endParaRPr lang="ru-RU" sz="1000">
                        <a:latin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100">
                          <a:latin typeface="Calibri"/>
                          <a:ea typeface="MS Mincho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100">
                          <a:latin typeface="Calibri"/>
                          <a:ea typeface="MS Mincho"/>
                        </a:rPr>
                        <a:t>1</a:t>
                      </a: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100">
                          <a:latin typeface="Calibri"/>
                          <a:ea typeface="MS Mincho"/>
                        </a:rPr>
                        <a:t>2</a:t>
                      </a: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>
                          <a:latin typeface="Times New Roman"/>
                          <a:ea typeface="MS Mincho"/>
                        </a:rPr>
                        <a:t>Получили 100 баллов</a:t>
                      </a:r>
                      <a:endParaRPr lang="ru-RU" sz="1000">
                        <a:latin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100">
                          <a:latin typeface="Calibri"/>
                          <a:ea typeface="MS Mincho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100">
                          <a:latin typeface="Calibri"/>
                          <a:ea typeface="MS Mincho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100" dirty="0">
                          <a:latin typeface="Calibri"/>
                          <a:ea typeface="MS Mincho"/>
                        </a:rPr>
                        <a:t>0</a:t>
                      </a:r>
                      <a:endParaRPr lang="ru-RU" sz="11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Динамика результатов ЕГЭ по предмету за последние 3 года</a:t>
            </a: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</a:rPr>
              <a:t>Первый абзац – вступление – включает в себя несколько предложений, которые представляют тему и выражают ее двойственный характер.</a:t>
            </a:r>
          </a:p>
          <a:p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Вступление – постановка проблемы</a:t>
            </a:r>
            <a:endParaRPr lang="ru-RU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ru-RU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</a:rPr>
              <a:t> Можно использовать следующий языковой материал: </a:t>
            </a:r>
          </a:p>
          <a:p>
            <a:pPr>
              <a:lnSpc>
                <a:spcPct val="90000"/>
              </a:lnSpc>
            </a:pPr>
            <a:r>
              <a:rPr lang="de-DE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b="1" i="1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</a:rPr>
              <a:t>Man sagt, dass…</a:t>
            </a:r>
            <a:endParaRPr lang="ru-RU" b="1" i="1" dirty="0" smtClean="0">
              <a:solidFill>
                <a:srgbClr val="161645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de-DE" b="1" i="1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</a:rPr>
              <a:t>Es wird gemeint, dass…</a:t>
            </a:r>
            <a:endParaRPr lang="ru-RU" b="1" i="1" dirty="0" smtClean="0">
              <a:solidFill>
                <a:srgbClr val="161645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de-DE" b="1" i="1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</a:rPr>
              <a:t>Laut (der Verfassung)…, </a:t>
            </a:r>
            <a:endParaRPr lang="ru-RU" b="1" i="1" dirty="0" smtClean="0">
              <a:solidFill>
                <a:srgbClr val="161645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de-DE" b="1" i="1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</a:rPr>
              <a:t>Nach den Worten von …</a:t>
            </a:r>
            <a:endParaRPr lang="ru-RU" b="1" i="1" dirty="0" smtClean="0">
              <a:solidFill>
                <a:srgbClr val="161645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de-DE" b="1" i="1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</a:rPr>
              <a:t>Es ist sehr interessant, …</a:t>
            </a:r>
            <a:endParaRPr lang="ru-RU" b="1" i="1" dirty="0" smtClean="0">
              <a:solidFill>
                <a:srgbClr val="161645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de-DE" b="1" i="1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</a:rPr>
              <a:t>Es ist eine Frage, (ob)… </a:t>
            </a:r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Вступление</a:t>
            </a:r>
            <a:endParaRPr lang="ru-RU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</a:rPr>
              <a:t>Высказывая несколько аргументов “за” или “против”, мы ставим их в логической последовательности, соединяя их союзами или союзными словами.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Второй, третий аргументы, подтверждая и расширяя первый, вводят следующие союзы и союзные слова: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Dazu, dabei,аußerdem, ich würde sagen</a:t>
            </a:r>
          </a:p>
          <a:p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i="1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Основная часть</a:t>
            </a:r>
            <a:endParaRPr lang="ru-RU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530619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Например</a:t>
            </a:r>
            <a:r>
              <a:rPr lang="de-DE" sz="3200" dirty="0" smtClean="0">
                <a:latin typeface="Times New Roman" pitchFamily="18" charset="0"/>
                <a:cs typeface="Times New Roman" pitchFamily="18" charset="0"/>
              </a:rPr>
              <a:t>,   Ich verstehe mich gut mit meinen Eltern. (+) (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положительный аргумент</a:t>
            </a:r>
            <a:r>
              <a:rPr lang="de-DE" sz="32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de-DE" sz="3200" dirty="0" smtClean="0">
                <a:latin typeface="Times New Roman" pitchFamily="18" charset="0"/>
                <a:cs typeface="Times New Roman" pitchFamily="18" charset="0"/>
              </a:rPr>
              <a:t>Sie lieben mich. (+)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de-DE" sz="3200" dirty="0" smtClean="0">
                <a:latin typeface="Times New Roman" pitchFamily="18" charset="0"/>
                <a:cs typeface="Times New Roman" pitchFamily="18" charset="0"/>
              </a:rPr>
              <a:t>Sie helfen mir immer, wenn ich Hilfe brauche. (+)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de-DE" sz="3200" i="1" dirty="0" smtClean="0">
                <a:latin typeface="Times New Roman" pitchFamily="18" charset="0"/>
                <a:cs typeface="Times New Roman" pitchFamily="18" charset="0"/>
              </a:rPr>
              <a:t>Dabei</a:t>
            </a:r>
            <a:r>
              <a:rPr lang="de-DE" sz="3200" dirty="0" smtClean="0">
                <a:latin typeface="Times New Roman" pitchFamily="18" charset="0"/>
                <a:cs typeface="Times New Roman" pitchFamily="18" charset="0"/>
              </a:rPr>
              <a:t> akzeptieren sie meine Meinung. (+)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de-DE" sz="3200" i="1" dirty="0" smtClean="0">
                <a:latin typeface="Times New Roman" pitchFamily="18" charset="0"/>
                <a:cs typeface="Times New Roman" pitchFamily="18" charset="0"/>
              </a:rPr>
              <a:t>Dazu</a:t>
            </a:r>
            <a:r>
              <a:rPr lang="de-DE" sz="3200" dirty="0" smtClean="0">
                <a:latin typeface="Times New Roman" pitchFamily="18" charset="0"/>
                <a:cs typeface="Times New Roman" pitchFamily="18" charset="0"/>
              </a:rPr>
              <a:t> geben sie mir genug Taschengeld.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de-DE" sz="3200" i="1" dirty="0" smtClean="0">
                <a:latin typeface="Times New Roman" pitchFamily="18" charset="0"/>
                <a:cs typeface="Times New Roman" pitchFamily="18" charset="0"/>
              </a:rPr>
              <a:t>Außerdem</a:t>
            </a:r>
            <a:r>
              <a:rPr lang="de-DE" sz="3200" dirty="0" smtClean="0">
                <a:latin typeface="Times New Roman" pitchFamily="18" charset="0"/>
                <a:cs typeface="Times New Roman" pitchFamily="18" charset="0"/>
              </a:rPr>
              <a:t> verbringen wir viel Zeit zusammen.(+)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de-DE" sz="3200" i="1" dirty="0" smtClean="0">
                <a:latin typeface="Times New Roman" pitchFamily="18" charset="0"/>
                <a:cs typeface="Times New Roman" pitchFamily="18" charset="0"/>
              </a:rPr>
              <a:t>Ich würde sogar mehr sagen</a:t>
            </a:r>
            <a:r>
              <a:rPr lang="de-DE" sz="3200" dirty="0" smtClean="0">
                <a:latin typeface="Times New Roman" pitchFamily="18" charset="0"/>
                <a:cs typeface="Times New Roman" pitchFamily="18" charset="0"/>
              </a:rPr>
              <a:t>: meine Eltern sind meine Freunde.</a:t>
            </a:r>
            <a:endParaRPr lang="ru-RU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800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</a:rPr>
              <a:t>Die Erwachsenen können die Jugendlichen nicht verstehen. (-) (</a:t>
            </a:r>
            <a:r>
              <a:rPr lang="ru-RU" sz="2800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</a:rPr>
              <a:t>отрицательный аргумент</a:t>
            </a:r>
            <a:r>
              <a:rPr lang="de-DE" sz="2800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800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de-DE" sz="2800" i="1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</a:rPr>
              <a:t>Dabei</a:t>
            </a:r>
            <a:r>
              <a:rPr lang="de-DE" sz="2800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</a:rPr>
              <a:t> meinen sie, dass die meisten Jugendlichen nur Spaß vom Leben haben wollen. (-)</a:t>
            </a:r>
            <a:r>
              <a:rPr lang="ru-RU" sz="2800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de-DE" sz="2800" i="1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</a:rPr>
              <a:t>Dazu</a:t>
            </a:r>
            <a:r>
              <a:rPr lang="de-DE" sz="2800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</a:rPr>
              <a:t> sind sie oft zu autoritär. (-)</a:t>
            </a:r>
            <a:r>
              <a:rPr lang="ru-RU" sz="2800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de-DE" sz="2800" i="1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</a:rPr>
              <a:t>Außerdem</a:t>
            </a:r>
            <a:r>
              <a:rPr lang="de-DE" sz="2800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</a:rPr>
              <a:t> akzeptieren sie nie die Meinung ihrer Kinder. (-)</a:t>
            </a:r>
            <a:r>
              <a:rPr lang="ru-RU" sz="2800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de-DE" sz="2800" i="1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</a:rPr>
              <a:t>Ich würde sagen, </a:t>
            </a:r>
            <a:r>
              <a:rPr lang="de-DE" sz="2800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</a:rPr>
              <a:t>die Menschen haben zu wenig Liebe zueinander</a:t>
            </a:r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Для введения контрастирующих аргументов используются следующие союзы и союзные слова: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aber, andererseits, trotz (G.),  trotzdem, obwohl,  im Gegensatz zu.</a:t>
            </a:r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Например:</a:t>
            </a:r>
            <a:r>
              <a:rPr lang="de-DE" sz="2800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de-DE" sz="2800" i="1" dirty="0" smtClean="0">
                <a:latin typeface="Times New Roman" pitchFamily="18" charset="0"/>
                <a:cs typeface="Times New Roman" pitchFamily="18" charset="0"/>
              </a:rPr>
              <a:t>Man sagt, dass </a:t>
            </a:r>
            <a:r>
              <a:rPr lang="de-DE" sz="2800" dirty="0" smtClean="0">
                <a:latin typeface="Times New Roman" pitchFamily="18" charset="0"/>
                <a:cs typeface="Times New Roman" pitchFamily="18" charset="0"/>
              </a:rPr>
              <a:t>die heutigen Kinder wenig lesen. (-)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de-DE" sz="2800" i="1" dirty="0" smtClean="0">
                <a:latin typeface="Times New Roman" pitchFamily="18" charset="0"/>
                <a:cs typeface="Times New Roman" pitchFamily="18" charset="0"/>
              </a:rPr>
              <a:t>Trotz </a:t>
            </a:r>
            <a:r>
              <a:rPr lang="de-DE" sz="2800" dirty="0" smtClean="0">
                <a:latin typeface="Times New Roman" pitchFamily="18" charset="0"/>
                <a:cs typeface="Times New Roman" pitchFamily="18" charset="0"/>
              </a:rPr>
              <a:t>der Bemühungen der Lehrer und der Eltern sehen sie lieber fern. (-)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de-DE" sz="2800" i="1" dirty="0" smtClean="0">
                <a:latin typeface="Times New Roman" pitchFamily="18" charset="0"/>
                <a:cs typeface="Times New Roman" pitchFamily="18" charset="0"/>
              </a:rPr>
              <a:t>Im Gegensatz </a:t>
            </a:r>
            <a:r>
              <a:rPr lang="de-DE" sz="2800" dirty="0" smtClean="0">
                <a:latin typeface="Times New Roman" pitchFamily="18" charset="0"/>
                <a:cs typeface="Times New Roman" pitchFamily="18" charset="0"/>
              </a:rPr>
              <a:t>zum Buch ist das Fernsehen attraktiv und unterhaltsam.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800" dirty="0" smtClean="0">
                <a:latin typeface="Times New Roman" pitchFamily="18" charset="0"/>
                <a:cs typeface="Times New Roman" pitchFamily="18" charset="0"/>
              </a:rPr>
              <a:t>(-)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de-DE" sz="2800" i="1" dirty="0" smtClean="0">
                <a:latin typeface="Times New Roman" pitchFamily="18" charset="0"/>
                <a:cs typeface="Times New Roman" pitchFamily="18" charset="0"/>
              </a:rPr>
              <a:t>Andererseits</a:t>
            </a:r>
            <a:r>
              <a:rPr lang="de-DE" sz="2800" dirty="0" smtClean="0">
                <a:latin typeface="Times New Roman" pitchFamily="18" charset="0"/>
                <a:cs typeface="Times New Roman" pitchFamily="18" charset="0"/>
              </a:rPr>
              <a:t> lesen die meisten Kinder sehr gern Comics. (+)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de-DE" sz="2800" i="1" dirty="0" smtClean="0">
                <a:latin typeface="Times New Roman" pitchFamily="18" charset="0"/>
                <a:cs typeface="Times New Roman" pitchFamily="18" charset="0"/>
              </a:rPr>
              <a:t>Obwohl</a:t>
            </a:r>
            <a:r>
              <a:rPr lang="de-DE" sz="2800" dirty="0" smtClean="0">
                <a:latin typeface="Times New Roman" pitchFamily="18" charset="0"/>
                <a:cs typeface="Times New Roman" pitchFamily="18" charset="0"/>
              </a:rPr>
              <a:t> die meisten Jugendlichen nur wenig lesen, ist Lesen mein Hobby. (+)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de-DE" sz="2800" i="1" dirty="0" smtClean="0">
                <a:latin typeface="Times New Roman" pitchFamily="18" charset="0"/>
                <a:cs typeface="Times New Roman" pitchFamily="18" charset="0"/>
              </a:rPr>
              <a:t>Trotzdem</a:t>
            </a:r>
            <a:r>
              <a:rPr lang="de-DE" sz="2800" dirty="0" smtClean="0">
                <a:latin typeface="Times New Roman" pitchFamily="18" charset="0"/>
                <a:cs typeface="Times New Roman" pitchFamily="18" charset="0"/>
              </a:rPr>
              <a:t> bleibt ein gutes Buch auch heute ein schönes Geschenk zum Geburtstag.</a:t>
            </a:r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3600" i="1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</a:rPr>
              <a:t>also, deshalb, darum,  in erster Linie, vor allem, erstens (zweitens, drittens), meiner Meinung nach, was mich anbetrifft, was mich angeht, zum Beispiel</a:t>
            </a:r>
            <a:r>
              <a:rPr lang="de-DE" sz="2800" i="1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</a:rPr>
              <a:t>В основной части эссе мы также употребляем союзы и союзные обороты</a:t>
            </a:r>
            <a:r>
              <a:rPr lang="de-DE" sz="4400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400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</a:rPr>
              <a:t>выражения</a:t>
            </a:r>
            <a:r>
              <a:rPr lang="de-DE" sz="4400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</a:rPr>
              <a:t>В последнем абзаце следует обобщить высказанное и сделать заключение: снова пишем предложение, отражающее противоречивость темы, но в то же время, дающее надежду на нахождение компромисса. Если тема позволяет, здесь четко можно выразить свое мнение. Используем выражения: </a:t>
            </a:r>
            <a:r>
              <a:rPr lang="ru-RU" sz="2800" b="1" i="1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</a:rPr>
              <a:t>zum Schluss,  im Ergebnis, also, im</a:t>
            </a:r>
            <a:r>
              <a:rPr lang="de-DE" sz="2800" b="1" i="1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</a:rPr>
              <a:t> G</a:t>
            </a:r>
            <a:r>
              <a:rPr lang="ru-RU" sz="2800" b="1" i="1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</a:rPr>
              <a:t>roßen und </a:t>
            </a:r>
            <a:r>
              <a:rPr lang="de-DE" sz="2800" b="1" i="1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z="2800" b="1" i="1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</a:rPr>
              <a:t>anzen, zusammengefasst.</a:t>
            </a:r>
          </a:p>
          <a:p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Заключение</a:t>
            </a:r>
            <a:endParaRPr lang="ru-RU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3333CC"/>
                </a:solidFill>
              </a:rPr>
              <a:t>Redemittel und Sprachstrukturen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1. В 2019 году средний тестовый балл увеличился почти на </a:t>
            </a:r>
            <a:r>
              <a:rPr lang="ru-RU" dirty="0" smtClean="0">
                <a:solidFill>
                  <a:srgbClr val="FF0000"/>
                </a:solidFill>
              </a:rPr>
              <a:t>20 баллов (72.2</a:t>
            </a:r>
            <a:r>
              <a:rPr lang="ru-RU" dirty="0" smtClean="0"/>
              <a:t>) по сравнению с 2018 (54.4), что говорит о том, что сдают ЕГЭ по немецкому языку мотивированные и хорошо подготовленные обучающиеся школ региона.</a:t>
            </a:r>
          </a:p>
          <a:p>
            <a:r>
              <a:rPr lang="ru-RU" dirty="0" smtClean="0"/>
              <a:t>2. В этом году количество участников из области сохранилось на уровне 2018 года и составило 2 человека, что несомненно вызывает обеспокоенность, так как немецкий язык традиционно изучался в сельских школах, которые прежде готовили участников ЕГЭ в относительно большом количестве.</a:t>
            </a:r>
          </a:p>
          <a:p>
            <a:r>
              <a:rPr lang="ru-RU" dirty="0" smtClean="0"/>
              <a:t>3. Положительно оценивается участие в ЕГЭ двух школьников из профилирующей гимназии №39, которые показали хорошие результаты в этом году</a:t>
            </a:r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ВЫВОД о характере изменения результатов ЕГЭ по предмету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800" dirty="0" smtClean="0"/>
              <a:t>Ich behaupte, dass …</a:t>
            </a:r>
          </a:p>
          <a:p>
            <a:r>
              <a:rPr lang="de-DE" sz="2800" dirty="0" smtClean="0"/>
              <a:t>Ich bin (nicht) der Meinung, das …</a:t>
            </a:r>
          </a:p>
          <a:p>
            <a:r>
              <a:rPr lang="de-DE" sz="2800" dirty="0" smtClean="0"/>
              <a:t>Man stellt immer wieder fest, dass …</a:t>
            </a:r>
          </a:p>
          <a:p>
            <a:r>
              <a:rPr lang="de-DE" sz="2800" dirty="0" smtClean="0"/>
              <a:t>Ich finde/denke/meine/glaube, dass …</a:t>
            </a:r>
          </a:p>
          <a:p>
            <a:r>
              <a:rPr lang="de-DE" sz="2800" dirty="0" smtClean="0"/>
              <a:t>Viele Leute sagen/denken, dass …</a:t>
            </a:r>
          </a:p>
          <a:p>
            <a:r>
              <a:rPr lang="de-DE" sz="2800" dirty="0" smtClean="0"/>
              <a:t>Manchmal hört man das Argument, dass …</a:t>
            </a:r>
          </a:p>
          <a:p>
            <a:r>
              <a:rPr lang="de-DE" sz="2800" dirty="0" smtClean="0"/>
              <a:t>Man sagt, dass, …</a:t>
            </a:r>
          </a:p>
          <a:p>
            <a:r>
              <a:rPr lang="de-DE" sz="2800" dirty="0" smtClean="0"/>
              <a:t>Das sieht man daran, dass …</a:t>
            </a:r>
            <a:endParaRPr lang="ru-RU" sz="2800" dirty="0" smtClean="0"/>
          </a:p>
          <a:p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0" dirty="0" smtClean="0">
                <a:solidFill>
                  <a:srgbClr val="3333CC"/>
                </a:solidFill>
              </a:rPr>
              <a:t>etwas behaupten oder feststellen</a:t>
            </a:r>
            <a:endParaRPr lang="ru-RU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800" dirty="0" smtClean="0"/>
              <a:t>Ich bin dafür/dagegen, dass …</a:t>
            </a:r>
          </a:p>
          <a:p>
            <a:r>
              <a:rPr lang="de-DE" sz="2800" dirty="0" smtClean="0"/>
              <a:t>Ich bin für/gegen …, weil …</a:t>
            </a:r>
          </a:p>
          <a:p>
            <a:r>
              <a:rPr lang="de-DE" sz="2800" dirty="0" smtClean="0"/>
              <a:t>Ein Beispiel dafür ist/sind …</a:t>
            </a:r>
          </a:p>
          <a:p>
            <a:r>
              <a:rPr lang="de-DE" sz="2800" dirty="0" smtClean="0"/>
              <a:t>Ich meine auch, dass …</a:t>
            </a:r>
          </a:p>
          <a:p>
            <a:r>
              <a:rPr lang="de-DE" sz="2800" dirty="0" smtClean="0"/>
              <a:t>Ich halte es für richtig/gut, …</a:t>
            </a:r>
          </a:p>
          <a:p>
            <a:r>
              <a:rPr lang="de-DE" sz="2800" dirty="0" smtClean="0"/>
              <a:t>Im Gegensatz dazu meine ich, dass …</a:t>
            </a:r>
          </a:p>
          <a:p>
            <a:r>
              <a:rPr lang="de-DE" sz="2800" dirty="0" smtClean="0"/>
              <a:t>Dagegen spricht auch die Tatsache, dass …</a:t>
            </a:r>
          </a:p>
          <a:p>
            <a:r>
              <a:rPr lang="de-DE" sz="2800" dirty="0" smtClean="0"/>
              <a:t>Einerseits – andererseits</a:t>
            </a:r>
            <a:endParaRPr lang="ru-RU" sz="2800" dirty="0" smtClean="0"/>
          </a:p>
          <a:p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3333CC"/>
                </a:solidFill>
              </a:rPr>
              <a:t>dafür sein/ dagegen sein</a:t>
            </a:r>
            <a:endParaRPr lang="ru-RU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de-DE" sz="2800" dirty="0" smtClean="0"/>
              <a:t>Außerdem finde ich, dass …</a:t>
            </a:r>
          </a:p>
          <a:p>
            <a:pPr>
              <a:lnSpc>
                <a:spcPct val="90000"/>
              </a:lnSpc>
            </a:pPr>
            <a:r>
              <a:rPr lang="de-DE" sz="2800" dirty="0" smtClean="0"/>
              <a:t>Ein weiterer Grund ist, …</a:t>
            </a:r>
          </a:p>
          <a:p>
            <a:pPr>
              <a:lnSpc>
                <a:spcPct val="90000"/>
              </a:lnSpc>
            </a:pPr>
            <a:r>
              <a:rPr lang="de-DE" sz="2800" dirty="0" smtClean="0"/>
              <a:t>Ein anderes Argument ist, dass …</a:t>
            </a:r>
          </a:p>
          <a:p>
            <a:pPr>
              <a:lnSpc>
                <a:spcPct val="90000"/>
              </a:lnSpc>
            </a:pPr>
            <a:r>
              <a:rPr lang="de-DE" sz="2800" dirty="0" smtClean="0"/>
              <a:t>Ich </a:t>
            </a:r>
            <a:r>
              <a:rPr lang="de-DE" sz="2800" b="1" dirty="0" smtClean="0"/>
              <a:t>halte</a:t>
            </a:r>
            <a:r>
              <a:rPr lang="de-DE" sz="2800" dirty="0" smtClean="0"/>
              <a:t> es für wichtig, …(Inf. +zu)…</a:t>
            </a:r>
          </a:p>
          <a:p>
            <a:pPr>
              <a:lnSpc>
                <a:spcPct val="90000"/>
              </a:lnSpc>
            </a:pPr>
            <a:r>
              <a:rPr lang="de-DE" sz="2800" dirty="0" smtClean="0"/>
              <a:t>Man darf nicht vergessen, dass …</a:t>
            </a:r>
          </a:p>
          <a:p>
            <a:pPr>
              <a:lnSpc>
                <a:spcPct val="90000"/>
              </a:lnSpc>
            </a:pPr>
            <a:r>
              <a:rPr lang="de-DE" sz="2800" dirty="0" smtClean="0"/>
              <a:t>Zu diesem Punkt möchte ich noch sagen/hinzufügen, dass …</a:t>
            </a:r>
          </a:p>
          <a:p>
            <a:pPr>
              <a:lnSpc>
                <a:spcPct val="90000"/>
              </a:lnSpc>
            </a:pPr>
            <a:r>
              <a:rPr lang="de-DE" sz="2800" dirty="0" smtClean="0"/>
              <a:t>Es kann sein, dass…</a:t>
            </a:r>
          </a:p>
          <a:p>
            <a:pPr>
              <a:lnSpc>
                <a:spcPct val="90000"/>
              </a:lnSpc>
            </a:pPr>
            <a:r>
              <a:rPr lang="de-DE" sz="2800" dirty="0" smtClean="0"/>
              <a:t>Das bedeutet (nicht), dass ...</a:t>
            </a:r>
          </a:p>
          <a:p>
            <a:pPr>
              <a:lnSpc>
                <a:spcPct val="90000"/>
              </a:lnSpc>
            </a:pPr>
            <a:r>
              <a:rPr lang="de-DE" sz="2800" dirty="0" smtClean="0"/>
              <a:t>Ich komme zu dem Ergebnis, dass …</a:t>
            </a:r>
          </a:p>
          <a:p>
            <a:pPr>
              <a:lnSpc>
                <a:spcPct val="90000"/>
              </a:lnSpc>
            </a:pPr>
            <a:r>
              <a:rPr lang="de-DE" sz="2800" dirty="0" smtClean="0"/>
              <a:t>In solchen Fällen</a:t>
            </a:r>
          </a:p>
          <a:p>
            <a:pPr>
              <a:lnSpc>
                <a:spcPct val="90000"/>
              </a:lnSpc>
            </a:pPr>
            <a:r>
              <a:rPr lang="de-DE" sz="2800" dirty="0" smtClean="0"/>
              <a:t>Es kommt immer wieder vor, dass …</a:t>
            </a:r>
            <a:endParaRPr lang="ru-RU" sz="2800" dirty="0" smtClean="0"/>
          </a:p>
          <a:p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3333CC"/>
                </a:solidFill>
              </a:rPr>
              <a:t>eine Idee/Argument erweitern</a:t>
            </a:r>
            <a:endParaRPr lang="ru-RU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Diese Beispiele zeigen also, dass/wie …</a:t>
            </a:r>
          </a:p>
          <a:p>
            <a:r>
              <a:rPr lang="de-DE" dirty="0" smtClean="0"/>
              <a:t>Nach den Argumenten für und gegen… sehen wir, dass </a:t>
            </a:r>
            <a:r>
              <a:rPr lang="ru-RU" dirty="0" smtClean="0"/>
              <a:t>…</a:t>
            </a:r>
            <a:endParaRPr lang="de-DE" dirty="0" smtClean="0"/>
          </a:p>
          <a:p>
            <a:r>
              <a:rPr lang="de-DE" dirty="0" smtClean="0"/>
              <a:t>Zum Schluss möchte ich sagen/die Frage stellen, …</a:t>
            </a:r>
          </a:p>
          <a:p>
            <a:r>
              <a:rPr lang="de-DE" dirty="0" smtClean="0"/>
              <a:t>Es wäre daher besser…, wenn …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3333CC"/>
                </a:solidFill>
              </a:rPr>
              <a:t>etwas zusammenfassen</a:t>
            </a:r>
            <a:endParaRPr lang="ru-RU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3116559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Рекомендации, которые желательно использовать при подготовке учащих-</a:t>
            </a:r>
            <a:br>
              <a:rPr lang="ru-RU" dirty="0" smtClean="0">
                <a:solidFill>
                  <a:srgbClr val="00B050"/>
                </a:solidFill>
              </a:rPr>
            </a:br>
            <a:r>
              <a:rPr lang="ru-RU" dirty="0" smtClean="0">
                <a:solidFill>
                  <a:srgbClr val="00B050"/>
                </a:solidFill>
              </a:rPr>
              <a:t>ся к сдаче ЕГЭ по немецкому языку.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dirty="0" smtClean="0"/>
              <a:t>Рекомендуется уделять равнозначное внимание всем видам речевой деятельности, которые составляют систему постоянно обновляющегося языка. Из анализа, проведённого по результатам ЕГЭ по немецкому языку 2019 года, следует, что развитие компетенций в таких видах речевой деятельности, как письменная речь и аудирование, формирование и развитие лексических и грамматических навыков, позволяющих обучающимся реализовать свои коммуникативные намерения, должны </a:t>
            </a:r>
            <a:r>
              <a:rPr lang="ru-RU" dirty="0" smtClean="0"/>
              <a:t>находиться </a:t>
            </a:r>
            <a:r>
              <a:rPr lang="ru-RU" dirty="0" smtClean="0"/>
              <a:t>в центре внимания учителя немецкого языка.</a:t>
            </a:r>
            <a:endParaRPr lang="ru-RU" sz="3200" dirty="0">
              <a:solidFill>
                <a:srgbClr val="00B050"/>
              </a:solidFill>
              <a:latin typeface="Arial Black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314595"/>
          </a:xfrm>
        </p:spPr>
        <p:txBody>
          <a:bodyPr>
            <a:normAutofit/>
          </a:bodyPr>
          <a:lstStyle/>
          <a:p>
            <a:pPr algn="just"/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При подготовке обучающихся к решению части «Письмо» следует:</a:t>
            </a:r>
          </a:p>
          <a:p>
            <a:pPr algn="just"/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       -    организовывать регулярную практику в выполнении письменных заданий разного объема, для того чтобы развить готовность написать работу в соответствии с объемом, рекомендованным временем, указанными в экзаменационном задании</a:t>
            </a:r>
            <a:endParaRPr lang="ru-RU" sz="28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458611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-  научить учащихся отбирать материал, необходимый для полного и точного выполнения задания в соответствии с поставленными коммуникативными задачами, а после написания работы проверять ее как с точки зрения содержания, так и с точки зрения формы.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386603"/>
          </a:xfrm>
        </p:spPr>
        <p:txBody>
          <a:bodyPr/>
          <a:lstStyle/>
          <a:p>
            <a:pPr algn="just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-  научить учащихся умению анализировать и редактировать собственные письменные работы.</a:t>
            </a:r>
          </a:p>
          <a:p>
            <a:pPr algn="just"/>
            <a:r>
              <a:rPr lang="ru-RU" dirty="0" smtClean="0"/>
              <a:t>        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-  обратить внимание учащихся на необходимость внимательного прочтения инструкций к выполнению задания и научить их извлекать из инструкций максимум информации. Инструкции к заданиям 39 и 40 дают ясные ориентиры для выполнения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530619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5) Рекомендуется знакомить учащихся с разными видами заданий по письму, чтобы сформировать представление об особенностях этих заданий.</a:t>
            </a:r>
          </a:p>
          <a:p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Также важно тренировать учащихся в написании письменных высказываний разного объема, чтобы они были готовы написать работу в соответствии с объемом, указанным в тестовом задании.</a:t>
            </a:r>
            <a:endParaRPr lang="ru-RU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668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0424"/>
                <a:gridCol w="1728192"/>
                <a:gridCol w="936104"/>
                <a:gridCol w="2376264"/>
                <a:gridCol w="864096"/>
                <a:gridCol w="159452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Раздел работы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Кол-во заданий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Соотношение оценки выполнения</a:t>
                      </a:r>
                    </a:p>
                    <a:p>
                      <a:r>
                        <a:rPr kumimoji="0" lang="ru-RU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отдельных частей работы в общей</a:t>
                      </a:r>
                    </a:p>
                    <a:p>
                      <a:r>
                        <a:rPr kumimoji="0" lang="ru-RU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оценке в % от максимального</a:t>
                      </a:r>
                    </a:p>
                    <a:p>
                      <a:r>
                        <a:rPr kumimoji="0" lang="ru-RU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первичного балла (МПБ)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МПБ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Тип задания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Аудирование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Чтение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Задания</a:t>
                      </a:r>
                    </a:p>
                    <a:p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 кратким</a:t>
                      </a:r>
                    </a:p>
                    <a:p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ответом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Грамматика и лексика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accent2"/>
                          </a:solidFill>
                        </a:rPr>
                        <a:t>4</a:t>
                      </a:r>
                      <a:endParaRPr lang="ru-RU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accent2"/>
                          </a:solidFill>
                        </a:rPr>
                        <a:t>Письмо</a:t>
                      </a:r>
                      <a:endParaRPr lang="ru-RU" b="1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accent2"/>
                          </a:solidFill>
                        </a:rPr>
                        <a:t>2</a:t>
                      </a:r>
                      <a:endParaRPr lang="ru-RU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accent2"/>
                          </a:solidFill>
                        </a:rPr>
                        <a:t>20</a:t>
                      </a:r>
                      <a:endParaRPr lang="ru-RU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accent2"/>
                          </a:solidFill>
                        </a:rPr>
                        <a:t>20</a:t>
                      </a:r>
                      <a:endParaRPr lang="ru-RU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u="sng" kern="1200" baseline="0" dirty="0" smtClean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Задания</a:t>
                      </a:r>
                    </a:p>
                    <a:p>
                      <a:r>
                        <a:rPr kumimoji="0" lang="ru-RU" sz="1800" u="sng" kern="1200" baseline="0" dirty="0" smtClean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с развер-</a:t>
                      </a:r>
                    </a:p>
                    <a:p>
                      <a:r>
                        <a:rPr kumimoji="0" lang="ru-RU" sz="1800" u="sng" kern="1200" baseline="0" dirty="0" smtClean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нутым</a:t>
                      </a:r>
                    </a:p>
                    <a:p>
                      <a:r>
                        <a:rPr kumimoji="0" lang="ru-RU" sz="1800" u="sng" kern="1200" baseline="0" dirty="0" smtClean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ответом</a:t>
                      </a:r>
                      <a:endParaRPr lang="ru-RU" u="sng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u="sng" dirty="0" smtClean="0"/>
                        <a:t>Устная часть</a:t>
                      </a:r>
                      <a:endParaRPr lang="ru-RU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Итого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Структура экзаменационной работы</a:t>
            </a:r>
            <a:endParaRPr lang="ru-RU" dirty="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530619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  <a:t>Вероятно способствовать мотивации к изучению немецкого языка будут мероприятия, которые носят соревновательный характер, которые призваны формировать не только языковые, но и социальные компетенции, такие как Олимпиады, Лингвистические марафоны. Междисциплинарные проекты были бы отличным инструментом в руках опытных учителей, которые смогли бы языковые и предметные навыки соединить и добиться успехов по нескольким направлениям. Язык не был бы самоцелью, а стал бы посредником в освоении специальных знаний, способствовал бы расширению кругозора школьников.</a:t>
            </a:r>
            <a:endParaRPr lang="ru-RU" sz="3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Без названия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39752" y="2558256"/>
            <a:ext cx="3194273" cy="3937495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Задания на аудирование базового и повышенного уровня были выполнены на довольно высоком уровне в группе от 61 до 80, задания повышенного уровня продемонстировали неких разброд от 0 до 100 баллов. Обучающиеся в группе от 81 до 100 баллов справились почти безукоризненно с заданиями, проверяющими навыки аудирования. Только в одном задании средний балл был 50, тогда как 8 остальных заданий были выполнены полностью.</a:t>
            </a:r>
          </a:p>
          <a:p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Аудирование (результаты </a:t>
            </a:r>
            <a:r>
              <a:rPr lang="ru-RU" dirty="0" smtClean="0">
                <a:solidFill>
                  <a:srgbClr val="7030A0"/>
                </a:solidFill>
              </a:rPr>
              <a:t>2019г</a:t>
            </a:r>
            <a:r>
              <a:rPr lang="ru-RU" dirty="0" smtClean="0">
                <a:solidFill>
                  <a:srgbClr val="7030A0"/>
                </a:solidFill>
              </a:rPr>
              <a:t>.)</a:t>
            </a:r>
            <a:endParaRPr lang="ru-RU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С заданиями из раздела "Чтение" базового и повышенного уровня сложности у обучающихся обеих анализируемых групп особых проблем не было, а с заданиями высокого уровня, требующими полного и точного понимания информации текста справились с различной степенью успеха, группа от 81 до 100 набрали в совокупности больше пунктов и показали лучше результаты, но в двух заданиях этого уровня сложности они не получили ни одного пункта, участники группы от 61 до 80 в трех заданиях не набрали ни одного балла.</a:t>
            </a:r>
          </a:p>
          <a:p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>
                <a:solidFill>
                  <a:srgbClr val="002060"/>
                </a:solidFill>
              </a:rPr>
              <a:t>Чтение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493</TotalTime>
  <Words>3420</Words>
  <Application>Microsoft Office PowerPoint</Application>
  <PresentationFormat>On-screen Show (4:3)</PresentationFormat>
  <Paragraphs>404</Paragraphs>
  <Slides>72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72</vt:i4>
      </vt:variant>
    </vt:vector>
  </HeadingPairs>
  <TitlesOfParts>
    <vt:vector size="73" baseType="lpstr">
      <vt:lpstr>Concourse</vt:lpstr>
      <vt:lpstr>Рекомендации для подготовки к ЕГЭ по немецкому языку</vt:lpstr>
      <vt:lpstr>Количество участников ЕГЭ по учебному предмету (за последние 3 года)</vt:lpstr>
      <vt:lpstr>Количество участников по типам ОО</vt:lpstr>
      <vt:lpstr>Количество участников ЕГЭ по немецкому языку по АТЕ региона</vt:lpstr>
      <vt:lpstr>Динамика результатов ЕГЭ по предмету за последние 3 года</vt:lpstr>
      <vt:lpstr>ВЫВОД о характере изменения результатов ЕГЭ по предмету   </vt:lpstr>
      <vt:lpstr>Структура экзаменационной работы</vt:lpstr>
      <vt:lpstr>Аудирование (результаты 2019г.)</vt:lpstr>
      <vt:lpstr>Чтение </vt:lpstr>
      <vt:lpstr>Грамматика и лексика</vt:lpstr>
      <vt:lpstr>Грамматика и лексика</vt:lpstr>
      <vt:lpstr>Slide 12</vt:lpstr>
      <vt:lpstr>Раздел «Письмо» включает два задания базового (39) и высокого (40) уровня сложности: письмо личного характера и сочинение с элементами рассуждения. </vt:lpstr>
      <vt:lpstr>Результаты по заданиям 39, 40 (2019 г.)</vt:lpstr>
      <vt:lpstr> Типичные ошибки учащихся при выполнении задания 40 </vt:lpstr>
      <vt:lpstr>Трудности, с которыми сталкиваются участники </vt:lpstr>
      <vt:lpstr>Как избежать ошибок при выполнении заданий раздела «Письмо» задание 39? </vt:lpstr>
      <vt:lpstr>Как избежать ошибок при выполнении заданий раздела «Письмо» задание 40?</vt:lpstr>
      <vt:lpstr>Раздел ЕГЭ «Письмо»</vt:lpstr>
      <vt:lpstr>Структура  раздела «ПИСЬМО»</vt:lpstr>
      <vt:lpstr>Умения, проверяемые в письменной речи</vt:lpstr>
      <vt:lpstr> Письмо личного характера</vt:lpstr>
      <vt:lpstr>Письмо личного характера</vt:lpstr>
      <vt:lpstr>Письменное высказывание с элементами рассуждения</vt:lpstr>
      <vt:lpstr>Письменное высказывание с элементами рассуждения</vt:lpstr>
      <vt:lpstr>Общие умения,  контролируемые в разделе «Письмо»</vt:lpstr>
      <vt:lpstr>Частные умения,  контролируемые в разделе «Письмо»</vt:lpstr>
      <vt:lpstr>Частные умения,  контролируемые в разделе «Письмо»</vt:lpstr>
      <vt:lpstr>Частные умения,  контролируемые в разделе «Письмо»</vt:lpstr>
      <vt:lpstr>ОЦЕНИВАНИЕ</vt:lpstr>
      <vt:lpstr>ОЦЕНИВАНИЕ</vt:lpstr>
      <vt:lpstr>ОЦЕНИВАНИЕ</vt:lpstr>
      <vt:lpstr>ПОДСЧЕТ СЛОВ</vt:lpstr>
      <vt:lpstr>ПОДСЧЕТ СЛОВ</vt:lpstr>
      <vt:lpstr>ПЛАГИАТ</vt:lpstr>
      <vt:lpstr>ДЕЛЕНИЕ ТЕКСТА НА АБЗАЦЫ</vt:lpstr>
      <vt:lpstr>      Методические рекомендации по подготовке учащихся к  выполнению              задания №39 по немецкому языку</vt:lpstr>
      <vt:lpstr>Стратегии выполнения тестовых заданий раздела «Письмо»</vt:lpstr>
      <vt:lpstr> Требования к написанию текста</vt:lpstr>
      <vt:lpstr>Варианты написания адреса (только названия города) и даты</vt:lpstr>
      <vt:lpstr>Варианты написания обращения</vt:lpstr>
      <vt:lpstr>Завершающие фразы, которые могут быть использованы только в личном письме:</vt:lpstr>
      <vt:lpstr>В конце письма.</vt:lpstr>
      <vt:lpstr>Памятка для учащегося:</vt:lpstr>
      <vt:lpstr>Стратегии выполнения тестовых заданий раздела «Письмо»</vt:lpstr>
      <vt:lpstr>Письменное высказывание с элементами рассуждения </vt:lpstr>
      <vt:lpstr>Стратегии выполнения тестовых заданий раздела «Письмо»</vt:lpstr>
      <vt:lpstr>Стратегии выполнения тестовых заданий раздела «Письмо»</vt:lpstr>
      <vt:lpstr>Структура эссе </vt:lpstr>
      <vt:lpstr>Вступление – постановка проблемы</vt:lpstr>
      <vt:lpstr>Вступление</vt:lpstr>
      <vt:lpstr>Основная часть</vt:lpstr>
      <vt:lpstr>Slide 53</vt:lpstr>
      <vt:lpstr>Slide 54</vt:lpstr>
      <vt:lpstr>Slide 55</vt:lpstr>
      <vt:lpstr>Slide 56</vt:lpstr>
      <vt:lpstr>В основной части эссе мы также употребляем союзы и союзные обороты, выражения:</vt:lpstr>
      <vt:lpstr>Заключение</vt:lpstr>
      <vt:lpstr>Redemittel und Sprachstrukturen</vt:lpstr>
      <vt:lpstr>etwas behaupten oder feststellen</vt:lpstr>
      <vt:lpstr>dafür sein/ dagegen sein</vt:lpstr>
      <vt:lpstr>eine Idee/Argument erweitern</vt:lpstr>
      <vt:lpstr>etwas zusammenfassen</vt:lpstr>
      <vt:lpstr>Рекомендации, которые желательно использовать при подготовке учащих- ся к сдаче ЕГЭ по немецкому языку.</vt:lpstr>
      <vt:lpstr> </vt:lpstr>
      <vt:lpstr>Slide 66</vt:lpstr>
      <vt:lpstr>Slide 67</vt:lpstr>
      <vt:lpstr>Slide 68</vt:lpstr>
      <vt:lpstr>Slide 69</vt:lpstr>
      <vt:lpstr>Slide 70</vt:lpstr>
      <vt:lpstr>Slide 71</vt:lpstr>
      <vt:lpstr>Slide 72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Рекомендации для подготовки к ЕГЭ по немецкому языку</dc:title>
  <dc:creator>Ольга Сатковская</dc:creator>
  <cp:lastModifiedBy>Ольга Сатковская</cp:lastModifiedBy>
  <cp:revision>53</cp:revision>
  <dcterms:created xsi:type="dcterms:W3CDTF">2018-01-24T14:54:21Z</dcterms:created>
  <dcterms:modified xsi:type="dcterms:W3CDTF">2020-01-14T10:12:06Z</dcterms:modified>
</cp:coreProperties>
</file>