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608" r:id="rId2"/>
    <p:sldId id="696" r:id="rId3"/>
    <p:sldId id="694" r:id="rId4"/>
    <p:sldId id="719" r:id="rId5"/>
    <p:sldId id="720" r:id="rId6"/>
    <p:sldId id="721" r:id="rId7"/>
    <p:sldId id="699" r:id="rId8"/>
    <p:sldId id="718" r:id="rId9"/>
    <p:sldId id="714" r:id="rId10"/>
    <p:sldId id="722" r:id="rId11"/>
    <p:sldId id="723" r:id="rId12"/>
    <p:sldId id="724" r:id="rId13"/>
    <p:sldId id="725" r:id="rId14"/>
    <p:sldId id="726" r:id="rId15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B9D08C"/>
    <a:srgbClr val="004620"/>
    <a:srgbClr val="003B68"/>
    <a:srgbClr val="005EA4"/>
    <a:srgbClr val="8FCE4A"/>
    <a:srgbClr val="D0D8E8"/>
    <a:srgbClr val="E9EDF4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207000"/>
            <a:ext cx="5449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Тихоновская Светлана Николаевна,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начальник отдела ГИА Регионального центра оценки качества образования Орловской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548061"/>
            <a:ext cx="83010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Особенности оценивания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итогового собеседования по русскому языку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в 2019 – 2020 учебном году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27 января 2020 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г.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Сбор материалов ИС </a:t>
            </a: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экспертом </a:t>
            </a:r>
            <a:b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аудитории проведения </a:t>
            </a: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(1 схема оценивания)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20650" y="1542132"/>
            <a:ext cx="2270125" cy="9032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первый ВДП –  бланки ИС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8775" y="1651669"/>
            <a:ext cx="2984500" cy="10588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–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специализированная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форма черновика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для эксперта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0650" y="1353219"/>
            <a:ext cx="8915400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ВДП упаковываются: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663" y="5931569"/>
            <a:ext cx="8942387" cy="5937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Запечатанные </a:t>
            </a: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ВДП </a:t>
            </a:r>
            <a:r>
              <a:rPr lang="ru-RU" alt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эксперт передает </a:t>
            </a: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экзаменатору-собеседнику</a:t>
            </a:r>
          </a:p>
        </p:txBody>
      </p:sp>
      <p:sp>
        <p:nvSpPr>
          <p:cNvPr id="25" name="Выгнутая вниз стрелка 24"/>
          <p:cNvSpPr/>
          <p:nvPr/>
        </p:nvSpPr>
        <p:spPr>
          <a:xfrm rot="10107981">
            <a:off x="6127750" y="2423194"/>
            <a:ext cx="1695450" cy="4984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rot="10184274">
            <a:off x="1622425" y="2221582"/>
            <a:ext cx="1700213" cy="4746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845469"/>
            <a:ext cx="3490912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447800" y="3947194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800" y="3947194"/>
            <a:ext cx="273050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447800" y="3947194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7422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8946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0470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1994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3518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91532"/>
            <a:ext cx="3490913" cy="262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929313" y="4485357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929313" y="4485357"/>
            <a:ext cx="271462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929313" y="4485357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948657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3101057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2589213" y="4158332"/>
            <a:ext cx="666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 smtClean="0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0   0    5</a:t>
            </a:r>
          </a:p>
        </p:txBody>
      </p:sp>
      <p:sp>
        <p:nvSpPr>
          <p:cNvPr id="45" name="TextBox 24"/>
          <p:cNvSpPr txBox="1">
            <a:spLocks noChangeArrowheads="1"/>
          </p:cNvSpPr>
          <p:nvPr/>
        </p:nvSpPr>
        <p:spPr bwMode="auto">
          <a:xfrm>
            <a:off x="7067550" y="4417094"/>
            <a:ext cx="666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 smtClean="0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0   0    2</a:t>
            </a:r>
          </a:p>
        </p:txBody>
      </p:sp>
      <p:sp>
        <p:nvSpPr>
          <p:cNvPr id="46" name="Овал 45"/>
          <p:cNvSpPr/>
          <p:nvPr/>
        </p:nvSpPr>
        <p:spPr>
          <a:xfrm>
            <a:off x="4697413" y="4786982"/>
            <a:ext cx="1781175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66688" y="4485357"/>
            <a:ext cx="1779587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697413" y="5228307"/>
            <a:ext cx="1781175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49225" y="4977482"/>
            <a:ext cx="1779588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Ошибки при заполнении экспертом бланков ИС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Нашивка 49"/>
          <p:cNvSpPr/>
          <p:nvPr/>
        </p:nvSpPr>
        <p:spPr>
          <a:xfrm>
            <a:off x="147910" y="1268760"/>
            <a:ext cx="8888585" cy="360040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Неверное суммирование баллов по критериям оценивания заданий ИС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Picture 5" descr="Z:\Гридунова\сочинение 2018-2019\для презентации\исправление суммы баллов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2" t="71512" r="2244" b="2566"/>
          <a:stretch/>
        </p:blipFill>
        <p:spPr bwMode="auto">
          <a:xfrm>
            <a:off x="251520" y="1700808"/>
            <a:ext cx="4119608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3644115" y="2852935"/>
            <a:ext cx="783868" cy="339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26" y="1700808"/>
            <a:ext cx="4226678" cy="3818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21" y="5661248"/>
            <a:ext cx="1747975" cy="774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7082788" y="5733256"/>
            <a:ext cx="195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 факту 14 баллов</a:t>
            </a:r>
            <a:endParaRPr lang="ru-RU" sz="2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73092"/>
            <a:ext cx="3646558" cy="32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754062" y="4350583"/>
            <a:ext cx="11277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 факту 15 баллов, </a:t>
            </a:r>
            <a:r>
              <a:rPr lang="ru-RU" sz="20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а стоит 14 баллов</a:t>
            </a:r>
            <a:endParaRPr lang="ru-RU" sz="2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059832" y="6237312"/>
            <a:ext cx="792088" cy="517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Ошибки при заполнении экспертом бланков ИС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60502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Нашивка 49"/>
          <p:cNvSpPr/>
          <p:nvPr/>
        </p:nvSpPr>
        <p:spPr>
          <a:xfrm>
            <a:off x="147910" y="1268760"/>
            <a:ext cx="8888585" cy="360040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Отсутствие балла по критерию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96007"/>
            <a:ext cx="2231802" cy="4359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4" y="1825575"/>
            <a:ext cx="2486025" cy="4329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04438"/>
            <a:ext cx="2057400" cy="4351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9" descr="Z:\Гридунова\сочинение 2018-2019\для презентации\пропуск экспертом баллов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36754" r="2765" b="3057"/>
          <a:stretch/>
        </p:blipFill>
        <p:spPr bwMode="auto">
          <a:xfrm>
            <a:off x="71438" y="1682886"/>
            <a:ext cx="3151430" cy="48248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442873" y="4509120"/>
            <a:ext cx="783868" cy="339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20180" y="5445224"/>
            <a:ext cx="783868" cy="339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64396" y="5321957"/>
            <a:ext cx="783868" cy="339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180620" y="5013176"/>
            <a:ext cx="783868" cy="339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Ошибки при заполнении экспертом бланков ИС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60502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Нашивка 49"/>
          <p:cNvSpPr/>
          <p:nvPr/>
        </p:nvSpPr>
        <p:spPr>
          <a:xfrm>
            <a:off x="147910" y="1268760"/>
            <a:ext cx="8888585" cy="360040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Отсутствие отметки о зачете</a:t>
            </a: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общего количества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баллов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772816"/>
            <a:ext cx="3987105" cy="4580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051720" y="5898021"/>
            <a:ext cx="1296144" cy="339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216616" cy="4580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596336" y="5877272"/>
            <a:ext cx="1296144" cy="339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Ошибки при заполнении экспертом бланков ИС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60502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Нашивка 49"/>
          <p:cNvSpPr/>
          <p:nvPr/>
        </p:nvSpPr>
        <p:spPr>
          <a:xfrm>
            <a:off x="147910" y="1268760"/>
            <a:ext cx="8888585" cy="360040"/>
          </a:xfrm>
          <a:prstGeom prst="chevron">
            <a:avLst>
              <a:gd name="adj" fmla="val 28976"/>
            </a:avLst>
          </a:prstGeom>
          <a:solidFill>
            <a:srgbClr val="CDF2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Нарушение правил заполнения бланка ИС экспертом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0" y="1916832"/>
            <a:ext cx="508635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860032" y="1916832"/>
            <a:ext cx="531498" cy="4152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5" descr="Z:\Гридунова\сочинение 2018-2019\для презентации\заполнение экспертом баллов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40" r="4589" b="3126"/>
          <a:stretch/>
        </p:blipFill>
        <p:spPr bwMode="auto">
          <a:xfrm>
            <a:off x="5508104" y="1953312"/>
            <a:ext cx="3381184" cy="4383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460432" y="1988840"/>
            <a:ext cx="531498" cy="4152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Эксперт должен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53336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1484784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1484784"/>
            <a:ext cx="85236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владеть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необходимой нормативной базой</a:t>
            </a:r>
            <a:endParaRPr lang="ru-RU" altLang="ru-RU" sz="20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539552" y="2204864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539552" y="2204864"/>
            <a:ext cx="90996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2)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иметь высшее образование по специальности «Русский язык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литература» с квалификацией «Учитель русского языка и литературы»</a:t>
            </a:r>
          </a:p>
          <a:p>
            <a:pPr>
              <a:spcBef>
                <a:spcPct val="0"/>
              </a:spcBef>
              <a:buNone/>
            </a:pPr>
            <a:endParaRPr lang="ru-RU" altLang="ru-RU" sz="20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899592" y="3068960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899592" y="3068960"/>
            <a:ext cx="7803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3) уметь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объективно оценивать устные ответы участников итогового собеседования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1187624" y="3933056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187624" y="3933056"/>
            <a:ext cx="73714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4) уметь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применять установленные критерии оценивания</a:t>
            </a: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1475656" y="4653136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1475656" y="4653136"/>
            <a:ext cx="69394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5) уметь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разграничивать ошибки и недочёты различного типа</a:t>
            </a: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1737022" y="5457418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1737022" y="5457418"/>
            <a:ext cx="7803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уметь 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оформлять </a:t>
            </a:r>
            <a:r>
              <a:rPr lang="ru-RU" alt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результаты проверки, соблюдая установленные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20928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Схемы оценивания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1" name="object 3"/>
          <p:cNvSpPr txBox="1"/>
          <p:nvPr/>
        </p:nvSpPr>
        <p:spPr>
          <a:xfrm rot="5400000">
            <a:off x="4450201" y="-2732178"/>
            <a:ext cx="369332" cy="83712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400" spc="-10" dirty="0" smtClean="0">
                <a:solidFill>
                  <a:srgbClr val="FFFFFF"/>
                </a:solidFill>
                <a:latin typeface="Cambria" panose="02040503050406030204" pitchFamily="18" charset="0"/>
                <a:cs typeface="Calibri"/>
              </a:rPr>
              <a:t>Выбор схемы оценивания определяется на уровне ОО</a:t>
            </a:r>
            <a:endParaRPr lang="ru-RU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схема оценивания ИС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режиме реального времени)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схема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аудиозаписи)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2549803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2549803"/>
            <a:ext cx="426799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оличество экспертов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количеству аудиторий проведения;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проверка ответов каждого участника итогового собеседования осуществляется экспертом непосредственно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процессе ответа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участника;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 необходимости возможно повторное прослушивание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оценивание записи ответов отдельных участников</a:t>
            </a: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flipV="1">
            <a:off x="4716016" y="2555026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4716016" y="2555026"/>
            <a:ext cx="41764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проверка ответов каждого участника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осуществляется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экспертом после окончания проведения итогового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 (по аудиозаписи);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бязательное ведение двух аудиозаписей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потоковой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персональной;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бязательное прослушивание участником ИС своей аудиозаписи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окончании ответа</a:t>
            </a:r>
          </a:p>
        </p:txBody>
      </p:sp>
    </p:spTree>
    <p:extLst>
      <p:ext uri="{BB962C8B-B14F-4D97-AF65-F5344CB8AC3E}">
        <p14:creationId xmlns:p14="http://schemas.microsoft.com/office/powerpoint/2010/main" val="30714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Материалы для эксперта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403952" cy="1037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Соединительная линия уступом 22"/>
          <p:cNvCxnSpPr/>
          <p:nvPr/>
        </p:nvCxnSpPr>
        <p:spPr>
          <a:xfrm flipV="1">
            <a:off x="296863" y="1268761"/>
            <a:ext cx="7299473" cy="1911116"/>
          </a:xfrm>
          <a:prstGeom prst="bentConnector3">
            <a:avLst>
              <a:gd name="adj1" fmla="val 4621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4"/>
          <p:cNvSpPr>
            <a:spLocks noChangeArrowheads="1"/>
          </p:cNvSpPr>
          <p:nvPr/>
        </p:nvSpPr>
        <p:spPr bwMode="auto">
          <a:xfrm>
            <a:off x="449719" y="2348880"/>
            <a:ext cx="2826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Инструкция для эксперта (приложение 6 к Порядку итогового собеседования)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42" y="1700808"/>
            <a:ext cx="2721049" cy="1479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89984" y="3068960"/>
            <a:ext cx="1440160" cy="136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4"/>
          <p:cNvSpPr>
            <a:spLocks noChangeArrowheads="1"/>
          </p:cNvSpPr>
          <p:nvPr/>
        </p:nvSpPr>
        <p:spPr bwMode="auto">
          <a:xfrm>
            <a:off x="4139952" y="1196752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Демоверсия </a:t>
            </a: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материалов для проведения итогового собеседования</a:t>
            </a:r>
            <a:endParaRPr lang="ru-RU" altLang="ru-RU" sz="16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97375"/>
            <a:ext cx="2100009" cy="1991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Прямоугольник 4"/>
          <p:cNvSpPr>
            <a:spLocks noChangeArrowheads="1"/>
          </p:cNvSpPr>
          <p:nvPr/>
        </p:nvSpPr>
        <p:spPr bwMode="auto">
          <a:xfrm>
            <a:off x="2555777" y="3280916"/>
            <a:ext cx="172819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3) Критерии оценивания итогового собеседования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(приложение 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14 </a:t>
            </a: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 Порядку итогового собеседования)</a:t>
            </a:r>
          </a:p>
          <a:p>
            <a:pPr>
              <a:spcBef>
                <a:spcPct val="0"/>
              </a:spcBef>
              <a:buNone/>
            </a:pPr>
            <a:endParaRPr lang="ru-RU" altLang="ru-RU" sz="16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 flipV="1">
            <a:off x="449263" y="3356992"/>
            <a:ext cx="7795145" cy="1984821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39" y="3933056"/>
            <a:ext cx="3032357" cy="1336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Прямоугольник 4"/>
          <p:cNvSpPr>
            <a:spLocks noChangeArrowheads="1"/>
          </p:cNvSpPr>
          <p:nvPr/>
        </p:nvSpPr>
        <p:spPr bwMode="auto">
          <a:xfrm>
            <a:off x="4427986" y="3356992"/>
            <a:ext cx="46085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4) 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Специализированная </a:t>
            </a: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форма черновика для 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эксперта </a:t>
            </a: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(приложение 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11 </a:t>
            </a: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 Порядку итогового собеседования)</a:t>
            </a:r>
          </a:p>
          <a:p>
            <a:pPr>
              <a:spcBef>
                <a:spcPct val="0"/>
              </a:spcBef>
              <a:buNone/>
            </a:pPr>
            <a:endParaRPr lang="ru-RU" altLang="ru-RU" sz="16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2565874" cy="1122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Прямоугольник 4"/>
          <p:cNvSpPr>
            <a:spLocks noChangeArrowheads="1"/>
          </p:cNvSpPr>
          <p:nvPr/>
        </p:nvSpPr>
        <p:spPr bwMode="auto">
          <a:xfrm>
            <a:off x="3347864" y="5445224"/>
            <a:ext cx="540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Перечень категорий участников, претендующих на уменьшение минимального количества баллов,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необходимого для получения «зачета</a:t>
            </a: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 (приложение 13 к Порядку итогового собеседования)</a:t>
            </a:r>
            <a:endParaRPr lang="ru-RU" alt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-27384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Получение материалов итогового собеседования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(1 схема оценивания)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23528" y="1281460"/>
            <a:ext cx="8345487" cy="923403"/>
          </a:xfrm>
          <a:prstGeom prst="round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Не позднее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8.45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часов </a:t>
            </a:r>
            <a:b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</a:rPr>
            </a:b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получить в штабе у ответственного организатора </a:t>
            </a:r>
            <a:endParaRPr lang="ru-RU" altLang="ru-RU" sz="2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528" y="2420888"/>
            <a:ext cx="8345487" cy="3816424"/>
          </a:xfrm>
          <a:prstGeom prst="roundRect">
            <a:avLst>
              <a:gd name="adj" fmla="val 1956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специализированную </a:t>
            </a:r>
            <a:r>
              <a:rPr lang="ru-RU" sz="22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черновика</a:t>
            </a:r>
            <a:r>
              <a:rPr lang="ru-RU" sz="22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ИС-04);</a:t>
            </a:r>
            <a:endParaRPr lang="ru-RU" sz="22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критерии </a:t>
            </a:r>
            <a:r>
              <a:rPr lang="ru-RU" sz="22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+ критерии оценивания участников </a:t>
            </a:r>
            <a:b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(приложение 13 к Порядку); </a:t>
            </a:r>
            <a:endParaRPr lang="ru-RU" sz="22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комплект </a:t>
            </a:r>
            <a:r>
              <a:rPr lang="ru-RU" sz="22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КИМ;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ВДП </a:t>
            </a:r>
            <a:r>
              <a:rPr lang="ru-RU" sz="22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упаковки бланков </a:t>
            </a: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</a:t>
            </a:r>
            <a:endParaRPr lang="ru-RU" sz="22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ВДП </a:t>
            </a:r>
            <a:r>
              <a:rPr lang="ru-RU" sz="22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упаковки специализированной формы черновика </a:t>
            </a: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эксперта;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список участников с ОВЗ, относящихся к восьми категориям, претендующих на уменьшение баллов при оценивании</a:t>
            </a:r>
            <a:endParaRPr lang="ru-RU" sz="22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-27384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Получение материалов итогового собеседования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(2 схема оценивания)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23528" y="1281460"/>
            <a:ext cx="8345487" cy="923403"/>
          </a:xfrm>
          <a:prstGeom prst="round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После проведения ИС</a:t>
            </a:r>
            <a:b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</a:rPr>
            </a:b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получить в штабе у ответственного организатора </a:t>
            </a:r>
            <a:endParaRPr lang="ru-RU" altLang="ru-RU" sz="2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2420888"/>
            <a:ext cx="8345487" cy="3888432"/>
          </a:xfrm>
          <a:prstGeom prst="roundRect">
            <a:avLst>
              <a:gd name="adj" fmla="val 1956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специализированную </a:t>
            </a:r>
            <a:r>
              <a:rPr lang="ru-RU" sz="22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черновика</a:t>
            </a:r>
            <a:r>
              <a:rPr lang="ru-RU" sz="22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ИС-04);</a:t>
            </a:r>
            <a:endParaRPr lang="ru-RU" sz="22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критерии </a:t>
            </a:r>
            <a:r>
              <a:rPr lang="ru-RU" sz="22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+ критерии оценивания участников </a:t>
            </a:r>
            <a:b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(приложение 13 к Порядку); </a:t>
            </a:r>
            <a:endParaRPr lang="ru-RU" sz="22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комплект </a:t>
            </a:r>
            <a:r>
              <a:rPr lang="ru-RU" sz="22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КИМ;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ВДП с бланками участников;</a:t>
            </a:r>
            <a:endParaRPr lang="ru-RU" sz="22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ВДП </a:t>
            </a:r>
            <a:r>
              <a:rPr lang="ru-RU" sz="22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упаковки специализированной формы черновика </a:t>
            </a: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эксперта;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22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список участников с ОВЗ, относящихся к восьми категориям, претендующих на уменьшение баллов при оценивании</a:t>
            </a:r>
            <a:endParaRPr lang="ru-RU" sz="22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Специализированная форма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черновика для эксперта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9" y="2636912"/>
            <a:ext cx="8388423" cy="2985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058864" y="1208782"/>
            <a:ext cx="6897512" cy="4200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экспертом: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7505" y="1700808"/>
            <a:ext cx="4176463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использовании первой схемы оценивания – в режиме реального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ответе участника ИС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27984" y="1700808"/>
            <a:ext cx="4536504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использовании второй схемы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– после проведения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прослушивании аудиозаписи участника ИС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570" y="4613957"/>
            <a:ext cx="32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2.</a:t>
            </a:r>
            <a:endParaRPr lang="ru-RU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5570" y="5000419"/>
            <a:ext cx="32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447" y="4541949"/>
            <a:ext cx="849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1111111 </a:t>
            </a:r>
            <a:r>
              <a:rPr lang="ru-RU" sz="1400" dirty="0" err="1" smtClean="0"/>
              <a:t>Ахх</a:t>
            </a:r>
            <a:r>
              <a:rPr lang="ru-RU" sz="1400" dirty="0" smtClean="0"/>
              <a:t> </a:t>
            </a:r>
            <a:r>
              <a:rPr lang="ru-RU" sz="1400" dirty="0" err="1" smtClean="0"/>
              <a:t>Зхх</a:t>
            </a:r>
            <a:r>
              <a:rPr lang="ru-RU" sz="1400" dirty="0" smtClean="0"/>
              <a:t> </a:t>
            </a:r>
            <a:r>
              <a:rPr lang="ru-RU" sz="1400" dirty="0" err="1" smtClean="0"/>
              <a:t>Охх</a:t>
            </a:r>
            <a:r>
              <a:rPr lang="ru-RU" sz="1400" dirty="0" smtClean="0"/>
              <a:t>     1    0      1    1     0    0     1     0   1     0      1     0    0    1     0    0      0    0    0      </a:t>
            </a:r>
            <a:r>
              <a:rPr lang="ru-RU" b="1" dirty="0" smtClean="0"/>
              <a:t>7</a:t>
            </a:r>
            <a:r>
              <a:rPr lang="ru-RU" sz="1400" dirty="0" smtClean="0"/>
              <a:t>       </a:t>
            </a:r>
            <a:r>
              <a:rPr lang="ru-RU" sz="1000" b="1" dirty="0" smtClean="0"/>
              <a:t>незачет</a:t>
            </a:r>
            <a:endParaRPr lang="ru-RU" sz="10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5536" y="5445224"/>
            <a:ext cx="8424936" cy="12359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переносит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 оценивания ответа участника ИС в бланк ИС только после проверки им заполненной специализированной формы черновика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Зачёт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ИС,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набравшим не менее 10 баллов из 20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19 критериям оценивания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Оценивание ответов участников ИС с ОВЗ,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детей-инвалидов и инвалидов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263" y="1220788"/>
            <a:ext cx="8371208" cy="714837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Порядку проведения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по русскому языку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88840"/>
            <a:ext cx="3829302" cy="1853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07504" y="3933057"/>
            <a:ext cx="3728596" cy="2736304"/>
          </a:xfrm>
          <a:prstGeom prst="roundRect">
            <a:avLst>
              <a:gd name="adj" fmla="val 8664"/>
            </a:avLst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ОО: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меть список участников ИС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экспертов, оценивающих ответы данных участников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экспертов с критериями оценивания, максимальным и минимальным баллами для участников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собеседника для данных категорий участников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21" y="6093296"/>
            <a:ext cx="1913122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012160" y="5877272"/>
            <a:ext cx="313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поле «Резерв» </a:t>
            </a:r>
            <a:b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бланке ИС </a:t>
            </a:r>
            <a:b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внесено 22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5077" y="6228020"/>
            <a:ext cx="63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2  2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39"/>
            <a:ext cx="4968552" cy="3940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Заполнение бланка экспертом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6" y="1259125"/>
            <a:ext cx="3973264" cy="5348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72177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5251354" y="1340768"/>
            <a:ext cx="3752850" cy="18684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Правила заполнения бланков для участников ИС и экспертов едины: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гелевая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ручка с чернилами черного цвета;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написание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букв и цифр согласно образцу в бланке ИС;  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itchFamily="18" charset="0"/>
              </a:rPr>
              <a:t>строго в ячейках, с первой позиции</a:t>
            </a:r>
          </a:p>
        </p:txBody>
      </p:sp>
      <p:sp>
        <p:nvSpPr>
          <p:cNvPr id="2" name="Овал 1"/>
          <p:cNvSpPr/>
          <p:nvPr/>
        </p:nvSpPr>
        <p:spPr>
          <a:xfrm>
            <a:off x="0" y="2060848"/>
            <a:ext cx="455374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3209255"/>
            <a:ext cx="432048" cy="28840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96863" y="6061484"/>
            <a:ext cx="2232248" cy="319844"/>
          </a:xfrm>
          <a:prstGeom prst="rect">
            <a:avLst/>
          </a:prstGeom>
          <a:noFill/>
          <a:ln w="28575">
            <a:solidFill>
              <a:srgbClr val="004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6093296"/>
            <a:ext cx="792088" cy="3198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347864" y="6093296"/>
            <a:ext cx="430358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355976" y="3501008"/>
            <a:ext cx="136815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788024" y="3933265"/>
            <a:ext cx="432048" cy="6478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427984" y="4869160"/>
            <a:ext cx="1152128" cy="319844"/>
          </a:xfrm>
          <a:prstGeom prst="rect">
            <a:avLst/>
          </a:prstGeom>
          <a:noFill/>
          <a:ln w="28575">
            <a:solidFill>
              <a:srgbClr val="004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644008" y="5445224"/>
            <a:ext cx="792088" cy="3198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789714" y="6093296"/>
            <a:ext cx="430358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124364" y="3481263"/>
            <a:ext cx="2768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о</a:t>
            </a:r>
            <a:r>
              <a:rPr lang="ru-RU" sz="1400" dirty="0" smtClean="0">
                <a:latin typeface="Cambria" panose="02040503050406030204" pitchFamily="18" charset="0"/>
              </a:rPr>
              <a:t>бразец букв, цифр и символов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6136" y="3481263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24364" y="3914472"/>
            <a:ext cx="2768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б</a:t>
            </a:r>
            <a:r>
              <a:rPr lang="ru-RU" sz="1400" dirty="0" smtClean="0">
                <a:latin typeface="Cambria" panose="02040503050406030204" pitchFamily="18" charset="0"/>
              </a:rPr>
              <a:t>аллы по критериям </a:t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dirty="0" smtClean="0">
                <a:latin typeface="Cambria" panose="02040503050406030204" pitchFamily="18" charset="0"/>
              </a:rPr>
              <a:t>(1 или 0). По критерию П1 может быть 2 балла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4120624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24364" y="4849415"/>
            <a:ext cx="2768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ФИО и подпись эксперта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96136" y="4840704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24364" y="5453935"/>
            <a:ext cx="276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отметка             в одном из полей «зачет» или «незачет»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96136" y="5445224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948264" y="5445224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948264" y="5445224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6948264" y="5445224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124364" y="6073551"/>
            <a:ext cx="2768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</a:rPr>
              <a:t>о</a:t>
            </a:r>
            <a:r>
              <a:rPr lang="ru-RU" sz="1400" dirty="0" smtClean="0">
                <a:latin typeface="Cambria" panose="02040503050406030204" pitchFamily="18" charset="0"/>
              </a:rPr>
              <a:t>бщее количество баллов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96136" y="6064840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18051</TotalTime>
  <Words>626</Words>
  <Application>Microsoft Office PowerPoint</Application>
  <PresentationFormat>Экран (4:3)</PresentationFormat>
  <Paragraphs>124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Презентация PowerPoint</vt:lpstr>
      <vt:lpstr>Эксперт должен</vt:lpstr>
      <vt:lpstr>Схемы оценивания итогового собеседования</vt:lpstr>
      <vt:lpstr>Материалы для эксперта</vt:lpstr>
      <vt:lpstr>Презентация PowerPoint</vt:lpstr>
      <vt:lpstr>Презентация PowerPoint</vt:lpstr>
      <vt:lpstr>Специализированная форма  черновика для эксперта</vt:lpstr>
      <vt:lpstr>Оценивание ответов участников ИС с ОВЗ,  детей-инвалидов и инвалидов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Мария Гридунова</cp:lastModifiedBy>
  <cp:revision>1071</cp:revision>
  <cp:lastPrinted>2020-01-21T15:13:56Z</cp:lastPrinted>
  <dcterms:created xsi:type="dcterms:W3CDTF">2011-08-25T06:09:31Z</dcterms:created>
  <dcterms:modified xsi:type="dcterms:W3CDTF">2020-01-24T13:05:18Z</dcterms:modified>
</cp:coreProperties>
</file>