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608" r:id="rId2"/>
    <p:sldId id="611" r:id="rId3"/>
    <p:sldId id="674" r:id="rId4"/>
    <p:sldId id="675" r:id="rId5"/>
    <p:sldId id="659" r:id="rId6"/>
    <p:sldId id="669" r:id="rId7"/>
    <p:sldId id="678" r:id="rId8"/>
    <p:sldId id="676" r:id="rId9"/>
    <p:sldId id="677" r:id="rId10"/>
    <p:sldId id="672" r:id="rId11"/>
    <p:sldId id="679" r:id="rId12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68"/>
    <a:srgbClr val="E9EDF4"/>
    <a:srgbClr val="005EA4"/>
    <a:srgbClr val="004F8A"/>
    <a:srgbClr val="D0D8E8"/>
    <a:srgbClr val="B9D08C"/>
    <a:srgbClr val="8FCE4A"/>
    <a:srgbClr val="ADD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3" autoAdjust="0"/>
    <p:restoredTop sz="97266" autoAdjust="0"/>
  </p:normalViewPr>
  <p:slideViewPr>
    <p:cSldViewPr>
      <p:cViewPr>
        <p:scale>
          <a:sx n="100" d="100"/>
          <a:sy n="100" d="100"/>
        </p:scale>
        <p:origin x="-106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C927B8-61F8-45BC-8035-B503B10E848F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D2D8A91-948A-4A34-AE95-55BF2F4067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5814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05800AB0-D181-4B9E-8CB1-7144209017A9}" type="slidenum">
              <a:rPr lang="ru-RU" altLang="ru-RU" smtClean="0">
                <a:solidFill>
                  <a:srgbClr val="000000"/>
                </a:solidFill>
              </a:rPr>
              <a:pPr/>
              <a:t>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1D7AA6D9-6001-4933-A043-EE988EA587BB}" type="slidenum">
              <a:rPr lang="ru-RU" altLang="ru-RU" smtClean="0">
                <a:solidFill>
                  <a:srgbClr val="000000"/>
                </a:solidFill>
              </a:rPr>
              <a:pPr/>
              <a:t>11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275AE08F-C479-47CB-AC55-D513D7D816EB}" type="slidenum">
              <a:rPr lang="ru-RU" altLang="ru-RU" smtClean="0">
                <a:solidFill>
                  <a:srgbClr val="000000"/>
                </a:solidFill>
              </a:rPr>
              <a:pPr/>
              <a:t>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5A05945-9504-4948-87E8-6C0577294E32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CEAE8A83-E8B3-42B9-ABE5-91A28A4D02CD}" type="slidenum">
              <a:rPr lang="ru-RU" altLang="ru-RU" smtClean="0">
                <a:solidFill>
                  <a:srgbClr val="000000"/>
                </a:solidFill>
              </a:rPr>
              <a:pPr/>
              <a:t>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2F8AED17-AB6F-4EDF-9F34-F62DF96F9963}" type="slidenum">
              <a:rPr lang="ru-RU" altLang="ru-RU" smtClean="0">
                <a:solidFill>
                  <a:srgbClr val="000000"/>
                </a:solidFill>
              </a:rPr>
              <a:pPr/>
              <a:t>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8475073B-3401-4A85-A450-990B2371D68E}" type="slidenum">
              <a:rPr lang="ru-RU" altLang="ru-RU" smtClean="0">
                <a:solidFill>
                  <a:srgbClr val="000000"/>
                </a:solidFill>
              </a:rPr>
              <a:pPr/>
              <a:t>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269B8AD9-0AB2-4639-86B4-04B1AAFFCA02}" type="slidenum">
              <a:rPr lang="ru-RU" altLang="ru-RU" smtClean="0">
                <a:solidFill>
                  <a:srgbClr val="000000"/>
                </a:solidFill>
              </a:rPr>
              <a:pPr/>
              <a:t>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144ED358-2603-4595-BCCA-0A5F0F0D64E5}" type="slidenum">
              <a:rPr lang="ru-RU" altLang="ru-RU" smtClean="0">
                <a:solidFill>
                  <a:srgbClr val="000000"/>
                </a:solidFill>
              </a:rPr>
              <a:pPr/>
              <a:t>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9C895F46-9022-4D12-A936-B969563C7B29}" type="slidenum">
              <a:rPr lang="ru-RU" altLang="ru-RU" smtClean="0">
                <a:solidFill>
                  <a:srgbClr val="000000"/>
                </a:solidFill>
              </a:rPr>
              <a:pPr/>
              <a:t>10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305C0EE-BF5F-439D-9FC7-3A89A3BB4AAD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C62370E-9737-42A0-B517-6AFA149C43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2747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4E1745B-EF38-454A-9AFB-3E884D286593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FFE79EC-1E45-43BD-BFD6-49A75238C3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466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6788A73-CB30-4957-8AD8-2088E243C7C2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FE574FE-9D8D-4C18-A371-A5B790793F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5379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C557869-D18A-40EA-A93F-BAE7CB807F2F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9005910-23B4-4A78-9C29-A211872844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419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DEC5E6F-39E6-41AA-878F-640504408365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1CB45A7-A99D-46BD-99A0-AC5D1B222B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46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F0E03B-2584-48DF-B378-2E32CEEA498B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7C22E0E-EA7F-4C05-961D-F8DFDF26FB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360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4ECD904-5D47-4E89-BC18-B0B5056975C5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C8B489F-C95F-43A6-945A-DE6F71261F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229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7C67529-E6A1-4480-B645-7B8914E4E351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BF5ABCF-F13E-48A7-92C7-5F179686A0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1291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1BCCDF5-9C61-4AF4-9F1A-01E2A30899BA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4B50A78-4839-4A59-B992-D6506A795C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1515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836D711-92FA-4747-930A-3BFAD1AF4FC1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0AAA6DD-2655-4F64-A801-34DF5358D7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986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0C44FDE-D16C-4872-A6D4-72ECA6A3394F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F40098E-A8B8-4C56-A6AF-44204CEA2E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823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31AA9D-8CB3-4C29-99B4-55C811EE22B6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5ED6A38-B05B-4F06-99FD-021D922C94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4" r:id="rId1"/>
    <p:sldLayoutId id="2147485205" r:id="rId2"/>
    <p:sldLayoutId id="2147485206" r:id="rId3"/>
    <p:sldLayoutId id="2147485207" r:id="rId4"/>
    <p:sldLayoutId id="2147485208" r:id="rId5"/>
    <p:sldLayoutId id="2147485209" r:id="rId6"/>
    <p:sldLayoutId id="2147485210" r:id="rId7"/>
    <p:sldLayoutId id="2147485211" r:id="rId8"/>
    <p:sldLayoutId id="2147485212" r:id="rId9"/>
    <p:sldLayoutId id="2147485213" r:id="rId10"/>
    <p:sldLayoutId id="21474852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mailto:117@orcoko.ru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6.png"/><Relationship Id="rId5" Type="http://schemas.openxmlformats.org/officeDocument/2006/relationships/image" Target="../media/image7.png"/><Relationship Id="rId10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3462338" y="5207000"/>
            <a:ext cx="54498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ru-RU" altLang="ru-RU" sz="2000" b="1" i="1">
                <a:solidFill>
                  <a:srgbClr val="002060"/>
                </a:solidFill>
                <a:latin typeface="Cambria" pitchFamily="18" charset="0"/>
              </a:rPr>
              <a:t>Гридунова Мария Олеговна,</a:t>
            </a:r>
          </a:p>
          <a:p>
            <a:pPr algn="r"/>
            <a:r>
              <a:rPr lang="ru-RU" altLang="ru-RU" sz="2000" b="1" i="1">
                <a:solidFill>
                  <a:srgbClr val="002060"/>
                </a:solidFill>
                <a:latin typeface="Cambria" pitchFamily="18" charset="0"/>
              </a:rPr>
              <a:t>главный специалист отдела ГИА Регионального центра оценки качества образования Орловской области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06838" y="0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2644401" cy="6858000"/>
          </a:xfrm>
          <a:prstGeom prst="rect">
            <a:avLst/>
          </a:prstGeom>
          <a:gradFill>
            <a:gsLst>
              <a:gs pos="5000">
                <a:schemeClr val="accent1">
                  <a:tint val="66000"/>
                  <a:satMod val="160000"/>
                </a:scheme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9" name="Прямоугольник 4"/>
          <p:cNvSpPr>
            <a:spLocks noChangeArrowheads="1"/>
          </p:cNvSpPr>
          <p:nvPr/>
        </p:nvSpPr>
        <p:spPr bwMode="auto">
          <a:xfrm>
            <a:off x="250825" y="2151063"/>
            <a:ext cx="878522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800" b="1">
                <a:solidFill>
                  <a:srgbClr val="002060"/>
                </a:solidFill>
                <a:latin typeface="Cambria" pitchFamily="18" charset="0"/>
              </a:rPr>
              <a:t>Организация и проведение </a:t>
            </a:r>
            <a:br>
              <a:rPr lang="ru-RU" altLang="ru-RU" sz="2800" b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800" b="1">
                <a:solidFill>
                  <a:srgbClr val="002060"/>
                </a:solidFill>
                <a:latin typeface="Cambria" pitchFamily="18" charset="0"/>
              </a:rPr>
              <a:t>тренировочного экзамена по биологии </a:t>
            </a:r>
            <a:br>
              <a:rPr lang="ru-RU" altLang="ru-RU" sz="2800" b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800" b="1">
                <a:solidFill>
                  <a:srgbClr val="002060"/>
                </a:solidFill>
                <a:latin typeface="Cambria" pitchFamily="18" charset="0"/>
              </a:rPr>
              <a:t>и английскому языку (письменно)</a:t>
            </a:r>
            <a:br>
              <a:rPr lang="ru-RU" altLang="ru-RU" sz="2800" b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800" b="1">
                <a:solidFill>
                  <a:srgbClr val="002060"/>
                </a:solidFill>
                <a:latin typeface="Cambria" pitchFamily="18" charset="0"/>
              </a:rPr>
              <a:t>с применением технологий доставки экзаменационных материалов по сети «Интернет» и их сканирования в аудиториях  ППЭ</a:t>
            </a:r>
          </a:p>
        </p:txBody>
      </p:sp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b="5464"/>
          <a:stretch>
            <a:fillRect/>
          </a:stretch>
        </p:blipFill>
        <p:spPr bwMode="auto">
          <a:xfrm>
            <a:off x="7459663" y="527050"/>
            <a:ext cx="1360487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4839"/>
          <a:stretch>
            <a:fillRect/>
          </a:stretch>
        </p:blipFill>
        <p:spPr bwMode="auto">
          <a:xfrm>
            <a:off x="5707063" y="404813"/>
            <a:ext cx="160178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0800"/>
            <a:ext cx="1328737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458788"/>
            <a:ext cx="1338262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4" name="Picture 2" descr="C:\Users\user\Desktop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80975"/>
            <a:ext cx="16065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Прямоугольник 11"/>
          <p:cNvSpPr>
            <a:spLocks noChangeArrowheads="1"/>
          </p:cNvSpPr>
          <p:nvPr/>
        </p:nvSpPr>
        <p:spPr bwMode="auto">
          <a:xfrm>
            <a:off x="284163" y="6330950"/>
            <a:ext cx="2076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400" i="1">
                <a:solidFill>
                  <a:srgbClr val="002060"/>
                </a:solidFill>
                <a:latin typeface="Cambria" pitchFamily="18" charset="0"/>
              </a:rPr>
              <a:t>17 февраля 2020 г.</a:t>
            </a:r>
            <a:endParaRPr lang="ru-RU" altLang="ru-RU" sz="1200" i="1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Завершение тренировочного экзамена </a:t>
            </a:r>
            <a:b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в штабе ППЭ</a:t>
            </a:r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161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2534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2535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2536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2537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2538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2539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cxnSp>
        <p:nvCxnSpPr>
          <p:cNvPr id="28" name="Соединительная линия уступом 27"/>
          <p:cNvCxnSpPr/>
          <p:nvPr/>
        </p:nvCxnSpPr>
        <p:spPr>
          <a:xfrm flipV="1">
            <a:off x="144463" y="1341438"/>
            <a:ext cx="3960812" cy="414337"/>
          </a:xfrm>
          <a:prstGeom prst="bentConnector3">
            <a:avLst>
              <a:gd name="adj1" fmla="val 74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1" name="TextBox 28"/>
          <p:cNvSpPr txBox="1">
            <a:spLocks noChangeArrowheads="1"/>
          </p:cNvSpPr>
          <p:nvPr/>
        </p:nvSpPr>
        <p:spPr bwMode="auto">
          <a:xfrm>
            <a:off x="179388" y="1355725"/>
            <a:ext cx="806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/>
            <a:r>
              <a:rPr lang="ru-RU" altLang="ru-RU" sz="2000">
                <a:solidFill>
                  <a:srgbClr val="002060"/>
                </a:solidFill>
                <a:latin typeface="Cambria" pitchFamily="18" charset="0"/>
              </a:rPr>
              <a:t>прием файлов, имитирующих ВДП, от организаторов в аудитории</a:t>
            </a:r>
          </a:p>
        </p:txBody>
      </p:sp>
      <p:cxnSp>
        <p:nvCxnSpPr>
          <p:cNvPr id="30" name="Соединительная линия уступом 29"/>
          <p:cNvCxnSpPr/>
          <p:nvPr/>
        </p:nvCxnSpPr>
        <p:spPr>
          <a:xfrm flipV="1">
            <a:off x="323850" y="1844675"/>
            <a:ext cx="5111750" cy="415925"/>
          </a:xfrm>
          <a:prstGeom prst="bentConnector3">
            <a:avLst>
              <a:gd name="adj1" fmla="val 503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3" name="TextBox 30"/>
          <p:cNvSpPr txBox="1">
            <a:spLocks noChangeArrowheads="1"/>
          </p:cNvSpPr>
          <p:nvPr/>
        </p:nvSpPr>
        <p:spPr bwMode="auto">
          <a:xfrm>
            <a:off x="336550" y="1789113"/>
            <a:ext cx="87423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2000">
                <a:solidFill>
                  <a:srgbClr val="002060"/>
                </a:solidFill>
                <a:latin typeface="Cambria" pitchFamily="18" charset="0"/>
              </a:rPr>
              <a:t>прием от технического специалиста пакетов с электронными образами бланков участников тренировочного экзамена, форм ППЭ, электронных журналов проведения экзамена из аудиторий на флеш-накопителе</a:t>
            </a:r>
          </a:p>
        </p:txBody>
      </p:sp>
      <p:cxnSp>
        <p:nvCxnSpPr>
          <p:cNvPr id="26" name="Соединительная линия уступом 25"/>
          <p:cNvCxnSpPr/>
          <p:nvPr/>
        </p:nvCxnSpPr>
        <p:spPr>
          <a:xfrm flipV="1">
            <a:off x="468313" y="2924175"/>
            <a:ext cx="5111750" cy="415925"/>
          </a:xfrm>
          <a:prstGeom prst="bentConnector3">
            <a:avLst>
              <a:gd name="adj1" fmla="val 503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5" name="TextBox 30"/>
          <p:cNvSpPr txBox="1">
            <a:spLocks noChangeArrowheads="1"/>
          </p:cNvSpPr>
          <p:nvPr/>
        </p:nvSpPr>
        <p:spPr bwMode="auto">
          <a:xfrm>
            <a:off x="468313" y="2865438"/>
            <a:ext cx="8351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/>
            <a:r>
              <a:rPr lang="ru-RU" altLang="ru-RU" sz="2000">
                <a:solidFill>
                  <a:srgbClr val="002060"/>
                </a:solidFill>
                <a:latin typeface="Cambria" pitchFamily="18" charset="0"/>
              </a:rPr>
              <a:t>сканирование в штабе ППЭ заполненных форм ППЭ (за исключением форм ППЭ, отсканированных в аудитории)</a:t>
            </a:r>
          </a:p>
        </p:txBody>
      </p:sp>
      <p:cxnSp>
        <p:nvCxnSpPr>
          <p:cNvPr id="29" name="Соединительная линия уступом 28"/>
          <p:cNvCxnSpPr/>
          <p:nvPr/>
        </p:nvCxnSpPr>
        <p:spPr>
          <a:xfrm flipV="1">
            <a:off x="620713" y="3644900"/>
            <a:ext cx="5111750" cy="415925"/>
          </a:xfrm>
          <a:prstGeom prst="bentConnector3">
            <a:avLst>
              <a:gd name="adj1" fmla="val 503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7" name="TextBox 30"/>
          <p:cNvSpPr txBox="1">
            <a:spLocks noChangeArrowheads="1"/>
          </p:cNvSpPr>
          <p:nvPr/>
        </p:nvSpPr>
        <p:spPr bwMode="auto">
          <a:xfrm>
            <a:off x="611188" y="3573463"/>
            <a:ext cx="8374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/>
            <a:r>
              <a:rPr lang="ru-RU" altLang="ru-RU" sz="2000">
                <a:solidFill>
                  <a:srgbClr val="002060"/>
                </a:solidFill>
                <a:latin typeface="Cambria" pitchFamily="18" charset="0"/>
              </a:rPr>
              <a:t>передача зашифрованного пакета (пакетов) с электронными образами бланков и форм ППЭ в ОРЦОКО посредством основной станции авторизации</a:t>
            </a:r>
          </a:p>
        </p:txBody>
      </p:sp>
      <p:cxnSp>
        <p:nvCxnSpPr>
          <p:cNvPr id="32" name="Соединительная линия уступом 31"/>
          <p:cNvCxnSpPr/>
          <p:nvPr/>
        </p:nvCxnSpPr>
        <p:spPr>
          <a:xfrm flipV="1">
            <a:off x="755650" y="4652963"/>
            <a:ext cx="5111750" cy="415925"/>
          </a:xfrm>
          <a:prstGeom prst="bentConnector3">
            <a:avLst>
              <a:gd name="adj1" fmla="val 503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9" name="TextBox 32"/>
          <p:cNvSpPr txBox="1">
            <a:spLocks noChangeArrowheads="1"/>
          </p:cNvSpPr>
          <p:nvPr/>
        </p:nvSpPr>
        <p:spPr bwMode="auto">
          <a:xfrm>
            <a:off x="755650" y="4652963"/>
            <a:ext cx="80946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/>
            <a:r>
              <a:rPr lang="ru-RU" altLang="ru-RU" sz="2000">
                <a:solidFill>
                  <a:srgbClr val="002060"/>
                </a:solidFill>
                <a:latin typeface="Cambria" pitchFamily="18" charset="0"/>
              </a:rPr>
              <a:t>передача в систему мониторинга (тренировочная версия) статуса «Бланки переданы в РЦОИ» после получения подтверждения </a:t>
            </a:r>
            <a:br>
              <a:rPr lang="ru-RU" altLang="ru-RU" sz="200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000">
                <a:solidFill>
                  <a:srgbClr val="002060"/>
                </a:solidFill>
                <a:latin typeface="Cambria" pitchFamily="18" charset="0"/>
              </a:rPr>
              <a:t>от ОРЦОКО</a:t>
            </a:r>
          </a:p>
        </p:txBody>
      </p:sp>
      <p:cxnSp>
        <p:nvCxnSpPr>
          <p:cNvPr id="34" name="Соединительная линия уступом 33"/>
          <p:cNvCxnSpPr/>
          <p:nvPr/>
        </p:nvCxnSpPr>
        <p:spPr>
          <a:xfrm flipV="1">
            <a:off x="827088" y="5676900"/>
            <a:ext cx="5111750" cy="415925"/>
          </a:xfrm>
          <a:prstGeom prst="bentConnector3">
            <a:avLst>
              <a:gd name="adj1" fmla="val 503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1" name="TextBox 34"/>
          <p:cNvSpPr txBox="1">
            <a:spLocks noChangeArrowheads="1"/>
          </p:cNvSpPr>
          <p:nvPr/>
        </p:nvSpPr>
        <p:spPr bwMode="auto">
          <a:xfrm>
            <a:off x="827088" y="5661025"/>
            <a:ext cx="8239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/>
            <a:r>
              <a:rPr lang="ru-RU" altLang="ru-RU" sz="2000">
                <a:solidFill>
                  <a:srgbClr val="002060"/>
                </a:solidFill>
                <a:latin typeface="Cambria" pitchFamily="18" charset="0"/>
              </a:rPr>
              <a:t>заполнение журнала о результатах проведения тренировочного экзамена в ППЭ (в формате .xls/.xlsx) и передача его в ОРЦОКО </a:t>
            </a:r>
            <a:r>
              <a:rPr lang="en-US" altLang="ru-RU" sz="200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en-US" altLang="ru-RU" sz="200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000">
                <a:solidFill>
                  <a:srgbClr val="002060"/>
                </a:solidFill>
                <a:latin typeface="Cambria" pitchFamily="18" charset="0"/>
              </a:rPr>
              <a:t>на </a:t>
            </a:r>
            <a:r>
              <a:rPr lang="ru-RU" altLang="ru-RU" sz="2000">
                <a:solidFill>
                  <a:srgbClr val="002060"/>
                </a:solidFill>
                <a:latin typeface="Cambria" pitchFamily="18" charset="0"/>
                <a:hlinkClick r:id="rId5"/>
              </a:rPr>
              <a:t>117</a:t>
            </a:r>
            <a:r>
              <a:rPr lang="en-US" altLang="ru-RU" sz="2000">
                <a:solidFill>
                  <a:srgbClr val="002060"/>
                </a:solidFill>
                <a:latin typeface="Cambria" pitchFamily="18" charset="0"/>
                <a:hlinkClick r:id="rId5"/>
              </a:rPr>
              <a:t>@orcoko.ru</a:t>
            </a:r>
            <a:r>
              <a:rPr lang="en-US" altLang="ru-RU" sz="2000">
                <a:solidFill>
                  <a:srgbClr val="002060"/>
                </a:solidFill>
                <a:latin typeface="Cambria" pitchFamily="18" charset="0"/>
              </a:rPr>
              <a:t> </a:t>
            </a:r>
            <a:endParaRPr lang="ru-RU" altLang="ru-RU" sz="200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22552" name="Picture 26" descr="C:\Users\user\Desktop\фон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Телефоны «горячей» линии</a:t>
            </a:r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161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3558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3559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3560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3561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3562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3563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23564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2" descr="http://govan.forreshealthcentre.co.uk/files/2015/04/man-with-red-telephone-768x102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933825"/>
            <a:ext cx="1843087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Скругленный прямоугольник 30"/>
          <p:cNvSpPr/>
          <p:nvPr/>
        </p:nvSpPr>
        <p:spPr>
          <a:xfrm>
            <a:off x="749300" y="1412875"/>
            <a:ext cx="7999413" cy="1223963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Телефон консультативной поддержки</a:t>
            </a:r>
          </a:p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по вопросам методического сопровождения тренировочного экзамена:</a:t>
            </a:r>
          </a:p>
        </p:txBody>
      </p:sp>
      <p:sp>
        <p:nvSpPr>
          <p:cNvPr id="23567" name="TextBox 1"/>
          <p:cNvSpPr txBox="1">
            <a:spLocks noChangeArrowheads="1"/>
          </p:cNvSpPr>
          <p:nvPr/>
        </p:nvSpPr>
        <p:spPr bwMode="auto">
          <a:xfrm>
            <a:off x="601663" y="3357563"/>
            <a:ext cx="4475162" cy="2246312"/>
          </a:xfrm>
          <a:prstGeom prst="rect">
            <a:avLst/>
          </a:prstGeom>
          <a:noFill/>
          <a:ln w="9525">
            <a:solidFill>
              <a:srgbClr val="003B6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000">
                <a:solidFill>
                  <a:srgbClr val="002060"/>
                </a:solidFill>
                <a:latin typeface="Cambria" pitchFamily="18" charset="0"/>
              </a:rPr>
              <a:t>Светлана Николаевна Тихоновская: </a:t>
            </a:r>
          </a:p>
          <a:p>
            <a:pPr algn="ctr"/>
            <a:r>
              <a:rPr lang="ru-RU" altLang="ru-RU" sz="2000" b="1">
                <a:solidFill>
                  <a:srgbClr val="002060"/>
                </a:solidFill>
                <a:latin typeface="Cambria" pitchFamily="18" charset="0"/>
              </a:rPr>
              <a:t>8-910-269-05-95,</a:t>
            </a:r>
          </a:p>
          <a:p>
            <a:pPr algn="ctr"/>
            <a:r>
              <a:rPr lang="ru-RU" altLang="ru-RU" sz="2000" b="1">
                <a:solidFill>
                  <a:srgbClr val="002060"/>
                </a:solidFill>
                <a:latin typeface="Cambria" pitchFamily="18" charset="0"/>
              </a:rPr>
              <a:t>8 (4862) 43-25-96, доб. 121; </a:t>
            </a:r>
          </a:p>
          <a:p>
            <a:pPr algn="ctr"/>
            <a:endParaRPr lang="ru-RU" altLang="ru-RU" sz="2000">
              <a:solidFill>
                <a:srgbClr val="002060"/>
              </a:solidFill>
              <a:latin typeface="Cambria" pitchFamily="18" charset="0"/>
            </a:endParaRPr>
          </a:p>
          <a:p>
            <a:pPr algn="ctr"/>
            <a:r>
              <a:rPr lang="ru-RU" altLang="ru-RU" sz="2000">
                <a:solidFill>
                  <a:srgbClr val="002060"/>
                </a:solidFill>
                <a:latin typeface="Cambria" pitchFamily="18" charset="0"/>
              </a:rPr>
              <a:t>Мария Олеговна Гридунова: </a:t>
            </a:r>
          </a:p>
          <a:p>
            <a:pPr algn="ctr"/>
            <a:r>
              <a:rPr lang="ru-RU" altLang="ru-RU" sz="2000" b="1">
                <a:solidFill>
                  <a:srgbClr val="002060"/>
                </a:solidFill>
                <a:latin typeface="Cambria" pitchFamily="18" charset="0"/>
              </a:rPr>
              <a:t>8-920-813-73-55, </a:t>
            </a:r>
          </a:p>
          <a:p>
            <a:pPr algn="ctr"/>
            <a:r>
              <a:rPr lang="ru-RU" altLang="ru-RU" sz="2000" b="1">
                <a:solidFill>
                  <a:srgbClr val="002060"/>
                </a:solidFill>
                <a:latin typeface="Cambria" pitchFamily="18" charset="0"/>
              </a:rPr>
              <a:t>8 (4862) 43-25-96, доб. 108</a:t>
            </a:r>
            <a:endParaRPr lang="ru-RU" altLang="ru-RU" sz="200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Цель проведения тренировочного экзамена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2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3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4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5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6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cxnSp>
        <p:nvCxnSpPr>
          <p:cNvPr id="19" name="Соединительная линия уступом 18"/>
          <p:cNvCxnSpPr/>
          <p:nvPr/>
        </p:nvCxnSpPr>
        <p:spPr>
          <a:xfrm flipV="1">
            <a:off x="539750" y="1484313"/>
            <a:ext cx="6275388" cy="1216025"/>
          </a:xfrm>
          <a:prstGeom prst="bentConnector3">
            <a:avLst>
              <a:gd name="adj1" fmla="val 176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9" name="Прямоугольник 1"/>
          <p:cNvSpPr>
            <a:spLocks noChangeArrowheads="1"/>
          </p:cNvSpPr>
          <p:nvPr/>
        </p:nvSpPr>
        <p:spPr bwMode="auto">
          <a:xfrm>
            <a:off x="611188" y="1484313"/>
            <a:ext cx="813752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2400">
                <a:solidFill>
                  <a:srgbClr val="002060"/>
                </a:solidFill>
                <a:latin typeface="Cambria" pitchFamily="18" charset="0"/>
              </a:rPr>
              <a:t>Апробация технологий:</a:t>
            </a:r>
          </a:p>
          <a:p>
            <a:endParaRPr lang="ru-RU" altLang="ru-RU" sz="100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ru-RU" altLang="ru-RU" sz="2400">
                <a:solidFill>
                  <a:srgbClr val="002060"/>
                </a:solidFill>
                <a:latin typeface="Cambria" pitchFamily="18" charset="0"/>
              </a:rPr>
              <a:t>    доставка ЭМ по сети «Интернет», </a:t>
            </a:r>
          </a:p>
          <a:p>
            <a:r>
              <a:rPr lang="ru-RU" altLang="ru-RU" sz="2400">
                <a:solidFill>
                  <a:srgbClr val="002060"/>
                </a:solidFill>
                <a:latin typeface="Cambria" pitchFamily="18" charset="0"/>
              </a:rPr>
              <a:t>    печать полного комплекта ЭМ в аудиториях ППЭ,    </a:t>
            </a:r>
            <a:br>
              <a:rPr lang="ru-RU" altLang="ru-RU" sz="240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400">
                <a:solidFill>
                  <a:srgbClr val="002060"/>
                </a:solidFill>
                <a:latin typeface="Cambria" pitchFamily="18" charset="0"/>
              </a:rPr>
              <a:t>    сканирование в аудиториях ППЭ</a:t>
            </a:r>
          </a:p>
        </p:txBody>
      </p:sp>
      <p:pic>
        <p:nvPicPr>
          <p:cNvPr id="14350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3843338"/>
            <a:ext cx="3783012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26" descr="C:\Users\user\Desktop\фон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5365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5366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5367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5368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5369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5370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FFFFFF"/>
                </a:solidFill>
                <a:latin typeface="Cambria" pitchFamily="18" charset="0"/>
              </a:rPr>
              <a:t>Оборудование аудиторий к проведению тренировочного экзамена</a:t>
            </a:r>
          </a:p>
        </p:txBody>
      </p:sp>
      <p:pic>
        <p:nvPicPr>
          <p:cNvPr id="1537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6" name="Соединительная линия уступом 45"/>
          <p:cNvCxnSpPr/>
          <p:nvPr/>
        </p:nvCxnSpPr>
        <p:spPr>
          <a:xfrm flipV="1">
            <a:off x="601663" y="4148138"/>
            <a:ext cx="8334375" cy="2233612"/>
          </a:xfrm>
          <a:prstGeom prst="bentConnector3">
            <a:avLst>
              <a:gd name="adj1" fmla="val 43196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Соединительная линия уступом 49"/>
          <p:cNvCxnSpPr/>
          <p:nvPr/>
        </p:nvCxnSpPr>
        <p:spPr>
          <a:xfrm flipV="1">
            <a:off x="468313" y="1412875"/>
            <a:ext cx="8334375" cy="2076450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5" name="TextBox 52"/>
          <p:cNvSpPr txBox="1">
            <a:spLocks noChangeArrowheads="1"/>
          </p:cNvSpPr>
          <p:nvPr/>
        </p:nvSpPr>
        <p:spPr bwMode="auto">
          <a:xfrm>
            <a:off x="107950" y="1643063"/>
            <a:ext cx="45624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3000">
                <a:solidFill>
                  <a:srgbClr val="002060"/>
                </a:solidFill>
                <a:latin typeface="Cambria" pitchFamily="18" charset="0"/>
              </a:rPr>
              <a:t>Станция организатора </a:t>
            </a:r>
            <a:br>
              <a:rPr lang="ru-RU" altLang="ru-RU" sz="300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3000">
                <a:solidFill>
                  <a:srgbClr val="002060"/>
                </a:solidFill>
                <a:latin typeface="Cambria" pitchFamily="18" charset="0"/>
              </a:rPr>
              <a:t>в аудитории проведения ЕГЭ по </a:t>
            </a:r>
            <a:r>
              <a:rPr lang="ru-RU" altLang="ru-RU" sz="3000" u="sng">
                <a:solidFill>
                  <a:srgbClr val="002060"/>
                </a:solidFill>
                <a:latin typeface="Cambria" pitchFamily="18" charset="0"/>
              </a:rPr>
              <a:t>биологии</a:t>
            </a:r>
          </a:p>
        </p:txBody>
      </p:sp>
      <p:sp>
        <p:nvSpPr>
          <p:cNvPr id="15376" name="TextBox 52"/>
          <p:cNvSpPr txBox="1">
            <a:spLocks noChangeArrowheads="1"/>
          </p:cNvSpPr>
          <p:nvPr/>
        </p:nvSpPr>
        <p:spPr bwMode="auto">
          <a:xfrm>
            <a:off x="4140200" y="4295775"/>
            <a:ext cx="50657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3000">
                <a:solidFill>
                  <a:srgbClr val="002060"/>
                </a:solidFill>
                <a:latin typeface="Cambria" pitchFamily="18" charset="0"/>
              </a:rPr>
              <a:t>Станция организатора </a:t>
            </a:r>
            <a:br>
              <a:rPr lang="ru-RU" altLang="ru-RU" sz="300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3000">
                <a:solidFill>
                  <a:srgbClr val="002060"/>
                </a:solidFill>
                <a:latin typeface="Cambria" pitchFamily="18" charset="0"/>
              </a:rPr>
              <a:t>в аудитории проведения ЕГЭ по </a:t>
            </a:r>
            <a:r>
              <a:rPr lang="ru-RU" altLang="ru-RU" sz="3000" u="sng">
                <a:solidFill>
                  <a:srgbClr val="002060"/>
                </a:solidFill>
                <a:latin typeface="Cambria" pitchFamily="18" charset="0"/>
              </a:rPr>
              <a:t>английскому языку (письменная часть)</a:t>
            </a:r>
          </a:p>
        </p:txBody>
      </p:sp>
      <p:pic>
        <p:nvPicPr>
          <p:cNvPr id="15377" name="Picture 7" descr="https://luganet.ru/wp-content/uploads/2019/07/computer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1527175"/>
            <a:ext cx="11366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8" descr="C:\Users\user\Desktop\vector-printer-icon-1457427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516188"/>
            <a:ext cx="963612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Соединительная линия уступом 23"/>
          <p:cNvCxnSpPr/>
          <p:nvPr/>
        </p:nvCxnSpPr>
        <p:spPr>
          <a:xfrm rot="5400000" flipH="1" flipV="1">
            <a:off x="5768182" y="2051844"/>
            <a:ext cx="849312" cy="60960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/>
          <p:nvPr/>
        </p:nvCxnSpPr>
        <p:spPr>
          <a:xfrm rot="16200000" flipH="1">
            <a:off x="7475538" y="2100263"/>
            <a:ext cx="752475" cy="47307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81" name="Picture 7" descr="https://luganet.ru/wp-content/uploads/2019/07/computer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3937000"/>
            <a:ext cx="11366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8" descr="C:\Users\user\Desktop\vector-printer-icon-1457427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5068888"/>
            <a:ext cx="963613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11" descr="C:\Users\user\Desktop\сканер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962525"/>
            <a:ext cx="1227138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Соединительная линия уступом 30"/>
          <p:cNvCxnSpPr/>
          <p:nvPr/>
        </p:nvCxnSpPr>
        <p:spPr>
          <a:xfrm flipV="1">
            <a:off x="1135063" y="4840288"/>
            <a:ext cx="658812" cy="42545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/>
          <p:nvPr/>
        </p:nvCxnSpPr>
        <p:spPr>
          <a:xfrm rot="16200000" flipH="1">
            <a:off x="2749550" y="4510088"/>
            <a:ext cx="752475" cy="47307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10" name="Группа 9"/>
          <p:cNvGrpSpPr>
            <a:grpSpLocks/>
          </p:cNvGrpSpPr>
          <p:nvPr/>
        </p:nvGrpSpPr>
        <p:grpSpPr bwMode="auto">
          <a:xfrm>
            <a:off x="1087438" y="3810000"/>
            <a:ext cx="430212" cy="822325"/>
            <a:chOff x="323527" y="3573016"/>
            <a:chExt cx="430535" cy="823680"/>
          </a:xfrm>
          <a:solidFill>
            <a:srgbClr val="C00000"/>
          </a:solidFill>
        </p:grpSpPr>
        <p:grpSp>
          <p:nvGrpSpPr>
            <p:cNvPr id="16422" name="Группа 8"/>
            <p:cNvGrpSpPr>
              <a:grpSpLocks/>
            </p:cNvGrpSpPr>
            <p:nvPr/>
          </p:nvGrpSpPr>
          <p:grpSpPr bwMode="auto">
            <a:xfrm>
              <a:off x="323527" y="3573016"/>
              <a:ext cx="430535" cy="823680"/>
              <a:chOff x="323527" y="3573016"/>
              <a:chExt cx="430535" cy="823680"/>
            </a:xfrm>
            <a:grpFill/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323527" y="3573016"/>
                <a:ext cx="430535" cy="768026"/>
              </a:xfrm>
              <a:prstGeom prst="round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369599" y="4301289"/>
                <a:ext cx="73080" cy="9540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638088" y="4301289"/>
                <a:ext cx="73080" cy="9540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" name="Овал 7"/>
              <p:cNvSpPr/>
              <p:nvPr/>
            </p:nvSpPr>
            <p:spPr>
              <a:xfrm>
                <a:off x="460155" y="3717717"/>
                <a:ext cx="157280" cy="14311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42" name="Овал 41"/>
            <p:cNvSpPr/>
            <p:nvPr/>
          </p:nvSpPr>
          <p:spPr>
            <a:xfrm>
              <a:off x="426791" y="4003938"/>
              <a:ext cx="224006" cy="217845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6411" name="Группа 46"/>
          <p:cNvGrpSpPr>
            <a:grpSpLocks/>
          </p:cNvGrpSpPr>
          <p:nvPr/>
        </p:nvGrpSpPr>
        <p:grpSpPr bwMode="auto">
          <a:xfrm>
            <a:off x="3133725" y="3808413"/>
            <a:ext cx="430213" cy="823912"/>
            <a:chOff x="323527" y="3573016"/>
            <a:chExt cx="430535" cy="823680"/>
          </a:xfrm>
          <a:solidFill>
            <a:srgbClr val="C00000"/>
          </a:solidFill>
        </p:grpSpPr>
        <p:grpSp>
          <p:nvGrpSpPr>
            <p:cNvPr id="16416" name="Группа 47"/>
            <p:cNvGrpSpPr>
              <a:grpSpLocks/>
            </p:cNvGrpSpPr>
            <p:nvPr/>
          </p:nvGrpSpPr>
          <p:grpSpPr bwMode="auto">
            <a:xfrm>
              <a:off x="323527" y="3573016"/>
              <a:ext cx="430535" cy="823680"/>
              <a:chOff x="323527" y="3573016"/>
              <a:chExt cx="430535" cy="823680"/>
            </a:xfrm>
            <a:grpFill/>
          </p:grpSpPr>
          <p:sp>
            <p:nvSpPr>
              <p:cNvPr id="51" name="Скругленный прямоугольник 50"/>
              <p:cNvSpPr/>
              <p:nvPr/>
            </p:nvSpPr>
            <p:spPr>
              <a:xfrm>
                <a:off x="323527" y="3573016"/>
                <a:ext cx="430535" cy="768134"/>
              </a:xfrm>
              <a:prstGeom prst="round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369599" y="4301473"/>
                <a:ext cx="73080" cy="952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638087" y="4301473"/>
                <a:ext cx="73080" cy="952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54" name="Овал 53"/>
              <p:cNvSpPr/>
              <p:nvPr/>
            </p:nvSpPr>
            <p:spPr>
              <a:xfrm>
                <a:off x="460154" y="3717437"/>
                <a:ext cx="157281" cy="142835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9" name="Овал 48"/>
            <p:cNvSpPr/>
            <p:nvPr/>
          </p:nvSpPr>
          <p:spPr>
            <a:xfrm>
              <a:off x="426792" y="4004694"/>
              <a:ext cx="224005" cy="215839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0000"/>
                </a:solidFill>
              </a:endParaRPr>
            </a:p>
          </p:txBody>
        </p:sp>
      </p:grpSp>
      <p:pic>
        <p:nvPicPr>
          <p:cNvPr id="15388" name="Picture 11" descr="C:\Users\user\Desktop\сканер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2520950"/>
            <a:ext cx="1227138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6" name="Соединительная линия уступом 55"/>
          <p:cNvCxnSpPr/>
          <p:nvPr/>
        </p:nvCxnSpPr>
        <p:spPr>
          <a:xfrm flipV="1">
            <a:off x="1463675" y="4076700"/>
            <a:ext cx="533400" cy="293688"/>
          </a:xfrm>
          <a:prstGeom prst="bentConnector3">
            <a:avLst>
              <a:gd name="adj1" fmla="val 35699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оединительная линия уступом 59"/>
          <p:cNvCxnSpPr/>
          <p:nvPr/>
        </p:nvCxnSpPr>
        <p:spPr>
          <a:xfrm>
            <a:off x="2855913" y="4081463"/>
            <a:ext cx="323850" cy="29368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91" name="Picture 26" descr="C:\Users\user\Desktop\фон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FFFFFF"/>
                </a:solidFill>
                <a:latin typeface="Cambria" pitchFamily="18" charset="0"/>
              </a:rPr>
              <a:t>Оборудование</a:t>
            </a:r>
            <a:br>
              <a:rPr lang="ru-RU" altLang="ru-RU" sz="2800" b="1">
                <a:solidFill>
                  <a:srgbClr val="FFFFFF"/>
                </a:solidFill>
                <a:latin typeface="Cambria" pitchFamily="18" charset="0"/>
              </a:rPr>
            </a:br>
            <a:r>
              <a:rPr lang="ru-RU" altLang="ru-RU" sz="2800" b="1">
                <a:solidFill>
                  <a:srgbClr val="FFFFFF"/>
                </a:solidFill>
                <a:latin typeface="Cambria" pitchFamily="18" charset="0"/>
              </a:rPr>
              <a:t>штаба к проведению тренировочного экзамена</a:t>
            </a: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68760"/>
            <a:ext cx="3149600" cy="123348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TextBox 46"/>
          <p:cNvSpPr txBox="1">
            <a:spLocks noChangeArrowheads="1"/>
          </p:cNvSpPr>
          <p:nvPr/>
        </p:nvSpPr>
        <p:spPr bwMode="auto">
          <a:xfrm>
            <a:off x="3798888" y="1470025"/>
            <a:ext cx="49672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400">
                <a:solidFill>
                  <a:srgbClr val="002060"/>
                </a:solidFill>
                <a:latin typeface="Cambria" pitchFamily="18" charset="0"/>
              </a:rPr>
              <a:t>Основная станция авторизации + резервная</a:t>
            </a:r>
          </a:p>
        </p:txBody>
      </p:sp>
      <p:pic>
        <p:nvPicPr>
          <p:cNvPr id="1742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121" y="2551931"/>
            <a:ext cx="2808287" cy="13811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0" name="TextBox 52"/>
          <p:cNvSpPr txBox="1">
            <a:spLocks noChangeArrowheads="1"/>
          </p:cNvSpPr>
          <p:nvPr/>
        </p:nvSpPr>
        <p:spPr bwMode="auto">
          <a:xfrm>
            <a:off x="593725" y="2695575"/>
            <a:ext cx="5130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400">
                <a:solidFill>
                  <a:srgbClr val="002060"/>
                </a:solidFill>
                <a:latin typeface="Cambria" pitchFamily="18" charset="0"/>
              </a:rPr>
              <a:t>Основная станция сканирования + резервная</a:t>
            </a: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356072" y="3902787"/>
            <a:ext cx="1055688" cy="103838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48723">
            <a:off x="5394325" y="4876800"/>
            <a:ext cx="1085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3" name="TextBox 56"/>
          <p:cNvSpPr txBox="1">
            <a:spLocks noChangeArrowheads="1"/>
          </p:cNvSpPr>
          <p:nvPr/>
        </p:nvSpPr>
        <p:spPr bwMode="auto">
          <a:xfrm>
            <a:off x="1628775" y="5157788"/>
            <a:ext cx="37449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400">
                <a:solidFill>
                  <a:srgbClr val="002060"/>
                </a:solidFill>
                <a:latin typeface="Cambria" pitchFamily="18" charset="0"/>
              </a:rPr>
              <a:t>Резервный </a:t>
            </a:r>
            <a:r>
              <a:rPr lang="en-US" altLang="ru-RU" sz="2400">
                <a:solidFill>
                  <a:srgbClr val="002060"/>
                </a:solidFill>
                <a:latin typeface="Cambria" pitchFamily="18" charset="0"/>
              </a:rPr>
              <a:t>USB-</a:t>
            </a:r>
            <a:r>
              <a:rPr lang="ru-RU" altLang="ru-RU" sz="2400">
                <a:solidFill>
                  <a:srgbClr val="002060"/>
                </a:solidFill>
                <a:latin typeface="Cambria" pitchFamily="18" charset="0"/>
              </a:rPr>
              <a:t>модем </a:t>
            </a:r>
          </a:p>
        </p:txBody>
      </p:sp>
      <p:pic>
        <p:nvPicPr>
          <p:cNvPr id="16404" name="Picture 4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6" t="11475" r="6403" b="9641"/>
          <a:stretch>
            <a:fillRect/>
          </a:stretch>
        </p:blipFill>
        <p:spPr bwMode="auto">
          <a:xfrm>
            <a:off x="2208213" y="3933825"/>
            <a:ext cx="191293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5" name="TextBox 64"/>
          <p:cNvSpPr txBox="1">
            <a:spLocks noChangeArrowheads="1"/>
          </p:cNvSpPr>
          <p:nvPr/>
        </p:nvSpPr>
        <p:spPr bwMode="auto">
          <a:xfrm>
            <a:off x="4067175" y="4005263"/>
            <a:ext cx="35464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400">
                <a:solidFill>
                  <a:srgbClr val="002060"/>
                </a:solidFill>
                <a:latin typeface="Cambria" pitchFamily="18" charset="0"/>
              </a:rPr>
              <a:t>Резервная станция </a:t>
            </a:r>
          </a:p>
          <a:p>
            <a:pPr algn="ctr"/>
            <a:r>
              <a:rPr lang="ru-RU" altLang="ru-RU" sz="2400">
                <a:solidFill>
                  <a:srgbClr val="002060"/>
                </a:solidFill>
                <a:latin typeface="Cambria" pitchFamily="18" charset="0"/>
              </a:rPr>
              <a:t>организатора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50825" y="2492375"/>
            <a:ext cx="85153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912813" y="3860800"/>
            <a:ext cx="71913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355725" y="5013325"/>
            <a:ext cx="62579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665288" y="5805488"/>
            <a:ext cx="564356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10" name="Picture 26" descr="https://im0-tub-ru.yandex.net/i?id=4d5d90253fd555c8116a592c57117816&amp;n=13&amp;exp=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8" r="19720"/>
          <a:stretch>
            <a:fillRect/>
          </a:stretch>
        </p:blipFill>
        <p:spPr bwMode="auto">
          <a:xfrm>
            <a:off x="5508625" y="5846763"/>
            <a:ext cx="1052513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1" name="TextBox 56"/>
          <p:cNvSpPr txBox="1">
            <a:spLocks noChangeArrowheads="1"/>
          </p:cNvSpPr>
          <p:nvPr/>
        </p:nvSpPr>
        <p:spPr bwMode="auto">
          <a:xfrm>
            <a:off x="1711325" y="5805488"/>
            <a:ext cx="42259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400">
                <a:solidFill>
                  <a:srgbClr val="002060"/>
                </a:solidFill>
                <a:latin typeface="Cambria" pitchFamily="18" charset="0"/>
              </a:rPr>
              <a:t>Не менее 2 флеш-накопителей от 16 Гб</a:t>
            </a:r>
          </a:p>
        </p:txBody>
      </p:sp>
      <p:pic>
        <p:nvPicPr>
          <p:cNvPr id="16412" name="Picture 26" descr="C:\Users\user\Desktop\фон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Z:\Тихоновская\человеч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0"/>
          <a:stretch>
            <a:fillRect/>
          </a:stretch>
        </p:blipFill>
        <p:spPr bwMode="auto">
          <a:xfrm>
            <a:off x="101600" y="4437063"/>
            <a:ext cx="2454275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E:\rtc_prezent_png\rtc_shap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3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Заголовок 1"/>
          <p:cNvSpPr>
            <a:spLocks noGrp="1"/>
          </p:cNvSpPr>
          <p:nvPr>
            <p:ph type="ctrTitle"/>
          </p:nvPr>
        </p:nvSpPr>
        <p:spPr>
          <a:xfrm>
            <a:off x="-71438" y="44450"/>
            <a:ext cx="9251951" cy="1055688"/>
          </a:xfrm>
        </p:spPr>
        <p:txBody>
          <a:bodyPr/>
          <a:lstStyle/>
          <a:p>
            <a:pPr eaLnBrk="1" hangingPunct="1"/>
            <a:r>
              <a:rPr lang="ru-RU" altLang="ru-RU" sz="26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Лица, привлекаемые к проведению </a:t>
            </a:r>
            <a:br>
              <a:rPr lang="ru-RU" altLang="ru-RU" sz="26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6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тренировочного экзамена</a:t>
            </a: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08738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Соединительная линия уступом 7"/>
          <p:cNvCxnSpPr/>
          <p:nvPr/>
        </p:nvCxnSpPr>
        <p:spPr>
          <a:xfrm flipV="1">
            <a:off x="539750" y="1593850"/>
            <a:ext cx="6237288" cy="434975"/>
          </a:xfrm>
          <a:prstGeom prst="bentConnector3">
            <a:avLst>
              <a:gd name="adj1" fmla="val 26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Прямоугольник 4"/>
          <p:cNvSpPr>
            <a:spLocks noChangeArrowheads="1"/>
          </p:cNvSpPr>
          <p:nvPr/>
        </p:nvSpPr>
        <p:spPr bwMode="auto">
          <a:xfrm>
            <a:off x="611188" y="1628775"/>
            <a:ext cx="8424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2000" b="1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Члены ГЭК, имеющие токен </a:t>
            </a:r>
            <a:endParaRPr lang="ru-RU" altLang="ru-RU" sz="2000" b="1">
              <a:solidFill>
                <a:srgbClr val="002060"/>
              </a:solidFill>
            </a:endParaRPr>
          </a:p>
        </p:txBody>
      </p:sp>
      <p:cxnSp>
        <p:nvCxnSpPr>
          <p:cNvPr id="21" name="Соединительная линия уступом 20"/>
          <p:cNvCxnSpPr/>
          <p:nvPr/>
        </p:nvCxnSpPr>
        <p:spPr>
          <a:xfrm flipV="1">
            <a:off x="971550" y="2346325"/>
            <a:ext cx="6237288" cy="434975"/>
          </a:xfrm>
          <a:prstGeom prst="bentConnector3">
            <a:avLst>
              <a:gd name="adj1" fmla="val 26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7" name="Прямоугольник 4"/>
          <p:cNvSpPr>
            <a:spLocks noChangeArrowheads="1"/>
          </p:cNvSpPr>
          <p:nvPr/>
        </p:nvSpPr>
        <p:spPr bwMode="auto">
          <a:xfrm>
            <a:off x="1042988" y="2381250"/>
            <a:ext cx="6165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2000" b="1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Руководитель ППЭ</a:t>
            </a:r>
            <a:endParaRPr lang="ru-RU" altLang="ru-RU" sz="2000" b="1">
              <a:solidFill>
                <a:srgbClr val="002060"/>
              </a:solidFill>
            </a:endParaRPr>
          </a:p>
        </p:txBody>
      </p:sp>
      <p:cxnSp>
        <p:nvCxnSpPr>
          <p:cNvPr id="23" name="Соединительная линия уступом 22"/>
          <p:cNvCxnSpPr/>
          <p:nvPr/>
        </p:nvCxnSpPr>
        <p:spPr>
          <a:xfrm flipV="1">
            <a:off x="1503363" y="3067050"/>
            <a:ext cx="6237287" cy="433388"/>
          </a:xfrm>
          <a:prstGeom prst="bentConnector3">
            <a:avLst>
              <a:gd name="adj1" fmla="val 26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9" name="Прямоугольник 4"/>
          <p:cNvSpPr>
            <a:spLocks noChangeArrowheads="1"/>
          </p:cNvSpPr>
          <p:nvPr/>
        </p:nvSpPr>
        <p:spPr bwMode="auto">
          <a:xfrm>
            <a:off x="1574800" y="3100388"/>
            <a:ext cx="6165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2000" b="1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Технические специалисты (не менее 2)</a:t>
            </a:r>
            <a:endParaRPr lang="ru-RU" altLang="ru-RU" sz="2000" b="1">
              <a:solidFill>
                <a:srgbClr val="002060"/>
              </a:solidFill>
            </a:endParaRPr>
          </a:p>
        </p:txBody>
      </p:sp>
      <p:cxnSp>
        <p:nvCxnSpPr>
          <p:cNvPr id="25" name="Соединительная линия уступом 24"/>
          <p:cNvCxnSpPr/>
          <p:nvPr/>
        </p:nvCxnSpPr>
        <p:spPr>
          <a:xfrm flipV="1">
            <a:off x="2079625" y="3859213"/>
            <a:ext cx="6237288" cy="433387"/>
          </a:xfrm>
          <a:prstGeom prst="bentConnector3">
            <a:avLst>
              <a:gd name="adj1" fmla="val 26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1" name="Прямоугольник 4"/>
          <p:cNvSpPr>
            <a:spLocks noChangeArrowheads="1"/>
          </p:cNvSpPr>
          <p:nvPr/>
        </p:nvSpPr>
        <p:spPr bwMode="auto">
          <a:xfrm>
            <a:off x="2151063" y="3892550"/>
            <a:ext cx="6165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2000" b="1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Организаторы в аудитории </a:t>
            </a:r>
            <a:endParaRPr lang="ru-RU" altLang="ru-RU" sz="2000" b="1">
              <a:solidFill>
                <a:srgbClr val="002060"/>
              </a:solidFill>
            </a:endParaRPr>
          </a:p>
        </p:txBody>
      </p:sp>
      <p:cxnSp>
        <p:nvCxnSpPr>
          <p:cNvPr id="27" name="Соединительная линия уступом 26"/>
          <p:cNvCxnSpPr/>
          <p:nvPr/>
        </p:nvCxnSpPr>
        <p:spPr>
          <a:xfrm flipV="1">
            <a:off x="2582863" y="4649788"/>
            <a:ext cx="6237287" cy="434975"/>
          </a:xfrm>
          <a:prstGeom prst="bentConnector3">
            <a:avLst>
              <a:gd name="adj1" fmla="val 26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3" name="Прямоугольник 4"/>
          <p:cNvSpPr>
            <a:spLocks noChangeArrowheads="1"/>
          </p:cNvSpPr>
          <p:nvPr/>
        </p:nvSpPr>
        <p:spPr bwMode="auto">
          <a:xfrm>
            <a:off x="2655888" y="4684713"/>
            <a:ext cx="6164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2000" b="1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Организаторы вне аудитории </a:t>
            </a:r>
            <a:endParaRPr lang="ru-RU" altLang="ru-RU" sz="2000" b="1">
              <a:solidFill>
                <a:srgbClr val="002060"/>
              </a:solidFill>
            </a:endParaRPr>
          </a:p>
        </p:txBody>
      </p:sp>
      <p:cxnSp>
        <p:nvCxnSpPr>
          <p:cNvPr id="30" name="Соединительная линия уступом 29"/>
          <p:cNvCxnSpPr/>
          <p:nvPr/>
        </p:nvCxnSpPr>
        <p:spPr>
          <a:xfrm flipV="1">
            <a:off x="1042988" y="5514975"/>
            <a:ext cx="7850187" cy="434975"/>
          </a:xfrm>
          <a:prstGeom prst="bentConnector3">
            <a:avLst>
              <a:gd name="adj1" fmla="val 28087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5" name="Прямоугольник 4"/>
          <p:cNvSpPr>
            <a:spLocks noChangeArrowheads="1"/>
          </p:cNvSpPr>
          <p:nvPr/>
        </p:nvSpPr>
        <p:spPr bwMode="auto">
          <a:xfrm>
            <a:off x="3303588" y="5549900"/>
            <a:ext cx="5589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2000" b="1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Технические специалисты ОРЦОКО </a:t>
            </a:r>
            <a:endParaRPr lang="ru-RU" altLang="ru-RU" sz="2000" b="1">
              <a:solidFill>
                <a:srgbClr val="002060"/>
              </a:solidFill>
            </a:endParaRPr>
          </a:p>
        </p:txBody>
      </p:sp>
      <p:pic>
        <p:nvPicPr>
          <p:cNvPr id="17426" name="Picture 26" descr="C:\Users\user\Desktop\фон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1773238"/>
            <a:ext cx="3998912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До начала тренировочного экзамена в ППЭ</a:t>
            </a: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8438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8439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8440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8441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8442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8443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8444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1773238"/>
            <a:ext cx="3998912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28" descr="https://sidex.ru/images_offers/303/303477/papkavkladish_burokrat_syperluks_060t25_tisnenii_a4_60mkm_25sht_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24050"/>
            <a:ext cx="156527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Прямоугольник 4"/>
          <p:cNvSpPr>
            <a:spLocks noChangeArrowheads="1"/>
          </p:cNvSpPr>
          <p:nvPr/>
        </p:nvSpPr>
        <p:spPr bwMode="auto">
          <a:xfrm>
            <a:off x="144463" y="1268413"/>
            <a:ext cx="8964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2000" b="1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Перед началом тренировочного экзамена (в 8.30 часов) руководитель ППЭ выдает ответственному организатору в аудитории:</a:t>
            </a:r>
            <a:endParaRPr lang="ru-RU" altLang="ru-RU" sz="2000" b="1">
              <a:solidFill>
                <a:srgbClr val="002060"/>
              </a:solidFill>
            </a:endParaRPr>
          </a:p>
        </p:txBody>
      </p:sp>
      <p:sp>
        <p:nvSpPr>
          <p:cNvPr id="32" name="object 4"/>
          <p:cNvSpPr/>
          <p:nvPr/>
        </p:nvSpPr>
        <p:spPr>
          <a:xfrm>
            <a:off x="2051050" y="2276475"/>
            <a:ext cx="1728788" cy="10525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Calibri"/>
                <a:cs typeface="+mn-cs"/>
              </a:rPr>
              <a:t>    </a:t>
            </a:r>
            <a:endParaRPr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8448" name="TextBox 2"/>
          <p:cNvSpPr txBox="1">
            <a:spLocks noChangeArrowheads="1"/>
          </p:cNvSpPr>
          <p:nvPr/>
        </p:nvSpPr>
        <p:spPr bwMode="auto">
          <a:xfrm>
            <a:off x="1619250" y="2506663"/>
            <a:ext cx="347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2000" b="1">
                <a:solidFill>
                  <a:srgbClr val="002060"/>
                </a:solidFill>
                <a:latin typeface="Cambria" pitchFamily="18" charset="0"/>
              </a:rPr>
              <a:t>и</a:t>
            </a:r>
          </a:p>
        </p:txBody>
      </p:sp>
      <p:sp>
        <p:nvSpPr>
          <p:cNvPr id="18449" name="Прямоугольник 4"/>
          <p:cNvSpPr>
            <a:spLocks noChangeArrowheads="1"/>
          </p:cNvSpPr>
          <p:nvPr/>
        </p:nvSpPr>
        <p:spPr bwMode="auto">
          <a:xfrm>
            <a:off x="3779838" y="1989138"/>
            <a:ext cx="54006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1. Файлы и сопроводительные бланки для упаковки:   </a:t>
            </a:r>
          </a:p>
          <a:p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    </a:t>
            </a:r>
            <a:r>
              <a:rPr lang="ru-RU" altLang="ru-RU" sz="160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использованных бланков;</a:t>
            </a:r>
          </a:p>
          <a:p>
            <a:r>
              <a:rPr lang="ru-RU" altLang="ru-RU" sz="160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    использованных КИМ;</a:t>
            </a:r>
          </a:p>
          <a:p>
            <a:r>
              <a:rPr lang="ru-RU" altLang="ru-RU" sz="160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    бракованных/испорченных ИК;</a:t>
            </a:r>
          </a:p>
          <a:p>
            <a:r>
              <a:rPr lang="ru-RU" altLang="ru-RU" sz="160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    черновиков;</a:t>
            </a:r>
          </a:p>
          <a:p>
            <a:r>
              <a:rPr lang="ru-RU" altLang="ru-RU" sz="160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    неиспользованных ДБО № 2</a:t>
            </a:r>
          </a:p>
        </p:txBody>
      </p:sp>
      <p:pic>
        <p:nvPicPr>
          <p:cNvPr id="18450" name="Picture 2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4" t="7661" r="23277" b="4698"/>
          <a:stretch>
            <a:fillRect/>
          </a:stretch>
        </p:blipFill>
        <p:spPr bwMode="auto">
          <a:xfrm>
            <a:off x="179388" y="3429000"/>
            <a:ext cx="795337" cy="1146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51" name="Picture 2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4" t="7661" r="23277" b="4698"/>
          <a:stretch>
            <a:fillRect/>
          </a:stretch>
        </p:blipFill>
        <p:spPr bwMode="auto">
          <a:xfrm>
            <a:off x="463550" y="3578225"/>
            <a:ext cx="795338" cy="1146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52" name="Picture 2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4" t="7661" r="23277" b="4698"/>
          <a:stretch>
            <a:fillRect/>
          </a:stretch>
        </p:blipFill>
        <p:spPr bwMode="auto">
          <a:xfrm>
            <a:off x="754063" y="3732213"/>
            <a:ext cx="793750" cy="1146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53" name="Прямоугольник 4"/>
          <p:cNvSpPr>
            <a:spLocks noChangeArrowheads="1"/>
          </p:cNvSpPr>
          <p:nvPr/>
        </p:nvSpPr>
        <p:spPr bwMode="auto">
          <a:xfrm>
            <a:off x="1516063" y="3559175"/>
            <a:ext cx="7850187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2. Дополнительные бланки ответов № 2</a:t>
            </a:r>
          </a:p>
          <a:p>
            <a:endParaRPr lang="ru-RU" altLang="ru-RU" sz="600" b="1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  <a:p>
            <a:r>
              <a:rPr lang="ru-RU" altLang="ru-RU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ВНИМАНИЕ! </a:t>
            </a:r>
          </a:p>
          <a:p>
            <a:r>
              <a:rPr lang="ru-RU" altLang="ru-RU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После проведения тренировочного экзамена ДБО № 2 уничтожить!</a:t>
            </a:r>
          </a:p>
          <a:p>
            <a:r>
              <a:rPr lang="ru-RU" altLang="ru-RU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Запрещается использовать при проведении </a:t>
            </a:r>
            <a:r>
              <a:rPr lang="ru-RU" altLang="ru-RU" b="1" u="sng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ЕГЭ 2020</a:t>
            </a:r>
            <a:r>
              <a:rPr lang="ru-RU" altLang="ru-RU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ДБО №2, напечатанные для проведения тренировочного экзамена</a:t>
            </a:r>
          </a:p>
        </p:txBody>
      </p:sp>
      <p:sp>
        <p:nvSpPr>
          <p:cNvPr id="18454" name="Прямоугольник 4"/>
          <p:cNvSpPr>
            <a:spLocks noChangeArrowheads="1"/>
          </p:cNvSpPr>
          <p:nvPr/>
        </p:nvSpPr>
        <p:spPr bwMode="auto">
          <a:xfrm>
            <a:off x="34925" y="4962525"/>
            <a:ext cx="87899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3. Формы ППЭ: </a:t>
            </a:r>
          </a:p>
          <a:p>
            <a:r>
              <a:rPr lang="ru-RU" altLang="ru-RU" sz="1600">
                <a:solidFill>
                  <a:srgbClr val="002060"/>
                </a:solidFill>
                <a:latin typeface="Cambria" pitchFamily="18" charset="0"/>
              </a:rPr>
              <a:t>     ППЭ-05-01 (2 экземпляра), ППЭ-05-02, ППЭ-12-02, ППЭ-12-03, ППЭ-12-04-МАШ, ППЭ-16</a:t>
            </a:r>
          </a:p>
        </p:txBody>
      </p:sp>
      <p:sp>
        <p:nvSpPr>
          <p:cNvPr id="18455" name="Прямоугольник 4"/>
          <p:cNvSpPr>
            <a:spLocks noChangeArrowheads="1"/>
          </p:cNvSpPr>
          <p:nvPr/>
        </p:nvSpPr>
        <p:spPr bwMode="auto">
          <a:xfrm>
            <a:off x="34925" y="5589588"/>
            <a:ext cx="87899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4. Листы бумаги для черновиков со штампом ОО, на базе которой расположен ППЭ </a:t>
            </a:r>
          </a:p>
        </p:txBody>
      </p:sp>
      <p:sp>
        <p:nvSpPr>
          <p:cNvPr id="18456" name="Прямоугольник 4"/>
          <p:cNvSpPr>
            <a:spLocks noChangeArrowheads="1"/>
          </p:cNvSpPr>
          <p:nvPr/>
        </p:nvSpPr>
        <p:spPr bwMode="auto">
          <a:xfrm>
            <a:off x="31750" y="5949950"/>
            <a:ext cx="8788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5. Инструкцию для участников ЕГЭ, зачитываемую организатором в аудитории перед началом экзамена (одна инструкция на аудиторию)</a:t>
            </a:r>
          </a:p>
          <a:p>
            <a:endParaRPr lang="ru-RU" altLang="ru-RU" sz="1600" b="1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Начало тренировочного экзамена в ППЭ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62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63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64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65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66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6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9468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TextBox 1"/>
          <p:cNvSpPr txBox="1">
            <a:spLocks noChangeArrowheads="1"/>
          </p:cNvSpPr>
          <p:nvPr/>
        </p:nvSpPr>
        <p:spPr bwMode="auto">
          <a:xfrm>
            <a:off x="276225" y="1325563"/>
            <a:ext cx="8472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/>
            <a:r>
              <a:rPr lang="ru-RU" altLang="ru-RU">
                <a:solidFill>
                  <a:srgbClr val="002060"/>
                </a:solidFill>
                <a:latin typeface="Cambria" pitchFamily="18" charset="0"/>
              </a:rPr>
              <a:t>09.30 – получение ключа доступа к ЭМ, загрузка и активация</a:t>
            </a:r>
          </a:p>
        </p:txBody>
      </p:sp>
      <p:cxnSp>
        <p:nvCxnSpPr>
          <p:cNvPr id="15" name="Соединительная линия уступом 14"/>
          <p:cNvCxnSpPr/>
          <p:nvPr/>
        </p:nvCxnSpPr>
        <p:spPr>
          <a:xfrm flipV="1">
            <a:off x="179388" y="1270000"/>
            <a:ext cx="5111750" cy="415925"/>
          </a:xfrm>
          <a:prstGeom prst="bentConnector3">
            <a:avLst>
              <a:gd name="adj1" fmla="val 503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/>
          <p:nvPr/>
        </p:nvCxnSpPr>
        <p:spPr>
          <a:xfrm flipV="1">
            <a:off x="442913" y="1860550"/>
            <a:ext cx="5111750" cy="415925"/>
          </a:xfrm>
          <a:prstGeom prst="bentConnector3">
            <a:avLst>
              <a:gd name="adj1" fmla="val 503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 flipV="1">
            <a:off x="684213" y="2420938"/>
            <a:ext cx="5111750" cy="415925"/>
          </a:xfrm>
          <a:prstGeom prst="bentConnector3">
            <a:avLst>
              <a:gd name="adj1" fmla="val 503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3" name="TextBox 19"/>
          <p:cNvSpPr txBox="1">
            <a:spLocks noChangeArrowheads="1"/>
          </p:cNvSpPr>
          <p:nvPr/>
        </p:nvSpPr>
        <p:spPr bwMode="auto">
          <a:xfrm>
            <a:off x="1009650" y="3173413"/>
            <a:ext cx="7739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/>
            <a:r>
              <a:rPr lang="ru-RU" altLang="ru-RU">
                <a:solidFill>
                  <a:srgbClr val="002060"/>
                </a:solidFill>
                <a:latin typeface="Cambria" pitchFamily="18" charset="0"/>
              </a:rPr>
              <a:t>10.05-10.45 – выдача полных комплектов ЭМ участникам экзамена; </a:t>
            </a:r>
          </a:p>
          <a:p>
            <a:pPr algn="just"/>
            <a:r>
              <a:rPr lang="ru-RU" altLang="ru-RU">
                <a:solidFill>
                  <a:srgbClr val="002060"/>
                </a:solidFill>
                <a:latin typeface="Cambria" pitchFamily="18" charset="0"/>
              </a:rPr>
              <a:t>                            передача статуса «Экзамены успешно начались»;</a:t>
            </a:r>
          </a:p>
          <a:p>
            <a:pPr algn="just"/>
            <a:r>
              <a:rPr lang="ru-RU" altLang="ru-RU">
                <a:solidFill>
                  <a:srgbClr val="002060"/>
                </a:solidFill>
                <a:latin typeface="Cambria" pitchFamily="18" charset="0"/>
              </a:rPr>
              <a:t>                            завершение инструктажа, включая заполнение бланков</a:t>
            </a:r>
          </a:p>
          <a:p>
            <a:pPr algn="just"/>
            <a:r>
              <a:rPr lang="ru-RU" altLang="ru-RU">
                <a:solidFill>
                  <a:srgbClr val="002060"/>
                </a:solidFill>
                <a:latin typeface="Cambria" pitchFamily="18" charset="0"/>
              </a:rPr>
              <a:t>                               </a:t>
            </a:r>
          </a:p>
        </p:txBody>
      </p:sp>
      <p:sp>
        <p:nvSpPr>
          <p:cNvPr id="19474" name="Прямоугольник 4"/>
          <p:cNvSpPr>
            <a:spLocks noChangeArrowheads="1"/>
          </p:cNvSpPr>
          <p:nvPr/>
        </p:nvSpPr>
        <p:spPr bwMode="auto">
          <a:xfrm>
            <a:off x="684213" y="2420938"/>
            <a:ext cx="741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/>
            <a:r>
              <a:rPr lang="ru-RU" altLang="ru-RU">
                <a:solidFill>
                  <a:srgbClr val="002060"/>
                </a:solidFill>
                <a:latin typeface="Cambria" pitchFamily="18" charset="0"/>
              </a:rPr>
              <a:t>10.00 – печать полных комплектов ЭМ на станциях организатора, </a:t>
            </a:r>
          </a:p>
          <a:p>
            <a:pPr algn="just"/>
            <a:r>
              <a:rPr lang="ru-RU" altLang="ru-RU">
                <a:solidFill>
                  <a:srgbClr val="002060"/>
                </a:solidFill>
                <a:latin typeface="Cambria" pitchFamily="18" charset="0"/>
              </a:rPr>
              <a:t>               проверка корректности печати ЭМ </a:t>
            </a:r>
          </a:p>
        </p:txBody>
      </p:sp>
      <p:cxnSp>
        <p:nvCxnSpPr>
          <p:cNvPr id="22" name="Соединительная линия уступом 21"/>
          <p:cNvCxnSpPr/>
          <p:nvPr/>
        </p:nvCxnSpPr>
        <p:spPr>
          <a:xfrm flipV="1">
            <a:off x="1014413" y="3190875"/>
            <a:ext cx="5111750" cy="415925"/>
          </a:xfrm>
          <a:prstGeom prst="bentConnector3">
            <a:avLst>
              <a:gd name="adj1" fmla="val 295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6" name="TextBox 22"/>
          <p:cNvSpPr txBox="1">
            <a:spLocks noChangeArrowheads="1"/>
          </p:cNvSpPr>
          <p:nvPr/>
        </p:nvSpPr>
        <p:spPr bwMode="auto">
          <a:xfrm>
            <a:off x="442913" y="1876425"/>
            <a:ext cx="7369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>
                <a:solidFill>
                  <a:srgbClr val="002060"/>
                </a:solidFill>
                <a:latin typeface="Cambria" pitchFamily="18" charset="0"/>
              </a:rPr>
              <a:t>09.50 – первая часть инструктажа</a:t>
            </a:r>
          </a:p>
        </p:txBody>
      </p:sp>
      <p:cxnSp>
        <p:nvCxnSpPr>
          <p:cNvPr id="24" name="Соединительная линия уступом 23"/>
          <p:cNvCxnSpPr/>
          <p:nvPr/>
        </p:nvCxnSpPr>
        <p:spPr>
          <a:xfrm flipV="1">
            <a:off x="1619250" y="4795838"/>
            <a:ext cx="5111750" cy="415925"/>
          </a:xfrm>
          <a:prstGeom prst="bentConnector3">
            <a:avLst>
              <a:gd name="adj1" fmla="val 503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8" name="Прямоугольник 4"/>
          <p:cNvSpPr>
            <a:spLocks noChangeArrowheads="1"/>
          </p:cNvSpPr>
          <p:nvPr/>
        </p:nvSpPr>
        <p:spPr bwMode="auto">
          <a:xfrm>
            <a:off x="1619250" y="4797425"/>
            <a:ext cx="7056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/>
            <a:r>
              <a:rPr lang="ru-RU" altLang="ru-RU">
                <a:solidFill>
                  <a:srgbClr val="002060"/>
                </a:solidFill>
                <a:latin typeface="Cambria" pitchFamily="18" charset="0"/>
              </a:rPr>
              <a:t>10.10-11.30 – воспроизведение и прослушивание заданий </a:t>
            </a:r>
          </a:p>
          <a:p>
            <a:pPr algn="just"/>
            <a:r>
              <a:rPr lang="ru-RU" altLang="ru-RU">
                <a:solidFill>
                  <a:srgbClr val="002060"/>
                </a:solidFill>
                <a:latin typeface="Cambria" pitchFamily="18" charset="0"/>
              </a:rPr>
              <a:t>                            по аудированию (английский язык)</a:t>
            </a:r>
          </a:p>
        </p:txBody>
      </p:sp>
      <p:cxnSp>
        <p:nvCxnSpPr>
          <p:cNvPr id="26" name="Соединительная линия уступом 25"/>
          <p:cNvCxnSpPr/>
          <p:nvPr/>
        </p:nvCxnSpPr>
        <p:spPr>
          <a:xfrm flipV="1">
            <a:off x="1692275" y="5589588"/>
            <a:ext cx="5111750" cy="415925"/>
          </a:xfrm>
          <a:prstGeom prst="bentConnector3">
            <a:avLst>
              <a:gd name="adj1" fmla="val 503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0" name="Прямоугольник 4"/>
          <p:cNvSpPr>
            <a:spLocks noChangeArrowheads="1"/>
          </p:cNvSpPr>
          <p:nvPr/>
        </p:nvSpPr>
        <p:spPr bwMode="auto">
          <a:xfrm>
            <a:off x="1692275" y="5589588"/>
            <a:ext cx="763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/>
            <a:r>
              <a:rPr lang="ru-RU" altLang="ru-RU">
                <a:solidFill>
                  <a:srgbClr val="002060"/>
                </a:solidFill>
                <a:latin typeface="Cambria" pitchFamily="18" charset="0"/>
              </a:rPr>
              <a:t>10.40-11.35 – </a:t>
            </a:r>
            <a:r>
              <a:rPr lang="ru-RU" altLang="ru-RU" b="1">
                <a:solidFill>
                  <a:srgbClr val="002060"/>
                </a:solidFill>
                <a:latin typeface="Cambria" pitchFamily="18" charset="0"/>
              </a:rPr>
              <a:t>передача статуса «Аудирование успешно завершено»</a:t>
            </a:r>
          </a:p>
          <a:p>
            <a:pPr algn="just"/>
            <a:r>
              <a:rPr lang="ru-RU" altLang="ru-RU">
                <a:solidFill>
                  <a:srgbClr val="002060"/>
                </a:solidFill>
                <a:latin typeface="Cambria" pitchFamily="18" charset="0"/>
              </a:rPr>
              <a:t>                           после прослушивания во всех аудиториях ППЭ</a:t>
            </a:r>
          </a:p>
        </p:txBody>
      </p:sp>
      <p:cxnSp>
        <p:nvCxnSpPr>
          <p:cNvPr id="30" name="Соединительная линия уступом 29"/>
          <p:cNvCxnSpPr/>
          <p:nvPr/>
        </p:nvCxnSpPr>
        <p:spPr>
          <a:xfrm flipV="1">
            <a:off x="1331913" y="4221163"/>
            <a:ext cx="5111750" cy="415925"/>
          </a:xfrm>
          <a:prstGeom prst="bentConnector3">
            <a:avLst>
              <a:gd name="adj1" fmla="val 295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4"/>
          <p:cNvSpPr>
            <a:spLocks noChangeArrowheads="1"/>
          </p:cNvSpPr>
          <p:nvPr/>
        </p:nvSpPr>
        <p:spPr bwMode="auto">
          <a:xfrm>
            <a:off x="1331913" y="4221163"/>
            <a:ext cx="741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altLang="ru-RU" cap="all" dirty="0">
                <a:solidFill>
                  <a:srgbClr val="002060"/>
                </a:solidFill>
                <a:latin typeface="Cambria" pitchFamily="18" charset="0"/>
              </a:rPr>
              <a:t>Выполнение заданий тренировочного экзамена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Завершение тренировочного экзамена </a:t>
            </a:r>
            <a:b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в аудитории</a:t>
            </a: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48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48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48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48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49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49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20492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3" name="TextBox 1"/>
          <p:cNvSpPr txBox="1">
            <a:spLocks noChangeArrowheads="1"/>
          </p:cNvSpPr>
          <p:nvPr/>
        </p:nvSpPr>
        <p:spPr bwMode="auto">
          <a:xfrm>
            <a:off x="179388" y="1412875"/>
            <a:ext cx="8688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/>
            <a:r>
              <a:rPr lang="ru-RU" altLang="ru-RU">
                <a:solidFill>
                  <a:srgbClr val="002060"/>
                </a:solidFill>
                <a:latin typeface="Cambria" pitchFamily="18" charset="0"/>
              </a:rPr>
              <a:t>сбор бланков, КИМ, черновиков у участников тренировочного экзамена</a:t>
            </a:r>
          </a:p>
        </p:txBody>
      </p:sp>
      <p:cxnSp>
        <p:nvCxnSpPr>
          <p:cNvPr id="15" name="Соединительная линия уступом 14"/>
          <p:cNvCxnSpPr/>
          <p:nvPr/>
        </p:nvCxnSpPr>
        <p:spPr>
          <a:xfrm flipV="1">
            <a:off x="179388" y="1414463"/>
            <a:ext cx="5111750" cy="415925"/>
          </a:xfrm>
          <a:prstGeom prst="bentConnector3">
            <a:avLst>
              <a:gd name="adj1" fmla="val 503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/>
          <p:nvPr/>
        </p:nvCxnSpPr>
        <p:spPr>
          <a:xfrm flipV="1">
            <a:off x="442913" y="1933575"/>
            <a:ext cx="5111750" cy="415925"/>
          </a:xfrm>
          <a:prstGeom prst="bentConnector3">
            <a:avLst>
              <a:gd name="adj1" fmla="val 503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 flipV="1">
            <a:off x="611188" y="2574925"/>
            <a:ext cx="5111750" cy="415925"/>
          </a:xfrm>
          <a:prstGeom prst="bentConnector3">
            <a:avLst>
              <a:gd name="adj1" fmla="val 503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7" name="Прямоугольник 4"/>
          <p:cNvSpPr>
            <a:spLocks noChangeArrowheads="1"/>
          </p:cNvSpPr>
          <p:nvPr/>
        </p:nvSpPr>
        <p:spPr bwMode="auto">
          <a:xfrm>
            <a:off x="611188" y="2565400"/>
            <a:ext cx="75612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/>
            <a:r>
              <a:rPr lang="ru-RU" altLang="ru-RU">
                <a:solidFill>
                  <a:srgbClr val="002060"/>
                </a:solidFill>
                <a:latin typeface="Cambria" pitchFamily="18" charset="0"/>
              </a:rPr>
              <a:t>сканирование в аудиториях заполненных форм ППЭ (ППЭ 05-02, </a:t>
            </a:r>
            <a:br>
              <a:rPr lang="ru-RU" altLang="ru-RU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>
                <a:solidFill>
                  <a:srgbClr val="002060"/>
                </a:solidFill>
                <a:latin typeface="Cambria" pitchFamily="18" charset="0"/>
              </a:rPr>
              <a:t>ППЭ 12-04МАШ, ППЭ 12-02 (при наличии)) посредством станции организатора</a:t>
            </a:r>
          </a:p>
        </p:txBody>
      </p:sp>
      <p:sp>
        <p:nvSpPr>
          <p:cNvPr id="20498" name="TextBox 22"/>
          <p:cNvSpPr txBox="1">
            <a:spLocks noChangeArrowheads="1"/>
          </p:cNvSpPr>
          <p:nvPr/>
        </p:nvSpPr>
        <p:spPr bwMode="auto">
          <a:xfrm>
            <a:off x="442913" y="1916113"/>
            <a:ext cx="7369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/>
            <a:r>
              <a:rPr lang="ru-RU" altLang="ru-RU">
                <a:solidFill>
                  <a:srgbClr val="002060"/>
                </a:solidFill>
                <a:latin typeface="Cambria" pitchFamily="18" charset="0"/>
              </a:rPr>
              <a:t>сканирование в аудиториях бланков участников тренировочного экзамена посредством станции организатора</a:t>
            </a:r>
          </a:p>
        </p:txBody>
      </p:sp>
      <p:cxnSp>
        <p:nvCxnSpPr>
          <p:cNvPr id="32" name="Соединительная линия уступом 31"/>
          <p:cNvCxnSpPr/>
          <p:nvPr/>
        </p:nvCxnSpPr>
        <p:spPr>
          <a:xfrm flipV="1">
            <a:off x="827088" y="3509963"/>
            <a:ext cx="5111750" cy="415925"/>
          </a:xfrm>
          <a:prstGeom prst="bentConnector3">
            <a:avLst>
              <a:gd name="adj1" fmla="val 503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0" name="Прямоугольник 4"/>
          <p:cNvSpPr>
            <a:spLocks noChangeArrowheads="1"/>
          </p:cNvSpPr>
          <p:nvPr/>
        </p:nvSpPr>
        <p:spPr bwMode="auto">
          <a:xfrm>
            <a:off x="1258888" y="5375275"/>
            <a:ext cx="7561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/>
            <a:r>
              <a:rPr lang="ru-RU" altLang="ru-RU">
                <a:solidFill>
                  <a:srgbClr val="002060"/>
                </a:solidFill>
                <a:latin typeface="Cambria" pitchFamily="18" charset="0"/>
              </a:rPr>
              <a:t>упаковка бланков участников, КИМ, черновиков и форм в файлы, имитирующие ВДП</a:t>
            </a:r>
          </a:p>
        </p:txBody>
      </p:sp>
      <p:cxnSp>
        <p:nvCxnSpPr>
          <p:cNvPr id="34" name="Соединительная линия уступом 33"/>
          <p:cNvCxnSpPr/>
          <p:nvPr/>
        </p:nvCxnSpPr>
        <p:spPr>
          <a:xfrm flipV="1">
            <a:off x="1042988" y="4508500"/>
            <a:ext cx="5111750" cy="415925"/>
          </a:xfrm>
          <a:prstGeom prst="bentConnector3">
            <a:avLst>
              <a:gd name="adj1" fmla="val 503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2" name="Прямоугольник 4"/>
          <p:cNvSpPr>
            <a:spLocks noChangeArrowheads="1"/>
          </p:cNvSpPr>
          <p:nvPr/>
        </p:nvSpPr>
        <p:spPr bwMode="auto">
          <a:xfrm>
            <a:off x="881063" y="3500438"/>
            <a:ext cx="7866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/>
            <a:r>
              <a:rPr lang="ru-RU" altLang="ru-RU">
                <a:solidFill>
                  <a:srgbClr val="002060"/>
                </a:solidFill>
                <a:latin typeface="Cambria" pitchFamily="18" charset="0"/>
              </a:rPr>
              <a:t>экспорт пакетов с электронными образами бланков и форм ППЭ </a:t>
            </a:r>
            <a:br>
              <a:rPr lang="ru-RU" altLang="ru-RU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>
                <a:solidFill>
                  <a:srgbClr val="002060"/>
                </a:solidFill>
                <a:latin typeface="Cambria" pitchFamily="18" charset="0"/>
              </a:rPr>
              <a:t>с использованием токена члена ГЭК и сохранение на флеш-накопитель для переноса в штаб ППЭ</a:t>
            </a:r>
          </a:p>
        </p:txBody>
      </p:sp>
      <p:cxnSp>
        <p:nvCxnSpPr>
          <p:cNvPr id="36" name="Соединительная линия уступом 35"/>
          <p:cNvCxnSpPr/>
          <p:nvPr/>
        </p:nvCxnSpPr>
        <p:spPr>
          <a:xfrm flipV="1">
            <a:off x="1201738" y="5389563"/>
            <a:ext cx="5111750" cy="415925"/>
          </a:xfrm>
          <a:prstGeom prst="bentConnector3">
            <a:avLst>
              <a:gd name="adj1" fmla="val 503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4" name="Прямоугольник 4"/>
          <p:cNvSpPr>
            <a:spLocks noChangeArrowheads="1"/>
          </p:cNvSpPr>
          <p:nvPr/>
        </p:nvSpPr>
        <p:spPr bwMode="auto">
          <a:xfrm>
            <a:off x="1063625" y="4449763"/>
            <a:ext cx="75612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/>
            <a:r>
              <a:rPr lang="ru-RU" altLang="ru-RU">
                <a:solidFill>
                  <a:srgbClr val="002060"/>
                </a:solidFill>
                <a:latin typeface="Cambria" pitchFamily="18" charset="0"/>
              </a:rPr>
              <a:t>завершение тренировочного экзамена на станции организатора, печать протокола печати, протокола сканирования и сохранение электронного журнала проведения экзамена на станции организатора</a:t>
            </a:r>
          </a:p>
        </p:txBody>
      </p:sp>
      <p:sp>
        <p:nvSpPr>
          <p:cNvPr id="20505" name="Прямоугольник 4"/>
          <p:cNvSpPr>
            <a:spLocks noChangeArrowheads="1"/>
          </p:cNvSpPr>
          <p:nvPr/>
        </p:nvSpPr>
        <p:spPr bwMode="auto">
          <a:xfrm>
            <a:off x="1411288" y="6094413"/>
            <a:ext cx="7561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/>
            <a:r>
              <a:rPr lang="ru-RU" altLang="ru-RU">
                <a:solidFill>
                  <a:srgbClr val="002060"/>
                </a:solidFill>
                <a:latin typeface="Cambria" pitchFamily="18" charset="0"/>
              </a:rPr>
              <a:t>передача всех материалов руководителю ППЭ в штабе ППЭ</a:t>
            </a:r>
          </a:p>
        </p:txBody>
      </p:sp>
      <p:cxnSp>
        <p:nvCxnSpPr>
          <p:cNvPr id="26" name="Соединительная линия уступом 25"/>
          <p:cNvCxnSpPr/>
          <p:nvPr/>
        </p:nvCxnSpPr>
        <p:spPr>
          <a:xfrm flipV="1">
            <a:off x="1354138" y="6108700"/>
            <a:ext cx="5111750" cy="415925"/>
          </a:xfrm>
          <a:prstGeom prst="bentConnector3">
            <a:avLst>
              <a:gd name="adj1" fmla="val 503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6" descr="C:\Users\user\Desktop\фо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E:\rtc_prezent_png\rtc_shap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</a:rPr>
              <a:t>Упаковка материалов тренировочного экзамена </a:t>
            </a:r>
            <a:br>
              <a:rPr lang="ru-RU" altLang="ru-RU" sz="2800" b="1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</a:rPr>
              <a:t>в аудитории</a:t>
            </a:r>
          </a:p>
        </p:txBody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161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0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1511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1512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1513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1514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1515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1516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1166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8" name="object 4"/>
          <p:cNvSpPr/>
          <p:nvPr/>
        </p:nvSpPr>
        <p:spPr>
          <a:xfrm>
            <a:off x="161925" y="1268413"/>
            <a:ext cx="2825750" cy="1822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" name="object 4"/>
          <p:cNvSpPr/>
          <p:nvPr/>
        </p:nvSpPr>
        <p:spPr>
          <a:xfrm>
            <a:off x="3132138" y="1268413"/>
            <a:ext cx="2854325" cy="1822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" name="object 4"/>
          <p:cNvSpPr/>
          <p:nvPr/>
        </p:nvSpPr>
        <p:spPr>
          <a:xfrm>
            <a:off x="6180138" y="1268413"/>
            <a:ext cx="2855912" cy="1822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215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98813"/>
            <a:ext cx="946150" cy="1392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521" name="TextBox 24"/>
          <p:cNvSpPr txBox="1">
            <a:spLocks noChangeArrowheads="1"/>
          </p:cNvSpPr>
          <p:nvPr/>
        </p:nvSpPr>
        <p:spPr bwMode="auto">
          <a:xfrm>
            <a:off x="452438" y="3213100"/>
            <a:ext cx="8064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900" b="1">
                <a:solidFill>
                  <a:srgbClr val="C00000"/>
                </a:solidFill>
                <a:latin typeface="Arial Black" pitchFamily="34" charset="0"/>
              </a:rPr>
              <a:t>ДБО № 2</a:t>
            </a:r>
          </a:p>
        </p:txBody>
      </p:sp>
      <p:pic>
        <p:nvPicPr>
          <p:cNvPr id="21522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405188"/>
            <a:ext cx="965200" cy="1417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3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73463"/>
            <a:ext cx="952500" cy="1509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24" name="TextBox 27"/>
          <p:cNvSpPr txBox="1">
            <a:spLocks noChangeArrowheads="1"/>
          </p:cNvSpPr>
          <p:nvPr/>
        </p:nvSpPr>
        <p:spPr bwMode="auto">
          <a:xfrm>
            <a:off x="1144588" y="3573463"/>
            <a:ext cx="3317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900" b="1">
                <a:solidFill>
                  <a:srgbClr val="C0000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1525" name="TextBox 28"/>
          <p:cNvSpPr txBox="1">
            <a:spLocks noChangeArrowheads="1"/>
          </p:cNvSpPr>
          <p:nvPr/>
        </p:nvSpPr>
        <p:spPr bwMode="auto">
          <a:xfrm>
            <a:off x="1042988" y="3414713"/>
            <a:ext cx="3317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900" b="1">
                <a:solidFill>
                  <a:srgbClr val="C00000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1526" name="object 10"/>
          <p:cNvSpPr>
            <a:spLocks noChangeArrowheads="1"/>
          </p:cNvSpPr>
          <p:nvPr/>
        </p:nvSpPr>
        <p:spPr bwMode="auto">
          <a:xfrm>
            <a:off x="3370263" y="3190875"/>
            <a:ext cx="1893887" cy="1198563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34" name="object 11"/>
          <p:cNvSpPr/>
          <p:nvPr/>
        </p:nvSpPr>
        <p:spPr>
          <a:xfrm>
            <a:off x="3635897" y="3304377"/>
            <a:ext cx="1894314" cy="1199493"/>
          </a:xfrm>
          <a:prstGeom prst="rect">
            <a:avLst/>
          </a:prstGeom>
          <a:blipFill>
            <a:blip r:embed="rId11" cstate="print"/>
            <a:srcRect/>
            <a:stretch>
              <a:fillRect l="-3006" t="-5990" r="-3426" b="-6043"/>
            </a:stretch>
          </a:blipFill>
          <a:ln>
            <a:solidFill>
              <a:schemeClr val="tx1"/>
            </a:solidFill>
          </a:ln>
          <a:effectLst/>
        </p:spPr>
        <p:txBody>
          <a:bodyPr lIns="0" tIns="0" rIns="0" bIns="0"/>
          <a:lstStyle/>
          <a:p>
            <a:pPr>
              <a:defRPr/>
            </a:pPr>
            <a:endParaRPr/>
          </a:p>
        </p:txBody>
      </p:sp>
      <p:sp>
        <p:nvSpPr>
          <p:cNvPr id="21530" name="object 10"/>
          <p:cNvSpPr>
            <a:spLocks noChangeArrowheads="1"/>
          </p:cNvSpPr>
          <p:nvPr/>
        </p:nvSpPr>
        <p:spPr bwMode="auto">
          <a:xfrm>
            <a:off x="3729038" y="3984625"/>
            <a:ext cx="1895475" cy="1198563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37" name="object 11"/>
          <p:cNvSpPr/>
          <p:nvPr/>
        </p:nvSpPr>
        <p:spPr>
          <a:xfrm>
            <a:off x="3995296" y="4147348"/>
            <a:ext cx="1894314" cy="1199493"/>
          </a:xfrm>
          <a:prstGeom prst="rect">
            <a:avLst/>
          </a:prstGeom>
          <a:blipFill>
            <a:blip r:embed="rId11" cstate="print"/>
            <a:srcRect/>
            <a:stretch>
              <a:fillRect l="-3006" t="-5990" r="-3426" b="-6043"/>
            </a:stretch>
          </a:blipFill>
          <a:ln>
            <a:solidFill>
              <a:schemeClr val="tx1"/>
            </a:solidFill>
          </a:ln>
          <a:effectLst/>
        </p:spPr>
        <p:txBody>
          <a:bodyPr lIns="0" tIns="0" rIns="0" bIns="0"/>
          <a:lstStyle/>
          <a:p>
            <a:pPr>
              <a:defRPr/>
            </a:pPr>
            <a:endParaRPr/>
          </a:p>
        </p:txBody>
      </p:sp>
      <p:sp>
        <p:nvSpPr>
          <p:cNvPr id="21534" name="object 10"/>
          <p:cNvSpPr>
            <a:spLocks noChangeArrowheads="1"/>
          </p:cNvSpPr>
          <p:nvPr/>
        </p:nvSpPr>
        <p:spPr bwMode="auto">
          <a:xfrm>
            <a:off x="4140200" y="5043488"/>
            <a:ext cx="1893888" cy="1198562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40" name="object 11"/>
          <p:cNvSpPr/>
          <p:nvPr/>
        </p:nvSpPr>
        <p:spPr>
          <a:xfrm>
            <a:off x="4405879" y="5206554"/>
            <a:ext cx="1894314" cy="1199493"/>
          </a:xfrm>
          <a:prstGeom prst="rect">
            <a:avLst/>
          </a:prstGeom>
          <a:blipFill>
            <a:blip r:embed="rId11" cstate="print"/>
            <a:srcRect/>
            <a:stretch>
              <a:fillRect l="-3006" t="-5990" r="-3426" b="-6043"/>
            </a:stretch>
          </a:blipFill>
          <a:ln>
            <a:solidFill>
              <a:schemeClr val="tx1"/>
            </a:solidFill>
          </a:ln>
          <a:effectLst/>
        </p:spPr>
        <p:txBody>
          <a:bodyPr lIns="0" tIns="0" rIns="0" bIns="0"/>
          <a:lstStyle/>
          <a:p>
            <a:pPr>
              <a:defRPr/>
            </a:pPr>
            <a:endParaRPr/>
          </a:p>
        </p:txBody>
      </p:sp>
      <p:sp>
        <p:nvSpPr>
          <p:cNvPr id="21538" name="TextBox 40"/>
          <p:cNvSpPr txBox="1">
            <a:spLocks noChangeArrowheads="1"/>
          </p:cNvSpPr>
          <p:nvPr/>
        </p:nvSpPr>
        <p:spPr bwMode="auto">
          <a:xfrm>
            <a:off x="4140200" y="6427788"/>
            <a:ext cx="2155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60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контрольный лист</a:t>
            </a:r>
          </a:p>
        </p:txBody>
      </p:sp>
      <p:sp>
        <p:nvSpPr>
          <p:cNvPr id="21539" name="TextBox 1"/>
          <p:cNvSpPr txBox="1">
            <a:spLocks noChangeArrowheads="1"/>
          </p:cNvSpPr>
          <p:nvPr/>
        </p:nvSpPr>
        <p:spPr bwMode="auto">
          <a:xfrm>
            <a:off x="1219200" y="1971675"/>
            <a:ext cx="2555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000">
                <a:latin typeface="Cambria" pitchFamily="18" charset="0"/>
              </a:rPr>
              <a:t>3</a:t>
            </a:r>
          </a:p>
        </p:txBody>
      </p:sp>
      <p:sp>
        <p:nvSpPr>
          <p:cNvPr id="21540" name="TextBox 42"/>
          <p:cNvSpPr txBox="1">
            <a:spLocks noChangeArrowheads="1"/>
          </p:cNvSpPr>
          <p:nvPr/>
        </p:nvSpPr>
        <p:spPr bwMode="auto">
          <a:xfrm>
            <a:off x="1219200" y="2197100"/>
            <a:ext cx="2555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000">
                <a:latin typeface="Cambria" pitchFamily="18" charset="0"/>
              </a:rPr>
              <a:t>3</a:t>
            </a:r>
          </a:p>
        </p:txBody>
      </p:sp>
      <p:sp>
        <p:nvSpPr>
          <p:cNvPr id="21541" name="TextBox 43"/>
          <p:cNvSpPr txBox="1">
            <a:spLocks noChangeArrowheads="1"/>
          </p:cNvSpPr>
          <p:nvPr/>
        </p:nvSpPr>
        <p:spPr bwMode="auto">
          <a:xfrm>
            <a:off x="1223963" y="2306638"/>
            <a:ext cx="2555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000">
                <a:latin typeface="Cambria" pitchFamily="18" charset="0"/>
              </a:rPr>
              <a:t>3</a:t>
            </a:r>
          </a:p>
        </p:txBody>
      </p:sp>
      <p:pic>
        <p:nvPicPr>
          <p:cNvPr id="21542" name="Рисунок 6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3" y="4538663"/>
            <a:ext cx="1044575" cy="156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43" name="TextBox 44"/>
          <p:cNvSpPr txBox="1">
            <a:spLocks noChangeArrowheads="1"/>
          </p:cNvSpPr>
          <p:nvPr/>
        </p:nvSpPr>
        <p:spPr bwMode="auto">
          <a:xfrm>
            <a:off x="1219200" y="2424113"/>
            <a:ext cx="2555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000">
                <a:latin typeface="Cambria" pitchFamily="18" charset="0"/>
              </a:rPr>
              <a:t>3</a:t>
            </a:r>
          </a:p>
        </p:txBody>
      </p:sp>
      <p:sp>
        <p:nvSpPr>
          <p:cNvPr id="21544" name="TextBox 45"/>
          <p:cNvSpPr txBox="1">
            <a:spLocks noChangeArrowheads="1"/>
          </p:cNvSpPr>
          <p:nvPr/>
        </p:nvSpPr>
        <p:spPr bwMode="auto">
          <a:xfrm>
            <a:off x="1223963" y="2547938"/>
            <a:ext cx="2492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900">
                <a:latin typeface="Cambria" pitchFamily="18" charset="0"/>
              </a:rPr>
              <a:t>1</a:t>
            </a:r>
          </a:p>
        </p:txBody>
      </p:sp>
      <p:sp>
        <p:nvSpPr>
          <p:cNvPr id="21545" name="TextBox 46"/>
          <p:cNvSpPr txBox="1">
            <a:spLocks noChangeArrowheads="1"/>
          </p:cNvSpPr>
          <p:nvPr/>
        </p:nvSpPr>
        <p:spPr bwMode="auto">
          <a:xfrm>
            <a:off x="2484438" y="1971675"/>
            <a:ext cx="1428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000">
                <a:latin typeface="Cambria" pitchFamily="18" charset="0"/>
              </a:rPr>
              <a:t>3</a:t>
            </a:r>
          </a:p>
        </p:txBody>
      </p:sp>
      <p:sp>
        <p:nvSpPr>
          <p:cNvPr id="21546" name="TextBox 47"/>
          <p:cNvSpPr txBox="1">
            <a:spLocks noChangeArrowheads="1"/>
          </p:cNvSpPr>
          <p:nvPr/>
        </p:nvSpPr>
        <p:spPr bwMode="auto">
          <a:xfrm>
            <a:off x="2379663" y="1973263"/>
            <a:ext cx="2476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900">
                <a:latin typeface="Cambria" pitchFamily="18" charset="0"/>
              </a:rPr>
              <a:t>1</a:t>
            </a:r>
          </a:p>
        </p:txBody>
      </p:sp>
      <p:sp>
        <p:nvSpPr>
          <p:cNvPr id="21547" name="TextBox 48"/>
          <p:cNvSpPr txBox="1">
            <a:spLocks noChangeArrowheads="1"/>
          </p:cNvSpPr>
          <p:nvPr/>
        </p:nvSpPr>
        <p:spPr bwMode="auto">
          <a:xfrm>
            <a:off x="5292725" y="2217738"/>
            <a:ext cx="1508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000">
                <a:latin typeface="Cambria" pitchFamily="18" charset="0"/>
              </a:rPr>
              <a:t>3</a:t>
            </a:r>
          </a:p>
        </p:txBody>
      </p:sp>
      <p:pic>
        <p:nvPicPr>
          <p:cNvPr id="21548" name="Рисунок 5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3743325"/>
            <a:ext cx="966787" cy="1417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49" name="Рисунок 6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4640263"/>
            <a:ext cx="1033462" cy="1668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50" name="Рисунок 5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3884613"/>
            <a:ext cx="954088" cy="1509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51" name="TextBox 55"/>
          <p:cNvSpPr txBox="1">
            <a:spLocks noChangeArrowheads="1"/>
          </p:cNvSpPr>
          <p:nvPr/>
        </p:nvSpPr>
        <p:spPr bwMode="auto">
          <a:xfrm>
            <a:off x="1374775" y="3868738"/>
            <a:ext cx="3302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900" b="1">
                <a:solidFill>
                  <a:srgbClr val="C0000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1552" name="TextBox 56"/>
          <p:cNvSpPr txBox="1">
            <a:spLocks noChangeArrowheads="1"/>
          </p:cNvSpPr>
          <p:nvPr/>
        </p:nvSpPr>
        <p:spPr bwMode="auto">
          <a:xfrm>
            <a:off x="1289050" y="3702050"/>
            <a:ext cx="3302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900" b="1">
                <a:solidFill>
                  <a:srgbClr val="C00000"/>
                </a:solidFill>
                <a:latin typeface="Arial Black" pitchFamily="34" charset="0"/>
              </a:rPr>
              <a:t>2</a:t>
            </a:r>
          </a:p>
        </p:txBody>
      </p:sp>
      <p:pic>
        <p:nvPicPr>
          <p:cNvPr id="21553" name="Рисунок 5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46538"/>
            <a:ext cx="965200" cy="1417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54" name="Рисунок 5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186238"/>
            <a:ext cx="954087" cy="151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55" name="TextBox 59"/>
          <p:cNvSpPr txBox="1">
            <a:spLocks noChangeArrowheads="1"/>
          </p:cNvSpPr>
          <p:nvPr/>
        </p:nvSpPr>
        <p:spPr bwMode="auto">
          <a:xfrm>
            <a:off x="1554163" y="4171950"/>
            <a:ext cx="3302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900" b="1">
                <a:solidFill>
                  <a:srgbClr val="C00000"/>
                </a:solidFill>
                <a:latin typeface="Arial Black" pitchFamily="34" charset="0"/>
              </a:rPr>
              <a:t>1</a:t>
            </a:r>
          </a:p>
        </p:txBody>
      </p:sp>
      <p:pic>
        <p:nvPicPr>
          <p:cNvPr id="21556" name="Рисунок 6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4791075"/>
            <a:ext cx="1111250" cy="180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57" name="TextBox 60"/>
          <p:cNvSpPr txBox="1">
            <a:spLocks noChangeArrowheads="1"/>
          </p:cNvSpPr>
          <p:nvPr/>
        </p:nvSpPr>
        <p:spPr bwMode="auto">
          <a:xfrm>
            <a:off x="1468438" y="4005263"/>
            <a:ext cx="3302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900" b="1">
                <a:solidFill>
                  <a:srgbClr val="C00000"/>
                </a:solidFill>
                <a:latin typeface="Arial Black" pitchFamily="34" charset="0"/>
              </a:rPr>
              <a:t>2</a:t>
            </a:r>
          </a:p>
        </p:txBody>
      </p:sp>
      <p:pic>
        <p:nvPicPr>
          <p:cNvPr id="21558" name="Рисунок 6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4943475"/>
            <a:ext cx="1131887" cy="179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59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4386263"/>
            <a:ext cx="976313" cy="1514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60" name="Рисунок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538663"/>
            <a:ext cx="976313" cy="1514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61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4711700"/>
            <a:ext cx="976312" cy="158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62" name="Рисунок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903788"/>
            <a:ext cx="976312" cy="155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6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5046663"/>
            <a:ext cx="985838" cy="1563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64" name="Рисунок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5189538"/>
            <a:ext cx="984250" cy="156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65" name="TextBox 2"/>
          <p:cNvSpPr txBox="1">
            <a:spLocks noChangeArrowheads="1"/>
          </p:cNvSpPr>
          <p:nvPr/>
        </p:nvSpPr>
        <p:spPr bwMode="auto">
          <a:xfrm>
            <a:off x="8321675" y="2454275"/>
            <a:ext cx="2476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900">
                <a:latin typeface="Cambria" pitchFamily="18" charset="0"/>
              </a:rPr>
              <a:t>1</a:t>
            </a:r>
          </a:p>
        </p:txBody>
      </p:sp>
      <p:sp>
        <p:nvSpPr>
          <p:cNvPr id="21566" name="object 10"/>
          <p:cNvSpPr>
            <a:spLocks noChangeArrowheads="1"/>
          </p:cNvSpPr>
          <p:nvPr/>
        </p:nvSpPr>
        <p:spPr bwMode="auto">
          <a:xfrm>
            <a:off x="6950075" y="3284538"/>
            <a:ext cx="1798638" cy="1201737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64" name="object 11"/>
          <p:cNvSpPr/>
          <p:nvPr/>
        </p:nvSpPr>
        <p:spPr>
          <a:xfrm>
            <a:off x="6374582" y="3162745"/>
            <a:ext cx="1797818" cy="1134487"/>
          </a:xfrm>
          <a:prstGeom prst="rect">
            <a:avLst/>
          </a:prstGeom>
          <a:blipFill>
            <a:blip r:embed="rId11" cstate="print"/>
            <a:srcRect/>
            <a:stretch>
              <a:fillRect l="-3006" t="-5990" r="-3426" b="-6043"/>
            </a:stretch>
          </a:blipFill>
          <a:ln>
            <a:solidFill>
              <a:schemeClr val="tx1"/>
            </a:solidFill>
          </a:ln>
          <a:effectLst/>
        </p:spPr>
        <p:txBody>
          <a:bodyPr lIns="0" tIns="0" rIns="0" bIns="0"/>
          <a:lstStyle/>
          <a:p>
            <a:pPr>
              <a:defRPr/>
            </a:pPr>
            <a:endParaRPr/>
          </a:p>
        </p:txBody>
      </p:sp>
      <p:sp>
        <p:nvSpPr>
          <p:cNvPr id="21570" name="TextBox 69"/>
          <p:cNvSpPr txBox="1">
            <a:spLocks noChangeArrowheads="1"/>
          </p:cNvSpPr>
          <p:nvPr/>
        </p:nvSpPr>
        <p:spPr bwMode="auto">
          <a:xfrm>
            <a:off x="8389938" y="4700588"/>
            <a:ext cx="3587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900" b="1">
                <a:solidFill>
                  <a:srgbClr val="C0000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1571" name="TextBox 70"/>
          <p:cNvSpPr txBox="1">
            <a:spLocks noChangeArrowheads="1"/>
          </p:cNvSpPr>
          <p:nvPr/>
        </p:nvSpPr>
        <p:spPr bwMode="auto">
          <a:xfrm>
            <a:off x="8666163" y="4589463"/>
            <a:ext cx="3587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900" b="1">
                <a:solidFill>
                  <a:srgbClr val="C00000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 rot="1360607">
            <a:off x="7110413" y="4140200"/>
            <a:ext cx="1874837" cy="6413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latin typeface="Cambria" pitchFamily="18" charset="0"/>
              </a:rPr>
              <a:t>БРАК</a:t>
            </a:r>
            <a:endParaRPr lang="ru-RU" sz="2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5087938" y="6119813"/>
            <a:ext cx="265112" cy="4048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574" name="TextBox 5"/>
          <p:cNvSpPr txBox="1">
            <a:spLocks noChangeArrowheads="1"/>
          </p:cNvSpPr>
          <p:nvPr/>
        </p:nvSpPr>
        <p:spPr bwMode="auto">
          <a:xfrm>
            <a:off x="115888" y="4437063"/>
            <a:ext cx="1092200" cy="784225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900" b="1">
                <a:solidFill>
                  <a:srgbClr val="002060"/>
                </a:solidFill>
                <a:latin typeface="Cambria" pitchFamily="18" charset="0"/>
              </a:rPr>
              <a:t>Бланки ответов № 2 (лист 1, лист 2) + </a:t>
            </a:r>
          </a:p>
          <a:p>
            <a:pPr algn="ctr"/>
            <a:r>
              <a:rPr lang="ru-RU" altLang="ru-RU" sz="900" b="1">
                <a:solidFill>
                  <a:srgbClr val="002060"/>
                </a:solidFill>
                <a:latin typeface="Cambria" pitchFamily="18" charset="0"/>
              </a:rPr>
              <a:t>ДБО № 2 </a:t>
            </a:r>
            <a:br>
              <a:rPr lang="ru-RU" altLang="ru-RU" sz="900" b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900" b="1">
                <a:solidFill>
                  <a:srgbClr val="002060"/>
                </a:solidFill>
                <a:latin typeface="Cambria" pitchFamily="18" charset="0"/>
              </a:rPr>
              <a:t>(при наличии)</a:t>
            </a:r>
          </a:p>
        </p:txBody>
      </p:sp>
      <p:sp>
        <p:nvSpPr>
          <p:cNvPr id="21575" name="TextBox 68"/>
          <p:cNvSpPr txBox="1">
            <a:spLocks noChangeArrowheads="1"/>
          </p:cNvSpPr>
          <p:nvPr/>
        </p:nvSpPr>
        <p:spPr bwMode="auto">
          <a:xfrm>
            <a:off x="993775" y="5445125"/>
            <a:ext cx="890588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900" b="1">
                <a:solidFill>
                  <a:srgbClr val="002060"/>
                </a:solidFill>
                <a:latin typeface="Cambria" pitchFamily="18" charset="0"/>
              </a:rPr>
              <a:t>Бланки ответов № 1</a:t>
            </a:r>
          </a:p>
        </p:txBody>
      </p:sp>
      <p:sp>
        <p:nvSpPr>
          <p:cNvPr id="21576" name="TextBox 69"/>
          <p:cNvSpPr txBox="1">
            <a:spLocks noChangeArrowheads="1"/>
          </p:cNvSpPr>
          <p:nvPr/>
        </p:nvSpPr>
        <p:spPr bwMode="auto">
          <a:xfrm>
            <a:off x="1733550" y="6088063"/>
            <a:ext cx="1035050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900" b="1">
                <a:solidFill>
                  <a:srgbClr val="002060"/>
                </a:solidFill>
                <a:latin typeface="Cambria" pitchFamily="18" charset="0"/>
              </a:rPr>
              <a:t>Бланки регистрации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15590</TotalTime>
  <Words>648</Words>
  <Application>Microsoft Office PowerPoint</Application>
  <PresentationFormat>Экран (4:3)</PresentationFormat>
  <Paragraphs>119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Arial</vt:lpstr>
      <vt:lpstr>Cambria</vt:lpstr>
      <vt:lpstr>Times New Roman</vt:lpstr>
      <vt:lpstr>Arial Black</vt:lpstr>
      <vt:lpstr>1_Тема Office</vt:lpstr>
      <vt:lpstr>Презентация PowerPoint</vt:lpstr>
      <vt:lpstr>Цель проведения тренировочного экзамена</vt:lpstr>
      <vt:lpstr>Презентация PowerPoint</vt:lpstr>
      <vt:lpstr>Презентация PowerPoint</vt:lpstr>
      <vt:lpstr>Лица, привлекаемые к проведению  тренировочного экзамена</vt:lpstr>
      <vt:lpstr>До начала тренировочного экзамена в ППЭ</vt:lpstr>
      <vt:lpstr>Начало тренировочного экзамена в ППЭ</vt:lpstr>
      <vt:lpstr>Завершение тренировочного экзамена  в аудитории</vt:lpstr>
      <vt:lpstr>Упаковка материалов тренировочного экзамена  в аудитории</vt:lpstr>
      <vt:lpstr>Завершение тренировочного экзамена  в штабе ППЭ</vt:lpstr>
      <vt:lpstr>Телефоны «горячей» линии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user</cp:lastModifiedBy>
  <cp:revision>945</cp:revision>
  <cp:lastPrinted>2020-02-14T10:07:53Z</cp:lastPrinted>
  <dcterms:created xsi:type="dcterms:W3CDTF">2011-08-25T06:09:31Z</dcterms:created>
  <dcterms:modified xsi:type="dcterms:W3CDTF">2020-02-17T10:54:40Z</dcterms:modified>
</cp:coreProperties>
</file>