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33"/>
  </p:notesMasterIdLst>
  <p:handoutMasterIdLst>
    <p:handoutMasterId r:id="rId34"/>
  </p:handoutMasterIdLst>
  <p:sldIdLst>
    <p:sldId id="256" r:id="rId2"/>
    <p:sldId id="445" r:id="rId3"/>
    <p:sldId id="482" r:id="rId4"/>
    <p:sldId id="647" r:id="rId5"/>
    <p:sldId id="483" r:id="rId6"/>
    <p:sldId id="628" r:id="rId7"/>
    <p:sldId id="629" r:id="rId8"/>
    <p:sldId id="630" r:id="rId9"/>
    <p:sldId id="485" r:id="rId10"/>
    <p:sldId id="486" r:id="rId11"/>
    <p:sldId id="493" r:id="rId12"/>
    <p:sldId id="644" r:id="rId13"/>
    <p:sldId id="633" r:id="rId14"/>
    <p:sldId id="631" r:id="rId15"/>
    <p:sldId id="634" r:id="rId16"/>
    <p:sldId id="636" r:id="rId17"/>
    <p:sldId id="637" r:id="rId18"/>
    <p:sldId id="635" r:id="rId19"/>
    <p:sldId id="649" r:id="rId20"/>
    <p:sldId id="648" r:id="rId21"/>
    <p:sldId id="643" r:id="rId22"/>
    <p:sldId id="652" r:id="rId23"/>
    <p:sldId id="638" r:id="rId24"/>
    <p:sldId id="639" r:id="rId25"/>
    <p:sldId id="653" r:id="rId26"/>
    <p:sldId id="650" r:id="rId27"/>
    <p:sldId id="654" r:id="rId28"/>
    <p:sldId id="651" r:id="rId29"/>
    <p:sldId id="655" r:id="rId30"/>
    <p:sldId id="589" r:id="rId31"/>
    <p:sldId id="444" r:id="rId32"/>
  </p:sldIdLst>
  <p:sldSz cx="10693400" cy="7561263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66"/>
    <a:srgbClr val="00509D"/>
    <a:srgbClr val="FFFFCC"/>
    <a:srgbClr val="EDF06A"/>
    <a:srgbClr val="DBE3E5"/>
    <a:srgbClr val="657375"/>
    <a:srgbClr val="ABBDC1"/>
    <a:srgbClr val="BBCACD"/>
    <a:srgbClr val="66868C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25" autoAdjust="0"/>
    <p:restoredTop sz="99821" autoAdjust="0"/>
  </p:normalViewPr>
  <p:slideViewPr>
    <p:cSldViewPr>
      <p:cViewPr>
        <p:scale>
          <a:sx n="66" d="100"/>
          <a:sy n="66" d="100"/>
        </p:scale>
        <p:origin x="-2424" y="-990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168" y="84"/>
      </p:cViewPr>
      <p:guideLst>
        <p:guide orient="horz" pos="2880"/>
        <p:guide pos="2160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7AD35-7725-4CDB-B3BC-076A4DE9AE1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7C166-CE35-4596-8941-0FAE4C7618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7646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BA94F-6F0C-4622-A628-59D2FD625E4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343402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3135F-DFD3-44D4-BC51-3AF0C8B69A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8551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919488"/>
            <a:ext cx="4177109" cy="464177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783" y="-1019"/>
            <a:ext cx="10696183" cy="7562283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955568" y="1907850"/>
            <a:ext cx="6605751" cy="1327803"/>
          </a:xfrm>
        </p:spPr>
        <p:txBody>
          <a:bodyPr bIns="10431" anchor="b"/>
          <a:lstStyle>
            <a:lvl1pPr>
              <a:defRPr sz="37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417691" y="2724310"/>
            <a:ext cx="7614406" cy="363023"/>
          </a:xfrm>
        </p:spPr>
        <p:txBody>
          <a:bodyPr tIns="10431">
            <a:normAutofit/>
          </a:bodyPr>
          <a:lstStyle>
            <a:lvl1pPr marL="0" indent="0" algn="l">
              <a:buNone/>
              <a:defRPr kumimoji="0" lang="en-US" sz="1600" b="0" i="0" u="none" strike="noStrike" kern="1200" cap="all" spc="456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A082-CA81-4F46-BE8F-2C760286706C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A082-CA81-4F46-BE8F-2C760286706C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2715" y="302802"/>
            <a:ext cx="2406015" cy="515811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670" y="302802"/>
            <a:ext cx="7039822" cy="515811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A082-CA81-4F46-BE8F-2C760286706C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087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646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20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8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8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985"/>
            </a:lvl6pPr>
            <a:lvl7pPr>
              <a:defRPr sz="1985"/>
            </a:lvl7pPr>
            <a:lvl8pPr>
              <a:defRPr sz="1985"/>
            </a:lvl8pPr>
            <a:lvl9pPr>
              <a:defRPr sz="198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087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646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20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8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8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985"/>
            </a:lvl6pPr>
            <a:lvl7pPr>
              <a:defRPr sz="1985"/>
            </a:lvl7pPr>
            <a:lvl8pPr>
              <a:defRPr sz="1985"/>
            </a:lvl8pPr>
            <a:lvl9pPr>
              <a:defRPr sz="198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485380" y="7008171"/>
            <a:ext cx="2676914" cy="403267"/>
          </a:xfrm>
          <a:prstGeom prst="rect">
            <a:avLst/>
          </a:prstGeom>
        </p:spPr>
        <p:txBody>
          <a:bodyPr/>
          <a:lstStyle/>
          <a:p>
            <a:fld id="{240F45CF-1DAA-4ECE-BBEA-059359282DBB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89808" y="7008171"/>
            <a:ext cx="4099137" cy="40326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-1" y="-1"/>
            <a:ext cx="10693400" cy="808781"/>
          </a:xfrm>
          <a:prstGeom prst="rect">
            <a:avLst/>
          </a:prstGeom>
          <a:solidFill>
            <a:srgbClr val="1682C6"/>
          </a:solidFill>
          <a:ln w="50800">
            <a:solidFill>
              <a:srgbClr val="FFFFFF"/>
            </a:solidFill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45704" tIns="45704" rIns="45704" bIns="45704" anchor="ctr" anchorCtr="1">
            <a:normAutofit/>
          </a:bodyPr>
          <a:lstStyle>
            <a:lvl1pPr algn="ctr">
              <a:defRPr lang="ru-RU" sz="4000" dirty="0">
                <a:solidFill>
                  <a:srgbClr val="FFFFFF"/>
                </a:solidFill>
                <a:latin typeface="Impact" panose="020B0806030902050204" pitchFamily="34" charset="0"/>
              </a:defRPr>
            </a:lvl1pPr>
          </a:lstStyle>
          <a:p>
            <a:pPr marL="0" lvl="0" algn="l" defTabSz="1043056"/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452279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3651" y="784133"/>
            <a:ext cx="3096345" cy="705367"/>
          </a:xfrm>
        </p:spPr>
        <p:txBody>
          <a:bodyPr anchor="b"/>
          <a:lstStyle>
            <a:lvl1pPr marL="0" indent="0">
              <a:buNone/>
              <a:defRPr sz="2646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3653" y="1616395"/>
            <a:ext cx="3491454" cy="5044555"/>
          </a:xfrm>
        </p:spPr>
        <p:txBody>
          <a:bodyPr/>
          <a:lstStyle>
            <a:lvl1pPr>
              <a:defRPr sz="2646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8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764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764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42644" y="808780"/>
            <a:ext cx="5063615" cy="705367"/>
          </a:xfrm>
        </p:spPr>
        <p:txBody>
          <a:bodyPr anchor="b"/>
          <a:lstStyle>
            <a:lvl1pPr marL="0" indent="0" algn="ctr">
              <a:buNone/>
              <a:defRPr sz="2646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63" indent="0">
              <a:buNone/>
              <a:defRPr sz="2205" b="1"/>
            </a:lvl2pPr>
            <a:lvl3pPr marL="1008126" indent="0">
              <a:buNone/>
              <a:defRPr sz="1985" b="1"/>
            </a:lvl3pPr>
            <a:lvl4pPr marL="1512189" indent="0">
              <a:buNone/>
              <a:defRPr sz="1764" b="1"/>
            </a:lvl4pPr>
            <a:lvl5pPr marL="2016252" indent="0">
              <a:buNone/>
              <a:defRPr sz="1764" b="1"/>
            </a:lvl5pPr>
            <a:lvl6pPr marL="2520315" indent="0">
              <a:buNone/>
              <a:defRPr sz="1764" b="1"/>
            </a:lvl6pPr>
            <a:lvl7pPr marL="3024378" indent="0">
              <a:buNone/>
              <a:defRPr sz="1764" b="1"/>
            </a:lvl7pPr>
            <a:lvl8pPr marL="3528441" indent="0">
              <a:buNone/>
              <a:defRPr sz="1764" b="1"/>
            </a:lvl8pPr>
            <a:lvl9pPr marL="4032504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06100" y="1616396"/>
            <a:ext cx="6336704" cy="5044554"/>
          </a:xfrm>
        </p:spPr>
        <p:txBody>
          <a:bodyPr/>
          <a:lstStyle>
            <a:lvl1pPr>
              <a:defRPr sz="2646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85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764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764">
                <a:solidFill>
                  <a:srgbClr val="00509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-1" y="-1"/>
            <a:ext cx="10693400" cy="808781"/>
          </a:xfrm>
          <a:prstGeom prst="rect">
            <a:avLst/>
          </a:prstGeom>
          <a:solidFill>
            <a:srgbClr val="1682C6"/>
          </a:solidFill>
          <a:ln w="50800">
            <a:solidFill>
              <a:srgbClr val="FFFFFF"/>
            </a:solidFill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45704" tIns="45704" rIns="45704" bIns="45704" anchor="ctr" anchorCtr="1">
            <a:normAutofit/>
          </a:bodyPr>
          <a:lstStyle>
            <a:lvl1pPr algn="ctr">
              <a:defRPr lang="ru-RU" sz="4000" dirty="0">
                <a:solidFill>
                  <a:srgbClr val="FFFFFF"/>
                </a:solidFill>
                <a:latin typeface="Impact" panose="020B0806030902050204" pitchFamily="34" charset="0"/>
              </a:defRPr>
            </a:lvl1pPr>
          </a:lstStyle>
          <a:p>
            <a:pPr marL="0" lvl="0" algn="l" defTabSz="1043056"/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925123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7485380" y="7008171"/>
            <a:ext cx="2676914" cy="403267"/>
          </a:xfrm>
          <a:prstGeom prst="rect">
            <a:avLst/>
          </a:prstGeom>
        </p:spPr>
        <p:txBody>
          <a:bodyPr/>
          <a:lstStyle/>
          <a:p>
            <a:fld id="{240F45CF-1DAA-4ECE-BBEA-059359282DBB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89808" y="7008171"/>
            <a:ext cx="4099137" cy="40326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-1" y="-1"/>
            <a:ext cx="10693400" cy="808781"/>
          </a:xfrm>
          <a:prstGeom prst="rect">
            <a:avLst/>
          </a:prstGeom>
          <a:solidFill>
            <a:srgbClr val="1682C6"/>
          </a:solidFill>
          <a:ln w="50800">
            <a:solidFill>
              <a:srgbClr val="FFFFFF"/>
            </a:solidFill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45704" tIns="45704" rIns="45704" bIns="45704" anchor="ctr" anchorCtr="1">
            <a:normAutofit/>
          </a:bodyPr>
          <a:lstStyle>
            <a:lvl1pPr algn="ctr">
              <a:defRPr lang="ru-RU" sz="4000" dirty="0">
                <a:solidFill>
                  <a:srgbClr val="FFFFFF"/>
                </a:solidFill>
                <a:latin typeface="Impact" panose="020B0806030902050204" pitchFamily="34" charset="0"/>
              </a:defRPr>
            </a:lvl1pPr>
          </a:lstStyle>
          <a:p>
            <a:pPr marL="0" lvl="0" algn="l" defTabSz="1043056"/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284324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 t="91000"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l" defTabSz="1008126" rtl="0" eaLnBrk="1" latinLnBrk="0" hangingPunct="1">
              <a:spcBef>
                <a:spcPct val="20000"/>
              </a:spcBef>
              <a:buFont typeface="Arial" pitchFamily="34" charset="0"/>
              <a:defRPr lang="ru-RU" sz="3087" kern="1200" baseline="0" dirty="0" smtClean="0">
                <a:solidFill>
                  <a:srgbClr val="00509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algn="l" defTabSz="1008126" rtl="0" eaLnBrk="1" latinLnBrk="0" hangingPunct="1">
              <a:spcBef>
                <a:spcPct val="20000"/>
              </a:spcBef>
              <a:buFont typeface="Arial" pitchFamily="34" charset="0"/>
              <a:defRPr lang="ru-RU" sz="2646" kern="1200" baseline="0" dirty="0" smtClean="0">
                <a:solidFill>
                  <a:srgbClr val="00509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algn="l" defTabSz="1008126" rtl="0" eaLnBrk="1" latinLnBrk="0" hangingPunct="1">
              <a:spcBef>
                <a:spcPct val="20000"/>
              </a:spcBef>
              <a:buFont typeface="Arial" pitchFamily="34" charset="0"/>
              <a:defRPr lang="ru-RU" sz="2205" kern="1200" baseline="0" dirty="0" smtClean="0">
                <a:solidFill>
                  <a:srgbClr val="00509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algn="l" defTabSz="1008126" rtl="0" eaLnBrk="1" latinLnBrk="0" hangingPunct="1">
              <a:spcBef>
                <a:spcPct val="20000"/>
              </a:spcBef>
              <a:buFont typeface="Arial" pitchFamily="34" charset="0"/>
              <a:defRPr lang="ru-RU" sz="1764" kern="1200" baseline="0" dirty="0" smtClean="0">
                <a:solidFill>
                  <a:srgbClr val="00509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algn="l" defTabSz="1008126" rtl="0" eaLnBrk="1" latinLnBrk="0" hangingPunct="1">
              <a:spcBef>
                <a:spcPct val="20000"/>
              </a:spcBef>
              <a:buFont typeface="Arial" pitchFamily="34" charset="0"/>
              <a:defRPr lang="ru-RU" sz="1764" kern="1200" baseline="0" dirty="0">
                <a:solidFill>
                  <a:srgbClr val="00509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485380" y="7008171"/>
            <a:ext cx="2676914" cy="403267"/>
          </a:xfrm>
          <a:prstGeom prst="rect">
            <a:avLst/>
          </a:prstGeom>
        </p:spPr>
        <p:txBody>
          <a:bodyPr/>
          <a:lstStyle/>
          <a:p>
            <a:fld id="{240F45CF-1DAA-4ECE-BBEA-059359282DBB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89808" y="7008171"/>
            <a:ext cx="4099137" cy="40326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-1" y="-1"/>
            <a:ext cx="10693400" cy="808781"/>
          </a:xfrm>
          <a:prstGeom prst="rect">
            <a:avLst/>
          </a:prstGeom>
          <a:solidFill>
            <a:srgbClr val="1682C6"/>
          </a:solidFill>
          <a:ln w="50800">
            <a:solidFill>
              <a:srgbClr val="FFFFFF"/>
            </a:solidFill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45704" tIns="45704" rIns="45704" bIns="45704" anchor="ctr" anchorCtr="1">
            <a:normAutofit/>
          </a:bodyPr>
          <a:lstStyle>
            <a:lvl1pPr algn="ctr">
              <a:defRPr lang="ru-RU" sz="4000" dirty="0">
                <a:solidFill>
                  <a:srgbClr val="FFFFFF"/>
                </a:solidFill>
                <a:latin typeface="Impact" panose="020B0806030902050204" pitchFamily="34" charset="0"/>
              </a:defRPr>
            </a:lvl1pPr>
          </a:lstStyle>
          <a:p>
            <a:pPr marL="0" lvl="0" algn="l" defTabSz="1043056"/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610975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45CF-1DAA-4ECE-BBEA-059359282DBB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783" y="-1019"/>
            <a:ext cx="10696183" cy="7562283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2919488"/>
            <a:ext cx="4177109" cy="4641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958242" y="1903808"/>
            <a:ext cx="6608521" cy="1331335"/>
          </a:xfrm>
        </p:spPr>
        <p:txBody>
          <a:bodyPr bIns="10431" anchor="b"/>
          <a:lstStyle>
            <a:lvl1pPr algn="l">
              <a:defRPr kumimoji="0" lang="en-US" sz="3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422222" y="2721419"/>
            <a:ext cx="7613701" cy="362941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600" b="0" i="0" u="none" strike="noStrike" kern="1200" cap="all" spc="456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45CF-1DAA-4ECE-BBEA-059359282DBB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2406" y="1209802"/>
            <a:ext cx="3742690" cy="409316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6408" y="1209802"/>
            <a:ext cx="3742690" cy="409316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A082-CA81-4F46-BE8F-2C760286706C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406" y="1209802"/>
            <a:ext cx="3742690" cy="604901"/>
          </a:xfrm>
        </p:spPr>
        <p:txBody>
          <a:bodyPr anchor="b">
            <a:normAutofit/>
          </a:bodyPr>
          <a:lstStyle>
            <a:lvl1pPr marL="0" indent="0">
              <a:buNone/>
              <a:defRPr lang="en-US" sz="1600" b="0" kern="1200" cap="all" spc="456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marL="0" lvl="0" indent="0" algn="l" defTabSz="104305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7950" y="1876366"/>
            <a:ext cx="3742690" cy="342777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96408" y="1209802"/>
            <a:ext cx="3742690" cy="604901"/>
          </a:xfrm>
        </p:spPr>
        <p:txBody>
          <a:bodyPr anchor="b">
            <a:normAutofit/>
          </a:bodyPr>
          <a:lstStyle>
            <a:lvl1pPr marL="0" indent="0">
              <a:buNone/>
              <a:defRPr lang="en-US" sz="1600" b="0" kern="1200" cap="all" spc="456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marL="0" lvl="0" indent="0" algn="l" defTabSz="104305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96408" y="1876366"/>
            <a:ext cx="3742690" cy="342777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A082-CA81-4F46-BE8F-2C760286706C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A082-CA81-4F46-BE8F-2C760286706C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106E36-FD25-4E2D-B0AA-010F637433A0}" type="datetimeFigureOut">
              <a:rPr lang="ru-RU" smtClean="0"/>
              <a:pPr>
                <a:defRPr/>
              </a:pPr>
              <a:t>29.01.2020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34C70-8CE9-42D6-B4CA-F3A62DA21F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919488"/>
            <a:ext cx="4177109" cy="464177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736218" y="-736216"/>
            <a:ext cx="7561263" cy="9033699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marL="0" algn="ctr" defTabSz="1043056" rtl="0" eaLnBrk="1" latinLnBrk="0" hangingPunct="1"/>
            <a:endParaRPr lang="en-US" sz="21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917932" y="1737727"/>
            <a:ext cx="6095238" cy="1201144"/>
          </a:xfrm>
        </p:spPr>
        <p:txBody>
          <a:bodyPr bIns="0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4338" y="2887472"/>
            <a:ext cx="4452986" cy="3665622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17885" y="2484461"/>
            <a:ext cx="6776650" cy="687233"/>
          </a:xfrm>
        </p:spPr>
        <p:txBody>
          <a:bodyPr>
            <a:normAutofit/>
          </a:bodyPr>
          <a:lstStyle>
            <a:lvl1pPr marL="0" indent="0">
              <a:buNone/>
              <a:defRPr lang="en-US" sz="16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342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F45CF-1DAA-4ECE-BBEA-059359282DBB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372599" y="0"/>
            <a:ext cx="8320802" cy="7561263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208611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919488"/>
            <a:ext cx="4177109" cy="464177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5565930"/>
            <a:ext cx="4177109" cy="1995333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28" y="1893625"/>
            <a:ext cx="6416040" cy="956397"/>
          </a:xfrm>
        </p:spPr>
        <p:txBody>
          <a:bodyPr anchor="b"/>
          <a:lstStyle>
            <a:lvl1pPr algn="l">
              <a:defRPr sz="32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337236" y="2404135"/>
            <a:ext cx="7129571" cy="816616"/>
          </a:xfrm>
        </p:spPr>
        <p:txBody>
          <a:bodyPr/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9A082-CA81-4F46-BE8F-2C760286706C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785" y="5568557"/>
            <a:ext cx="4179895" cy="1992707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783" y="5569284"/>
            <a:ext cx="10696183" cy="1991980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306" tIns="52153" rIns="104306" bIns="52153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2406" y="403267"/>
            <a:ext cx="8795322" cy="604901"/>
          </a:xfrm>
          <a:prstGeom prst="rect">
            <a:avLst/>
          </a:prstGeom>
        </p:spPr>
        <p:txBody>
          <a:bodyPr vert="horz" lIns="104306" tIns="52153" rIns="104306" bIns="52153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406" y="1213494"/>
            <a:ext cx="8795322" cy="3946950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35255" y="6472441"/>
            <a:ext cx="2545029" cy="22179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rgbClr val="FFFFFF"/>
                </a:solidFill>
              </a:defRPr>
            </a:lvl1pPr>
          </a:lstStyle>
          <a:p>
            <a:fld id="{67C9A082-CA81-4F46-BE8F-2C760286706C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3537" y="6929638"/>
            <a:ext cx="5524923" cy="302451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100" cap="all" spc="228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4547" y="6803617"/>
            <a:ext cx="588137" cy="554493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10431" tIns="10431" rIns="10431" bIns="10431" rtlCol="0" anchor="ctr">
            <a:normAutofit/>
          </a:bodyPr>
          <a:lstStyle>
            <a:lvl1pPr algn="ctr">
              <a:defRPr sz="1900">
                <a:solidFill>
                  <a:srgbClr val="FFFFFF"/>
                </a:solidFill>
              </a:defRPr>
            </a:lvl1pPr>
          </a:lstStyle>
          <a:p>
            <a:fld id="{82821BB2-611B-492C-B73E-32A514CCEC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686" r:id="rId12"/>
    <p:sldLayoutId id="2147483687" r:id="rId13"/>
    <p:sldLayoutId id="2147483688" r:id="rId14"/>
    <p:sldLayoutId id="2147483693" r:id="rId15"/>
  </p:sldLayoutIdLst>
  <p:txStyles>
    <p:titleStyle>
      <a:lvl1pPr algn="l" defTabSz="1043056" rtl="0" eaLnBrk="1" latinLnBrk="0" hangingPunct="1"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ts val="913"/>
        </a:spcBef>
        <a:buFont typeface="Arial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98181" indent="-198181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8945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19709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80473" indent="-198181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251667" indent="-198181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723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04487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4390" indent="-187750" algn="l" defTabSz="1043056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fipi.ru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0156" y="1332359"/>
            <a:ext cx="9721080" cy="3343453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sz="6000" b="0" dirty="0" smtClean="0"/>
              <a:t>Особенности подготовки учащихся </a:t>
            </a:r>
            <a:br>
              <a:rPr lang="ru-RU" sz="6000" b="0" dirty="0" smtClean="0"/>
            </a:br>
            <a:r>
              <a:rPr lang="ru-RU" sz="6000" b="0" dirty="0" smtClean="0"/>
              <a:t>к успешной сдаче ЕГЭ </a:t>
            </a:r>
            <a:br>
              <a:rPr lang="ru-RU" sz="6000" b="0" dirty="0" smtClean="0"/>
            </a:br>
            <a:r>
              <a:rPr lang="ru-RU" sz="6000" b="0" dirty="0" smtClean="0"/>
              <a:t>по французскому языку 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987914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52157" y="540271"/>
            <a:ext cx="10341243" cy="1124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Выполнение видов речевой деятельности в ФЯ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1858" y="1851805"/>
            <a:ext cx="83915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098228" y="1764407"/>
            <a:ext cx="8856984" cy="1260211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Изменений в структуре и содержании КИМ ЕГЭ по иностранным языкам в 2020 г. ПО СРАВНЕНИЮ С 2019 Г. НЕ БЫЛО.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954212" y="756295"/>
            <a:ext cx="8856984" cy="1260211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>
                <a:solidFill>
                  <a:schemeClr val="tx1"/>
                </a:solidFill>
              </a:rPr>
              <a:t>ИзменениЯ</a:t>
            </a:r>
            <a:r>
              <a:rPr lang="ru-RU" sz="3200" dirty="0" smtClean="0">
                <a:solidFill>
                  <a:schemeClr val="tx1"/>
                </a:solidFill>
              </a:rPr>
              <a:t> в структуре и содержании КИМ ЕГЭ по иностранным языкам в 2019 г.: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810196" y="2196455"/>
            <a:ext cx="9358582" cy="3312368"/>
          </a:xfrm>
        </p:spPr>
        <p:txBody>
          <a:bodyPr>
            <a:normAutofit fontScale="85000" lnSpcReduction="10000"/>
          </a:bodyPr>
          <a:lstStyle/>
          <a:p>
            <a:pPr marL="26988" indent="60325"/>
            <a:r>
              <a:rPr lang="ru-RU" sz="3100" dirty="0" smtClean="0"/>
              <a:t>Изменения структуры и содержания КИМ отсутствуют. Уточнены критерии оценивания выполнения задания 40 раздела «Письмо» в письменной части экзамена, а также формулировка задания 40, в котором участнику экзамена предлагаются на выбор две темы развернутого письменного высказывания с элементами рассуждения «Мое мнение» </a:t>
            </a:r>
          </a:p>
          <a:p>
            <a:r>
              <a:rPr lang="ru-RU" sz="3100" dirty="0" smtClean="0"/>
              <a:t>Демо-версия на сайте ФИПИ</a:t>
            </a:r>
          </a:p>
          <a:p>
            <a:pPr algn="ctr">
              <a:buNone/>
            </a:pPr>
            <a:r>
              <a:rPr lang="fr-FR" sz="4000" dirty="0">
                <a:hlinkClick r:id="rId2"/>
              </a:rPr>
              <a:t>http://www.fipi.ru</a:t>
            </a:r>
            <a:r>
              <a:rPr lang="fr-FR" sz="4000" dirty="0" smtClean="0">
                <a:hlinkClick r:id="rId2"/>
              </a:rPr>
              <a:t>/</a:t>
            </a:r>
            <a:endParaRPr lang="ru-RU" sz="4000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22164" y="1548383"/>
            <a:ext cx="96490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Типичные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ошибки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участников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 рекомендации по разделам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22164" y="252239"/>
            <a:ext cx="964907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Раздел 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Аудирование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sz="2400" dirty="0" smtClean="0"/>
              <a:t>При выборе ответа участники экзамена опираются не на смысл текста, а на отдельные слова и словосочетания, не учитывая тот факт, что, как правило, в вариантах ответа даются перифразы, синонимы, антонимы. 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Даже на базовом уровне необходимо отрабатывать синонимы и антонимы и использовать их в заданиях на понимание звучащего и письменного текстов. Кроме того, следует уделять особое внимание формированию языковой догадки.</a:t>
            </a:r>
          </a:p>
          <a:p>
            <a:pPr algn="just"/>
            <a:r>
              <a:rPr lang="ru-RU" sz="2400" dirty="0" smtClean="0"/>
              <a:t> </a:t>
            </a:r>
          </a:p>
          <a:p>
            <a:pPr algn="just"/>
            <a:r>
              <a:rPr lang="ru-RU" sz="2400" dirty="0" smtClean="0"/>
              <a:t>Особенно сложным для экзаменуемых оказывается задание на установление соответствия, когда правильным ответом является «В тексте не сказано». Здесь также часто экзаменуемые полагаются на одинаковые слова и словосочетания в вопросе и ответе или на свой личный опыт.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0156" y="180231"/>
            <a:ext cx="96490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«Чтение»</a:t>
            </a:r>
          </a:p>
          <a:p>
            <a:pPr algn="just"/>
            <a:r>
              <a:rPr lang="ru-RU" sz="2400" dirty="0" smtClean="0"/>
              <a:t> </a:t>
            </a:r>
          </a:p>
          <a:p>
            <a:pPr algn="just"/>
            <a:r>
              <a:rPr lang="ru-RU" sz="2400" dirty="0" smtClean="0"/>
              <a:t>Ошибки при выполнении заданий данного раздела аналогичны ошибкам, которые участники допускают в разделе «</a:t>
            </a:r>
            <a:r>
              <a:rPr lang="ru-RU" sz="2400" dirty="0" err="1" smtClean="0"/>
              <a:t>Аудирование</a:t>
            </a:r>
            <a:r>
              <a:rPr lang="ru-RU" sz="2400" dirty="0" smtClean="0"/>
              <a:t>». 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Необходимо использовать такие задания, как: восстановление расчлененного текста, восстановление текста со смысловыми пропусками, подбор текстов по смысловому соответствию, переработка информации по логико-смысловой цепочке, прогнозирование текста по заголовку, ключевым словам и т.д.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Необходимо развивать умения на разных типах аутентичных текстов: публицистических, прагматических, научно-популярных. Художественные – по минимуму!!!</a:t>
            </a:r>
          </a:p>
          <a:p>
            <a:r>
              <a:rPr lang="ru-RU" sz="24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22164" y="252239"/>
            <a:ext cx="96490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«Грамматика и лексика»</a:t>
            </a:r>
          </a:p>
          <a:p>
            <a:pPr algn="ctr"/>
            <a:endParaRPr lang="ru-RU" sz="2400" b="1" dirty="0" smtClean="0"/>
          </a:p>
          <a:p>
            <a:pPr algn="just"/>
            <a:r>
              <a:rPr lang="ru-RU" sz="2400" dirty="0" smtClean="0"/>
              <a:t>Отрабатывать стратегии употребления грамматических форм, частей речи, словообразования, словоупотребления на связных текстах разных жанров, а не на отдельных предложениях. 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Обращать особое внимание на орфографические ошибки при выполнении заданий с кратким ответом, так как часто, даже имея в качестве образца опорное слово, участники ЕГЭ пишут новое слово неправильно. При проведении диагностических работ следует использовать бланки ответов, приучая обучающихся правильно и четко их заполнять в соответствии с образцом написания букв в бланке. Нечеткое написание букв в словах, запись ответов в других клеточках приводит, к тому, что машина не распознает ответы и считает их неправильными.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8148" y="634174"/>
            <a:ext cx="964907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«Письмо» (39)</a:t>
            </a:r>
          </a:p>
          <a:p>
            <a:pPr algn="ctr"/>
            <a:endParaRPr lang="ru-RU" sz="2400" b="1" dirty="0" smtClean="0"/>
          </a:p>
          <a:p>
            <a:pPr marL="365760" indent="-283464">
              <a:lnSpc>
                <a:spcPct val="8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</a:rPr>
              <a:t>непонимание формата задания;</a:t>
            </a:r>
          </a:p>
          <a:p>
            <a:pPr marL="365760" indent="-283464">
              <a:lnSpc>
                <a:spcPct val="8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</a:rPr>
              <a:t>неумение представить полный и точный ответ на запрашиваемую в письме информацию;</a:t>
            </a:r>
          </a:p>
          <a:p>
            <a:pPr marL="365760" indent="-283464">
              <a:lnSpc>
                <a:spcPct val="80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</a:rPr>
              <a:t>неумение запросить информацию в соответствии с коммуникативной задачей (вопросы не о том);</a:t>
            </a:r>
          </a:p>
          <a:p>
            <a:pPr marL="36576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</a:rPr>
              <a:t>ошибки в оформлении организации текста (написание адреса, даты, подписи и завершающей фразы, отсутствие мостиков, средств логических связей между абзацами, нарушение логики);</a:t>
            </a:r>
          </a:p>
          <a:p>
            <a:pPr marL="36576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</a:rPr>
              <a:t>языковые ошибки;</a:t>
            </a:r>
          </a:p>
          <a:p>
            <a:pPr marL="36576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  <a:defRPr/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</a:rPr>
              <a:t>превышение или уменьшение нужного объема письма (100-140 слов).</a:t>
            </a: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8148" y="264838"/>
            <a:ext cx="964907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«Письмо» (40)</a:t>
            </a:r>
          </a:p>
          <a:p>
            <a:endParaRPr lang="ru-RU" sz="2400" b="1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замена формата (нужен только формат «Мое мнение»);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подмена темы;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неумение точно сформулировать проблему в начале высказывания, перефразируя ее, и сделать точный вывод в конце;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отсутствие своего мнения как во вступлении, так и во 2 абзаце;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неполное соответствие аргументации заявленному тезису (мнению);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повтор аргументации при высказывании своего и чужого мнений;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неправильное деление текста на абзацы;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логические ошибки, в том числе расхождение авторской точки зрения во втором абзаце и в выводе;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несоблюдение объема высказывания.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8148" y="264838"/>
            <a:ext cx="964907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«Письмо» (39-40: лексика)</a:t>
            </a:r>
          </a:p>
          <a:p>
            <a:pPr algn="just"/>
            <a:endParaRPr lang="ru-RU" sz="2400" b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ошибки в неправильном употреблении слова в контексте;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ошибки в словосочетании;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пропуск слова, когда это не влияет на грамматическую структуру предложения;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ошибки в словообразовании (если не меняется часть речи: </a:t>
            </a:r>
            <a:r>
              <a:rPr lang="ru-RU" sz="2400" dirty="0" smtClean="0"/>
              <a:t>(</a:t>
            </a:r>
            <a:r>
              <a:rPr lang="en-US" sz="2400" dirty="0" err="1" smtClean="0"/>
              <a:t>plaisir-unplaisir</a:t>
            </a:r>
            <a:r>
              <a:rPr lang="ru-RU" sz="2400" dirty="0" smtClean="0"/>
              <a:t>);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ошибки в написании слова, ели они меняют значение слова</a:t>
            </a:r>
            <a:r>
              <a:rPr lang="en-US" sz="2400" dirty="0" smtClean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cour</a:t>
            </a:r>
            <a:r>
              <a:rPr lang="en-US" sz="2400" dirty="0" smtClean="0"/>
              <a:t>-cure</a:t>
            </a:r>
            <a:r>
              <a:rPr lang="en-US" sz="2400" dirty="0" smtClean="0"/>
              <a:t>, </a:t>
            </a:r>
            <a:r>
              <a:rPr lang="en-US" sz="2400" dirty="0" err="1" smtClean="0"/>
              <a:t>mais-mes</a:t>
            </a:r>
            <a:r>
              <a:rPr lang="en-US" sz="2400" dirty="0" smtClean="0"/>
              <a:t>)</a:t>
            </a:r>
            <a:r>
              <a:rPr lang="ru-RU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26220" y="612279"/>
            <a:ext cx="8866611" cy="1351226"/>
          </a:xfrm>
        </p:spPr>
        <p:txBody>
          <a:bodyPr>
            <a:normAutofit/>
          </a:bodyPr>
          <a:lstStyle/>
          <a:p>
            <a:pPr algn="l"/>
            <a:r>
              <a:rPr lang="ru-RU" sz="3700" dirty="0" smtClean="0">
                <a:solidFill>
                  <a:schemeClr val="tx1"/>
                </a:solidFill>
              </a:rPr>
              <a:t>В ЕГЭ по иностранным языкам в 201</a:t>
            </a:r>
            <a:r>
              <a:rPr lang="en-US" sz="3700" dirty="0" smtClean="0">
                <a:solidFill>
                  <a:schemeClr val="tx1"/>
                </a:solidFill>
              </a:rPr>
              <a:t>9</a:t>
            </a:r>
            <a:r>
              <a:rPr lang="ru-RU" sz="3700" dirty="0" smtClean="0">
                <a:solidFill>
                  <a:schemeClr val="tx1"/>
                </a:solidFill>
              </a:rPr>
              <a:t> в РФ участвовало: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666180" y="1980431"/>
            <a:ext cx="9358582" cy="37444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АЯ - </a:t>
            </a:r>
            <a:r>
              <a:rPr lang="en-US" sz="2000" dirty="0" smtClean="0"/>
              <a:t>80658</a:t>
            </a:r>
            <a:r>
              <a:rPr lang="ru-RU" sz="2000" dirty="0" smtClean="0"/>
              <a:t>чел. (в 201</a:t>
            </a:r>
            <a:r>
              <a:rPr lang="en-US" sz="2000" dirty="0" smtClean="0"/>
              <a:t>8</a:t>
            </a:r>
            <a:r>
              <a:rPr lang="ru-RU" sz="2000" dirty="0" smtClean="0"/>
              <a:t> г. – </a:t>
            </a:r>
            <a:r>
              <a:rPr lang="en-US" sz="2000" dirty="0" smtClean="0"/>
              <a:t>76951</a:t>
            </a:r>
            <a:r>
              <a:rPr lang="ru-RU" sz="2000" dirty="0" smtClean="0"/>
              <a:t>чел.)</a:t>
            </a:r>
          </a:p>
          <a:p>
            <a:r>
              <a:rPr lang="ru-RU" sz="2000" dirty="0" smtClean="0"/>
              <a:t>НЯ- 14</a:t>
            </a:r>
            <a:r>
              <a:rPr lang="en-US" sz="2000" dirty="0" smtClean="0"/>
              <a:t>83</a:t>
            </a:r>
            <a:r>
              <a:rPr lang="ru-RU" sz="2000" dirty="0" smtClean="0"/>
              <a:t> чел. (в 201</a:t>
            </a:r>
            <a:r>
              <a:rPr lang="en-US" sz="2000" dirty="0" smtClean="0"/>
              <a:t>8</a:t>
            </a:r>
            <a:r>
              <a:rPr lang="ru-RU" sz="2000" dirty="0" smtClean="0"/>
              <a:t> г. – 1</a:t>
            </a:r>
            <a:r>
              <a:rPr lang="en-US" sz="2000" dirty="0" smtClean="0"/>
              <a:t>744</a:t>
            </a:r>
            <a:r>
              <a:rPr lang="ru-RU" sz="2000" dirty="0" smtClean="0"/>
              <a:t> чел.)</a:t>
            </a:r>
          </a:p>
          <a:p>
            <a:r>
              <a:rPr lang="ru-RU" sz="2000" dirty="0" smtClean="0"/>
              <a:t>ФЯ- 9</a:t>
            </a:r>
            <a:r>
              <a:rPr lang="en-US" sz="2000" dirty="0" smtClean="0"/>
              <a:t>88</a:t>
            </a:r>
            <a:r>
              <a:rPr lang="ru-RU" sz="2000" dirty="0" smtClean="0"/>
              <a:t> чел. (в 201</a:t>
            </a:r>
            <a:r>
              <a:rPr lang="en-US" sz="2000" dirty="0" smtClean="0"/>
              <a:t>8</a:t>
            </a:r>
            <a:r>
              <a:rPr lang="ru-RU" sz="2000" dirty="0" smtClean="0"/>
              <a:t> г. – 10</a:t>
            </a:r>
            <a:r>
              <a:rPr lang="en-US" sz="2000" dirty="0" smtClean="0"/>
              <a:t>36</a:t>
            </a:r>
            <a:r>
              <a:rPr lang="ru-RU" sz="2000" dirty="0" smtClean="0"/>
              <a:t> чел.)</a:t>
            </a:r>
          </a:p>
          <a:p>
            <a:r>
              <a:rPr lang="ru-RU" sz="2000" dirty="0" smtClean="0"/>
              <a:t>ИЯ- 1</a:t>
            </a:r>
            <a:r>
              <a:rPr lang="en-US" sz="2000" dirty="0" smtClean="0"/>
              <a:t>97</a:t>
            </a:r>
            <a:r>
              <a:rPr lang="ru-RU" sz="2000" dirty="0" smtClean="0"/>
              <a:t> чел. (в 201</a:t>
            </a:r>
            <a:r>
              <a:rPr lang="en-US" sz="2000" dirty="0" smtClean="0"/>
              <a:t>8</a:t>
            </a:r>
            <a:r>
              <a:rPr lang="ru-RU" sz="2000" dirty="0" smtClean="0"/>
              <a:t> г. – </a:t>
            </a:r>
            <a:r>
              <a:rPr lang="en-US" sz="2000" dirty="0" smtClean="0"/>
              <a:t>213</a:t>
            </a:r>
            <a:r>
              <a:rPr lang="ru-RU" sz="2000" dirty="0" smtClean="0"/>
              <a:t> чел.)</a:t>
            </a:r>
            <a:endParaRPr lang="en-US" sz="2000" dirty="0" smtClean="0"/>
          </a:p>
          <a:p>
            <a:r>
              <a:rPr lang="ru-RU" sz="2000" dirty="0" smtClean="0"/>
              <a:t>КЯ- 1</a:t>
            </a:r>
            <a:r>
              <a:rPr lang="en-US" sz="2000" dirty="0" smtClean="0"/>
              <a:t>87</a:t>
            </a:r>
            <a:r>
              <a:rPr lang="ru-RU" sz="2000" dirty="0" smtClean="0"/>
              <a:t> чел. </a:t>
            </a:r>
          </a:p>
          <a:p>
            <a:endParaRPr lang="ru-RU" sz="2000" dirty="0" smtClean="0"/>
          </a:p>
          <a:p>
            <a:pPr marL="26988" indent="-26988"/>
            <a:r>
              <a:rPr lang="ru-RU" sz="2000" dirty="0" smtClean="0"/>
              <a:t>Вывод: растет только доля участников экзамена по английскому языку ( на 4,5%), а число участников по другим языкам сократилось.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8148" y="264838"/>
            <a:ext cx="964907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«Письмо» (39-40: грамматика)</a:t>
            </a:r>
          </a:p>
          <a:p>
            <a:endParaRPr lang="ru-RU" sz="2400" b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Артикли, предлоги, видовременные формы глагола, неличные формы глаголов, степени сравнения прилагательных и наречий, местоимения, порядок слов.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Пропуск слова, влияющего на грамматическую структуру предложения.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Ошибки в словообразовании, если меняется часть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94172" y="324247"/>
            <a:ext cx="964907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«Говорение» (Задание 1, ошибки)</a:t>
            </a:r>
          </a:p>
          <a:p>
            <a:pPr algn="ctr"/>
            <a:endParaRPr lang="ru-RU" sz="2400" b="1" dirty="0" smtClean="0"/>
          </a:p>
          <a:p>
            <a:pPr marL="342900" indent="-342900" algn="just"/>
            <a:r>
              <a:rPr lang="ru-RU" sz="2400" b="1" dirty="0" smtClean="0">
                <a:solidFill>
                  <a:srgbClr val="C00000"/>
                </a:solidFill>
              </a:rPr>
              <a:t>Интерференция </a:t>
            </a:r>
            <a:r>
              <a:rPr lang="ru-RU" sz="2400" dirty="0" smtClean="0"/>
              <a:t>– родной язык, второй </a:t>
            </a:r>
            <a:r>
              <a:rPr lang="en-US" sz="2400" dirty="0" smtClean="0"/>
              <a:t>/ </a:t>
            </a:r>
            <a:r>
              <a:rPr lang="ru-RU" sz="2400" dirty="0" smtClean="0"/>
              <a:t>иностранный язык: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влияние родного языка – неверное произнесение безударных гласных;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влияние первого (второго) иностранного языка (английского) – нарушения в расстановке ударений…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чтение </a:t>
            </a:r>
            <a:r>
              <a:rPr lang="en-US" sz="2400" dirty="0" smtClean="0"/>
              <a:t>s </a:t>
            </a:r>
            <a:r>
              <a:rPr lang="ru-RU" sz="2400" dirty="0" smtClean="0"/>
              <a:t>между гласными, произнесение – </a:t>
            </a:r>
            <a:r>
              <a:rPr lang="en-US" sz="2400" dirty="0" err="1" smtClean="0"/>
              <a:t>ent</a:t>
            </a:r>
            <a:r>
              <a:rPr lang="fr-FR" sz="2400" dirty="0" smtClean="0"/>
              <a:t>, </a:t>
            </a:r>
            <a:r>
              <a:rPr lang="ru-RU" sz="2400" dirty="0" smtClean="0"/>
              <a:t>окончания -</a:t>
            </a:r>
            <a:r>
              <a:rPr lang="en-US" sz="2400" dirty="0" err="1" smtClean="0"/>
              <a:t>es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smtClean="0"/>
              <a:t>обязательные </a:t>
            </a:r>
            <a:r>
              <a:rPr lang="ru-RU" sz="2400" dirty="0" smtClean="0"/>
              <a:t>связывания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052" y="637359"/>
            <a:ext cx="10469348" cy="472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0156" y="180231"/>
            <a:ext cx="964907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«Говорение» (Задание 2, ошибки)</a:t>
            </a:r>
          </a:p>
          <a:p>
            <a:pPr algn="ctr"/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r>
              <a:rPr lang="ru-RU" altLang="ru-RU" sz="2400" dirty="0" smtClean="0"/>
              <a:t>участники экзамена описывают </a:t>
            </a:r>
            <a:r>
              <a:rPr lang="ru-RU" altLang="ru-RU" sz="2400" dirty="0" smtClean="0"/>
              <a:t>картинку или составляют монолог, вместо того, чтобы задать вопросы; 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2400" dirty="0" smtClean="0"/>
              <a:t>запрашивают не ту информацию, которая требуется;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2400" dirty="0" smtClean="0"/>
              <a:t>используют неполные вопросы «Я хочу спросить о…» либо побудительные предложения «Расскажите мне о…»;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2400" dirty="0" smtClean="0"/>
              <a:t>не соблюдают грамматические правила при построении прямых вопросов.</a:t>
            </a:r>
          </a:p>
          <a:p>
            <a:pPr>
              <a:buFont typeface="Arial" pitchFamily="34" charset="0"/>
              <a:buChar char="•"/>
            </a:pPr>
            <a:r>
              <a:rPr lang="ru-RU" altLang="ru-RU" sz="2400" dirty="0" smtClean="0"/>
              <a:t>В первом вопросе используют местоимение вместо названия предмета или объекта, о котором спрашивают – это ведет к сбою в коммуникации, например, надо задать вопрос о местоположении магазина, кинотеатра и т.д.</a:t>
            </a:r>
          </a:p>
          <a:p>
            <a:r>
              <a:rPr lang="ru-RU" altLang="ru-RU" sz="2400" dirty="0" smtClean="0"/>
              <a:t>То есть вопрос «Где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он</a:t>
            </a:r>
            <a:r>
              <a:rPr lang="ru-RU" altLang="ru-RU" sz="2400" dirty="0" smtClean="0"/>
              <a:t> расположен?» не принимается!</a:t>
            </a:r>
          </a:p>
          <a:p>
            <a:r>
              <a:rPr lang="ru-RU" altLang="ru-RU" sz="2400" dirty="0" smtClean="0"/>
              <a:t>Надо: «Где расположен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кинотеатр</a:t>
            </a:r>
            <a:r>
              <a:rPr lang="en-US" altLang="ru-RU" sz="2400" b="1" dirty="0" smtClean="0">
                <a:solidFill>
                  <a:srgbClr val="C00000"/>
                </a:solidFill>
              </a:rPr>
              <a:t>/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магазин</a:t>
            </a:r>
            <a:r>
              <a:rPr lang="ru-RU" altLang="ru-RU" sz="2400" dirty="0" smtClean="0"/>
              <a:t>?»</a:t>
            </a:r>
          </a:p>
          <a:p>
            <a:r>
              <a:rPr lang="ru-RU" altLang="ru-RU" sz="2400" dirty="0" smtClean="0">
                <a:solidFill>
                  <a:srgbClr val="C00000"/>
                </a:solidFill>
              </a:rPr>
              <a:t>В последующих вопросах использование местоимения возможно</a:t>
            </a:r>
            <a:r>
              <a:rPr lang="ru-RU" altLang="ru-RU" sz="2400" dirty="0" smtClean="0"/>
              <a:t>.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8148" y="324247"/>
            <a:ext cx="96490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«Говорение» (Задание 3, ошибки)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участники экзамена описывают </a:t>
            </a:r>
            <a:r>
              <a:rPr lang="ru-RU" sz="2400" dirty="0" smtClean="0"/>
              <a:t>3 картинки вместо одной;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неправильно интерпретируют содержание картинки;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отсутствует </a:t>
            </a:r>
            <a:r>
              <a:rPr lang="ru-RU" sz="2400" dirty="0" err="1" smtClean="0"/>
              <a:t>адресность</a:t>
            </a:r>
            <a:r>
              <a:rPr lang="ru-RU" sz="2400" dirty="0" smtClean="0"/>
              <a:t> (обращение к другу);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дают по одной фразе на каждый пункт плана;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дают лишнюю информацию, способствующую отходу от темы (признаки «</a:t>
            </a:r>
            <a:r>
              <a:rPr lang="ru-RU" sz="2400" dirty="0" err="1" smtClean="0"/>
              <a:t>топиковости</a:t>
            </a:r>
            <a:r>
              <a:rPr lang="ru-RU" sz="2400" dirty="0" smtClean="0"/>
              <a:t>» и смены жанра описания на жанр «рассказ»);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дают неточные или неполные ответы;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не могут описать действие на фото;</a:t>
            </a:r>
          </a:p>
          <a:p>
            <a:pPr lvl="0">
              <a:buFont typeface="Arial" pitchFamily="34" charset="0"/>
              <a:buChar char="•"/>
            </a:pPr>
            <a:r>
              <a:rPr lang="ru-RU" altLang="ru-RU" sz="2400" dirty="0" smtClean="0"/>
              <a:t>не высказывают свое мнение о сюжете картинки (не объясняют, почему решили показать другу именно эту фотографию), либо повторяют, то что было в предыдущем пункте;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используют заранее заготовленные фразы на пункты 4 и 5;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делают очень большое вступление</a:t>
            </a:r>
            <a:r>
              <a:rPr lang="en-US" sz="2400" dirty="0" smtClean="0"/>
              <a:t>/</a:t>
            </a:r>
            <a:r>
              <a:rPr lang="ru-RU" sz="2400" dirty="0" smtClean="0"/>
              <a:t>заключение</a:t>
            </a:r>
          </a:p>
          <a:p>
            <a:pPr algn="just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230" y="780235"/>
            <a:ext cx="9654967" cy="420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8148" y="324247"/>
            <a:ext cx="964907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«Говорение» (Задание 3, ошибки, продолжение)</a:t>
            </a:r>
          </a:p>
          <a:p>
            <a:pPr algn="ctr"/>
            <a:endParaRPr lang="ru-RU" sz="2400" b="1" dirty="0" smtClean="0"/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/>
              <a:t>участники экзамена не </a:t>
            </a:r>
            <a:r>
              <a:rPr lang="ru-RU" sz="2400" dirty="0" smtClean="0"/>
              <a:t>формулируют вступительную и заключительную фразу;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вставляют  фразу </a:t>
            </a:r>
            <a:r>
              <a:rPr lang="en-US" sz="2400" dirty="0" smtClean="0"/>
              <a:t>“</a:t>
            </a:r>
            <a:r>
              <a:rPr lang="en-US" sz="2400" dirty="0" err="1" smtClean="0"/>
              <a:t>J’ai</a:t>
            </a:r>
            <a:r>
              <a:rPr lang="en-US" sz="2400" dirty="0" smtClean="0"/>
              <a:t> </a:t>
            </a:r>
            <a:r>
              <a:rPr lang="en-US" sz="2400" dirty="0" err="1" smtClean="0"/>
              <a:t>choisi</a:t>
            </a:r>
            <a:r>
              <a:rPr lang="en-US" sz="2400" dirty="0" smtClean="0"/>
              <a:t>”</a:t>
            </a:r>
            <a:r>
              <a:rPr lang="ru-RU" sz="2400" dirty="0" smtClean="0"/>
              <a:t> после вступления;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не используют средства логической связи и речевые клише при описании</a:t>
            </a:r>
            <a:r>
              <a:rPr lang="ru-RU" altLang="ru-RU" sz="2400" dirty="0" smtClean="0"/>
              <a:t> либо используют клише, не соответствующие коммуникативному заданию</a:t>
            </a:r>
            <a:r>
              <a:rPr lang="ru-RU" sz="2400" dirty="0" smtClean="0"/>
              <a:t>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/>
              <a:t>не завершают высказывание;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400" dirty="0" smtClean="0"/>
              <a:t>нелогично перескакивают с пункта на пункт, вспоминая, что забыли что-то сказать;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допускают фонетические и лексико-грамматические ошибки в ответе.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602" y="351607"/>
            <a:ext cx="9636211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78148" y="324247"/>
            <a:ext cx="964907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/>
              <a:t>Раздел «Говорение» (Задание 4, ошибки)</a:t>
            </a:r>
          </a:p>
          <a:p>
            <a:pPr algn="ctr"/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участники экзамена не </a:t>
            </a:r>
            <a:r>
              <a:rPr lang="ru-RU" sz="2400" dirty="0" smtClean="0"/>
              <a:t>сравнивают, а просто описывают сюжет двух картинок;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не выделяют общие и отличительные характеристики картинок;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дают по одной фразе на каждый пункт плана;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отвечая на 4 вопрос, говорят, что предпочитают картинку 1 или 2 вместо </a:t>
            </a:r>
            <a:r>
              <a:rPr lang="en-US" sz="2400" dirty="0" smtClean="0"/>
              <a:t> </a:t>
            </a:r>
            <a:r>
              <a:rPr lang="ru-RU" sz="2400" dirty="0" smtClean="0"/>
              <a:t>деятельности</a:t>
            </a:r>
            <a:r>
              <a:rPr lang="en-US" sz="2400" dirty="0" smtClean="0"/>
              <a:t>/</a:t>
            </a:r>
            <a:r>
              <a:rPr lang="ru-RU" sz="2400" dirty="0" smtClean="0"/>
              <a:t>действия;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говорят, что «предпочли бы», когда нужно сказать «предпочитал</a:t>
            </a:r>
            <a:r>
              <a:rPr lang="en-US" sz="2400" dirty="0" smtClean="0"/>
              <a:t>/</a:t>
            </a:r>
            <a:r>
              <a:rPr lang="ru-RU" sz="2400" dirty="0" smtClean="0"/>
              <a:t>а»…;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на фотографиях изображены люди двух профессий: повар  и врач с пациентами. Учащиеся сравнивали профессии</a:t>
            </a:r>
            <a:r>
              <a:rPr lang="en-US" sz="2400" dirty="0" smtClean="0"/>
              <a:t>, </a:t>
            </a:r>
            <a:r>
              <a:rPr lang="ru-RU" sz="2400" dirty="0" smtClean="0"/>
              <a:t>а не изображения на картинках;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не формулируют вступительную и заключительную фразы;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не используют средства связи при сравнивании картинок;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допускают фонетические и лексико-грамматические ошибки в ответе.</a:t>
            </a:r>
            <a:endParaRPr lang="ru-RU" sz="2400" b="1" dirty="0" smtClean="0"/>
          </a:p>
          <a:p>
            <a:pPr algn="ctr"/>
            <a:endParaRPr lang="ru-RU" sz="2400" b="1" dirty="0" smtClean="0"/>
          </a:p>
          <a:p>
            <a:pPr lvl="0" algn="just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164" y="208731"/>
            <a:ext cx="10298033" cy="5472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88916" y="612279"/>
            <a:ext cx="9858444" cy="856217"/>
          </a:xfrm>
        </p:spPr>
        <p:txBody>
          <a:bodyPr>
            <a:normAutofit/>
          </a:bodyPr>
          <a:lstStyle/>
          <a:p>
            <a:r>
              <a:rPr lang="ru-RU" dirty="0" smtClean="0"/>
              <a:t>Результаты ЕГЭ по АЯ в РФ: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88916" y="1566053"/>
          <a:ext cx="9858443" cy="54307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446"/>
                <a:gridCol w="1785950"/>
                <a:gridCol w="1224651"/>
                <a:gridCol w="1408349"/>
                <a:gridCol w="1408349"/>
                <a:gridCol w="1408349"/>
                <a:gridCol w="1408349"/>
              </a:tblGrid>
              <a:tr h="99210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>
                          <a:solidFill>
                            <a:schemeClr val="tx1"/>
                          </a:solidFill>
                          <a:effectLst/>
                        </a:rPr>
                        <a:t>Средний тестовый балл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>
                          <a:solidFill>
                            <a:schemeClr val="tx1"/>
                          </a:solidFill>
                          <a:effectLst/>
                        </a:rPr>
                        <a:t>Диапазон тестовых баллов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12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solidFill>
                            <a:schemeClr val="tx1"/>
                          </a:solidFill>
                          <a:effectLst/>
                        </a:rPr>
                        <a:t>0-20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effectLst/>
                        </a:rPr>
                        <a:t>21-40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effectLst/>
                        </a:rPr>
                        <a:t>41-60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effectLst/>
                        </a:rPr>
                        <a:t>61-80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effectLst/>
                        </a:rPr>
                        <a:t>81-100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</a:tr>
              <a:tr h="416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solidFill>
                            <a:schemeClr val="tx1"/>
                          </a:solidFill>
                          <a:effectLst/>
                        </a:rPr>
                        <a:t>73,35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solidFill>
                            <a:schemeClr val="tx1"/>
                          </a:solidFill>
                          <a:effectLst/>
                        </a:rPr>
                        <a:t>0,67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4,86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15,84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36,75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41,87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</a:tr>
              <a:tr h="416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 smtClean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solidFill>
                            <a:schemeClr val="tx1"/>
                          </a:solidFill>
                          <a:effectLst/>
                        </a:rPr>
                        <a:t>68,83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solidFill>
                            <a:schemeClr val="tx1"/>
                          </a:solidFill>
                          <a:effectLst/>
                        </a:rPr>
                        <a:t>0,90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6,97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21,93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39,53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30,66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</a:tr>
              <a:tr h="20008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</a:tr>
            </a:tbl>
          </a:graphicData>
        </a:graphic>
      </p:graphicFrame>
      <p:sp>
        <p:nvSpPr>
          <p:cNvPr id="6194" name="Rectangle 1"/>
          <p:cNvSpPr>
            <a:spLocks noChangeArrowheads="1"/>
          </p:cNvSpPr>
          <p:nvPr/>
        </p:nvSpPr>
        <p:spPr bwMode="auto">
          <a:xfrm>
            <a:off x="1191869" y="3650907"/>
            <a:ext cx="207396" cy="43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663" tIns="53385" rIns="102663" bIns="53385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Федеральный институт педагогических измерений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11500" dirty="0" smtClean="0">
              <a:hlinkClick r:id="rId2"/>
            </a:endParaRPr>
          </a:p>
          <a:p>
            <a:pPr algn="ctr">
              <a:buNone/>
            </a:pPr>
            <a:r>
              <a:rPr lang="fr-FR" sz="11500" dirty="0" smtClean="0">
                <a:hlinkClick r:id="rId2"/>
              </a:rPr>
              <a:t>http</a:t>
            </a:r>
            <a:r>
              <a:rPr lang="fr-FR" sz="11500" dirty="0">
                <a:hlinkClick r:id="rId2"/>
              </a:rPr>
              <a:t>://fipi.ru</a:t>
            </a:r>
            <a:r>
              <a:rPr lang="fr-FR" sz="11500" dirty="0" smtClean="0">
                <a:hlinkClick r:id="rId2"/>
              </a:rPr>
              <a:t>/</a:t>
            </a:r>
            <a:endParaRPr lang="ru-RU" sz="115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18114" name="Picture 2" descr="Глав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28" y="1044327"/>
            <a:ext cx="1690695" cy="2314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44705" y="1417737"/>
            <a:ext cx="9089390" cy="2268379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9100" dirty="0" smtClean="0"/>
              <a:t>Questions ???</a:t>
            </a:r>
            <a:endParaRPr lang="ru-RU" sz="9100" dirty="0"/>
          </a:p>
        </p:txBody>
      </p:sp>
      <p:sp>
        <p:nvSpPr>
          <p:cNvPr id="69635" name="Текст 5"/>
          <p:cNvSpPr>
            <a:spLocks noGrp="1"/>
          </p:cNvSpPr>
          <p:nvPr>
            <p:ph type="body" idx="1"/>
          </p:nvPr>
        </p:nvSpPr>
        <p:spPr>
          <a:xfrm>
            <a:off x="0" y="4647028"/>
            <a:ext cx="10693400" cy="1732789"/>
          </a:xfrm>
        </p:spPr>
        <p:txBody>
          <a:bodyPr/>
          <a:lstStyle/>
          <a:p>
            <a:pPr algn="ctr" eaLnBrk="1" hangingPunct="1"/>
            <a:r>
              <a:rPr lang="en-US" sz="5500" b="1" dirty="0" smtClean="0">
                <a:solidFill>
                  <a:srgbClr val="7030A0"/>
                </a:solidFill>
              </a:rPr>
              <a:t>tchetchil@inbox.ru</a:t>
            </a:r>
            <a:endParaRPr sz="5500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88916" y="612279"/>
            <a:ext cx="9858444" cy="856217"/>
          </a:xfrm>
        </p:spPr>
        <p:txBody>
          <a:bodyPr>
            <a:normAutofit/>
          </a:bodyPr>
          <a:lstStyle/>
          <a:p>
            <a:r>
              <a:rPr lang="ru-RU" dirty="0" smtClean="0"/>
              <a:t>Результаты ЕГЭ по ФЯ в РФ: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88916" y="1566053"/>
          <a:ext cx="9858443" cy="54307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446"/>
                <a:gridCol w="1785950"/>
                <a:gridCol w="1224651"/>
                <a:gridCol w="1408349"/>
                <a:gridCol w="1408349"/>
                <a:gridCol w="1408349"/>
                <a:gridCol w="1408349"/>
              </a:tblGrid>
              <a:tr h="99210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>
                          <a:solidFill>
                            <a:schemeClr val="tx1"/>
                          </a:solidFill>
                          <a:effectLst/>
                        </a:rPr>
                        <a:t>Средний тестовый балл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>
                          <a:solidFill>
                            <a:schemeClr val="tx1"/>
                          </a:solidFill>
                          <a:effectLst/>
                        </a:rPr>
                        <a:t>Диапазон тестовых баллов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12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solidFill>
                            <a:schemeClr val="tx1"/>
                          </a:solidFill>
                          <a:effectLst/>
                        </a:rPr>
                        <a:t>0-20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effectLst/>
                        </a:rPr>
                        <a:t>21-40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effectLst/>
                        </a:rPr>
                        <a:t>41-60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effectLst/>
                        </a:rPr>
                        <a:t>61-80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>
                          <a:effectLst/>
                        </a:rPr>
                        <a:t>81-100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</a:tr>
              <a:tr h="416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solidFill>
                            <a:schemeClr val="tx1"/>
                          </a:solidFill>
                          <a:effectLst/>
                        </a:rPr>
                        <a:t>72,20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solidFill>
                            <a:schemeClr val="tx1"/>
                          </a:solidFill>
                          <a:effectLst/>
                        </a:rPr>
                        <a:t>1,28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6,74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16,99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33,04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41,94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</a:tr>
              <a:tr h="416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dirty="0" smtClean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solidFill>
                            <a:schemeClr val="tx1"/>
                          </a:solidFill>
                          <a:effectLst/>
                        </a:rPr>
                        <a:t>68,94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solidFill>
                            <a:schemeClr val="tx1"/>
                          </a:solidFill>
                          <a:effectLst/>
                        </a:rPr>
                        <a:t>1,38</a:t>
                      </a: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8,66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20,53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36,07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100" b="1" dirty="0" smtClean="0">
                          <a:effectLst/>
                        </a:rPr>
                        <a:t>33,37</a:t>
                      </a: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</a:tr>
              <a:tr h="20008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283" marR="22283" marT="0" marB="0"/>
                </a:tc>
              </a:tr>
            </a:tbl>
          </a:graphicData>
        </a:graphic>
      </p:graphicFrame>
      <p:sp>
        <p:nvSpPr>
          <p:cNvPr id="6194" name="Rectangle 1"/>
          <p:cNvSpPr>
            <a:spLocks noChangeArrowheads="1"/>
          </p:cNvSpPr>
          <p:nvPr/>
        </p:nvSpPr>
        <p:spPr bwMode="auto">
          <a:xfrm>
            <a:off x="1191869" y="3650907"/>
            <a:ext cx="207396" cy="43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663" tIns="53385" rIns="102663" bIns="53385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810196" y="900311"/>
            <a:ext cx="9624060" cy="7757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Результаты ЕГЭ по ФЯ в РФ: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522164" y="1908423"/>
            <a:ext cx="9358582" cy="4824536"/>
          </a:xfrm>
        </p:spPr>
        <p:txBody>
          <a:bodyPr>
            <a:normAutofit/>
          </a:bodyPr>
          <a:lstStyle/>
          <a:p>
            <a:pPr marL="85725" indent="-26988"/>
            <a:r>
              <a:rPr lang="ru-RU" sz="2400" dirty="0" smtClean="0"/>
              <a:t>Средний тестовый балл в 2019 г. составил </a:t>
            </a:r>
            <a:r>
              <a:rPr lang="ru-RU" sz="2400" dirty="0" smtClean="0"/>
              <a:t>7</a:t>
            </a:r>
            <a:r>
              <a:rPr lang="en-US" sz="2400" dirty="0" smtClean="0"/>
              <a:t>2</a:t>
            </a:r>
            <a:r>
              <a:rPr lang="ru-RU" sz="2400" dirty="0" smtClean="0"/>
              <a:t>,</a:t>
            </a:r>
            <a:r>
              <a:rPr lang="en-US" sz="2400" dirty="0" smtClean="0"/>
              <a:t>2</a:t>
            </a:r>
            <a:r>
              <a:rPr lang="ru-RU" sz="2400" dirty="0" smtClean="0"/>
              <a:t> </a:t>
            </a:r>
            <a:r>
              <a:rPr lang="ru-RU" sz="2400" dirty="0" smtClean="0"/>
              <a:t>(в 2018 г. – </a:t>
            </a:r>
            <a:r>
              <a:rPr lang="en-US" sz="2400" dirty="0" smtClean="0"/>
              <a:t>68</a:t>
            </a:r>
            <a:r>
              <a:rPr lang="ru-RU" sz="2400" dirty="0" smtClean="0"/>
              <a:t>,</a:t>
            </a:r>
            <a:r>
              <a:rPr lang="en-US" sz="2400" dirty="0" smtClean="0"/>
              <a:t>94</a:t>
            </a:r>
            <a:r>
              <a:rPr lang="ru-RU" sz="2400" dirty="0" smtClean="0"/>
              <a:t>).</a:t>
            </a:r>
            <a:endParaRPr lang="ru-RU" sz="2400" dirty="0" smtClean="0"/>
          </a:p>
          <a:p>
            <a:pPr marL="85725" indent="-26988"/>
            <a:r>
              <a:rPr lang="ru-RU" sz="2400" dirty="0" smtClean="0"/>
              <a:t>Доля не набравших минимальный балл в 2019 г. составила 0,5% (в 2018 г. – 0,4%,).</a:t>
            </a:r>
          </a:p>
          <a:p>
            <a:pPr marL="85725" indent="-26988"/>
            <a:r>
              <a:rPr lang="ru-RU" sz="2400" dirty="0" smtClean="0"/>
              <a:t>Доля </a:t>
            </a:r>
            <a:r>
              <a:rPr lang="ru-RU" sz="2400" dirty="0" err="1" smtClean="0"/>
              <a:t>высокобалльников</a:t>
            </a:r>
            <a:r>
              <a:rPr lang="ru-RU" sz="2400" dirty="0" smtClean="0"/>
              <a:t> : в 2019 г. – 41,8%, (в 2018 г. – 50,5%).</a:t>
            </a:r>
          </a:p>
          <a:p>
            <a:pPr marL="85725" indent="-26988"/>
            <a:r>
              <a:rPr lang="ru-RU" sz="2400" dirty="0" smtClean="0"/>
              <a:t>В ЕГЭ 2019 г. 1 </a:t>
            </a:r>
            <a:r>
              <a:rPr lang="ru-RU" sz="2400" dirty="0" err="1" smtClean="0"/>
              <a:t>стобалльник</a:t>
            </a:r>
            <a:r>
              <a:rPr lang="ru-RU" sz="2400" dirty="0" smtClean="0"/>
              <a:t> (в 2018 – 5).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72" y="828303"/>
            <a:ext cx="962406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ЕГЭ 2019 г. в Орловской области: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164" y="1692399"/>
            <a:ext cx="9624060" cy="4768637"/>
          </a:xfrm>
        </p:spPr>
        <p:txBody>
          <a:bodyPr>
            <a:normAutofit/>
          </a:bodyPr>
          <a:lstStyle/>
          <a:p>
            <a:pPr marL="26988" indent="-26988" algn="just"/>
            <a:r>
              <a:rPr lang="ru-RU" sz="2400" dirty="0" smtClean="0"/>
              <a:t>В ЕГЭ по французскому языку в 2019 году приняли участие 5 человек. Все они – представители общеобразовательных организаций г. Орла и г. Мценска. В 2018 году количество участников ЕГЭ также составило 5 человек, а в 2017 году – 3 человека. Констатируем стабильно небольшое количество участников ЕГЭ по французскому языку.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72" y="828303"/>
            <a:ext cx="962406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ЕГЭ 2019 г. в Орловской области: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164" y="1692399"/>
            <a:ext cx="9624060" cy="4768637"/>
          </a:xfrm>
        </p:spPr>
        <p:txBody>
          <a:bodyPr>
            <a:normAutofit/>
          </a:bodyPr>
          <a:lstStyle/>
          <a:p>
            <a:pPr marL="26988" indent="-26988" algn="just"/>
            <a:r>
              <a:rPr lang="ru-RU" sz="2400" dirty="0" smtClean="0"/>
              <a:t>В 2019 году средний тестовый балл по французскому языку составил 68,4 балла, что несколько выше результатов 2018 года (67 баллов), но ниже результатов 2017 года (75 баллов). Данные результаты могут свидетельствовать о достаточно хорошем уровне подготовки обучающихся к ЕГЭ по французскому языку, а также о том, что экзамен по французскому языку выбрали только наиболее подготовленные по данному предмету учащиеся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164" y="684287"/>
            <a:ext cx="9624060" cy="738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ЕГЭ 2019 г. в Орловской области: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346172" y="1780367"/>
            <a:ext cx="7858179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234132" y="900311"/>
            <a:ext cx="10255844" cy="64807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Выполнение видов речевой деятельности в АЯ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1858" y="1923243"/>
            <a:ext cx="838326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TF00001207</Template>
  <TotalTime>1236</TotalTime>
  <Words>1402</Words>
  <Application>Microsoft Office PowerPoint</Application>
  <PresentationFormat>Произвольный</PresentationFormat>
  <Paragraphs>176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Angles</vt:lpstr>
      <vt:lpstr> Особенности подготовки учащихся  к успешной сдаче ЕГЭ  по французскому языку  </vt:lpstr>
      <vt:lpstr>В ЕГЭ по иностранным языкам в 2019 в РФ участвовало:</vt:lpstr>
      <vt:lpstr>Результаты ЕГЭ по АЯ в РФ:</vt:lpstr>
      <vt:lpstr>Результаты ЕГЭ по ФЯ в РФ:</vt:lpstr>
      <vt:lpstr>Результаты ЕГЭ по ФЯ в РФ:</vt:lpstr>
      <vt:lpstr>ЕГЭ 2019 г. в Орловской области:</vt:lpstr>
      <vt:lpstr>ЕГЭ 2019 г. в Орловской области:</vt:lpstr>
      <vt:lpstr>ЕГЭ 2019 г. в Орловской области: </vt:lpstr>
      <vt:lpstr>Выполнение видов речевой деятельности в АЯ</vt:lpstr>
      <vt:lpstr>Выполнение видов речевой деятельности в ФЯ</vt:lpstr>
      <vt:lpstr>Изменений в структуре и содержании КИМ ЕГЭ по иностранным языкам в 2020 г. ПО СРАВНЕНИЮ С 2019 Г. НЕ БЫЛО.</vt:lpstr>
      <vt:lpstr>ИзменениЯ в структуре и содержании КИМ ЕГЭ по иностранным языкам в 2019 г.: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Федеральный институт педагогических измерений</vt:lpstr>
      <vt:lpstr>Questions ???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User</cp:lastModifiedBy>
  <cp:revision>150</cp:revision>
  <cp:lastPrinted>2016-07-11T11:59:03Z</cp:lastPrinted>
  <dcterms:created xsi:type="dcterms:W3CDTF">2017-02-28T01:46:20Z</dcterms:created>
  <dcterms:modified xsi:type="dcterms:W3CDTF">2020-01-29T07:21:14Z</dcterms:modified>
</cp:coreProperties>
</file>