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608" r:id="rId2"/>
    <p:sldId id="696" r:id="rId3"/>
    <p:sldId id="694" r:id="rId4"/>
    <p:sldId id="727" r:id="rId5"/>
    <p:sldId id="728" r:id="rId6"/>
    <p:sldId id="729" r:id="rId7"/>
    <p:sldId id="730" r:id="rId8"/>
    <p:sldId id="731" r:id="rId9"/>
    <p:sldId id="732" r:id="rId10"/>
    <p:sldId id="733" r:id="rId11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004F8A"/>
    <a:srgbClr val="B9D08C"/>
    <a:srgbClr val="004620"/>
    <a:srgbClr val="003B68"/>
    <a:srgbClr val="8FCE4A"/>
    <a:srgbClr val="D0D8E8"/>
    <a:srgbClr val="E9EDF4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7266" autoAdjust="0"/>
  </p:normalViewPr>
  <p:slideViewPr>
    <p:cSldViewPr>
      <p:cViewPr varScale="1">
        <p:scale>
          <a:sx n="88" d="100"/>
          <a:sy n="88" d="100"/>
        </p:scale>
        <p:origin x="-145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2BCDA0-B8EC-427A-96A0-7D1B572014C3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C3B31C-B4EF-4751-8994-B713DE571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422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DFC1F4-2CA6-4B66-9DC4-74D75188CB30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EAE147-0074-4258-B6B8-140A3F090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26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BE0BF9-E9F8-4153-A6C7-99E098DBAA33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9CA584-3856-4491-8FE4-D9130FAD8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35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FC2176-89C4-4A58-8A2E-B155FF928D3A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DFE2C3-3965-499E-8ED6-3F72321988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2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5CD5FF-3470-4599-A8A3-83AF6443CCD9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CA64BA-893E-4310-B476-6C6491410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96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0078C9-D9CF-43C9-858A-1D353CCA56A9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E4DC2B-5955-476B-A799-4D1CEE218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44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997630-4A0F-4865-9E8D-CD1A2CE97D48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3E484F-BB5B-4B3A-AB9A-0778F2E21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37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2202E9-4078-4AF2-B977-70AE8FEC3912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2859D0-99E1-4CD7-B594-1BFBA5904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76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ACADA2-7AF1-4AA5-A4B1-1B3560247CEC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33DE18-CBAF-4903-A1B7-9DB2E397BE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13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173D8B-CDFC-4680-AA7B-2AEBB342B55D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00A1A0-B04D-40A0-AD83-CB7D5D91A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54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09837C-3CE3-4064-9787-318DE5BC67A4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85598-A7E4-46A7-A292-642FE3235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69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CBAE15-E5A0-420A-91D3-0CD23F64924E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1B2F73-28C3-4C9E-8D00-734464EF0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34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44343-95ED-4479-81A6-BFDDB02C922C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1C1FF6-6DC4-489A-BCDE-B5F0FAEE3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.xls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9.jpeg"/><Relationship Id="rId5" Type="http://schemas.openxmlformats.org/officeDocument/2006/relationships/image" Target="../media/image17.jpeg"/><Relationship Id="rId15" Type="http://schemas.microsoft.com/office/2007/relationships/hdphoto" Target="../media/hdphoto4.wdp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8.jpe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8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3.jpe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8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25.jpe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462338" y="5207000"/>
            <a:ext cx="54498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Тихоновская Светлана Николаевна,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начальник отдела ГИА Регионального центра оценки качества образования Орловской области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519113" y="2548061"/>
            <a:ext cx="83010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проведения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апробации итогового собеседования по русскому языку </a:t>
            </a:r>
            <a:b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января 2020 года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3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58788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rgbClr val="002060"/>
                </a:solidFill>
                <a:latin typeface="Cambria" pitchFamily="18" charset="0"/>
              </a:rPr>
              <a:t>10 февраля 2020 </a:t>
            </a:r>
            <a:r>
              <a:rPr lang="ru-RU" altLang="ru-RU" sz="1400" i="1" dirty="0">
                <a:solidFill>
                  <a:srgbClr val="002060"/>
                </a:solidFill>
                <a:latin typeface="Cambria" pitchFamily="18" charset="0"/>
              </a:rPr>
              <a:t>г.</a:t>
            </a:r>
            <a:endParaRPr lang="ru-RU" altLang="ru-RU" sz="12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Результат слаженной работы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5122" name="Picture 2" descr="C:\Users\tihonovskaya\Desktop\C7nLiUDW0AQciqx.jpg 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" y="2716666"/>
            <a:ext cx="8002785" cy="392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96863" y="1340768"/>
            <a:ext cx="2186905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МУНИЦИПАЛЬНОГО КООРДИНАТОРА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73127" y="1340767"/>
            <a:ext cx="2186905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ОТВЕТСТВЕННОГО ОРГАНИЗАТОРА ОО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77383" y="1340768"/>
            <a:ext cx="2186905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КОМИССИИ ОО ПО ПРОВЕДЕНИЮ ИС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329377" y="1385908"/>
            <a:ext cx="1644848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ЭКСПЕРТОВ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1760" y="1484784"/>
            <a:ext cx="40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4F8A"/>
                </a:solidFill>
              </a:rPr>
              <a:t>+</a:t>
            </a:r>
            <a:endParaRPr lang="ru-RU" sz="3600" dirty="0">
              <a:solidFill>
                <a:srgbClr val="004F8A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38688" y="1484784"/>
            <a:ext cx="40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4F8A"/>
                </a:solidFill>
              </a:rPr>
              <a:t>+</a:t>
            </a:r>
            <a:endParaRPr lang="ru-RU" sz="3600" dirty="0">
              <a:solidFill>
                <a:srgbClr val="004F8A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14952" y="1486525"/>
            <a:ext cx="40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4F8A"/>
                </a:solidFill>
              </a:rPr>
              <a:t>+</a:t>
            </a:r>
            <a:endParaRPr lang="ru-RU" sz="3600" dirty="0">
              <a:solidFill>
                <a:srgbClr val="004F8A"/>
              </a:solidFill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 rot="5400000">
            <a:off x="4281367" y="-2000109"/>
            <a:ext cx="609600" cy="8578608"/>
          </a:xfrm>
          <a:prstGeom prst="rightBrace">
            <a:avLst/>
          </a:prstGeom>
          <a:ln w="38100">
            <a:solidFill>
              <a:srgbClr val="005E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tihonovskaya\Desktop\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6" r="4062" b="11905"/>
          <a:stretch/>
        </p:blipFill>
        <p:spPr bwMode="auto">
          <a:xfrm>
            <a:off x="3491880" y="2716666"/>
            <a:ext cx="1567543" cy="12586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6" descr="C:\Users\user\Desktop\фон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5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6" descr="C:\Users\user\Desktop\фо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Количественные показатели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53336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449804"/>
              </p:ext>
            </p:extLst>
          </p:nvPr>
        </p:nvGraphicFramePr>
        <p:xfrm>
          <a:off x="3642220" y="1700808"/>
          <a:ext cx="6402388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8" imgW="6401355" imgH="4310246" progId="Excel.Chart.8">
                  <p:embed/>
                </p:oleObj>
              </mc:Choice>
              <mc:Fallback>
                <p:oleObj r:id="rId8" imgW="6401355" imgH="4310246" progId="Excel.Chart.8">
                  <p:embed/>
                  <p:pic>
                    <p:nvPicPr>
                      <p:cNvPr id="0" name="Диаграмма 1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220" y="1700808"/>
                        <a:ext cx="6402388" cy="431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Блок-схема: узел 33"/>
          <p:cNvSpPr/>
          <p:nvPr/>
        </p:nvSpPr>
        <p:spPr bwMode="auto">
          <a:xfrm>
            <a:off x="5578251" y="2791940"/>
            <a:ext cx="2064394" cy="2138812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2678862"/>
              <a:satOff val="16139"/>
              <a:lumOff val="129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6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754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у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частника</a:t>
            </a:r>
          </a:p>
          <a:p>
            <a:pPr algn="ctr">
              <a:defRPr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апробации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15616" y="1268760"/>
            <a:ext cx="6480720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в РИС – 6995 участников ИС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1105719" y="2204864"/>
            <a:ext cx="1888406" cy="939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2678862"/>
              <a:satOff val="16139"/>
              <a:lumOff val="129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173 участника (2,6 %) - «незачет»</a:t>
            </a:r>
            <a:endParaRPr lang="ru-RU" sz="17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>
            <a:stCxn id="36" idx="2"/>
          </p:cNvCxnSpPr>
          <p:nvPr/>
        </p:nvCxnSpPr>
        <p:spPr>
          <a:xfrm>
            <a:off x="2049922" y="3144664"/>
            <a:ext cx="228600" cy="5003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395536" y="4270931"/>
            <a:ext cx="1654386" cy="131830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участник (2,4 %) – </a:t>
            </a:r>
            <a:b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справился </a:t>
            </a:r>
            <a:b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751260" y="4270931"/>
            <a:ext cx="1604716" cy="131830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участников (0,2 %) – результат аннулирован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/>
          <p:cNvCxnSpPr>
            <a:endCxn id="38" idx="0"/>
          </p:cNvCxnSpPr>
          <p:nvPr/>
        </p:nvCxnSpPr>
        <p:spPr>
          <a:xfrm>
            <a:off x="2278522" y="3645024"/>
            <a:ext cx="1275096" cy="6259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1187624" y="3645024"/>
            <a:ext cx="1090898" cy="6259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267744" y="3645024"/>
            <a:ext cx="26642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"/>
          <p:cNvSpPr>
            <a:spLocks noChangeArrowheads="1"/>
          </p:cNvSpPr>
          <p:nvPr/>
        </p:nvSpPr>
        <p:spPr bwMode="auto">
          <a:xfrm>
            <a:off x="1088950" y="5858108"/>
            <a:ext cx="65073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Дубли кода </a:t>
            </a:r>
            <a:r>
              <a:rPr lang="ru-RU" altLang="ru-RU" sz="14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работ;</a:t>
            </a:r>
          </a:p>
          <a:p>
            <a:pPr marL="342900" indent="-342900"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Использование бланков предназначенные </a:t>
            </a:r>
            <a:r>
              <a:rPr lang="ru-RU" altLang="ru-RU" sz="14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для </a:t>
            </a:r>
            <a:r>
              <a:rPr lang="ru-RU" altLang="ru-RU" sz="14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обучения экспертов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3465403" y="4319574"/>
            <a:ext cx="228485" cy="276781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tihonovskaya\Desktop\галочка в квадрат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44216"/>
            <a:ext cx="1235968" cy="12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ihonovskaya\Desktop\фото апробации ИС\20200130_0935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6" y="2304256"/>
            <a:ext cx="2939819" cy="2204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Нарушения при проведении апробации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87624" y="1412776"/>
            <a:ext cx="6880745" cy="43204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Не подготовлены помещения 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для проведения ИС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Users\tihonovskaya\Desktop\edit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8" y="2160240"/>
            <a:ext cx="864096" cy="86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tihonovskaya\Desktop\фото апробации ИС\IMG-20200130-WA00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16424"/>
            <a:ext cx="2939819" cy="2204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tihonovskaya\Desktop\фото апробации ИС\20200130_1132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16" y="3139025"/>
            <a:ext cx="3111444" cy="2333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185475" y="2669891"/>
            <a:ext cx="1090381" cy="73679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555776" y="4392487"/>
            <a:ext cx="1450421" cy="79208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53336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4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Скругленный прямоугольник 37"/>
          <p:cNvSpPr/>
          <p:nvPr/>
        </p:nvSpPr>
        <p:spPr>
          <a:xfrm>
            <a:off x="2123728" y="6021288"/>
            <a:ext cx="6478996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Провести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подробный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инструктаж со всеми привлекаемыми работниками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37" name="Picture 2" descr="C:\Users\tihonovskaya\Desktop\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/>
          <a:stretch/>
        </p:blipFill>
        <p:spPr bwMode="auto">
          <a:xfrm>
            <a:off x="-14288" y="5289376"/>
            <a:ext cx="212033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Нарушения при проведении апробации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87624" y="1268761"/>
            <a:ext cx="6880745" cy="86409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Не подготовлены члены комиссий 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для проведения 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и 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оценивания ИС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Соединительная линия уступом 22"/>
          <p:cNvCxnSpPr/>
          <p:nvPr/>
        </p:nvCxnSpPr>
        <p:spPr>
          <a:xfrm flipV="1">
            <a:off x="296862" y="2276872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4"/>
          <p:cNvSpPr>
            <a:spLocks noChangeArrowheads="1"/>
          </p:cNvSpPr>
          <p:nvPr/>
        </p:nvSpPr>
        <p:spPr bwMode="auto">
          <a:xfrm>
            <a:off x="296862" y="2276872"/>
            <a:ext cx="85236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1)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Организаторы в аудитории подготовки занимаются своими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делами (проверяют тетради, заполняют классные журналы и т. д.)</a:t>
            </a:r>
            <a:endParaRPr lang="ru-RU" alt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 flipV="1">
            <a:off x="728910" y="2996952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4"/>
          <p:cNvSpPr>
            <a:spLocks noChangeArrowheads="1"/>
          </p:cNvSpPr>
          <p:nvPr/>
        </p:nvSpPr>
        <p:spPr bwMode="auto">
          <a:xfrm>
            <a:off x="728910" y="2996952"/>
            <a:ext cx="80915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2)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 эксперта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аудитории проведения мобильный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телефон лежит на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столе</a:t>
            </a:r>
            <a:endParaRPr lang="ru-RU" alt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27" name="Соединительная линия уступом 26"/>
          <p:cNvCxnSpPr/>
          <p:nvPr/>
        </p:nvCxnSpPr>
        <p:spPr>
          <a:xfrm flipV="1">
            <a:off x="1088950" y="3717032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4"/>
          <p:cNvSpPr>
            <a:spLocks noChangeArrowheads="1"/>
          </p:cNvSpPr>
          <p:nvPr/>
        </p:nvSpPr>
        <p:spPr bwMode="auto">
          <a:xfrm>
            <a:off x="1088950" y="3717032"/>
            <a:ext cx="78035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3) Не проставлен код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«22»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поле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«Резерв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» для участников с ОВЗ, оцениваемых по другой шкале</a:t>
            </a: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flipV="1">
            <a:off x="1520998" y="4456276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1520998" y="4456276"/>
            <a:ext cx="7371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4) Организаторы вне аудитории не знают своих обязанностей</a:t>
            </a:r>
            <a:b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не понимают что им делать</a:t>
            </a:r>
            <a:endParaRPr lang="ru-RU" alt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34" name="Соединительная линия уступом 33"/>
          <p:cNvCxnSpPr/>
          <p:nvPr/>
        </p:nvCxnSpPr>
        <p:spPr>
          <a:xfrm flipV="1">
            <a:off x="1953046" y="5157192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4"/>
          <p:cNvSpPr>
            <a:spLocks noChangeArrowheads="1"/>
          </p:cNvSpPr>
          <p:nvPr/>
        </p:nvSpPr>
        <p:spPr bwMode="auto">
          <a:xfrm>
            <a:off x="1953046" y="5157192"/>
            <a:ext cx="69394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5) Ответственный организатор не осуществляет контроль за качеством печати бланков ИС</a:t>
            </a:r>
            <a:endParaRPr lang="ru-RU" alt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 rot="5400000">
            <a:off x="5047438" y="2608293"/>
            <a:ext cx="422634" cy="6547370"/>
          </a:xfrm>
          <a:prstGeom prst="rightBrace">
            <a:avLst>
              <a:gd name="adj1" fmla="val 8333"/>
              <a:gd name="adj2" fmla="val 4981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tihonovskaya\Desktop\фото апробации ИС\бланки\IMG-20200210-WA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42" b="20414"/>
          <a:stretch/>
        </p:blipFill>
        <p:spPr bwMode="auto">
          <a:xfrm>
            <a:off x="1825947" y="2538690"/>
            <a:ext cx="3193356" cy="648073"/>
          </a:xfrm>
          <a:prstGeom prst="rect">
            <a:avLst/>
          </a:prstGeom>
          <a:noFill/>
          <a:ln>
            <a:solidFill>
              <a:srgbClr val="005EA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ihonovskaya\Desktop\фото апробации ИС\бланки\IMG-20200210-WA0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7" t="41585" b="17994"/>
          <a:stretch/>
        </p:blipFill>
        <p:spPr bwMode="auto">
          <a:xfrm>
            <a:off x="3715927" y="1905283"/>
            <a:ext cx="1303376" cy="58761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6" descr="C:\Users\user\Desktop\фон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63" y="1847627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Нарушения при заполнении бланков экспертом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050" name="Picture 2" descr="C:\Users\tihonovskaya\Desktop\фото апробации ИС\бланки\20200204_16180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5" t="50000" r="6812" b="3460"/>
          <a:stretch/>
        </p:blipFill>
        <p:spPr bwMode="auto">
          <a:xfrm>
            <a:off x="296863" y="1268760"/>
            <a:ext cx="3267025" cy="18051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37073" y="2574695"/>
            <a:ext cx="826815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flipV="1">
            <a:off x="430981" y="1844824"/>
            <a:ext cx="7597403" cy="1335052"/>
          </a:xfrm>
          <a:prstGeom prst="bentConnector3">
            <a:avLst>
              <a:gd name="adj1" fmla="val 6117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4"/>
          <p:cNvSpPr>
            <a:spLocks noChangeArrowheads="1"/>
          </p:cNvSpPr>
          <p:nvPr/>
        </p:nvSpPr>
        <p:spPr bwMode="auto">
          <a:xfrm>
            <a:off x="4067944" y="1124744"/>
            <a:ext cx="51845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1) Отсутствует общее количество баллов;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2) Запись не в соответствующем поле</a:t>
            </a:r>
            <a:endParaRPr lang="ru-RU" alt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tihonovskaya\Desktop\фото апробации ИС\бланки\20200204_163115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2" t="40834" b="11905"/>
          <a:stretch/>
        </p:blipFill>
        <p:spPr bwMode="auto">
          <a:xfrm>
            <a:off x="5508104" y="1916832"/>
            <a:ext cx="3201753" cy="23919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4"/>
          <p:cNvSpPr>
            <a:spLocks noChangeArrowheads="1"/>
          </p:cNvSpPr>
          <p:nvPr/>
        </p:nvSpPr>
        <p:spPr bwMode="auto">
          <a:xfrm>
            <a:off x="126883" y="3212976"/>
            <a:ext cx="51972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3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Стоят кресты          в поле оценивания </a:t>
            </a:r>
            <a:b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критериям</a:t>
            </a:r>
            <a:endParaRPr lang="ru-RU" alt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3244914"/>
            <a:ext cx="360040" cy="3281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95736" y="3244914"/>
            <a:ext cx="360040" cy="3281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195736" y="3244914"/>
            <a:ext cx="360040" cy="3281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>
            <a:off x="296863" y="3861048"/>
            <a:ext cx="8595617" cy="576064"/>
          </a:xfrm>
          <a:prstGeom prst="bentConnector3">
            <a:avLst>
              <a:gd name="adj1" fmla="val 46834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8058467" y="3269911"/>
            <a:ext cx="432048" cy="10281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Users\tihonovskaya\Desktop\фото апробации ИС\бланки\IMG-20200204-WA0014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" t="56300" r="4921" b="11270"/>
          <a:stretch/>
        </p:blipFill>
        <p:spPr bwMode="auto">
          <a:xfrm>
            <a:off x="126885" y="3933057"/>
            <a:ext cx="3941060" cy="163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3283879" y="4786132"/>
            <a:ext cx="432048" cy="699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4"/>
          <p:cNvSpPr>
            <a:spLocks noChangeArrowheads="1"/>
          </p:cNvSpPr>
          <p:nvPr/>
        </p:nvSpPr>
        <p:spPr bwMode="auto">
          <a:xfrm>
            <a:off x="1799692" y="6021288"/>
            <a:ext cx="7272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6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В ячейке с максимальным баллом оценивания 1 проставлено 2 балла</a:t>
            </a:r>
            <a:endParaRPr lang="ru-RU" alt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52" name="Соединительная линия уступом 51"/>
          <p:cNvCxnSpPr/>
          <p:nvPr/>
        </p:nvCxnSpPr>
        <p:spPr>
          <a:xfrm flipV="1">
            <a:off x="601663" y="4941168"/>
            <a:ext cx="7718072" cy="688744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C:\Users\tihonovskaya\Desktop\фото апробации ИС\бланки\IMG-20200204-WA0015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3" t="64700" b="25714"/>
          <a:stretch/>
        </p:blipFill>
        <p:spPr bwMode="auto">
          <a:xfrm>
            <a:off x="5019303" y="5157192"/>
            <a:ext cx="3974239" cy="6727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7164288" y="5413887"/>
            <a:ext cx="103477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4"/>
          <p:cNvSpPr>
            <a:spLocks noChangeArrowheads="1"/>
          </p:cNvSpPr>
          <p:nvPr/>
        </p:nvSpPr>
        <p:spPr bwMode="auto">
          <a:xfrm>
            <a:off x="167655" y="5589240"/>
            <a:ext cx="50040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5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Отсутствует отметка о зачете</a:t>
            </a:r>
            <a:endParaRPr lang="ru-RU" alt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61" name="Соединительная линия уступом 60"/>
          <p:cNvCxnSpPr/>
          <p:nvPr/>
        </p:nvCxnSpPr>
        <p:spPr>
          <a:xfrm flipV="1">
            <a:off x="124440" y="6020668"/>
            <a:ext cx="8768040" cy="1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 descr="C:\Users\tihonovskaya\Desktop\фото апробации ИС\бланки\20200204_172523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t="32562" r="40359" b="53388"/>
          <a:stretch/>
        </p:blipFill>
        <p:spPr bwMode="auto">
          <a:xfrm>
            <a:off x="226004" y="6093296"/>
            <a:ext cx="1393668" cy="6274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35199" y="6165304"/>
            <a:ext cx="9844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(макс. балл- - 2)</a:t>
            </a:r>
            <a:endParaRPr lang="ru-RU" sz="8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35199" y="6457692"/>
            <a:ext cx="9844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(макс. балл- - 1)</a:t>
            </a:r>
            <a:endParaRPr lang="ru-RU" sz="8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240646" y="6406660"/>
            <a:ext cx="130701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4"/>
          <p:cNvSpPr>
            <a:spLocks noChangeArrowheads="1"/>
          </p:cNvSpPr>
          <p:nvPr/>
        </p:nvSpPr>
        <p:spPr bwMode="auto">
          <a:xfrm>
            <a:off x="4220344" y="4541058"/>
            <a:ext cx="47731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4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Отсутствуют баллы по критериям</a:t>
            </a:r>
            <a:endParaRPr lang="ru-RU" alt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067945" y="1916832"/>
            <a:ext cx="100811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220345" y="2636912"/>
            <a:ext cx="100811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16389" y="2032380"/>
            <a:ext cx="216024" cy="20095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768789" y="2708920"/>
            <a:ext cx="216024" cy="20095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2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Ошибки в подсчете баллов экспертом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3074" name="Picture 2" descr="C:\Users\tihonovskaya\Desktop\фото апробации ИС\бланки\20200204_1653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16"/>
          <a:stretch/>
        </p:blipFill>
        <p:spPr bwMode="auto">
          <a:xfrm>
            <a:off x="601663" y="1813987"/>
            <a:ext cx="3586420" cy="4207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-180528" y="6033482"/>
            <a:ext cx="458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По факту 10 баллов,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бланке – 11 баллов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87824" y="5516061"/>
            <a:ext cx="1200259" cy="4112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tihonovskaya\Desktop\фото апробации ИС\бланки\20200206_11093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7" t="7579" r="48326" b="29653"/>
          <a:stretch/>
        </p:blipFill>
        <p:spPr bwMode="auto">
          <a:xfrm>
            <a:off x="5076056" y="1813986"/>
            <a:ext cx="2977786" cy="4207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595549" y="6021288"/>
            <a:ext cx="458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По факту 16 баллов,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бланке – 17 баллов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84302" y="5517549"/>
            <a:ext cx="869540" cy="4112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1664" y="1268761"/>
            <a:ext cx="8080236" cy="43204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Экспертом неверно подсчитана итоговая сумма баллов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6" descr="C:\Users\user\Desktop\фон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1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Нарушения при заполнении бланков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4098" name="Picture 2" descr="C:\Users\tihonovskaya\Desktop\фото апробации ИС\бланки\20200204_1704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61" b="54233"/>
          <a:stretch/>
        </p:blipFill>
        <p:spPr bwMode="auto">
          <a:xfrm>
            <a:off x="4683599" y="1268760"/>
            <a:ext cx="4214831" cy="17199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tihonovskaya\Desktop\фото апробации ИС\бланки\20200206_11365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117" b="2729"/>
          <a:stretch/>
        </p:blipFill>
        <p:spPr bwMode="auto">
          <a:xfrm>
            <a:off x="359659" y="2276872"/>
            <a:ext cx="3924309" cy="22580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1" y="1398620"/>
            <a:ext cx="45158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1) Отсутствует место проведения ИС.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Место проведение ИС – это код ОО</a:t>
            </a:r>
            <a:endParaRPr lang="ru-RU" altLang="ru-RU" sz="2000" b="1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68144" y="1484784"/>
            <a:ext cx="1584176" cy="4112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>
            <a:off x="218077" y="2204864"/>
            <a:ext cx="8595617" cy="864096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flipV="1">
            <a:off x="601663" y="4581128"/>
            <a:ext cx="8002785" cy="96976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4"/>
          <p:cNvSpPr>
            <a:spLocks noChangeArrowheads="1"/>
          </p:cNvSpPr>
          <p:nvPr/>
        </p:nvSpPr>
        <p:spPr bwMode="auto">
          <a:xfrm>
            <a:off x="4433398" y="2996952"/>
            <a:ext cx="451588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Эксперт оценил участника с ОВЗ </a:t>
            </a:r>
            <a:b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 понижением баллов в оценивании, поставил «зачет», а в поле «Резерв» бланка не стоит «22». </a:t>
            </a: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Итог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– после обработки «зачет» стал «незачетом»</a:t>
            </a:r>
            <a:endParaRPr lang="ru-RU" altLang="ru-RU" sz="2000" b="1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4"/>
          <p:cNvSpPr>
            <a:spLocks noChangeArrowheads="1"/>
          </p:cNvSpPr>
          <p:nvPr/>
        </p:nvSpPr>
        <p:spPr bwMode="auto">
          <a:xfrm>
            <a:off x="218077" y="4782050"/>
            <a:ext cx="48579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3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Отсутствует номер аудитории и (или) </a:t>
            </a:r>
            <a:b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номер варианта</a:t>
            </a:r>
            <a:endParaRPr lang="ru-RU" altLang="ru-RU" sz="2000" b="1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703" y="4705401"/>
            <a:ext cx="3184698" cy="811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2411760" y="4005064"/>
            <a:ext cx="1872208" cy="4112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230065" y="4705401"/>
            <a:ext cx="1126336" cy="4252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flipV="1">
            <a:off x="124440" y="5646727"/>
            <a:ext cx="8768040" cy="1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179512" y="5633953"/>
            <a:ext cx="42538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4) Вместо кода ОО внесен код МОУ;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5)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Бледные чернила в ручках участников и экспертов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;</a:t>
            </a:r>
            <a:endParaRPr lang="ru-RU" alt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4"/>
          <p:cNvSpPr>
            <a:spLocks noChangeArrowheads="1"/>
          </p:cNvSpPr>
          <p:nvPr/>
        </p:nvSpPr>
        <p:spPr bwMode="auto">
          <a:xfrm>
            <a:off x="4494578" y="5621759"/>
            <a:ext cx="46494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6) Запись букв и цифр не соответствует образцу на бланке ИС;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7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Наличие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корректора в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бланках</a:t>
            </a:r>
            <a:endParaRPr lang="ru-RU" alt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Сбор материалов ИС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и заполнение сопроводительных бланков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65287" y="1220789"/>
            <a:ext cx="3402657" cy="357418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схема оценивания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73799" y="1220789"/>
            <a:ext cx="3402657" cy="357418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схема оценивания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636912"/>
            <a:ext cx="2422525" cy="1821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058863" y="3436467"/>
            <a:ext cx="191687" cy="1613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66689" y="3796507"/>
            <a:ext cx="1234948" cy="2096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66688" y="4156547"/>
            <a:ext cx="1234948" cy="209696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20650" y="1712615"/>
            <a:ext cx="4307334" cy="2762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Эксперт упаковывает: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1844824"/>
            <a:ext cx="2017589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первый ВДП –  бланки ИС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499" y="2904118"/>
            <a:ext cx="2422525" cy="1821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257674" y="3861048"/>
            <a:ext cx="191687" cy="1613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365500" y="4063713"/>
            <a:ext cx="1234948" cy="2096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378047" y="4431208"/>
            <a:ext cx="1234948" cy="209696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54411" y="1997224"/>
            <a:ext cx="2017589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во второй ВДП </a:t>
            </a: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–  </a:t>
            </a: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формы ИС-04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52399" y="4555296"/>
            <a:ext cx="5019303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–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подпись эксперта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19089" y="4902091"/>
            <a:ext cx="1234948" cy="2096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52400" y="5170551"/>
            <a:ext cx="5643736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                  </a:t>
            </a: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–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подпись экзаменатора-собеседника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323528" y="5536919"/>
            <a:ext cx="1234948" cy="209696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932040" y="1628800"/>
            <a:ext cx="4032448" cy="2762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Собеседник упаковывает в аудитории: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91" y="2204864"/>
            <a:ext cx="2422525" cy="1821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6786066" y="3004419"/>
            <a:ext cx="191687" cy="1613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5893891" y="3724499"/>
            <a:ext cx="1234948" cy="209696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52120" y="1589609"/>
            <a:ext cx="3093268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один ВДП </a:t>
            </a: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–  бланки ИС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788024" y="4154983"/>
            <a:ext cx="4355976" cy="2762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Эксперт упаковывает после проверки ИС: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5868144" y="3356992"/>
            <a:ext cx="1234948" cy="209696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436097" y="4149080"/>
            <a:ext cx="2880320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тот же ВДП </a:t>
            </a: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–  бланки </a:t>
            </a: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ИС;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99" y="4992350"/>
            <a:ext cx="2422525" cy="1821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4" name="Овал 63"/>
          <p:cNvSpPr/>
          <p:nvPr/>
        </p:nvSpPr>
        <p:spPr>
          <a:xfrm>
            <a:off x="5965900" y="6151945"/>
            <a:ext cx="1234948" cy="2096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292080" y="4365104"/>
            <a:ext cx="3528391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во второй ВДП </a:t>
            </a: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–  </a:t>
            </a: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формы ИС-04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6001348" y="6531672"/>
            <a:ext cx="1234948" cy="2096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5496" y="5838081"/>
            <a:ext cx="5760640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ВАЖНО!!! </a:t>
            </a: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Бланки с кодом «22» класть </a:t>
            </a: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вверх стопки с бланками  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58863" y="3436467"/>
            <a:ext cx="191687" cy="1613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058863" y="3461840"/>
            <a:ext cx="191687" cy="135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3256264" y="3849350"/>
            <a:ext cx="191687" cy="1613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3256264" y="3874723"/>
            <a:ext cx="191687" cy="135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756577" y="2996952"/>
            <a:ext cx="191687" cy="1613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6756577" y="3022325"/>
            <a:ext cx="191687" cy="135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6876256" y="6003999"/>
            <a:ext cx="191687" cy="1613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6876256" y="6003999"/>
            <a:ext cx="191687" cy="1613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6876256" y="6029372"/>
            <a:ext cx="191687" cy="135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6" descr="C:\Users\user\Desktop\фон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4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tihonovskaya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5" r="32655"/>
          <a:stretch/>
        </p:blipFill>
        <p:spPr bwMode="auto">
          <a:xfrm>
            <a:off x="34081" y="3601481"/>
            <a:ext cx="122555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!!!Обратить внимание </a:t>
            </a: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НА: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cxnSp>
        <p:nvCxnSpPr>
          <p:cNvPr id="23" name="Соединительная линия уступом 22"/>
          <p:cNvCxnSpPr/>
          <p:nvPr/>
        </p:nvCxnSpPr>
        <p:spPr>
          <a:xfrm flipV="1">
            <a:off x="296862" y="1268760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4"/>
          <p:cNvSpPr>
            <a:spLocks noChangeArrowheads="1"/>
          </p:cNvSpPr>
          <p:nvPr/>
        </p:nvSpPr>
        <p:spPr bwMode="auto">
          <a:xfrm>
            <a:off x="296862" y="1196752"/>
            <a:ext cx="85236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1) Подготовку помещений для проведения итогового собеседования (руководителю ОО взять под свой контроль)</a:t>
            </a:r>
            <a:endParaRPr lang="ru-RU" alt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 flipV="1">
            <a:off x="539552" y="1988840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4"/>
          <p:cNvSpPr>
            <a:spLocks noChangeArrowheads="1"/>
          </p:cNvSpPr>
          <p:nvPr/>
        </p:nvSpPr>
        <p:spPr bwMode="auto">
          <a:xfrm>
            <a:off x="539552" y="1916832"/>
            <a:ext cx="86309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2) Изучение инструкций (приказ Департамента от 16.01.2020 года № 29) всеми категориями работников, привлекаемых к проведению </a:t>
            </a:r>
            <a:b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оцениванию итогового собеседования</a:t>
            </a:r>
            <a:endParaRPr lang="ru-RU" alt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27" name="Соединительная линия уступом 26"/>
          <p:cNvCxnSpPr/>
          <p:nvPr/>
        </p:nvCxnSpPr>
        <p:spPr>
          <a:xfrm flipV="1">
            <a:off x="1160958" y="3645024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4"/>
          <p:cNvSpPr>
            <a:spLocks noChangeArrowheads="1"/>
          </p:cNvSpPr>
          <p:nvPr/>
        </p:nvSpPr>
        <p:spPr bwMode="auto">
          <a:xfrm>
            <a:off x="1160958" y="3573016"/>
            <a:ext cx="78035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4) Особый контроль за участниками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 ОВЗ,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оцениваемыми </a:t>
            </a:r>
            <a:b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другой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шкале. </a:t>
            </a: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Пометку «22» </a:t>
            </a:r>
            <a:r>
              <a:rPr lang="ru-RU" altLang="ru-RU" sz="2000" b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поле </a:t>
            </a: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«Резерв</a:t>
            </a:r>
            <a:r>
              <a:rPr lang="ru-RU" altLang="ru-RU" sz="2000" b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» </a:t>
            </a: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проставляет ответственный организатор в ОО</a:t>
            </a:r>
            <a:endParaRPr lang="ru-RU" altLang="ru-RU" sz="2000" b="1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flipV="1">
            <a:off x="1593006" y="4540478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1593006" y="4509120"/>
            <a:ext cx="7371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5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Упаковку бланков с кодом «22»: данные бланки при упаковке в ВДП класть сверху стопки бланков  </a:t>
            </a:r>
            <a:endParaRPr lang="ru-RU" alt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34" name="Соединительная линия уступом 33"/>
          <p:cNvCxnSpPr/>
          <p:nvPr/>
        </p:nvCxnSpPr>
        <p:spPr>
          <a:xfrm flipV="1">
            <a:off x="1907704" y="5157192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4"/>
          <p:cNvSpPr>
            <a:spLocks noChangeArrowheads="1"/>
          </p:cNvSpPr>
          <p:nvPr/>
        </p:nvSpPr>
        <p:spPr bwMode="auto">
          <a:xfrm>
            <a:off x="1934370" y="5157192"/>
            <a:ext cx="730818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6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Выгрузку техническим специалистом аудиозаписей участников ИС (выгружается только папка «Экспорт»). Необходимо на диске пронумеровать аудитории проведения. В папке с аудиозаписями каждой аудитории </a:t>
            </a: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количество файлов = количеству участников + 2</a:t>
            </a:r>
            <a:endParaRPr lang="ru-RU" altLang="ru-RU" sz="2000" b="1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flipV="1">
            <a:off x="827584" y="2924944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4"/>
          <p:cNvSpPr>
            <a:spLocks noChangeArrowheads="1"/>
          </p:cNvSpPr>
          <p:nvPr/>
        </p:nvSpPr>
        <p:spPr bwMode="auto">
          <a:xfrm>
            <a:off x="827584" y="2852936"/>
            <a:ext cx="78035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3)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Качество печати бланков итогового собеседования.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ВАЖНО!!!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Не должно быть бланков с одинаковым кодом работы</a:t>
            </a:r>
            <a:endParaRPr lang="ru-RU" alt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66" y="3933056"/>
            <a:ext cx="1913122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051366" y="4067780"/>
            <a:ext cx="63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2  2</a:t>
            </a:r>
            <a:endParaRPr lang="ru-RU" b="1" dirty="0"/>
          </a:p>
        </p:txBody>
      </p:sp>
      <p:pic>
        <p:nvPicPr>
          <p:cNvPr id="29" name="Picture 26" descr="C:\Users\user\Desktop\фон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2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18515</TotalTime>
  <Words>571</Words>
  <Application>Microsoft Office PowerPoint</Application>
  <PresentationFormat>Экран (4:3)</PresentationFormat>
  <Paragraphs>90</Paragraphs>
  <Slides>10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1_Тема Office</vt:lpstr>
      <vt:lpstr>Диаграмма Microsoft Excel</vt:lpstr>
      <vt:lpstr>Презентация PowerPoint</vt:lpstr>
      <vt:lpstr>Количественные показатели</vt:lpstr>
      <vt:lpstr>Нарушения при проведении апробации</vt:lpstr>
      <vt:lpstr>Нарушения при проведении апробации</vt:lpstr>
      <vt:lpstr>Нарушения при заполнении бланков экспертом</vt:lpstr>
      <vt:lpstr>Ошибки в подсчете баллов экспертом</vt:lpstr>
      <vt:lpstr>Нарушения при заполнении бланков</vt:lpstr>
      <vt:lpstr>Сбор материалов ИС  и заполнение сопроводительных бланков</vt:lpstr>
      <vt:lpstr>!!!Обратить внимание НА:</vt:lpstr>
      <vt:lpstr>Результат слаженной работы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Светлана Тихоновская</cp:lastModifiedBy>
  <cp:revision>1110</cp:revision>
  <cp:lastPrinted>2020-02-10T06:29:42Z</cp:lastPrinted>
  <dcterms:created xsi:type="dcterms:W3CDTF">2011-08-25T06:09:31Z</dcterms:created>
  <dcterms:modified xsi:type="dcterms:W3CDTF">2020-02-10T12:23:52Z</dcterms:modified>
</cp:coreProperties>
</file>