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644" r:id="rId2"/>
    <p:sldId id="645" r:id="rId3"/>
    <p:sldId id="639" r:id="rId4"/>
    <p:sldId id="640" r:id="rId5"/>
    <p:sldId id="648" r:id="rId6"/>
    <p:sldId id="642" r:id="rId7"/>
    <p:sldId id="641" r:id="rId8"/>
    <p:sldId id="638" r:id="rId9"/>
    <p:sldId id="612" r:id="rId10"/>
    <p:sldId id="627" r:id="rId1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BD5"/>
    <a:srgbClr val="C4D4EA"/>
    <a:srgbClr val="E9EFF7"/>
    <a:srgbClr val="B5CAE5"/>
    <a:srgbClr val="E0E9F4"/>
    <a:srgbClr val="E6EDF6"/>
    <a:srgbClr val="CBDAED"/>
    <a:srgbClr val="D7E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>
        <p:scale>
          <a:sx n="100" d="100"/>
          <a:sy n="100" d="100"/>
        </p:scale>
        <p:origin x="-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FCE636-D198-48DE-8832-AFD4EA45922D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81C44FC-AB21-4619-9070-39925D3F7B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4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89AF687-2ADC-4805-8F6B-1C1CBB498F10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0BBAB6C-3757-4500-A948-E06C155F6C80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7BC83EE-A28D-4411-A75E-DC22C05D132E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93BDFEC-4DAA-4A97-B7A1-6FA0A7A6537C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EC16093-0E80-4D08-ACB2-5FACBF1AD501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F1662F1-1904-40EC-835D-8EF99EAA39BB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FCFA5D1-F847-47A3-946C-76E53D4F502B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AF8351-B2A2-4033-9BEB-EB8ABA42B42C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B831FB-C466-4EB5-85CD-606F70AE1D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681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657C92-6D34-4B9E-88DE-70C1D4B56364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BA35B9-30DE-4B39-9626-9238B7A27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4D00D5-B671-4BD8-8003-52B7A8CF9545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0277BC-CE28-41B2-8646-528A447292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01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8CF4AC-DA9D-4B73-9E6E-F411B8C6AD1E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E27A33-1D24-4091-AAA2-6855F43D14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69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3CAB48-DB6D-4971-9E44-4E5BCAA15C06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25EFDB-3E20-4DDB-83E7-8681B13B66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49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CD21F3-44B4-41EC-8593-A1D2A8A8EB5A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7BD1C1-63B6-4238-A01F-FE9FFD5D3D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626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18938B-95FE-42B2-A952-D53E5BA4E6C5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A62F74-4CA5-41CB-BA04-45886619DF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00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5982FA-C5DE-462E-9154-F4F7CC3ACE59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20D0C3-3288-460D-B0B7-3B68C07CA7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24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BF7FD4-74C8-43A8-9414-7BB4605D754E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E1DBF1-E725-4A26-85F9-22FCBB1EC5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05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B2BD4B-2470-463B-A424-19AD03DE0D4B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3B8203-C16F-4AF2-A9CB-32A49D4F2D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05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46B1F-6E36-4D18-BFDD-8DB6B4B220EE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763306-9C51-4B1E-BCB3-DE9BB6E890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84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70CDD5-51E6-439C-97B1-2CFF370CAF13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54CBAF05-2127-4919-A2EF-4746E742B9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462338" y="5207000"/>
            <a:ext cx="5449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Карлов А. И.,</a:t>
            </a:r>
          </a:p>
          <a:p>
            <a:pPr algn="r"/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директор Регионального центра </a:t>
            </a:r>
            <a:b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оценки качества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547938"/>
            <a:ext cx="8301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в проведении единого 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государственного экзамена 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 году 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 i="1">
                <a:solidFill>
                  <a:srgbClr val="002060"/>
                </a:solidFill>
                <a:latin typeface="Cambria" pitchFamily="18" charset="0"/>
              </a:rPr>
              <a:t>17 февраля 2020 г.</a:t>
            </a:r>
            <a:endParaRPr lang="ru-RU" altLang="ru-RU" sz="1200" i="1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ctrTitle"/>
          </p:nvPr>
        </p:nvSpPr>
        <p:spPr>
          <a:xfrm>
            <a:off x="0" y="44450"/>
            <a:ext cx="9144000" cy="1055688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chemeClr val="bg1"/>
                </a:solidFill>
                <a:latin typeface="Cambria" pitchFamily="18" charset="0"/>
              </a:rPr>
              <a:t>Тренировочные мероприятия по подготовке к проведению ЕГЭ в 2020 году: «Передача ЭМ по сети «Интернет», печать полного комплекта ЭМ </a:t>
            </a:r>
            <a:br>
              <a:rPr lang="ru-RU" altLang="ru-RU" sz="2000" b="1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000" b="1" smtClean="0">
                <a:solidFill>
                  <a:schemeClr val="bg1"/>
                </a:solidFill>
                <a:latin typeface="Cambria" pitchFamily="18" charset="0"/>
              </a:rPr>
              <a:t>и сканирование в аудиториях ППЭ»</a:t>
            </a:r>
            <a:endParaRPr lang="ru-RU" altLang="ru-RU" sz="2000" b="1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2532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3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4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5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6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7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8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2539" name="Picture 26" descr="C:\Users\user\Desktop\фо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736725"/>
            <a:ext cx="400050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Прямоугольник 31"/>
          <p:cNvSpPr>
            <a:spLocks noChangeArrowheads="1"/>
          </p:cNvSpPr>
          <p:nvPr/>
        </p:nvSpPr>
        <p:spPr bwMode="auto">
          <a:xfrm>
            <a:off x="36513" y="1089025"/>
            <a:ext cx="9144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17.02.2020 г.</a:t>
            </a: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 – </a:t>
            </a:r>
            <a:r>
              <a:rPr lang="ru-RU" altLang="ru-RU" sz="1500" b="1" i="1">
                <a:solidFill>
                  <a:srgbClr val="002060"/>
                </a:solidFill>
                <a:latin typeface="Cambria" pitchFamily="18" charset="0"/>
              </a:rPr>
              <a:t>обучение муниципальных координаторов, руководителей ППЭ, технических</a:t>
            </a:r>
          </a:p>
          <a:p>
            <a:r>
              <a:rPr lang="ru-RU" altLang="ru-RU" sz="1500" b="1" i="1">
                <a:solidFill>
                  <a:srgbClr val="002060"/>
                </a:solidFill>
                <a:latin typeface="Cambria" pitchFamily="18" charset="0"/>
              </a:rPr>
              <a:t>                               специалистов ППЭ (ОРЦОКО – 11.00 час.);</a:t>
            </a:r>
          </a:p>
          <a:p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14.04.2020 г.</a:t>
            </a: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 – </a:t>
            </a:r>
            <a:r>
              <a:rPr lang="ru-RU" altLang="ru-RU" sz="1500" b="1" i="1">
                <a:solidFill>
                  <a:srgbClr val="002060"/>
                </a:solidFill>
                <a:latin typeface="Cambria" pitchFamily="18" charset="0"/>
              </a:rPr>
              <a:t>обучение технических специалистов ППЭ (ФЦТ);</a:t>
            </a:r>
          </a:p>
          <a:p>
            <a:endParaRPr lang="ru-RU" altLang="ru-RU" sz="2000" b="1" i="1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20.02.2020 г. </a:t>
            </a: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– </a:t>
            </a:r>
            <a:r>
              <a:rPr lang="ru-RU" altLang="ru-RU" sz="1500" b="1" i="1">
                <a:solidFill>
                  <a:srgbClr val="002060"/>
                </a:solidFill>
                <a:latin typeface="Cambria" pitchFamily="18" charset="0"/>
              </a:rPr>
              <a:t>биология, английский язык (письменная часть);</a:t>
            </a:r>
          </a:p>
          <a:p>
            <a:pPr>
              <a:buFont typeface="Arial" charset="0"/>
              <a:buNone/>
            </a:pPr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13.03.2020 г. </a:t>
            </a: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– </a:t>
            </a:r>
            <a:r>
              <a:rPr lang="ru-RU" altLang="ru-RU" sz="1500" b="1" i="1">
                <a:solidFill>
                  <a:srgbClr val="002060"/>
                </a:solidFill>
                <a:latin typeface="Cambria" pitchFamily="18" charset="0"/>
              </a:rPr>
              <a:t>математика профильного уровня;</a:t>
            </a:r>
          </a:p>
          <a:p>
            <a:pPr>
              <a:buFont typeface="Arial" charset="0"/>
              <a:buNone/>
            </a:pPr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13.05.2020 г.</a:t>
            </a: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 – </a:t>
            </a:r>
            <a:r>
              <a:rPr lang="ru-RU" altLang="ru-RU" sz="1500" b="1" i="1">
                <a:solidFill>
                  <a:srgbClr val="002060"/>
                </a:solidFill>
                <a:latin typeface="Cambria" pitchFamily="18" charset="0"/>
              </a:rPr>
              <a:t>русский язык;</a:t>
            </a:r>
          </a:p>
          <a:p>
            <a:pPr>
              <a:buFont typeface="Arial" charset="0"/>
              <a:buNone/>
            </a:pPr>
            <a:r>
              <a:rPr lang="ru-RU" altLang="ru-RU" sz="1600" b="1" i="1">
                <a:solidFill>
                  <a:srgbClr val="FF0000"/>
                </a:solidFill>
                <a:latin typeface="Cambria" pitchFamily="18" charset="0"/>
              </a:rPr>
              <a:t>14.05.2020 г.</a:t>
            </a: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 – </a:t>
            </a:r>
            <a:r>
              <a:rPr lang="ru-RU" altLang="ru-RU" sz="1500" b="1" i="1">
                <a:solidFill>
                  <a:srgbClr val="002060"/>
                </a:solidFill>
                <a:latin typeface="Cambria" pitchFamily="18" charset="0"/>
              </a:rPr>
              <a:t>английский язык («Говорение»)</a:t>
            </a:r>
          </a:p>
          <a:p>
            <a:pPr>
              <a:buFont typeface="Arial" charset="0"/>
              <a:buNone/>
            </a:pPr>
            <a:endParaRPr lang="ru-RU" altLang="ru-RU" sz="1600" b="1" i="1">
              <a:solidFill>
                <a:srgbClr val="002060"/>
              </a:solidFill>
              <a:latin typeface="Cambria" pitchFamily="18" charset="0"/>
            </a:endParaRPr>
          </a:p>
          <a:p>
            <a:endParaRPr lang="ru-RU" altLang="ru-RU" sz="1600" i="1">
              <a:solidFill>
                <a:srgbClr val="002060"/>
              </a:solidFill>
            </a:endParaRPr>
          </a:p>
        </p:txBody>
      </p:sp>
      <p:pic>
        <p:nvPicPr>
          <p:cNvPr id="22541" name="Picture 7" descr="https://luganet.ru/wp-content/uploads/2019/07/computer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1989138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8" descr="C:\Users\user\Desktop\vector-printer-icon-145742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65438"/>
            <a:ext cx="8509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4" name="Picture 11" descr="C:\Users\user\Desktop\сканер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3152775"/>
            <a:ext cx="10826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Соединительная линия уступом 16"/>
          <p:cNvCxnSpPr/>
          <p:nvPr/>
        </p:nvCxnSpPr>
        <p:spPr>
          <a:xfrm flipV="1">
            <a:off x="6503988" y="2959100"/>
            <a:ext cx="608012" cy="34925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7764463" y="2921000"/>
            <a:ext cx="663575" cy="47307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6913" r="6758" b="17410"/>
          <a:stretch>
            <a:fillRect/>
          </a:stretch>
        </p:blipFill>
        <p:spPr bwMode="auto">
          <a:xfrm>
            <a:off x="5167313" y="4365625"/>
            <a:ext cx="3868737" cy="22002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48" name="Группа 3"/>
          <p:cNvGrpSpPr>
            <a:grpSpLocks/>
          </p:cNvGrpSpPr>
          <p:nvPr/>
        </p:nvGrpSpPr>
        <p:grpSpPr bwMode="auto">
          <a:xfrm>
            <a:off x="288925" y="3284538"/>
            <a:ext cx="4859338" cy="3525837"/>
            <a:chOff x="331261" y="3501008"/>
            <a:chExt cx="4046327" cy="3525450"/>
          </a:xfrm>
        </p:grpSpPr>
        <p:sp>
          <p:nvSpPr>
            <p:cNvPr id="22553" name="TextBox 41"/>
            <p:cNvSpPr txBox="1">
              <a:spLocks noChangeArrowheads="1"/>
            </p:cNvSpPr>
            <p:nvPr/>
          </p:nvSpPr>
          <p:spPr bwMode="auto">
            <a:xfrm>
              <a:off x="1191047" y="5445224"/>
              <a:ext cx="226787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500" b="1">
                  <a:solidFill>
                    <a:schemeClr val="bg1"/>
                  </a:solidFill>
                  <a:latin typeface="Cambria" pitchFamily="18" charset="0"/>
                </a:rPr>
                <a:t>Выездные обучающие семинары</a:t>
              </a:r>
            </a:p>
          </p:txBody>
        </p:sp>
        <p:pic>
          <p:nvPicPr>
            <p:cNvPr id="22554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72" y="3501008"/>
              <a:ext cx="3938219" cy="88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55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61" y="4331942"/>
              <a:ext cx="4011270" cy="609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56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74" y="4902049"/>
              <a:ext cx="3937566" cy="554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57" name="TextBox 1"/>
            <p:cNvSpPr txBox="1">
              <a:spLocks noChangeArrowheads="1"/>
            </p:cNvSpPr>
            <p:nvPr/>
          </p:nvSpPr>
          <p:spPr bwMode="auto">
            <a:xfrm>
              <a:off x="457077" y="3835505"/>
              <a:ext cx="372321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500" b="1">
                  <a:solidFill>
                    <a:schemeClr val="bg1"/>
                  </a:solidFill>
                  <a:latin typeface="Cambria" pitchFamily="18" charset="0"/>
                </a:rPr>
                <a:t>31.03.2020 г. (вт.) – ППЭ 005, 009, 013, 016, 018 </a:t>
              </a:r>
            </a:p>
          </p:txBody>
        </p:sp>
        <p:sp>
          <p:nvSpPr>
            <p:cNvPr id="22558" name="TextBox 52"/>
            <p:cNvSpPr txBox="1">
              <a:spLocks noChangeArrowheads="1"/>
            </p:cNvSpPr>
            <p:nvPr/>
          </p:nvSpPr>
          <p:spPr bwMode="auto">
            <a:xfrm>
              <a:off x="360745" y="4365104"/>
              <a:ext cx="401684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ru-RU" altLang="ru-RU" sz="1500" b="1">
                  <a:solidFill>
                    <a:schemeClr val="bg1"/>
                  </a:solidFill>
                  <a:latin typeface="Cambria" pitchFamily="18" charset="0"/>
                </a:rPr>
                <a:t>02.04.2020 г. (чт.)– ППЭ 014, 020, 022, 026, 029, 030</a:t>
              </a:r>
            </a:p>
          </p:txBody>
        </p:sp>
        <p:sp>
          <p:nvSpPr>
            <p:cNvPr id="22559" name="TextBox 53"/>
            <p:cNvSpPr txBox="1">
              <a:spLocks noChangeArrowheads="1"/>
            </p:cNvSpPr>
            <p:nvPr/>
          </p:nvSpPr>
          <p:spPr bwMode="auto">
            <a:xfrm>
              <a:off x="672869" y="4890646"/>
              <a:ext cx="333216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500" b="1">
                  <a:solidFill>
                    <a:schemeClr val="bg1"/>
                  </a:solidFill>
                  <a:latin typeface="Cambria" pitchFamily="18" charset="0"/>
                </a:rPr>
                <a:t>07.04.2020 г. (вт.) – ППЭ 001, 007, 010, 025</a:t>
              </a:r>
            </a:p>
          </p:txBody>
        </p:sp>
        <p:pic>
          <p:nvPicPr>
            <p:cNvPr id="22560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51" y="5872483"/>
              <a:ext cx="3960867" cy="534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61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48" y="6373184"/>
              <a:ext cx="3959669" cy="653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62" name="TextBox 54"/>
            <p:cNvSpPr txBox="1">
              <a:spLocks noChangeArrowheads="1"/>
            </p:cNvSpPr>
            <p:nvPr/>
          </p:nvSpPr>
          <p:spPr bwMode="auto">
            <a:xfrm>
              <a:off x="672923" y="5878381"/>
              <a:ext cx="330413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500" b="1">
                  <a:solidFill>
                    <a:schemeClr val="bg1"/>
                  </a:solidFill>
                  <a:latin typeface="Cambria" pitchFamily="18" charset="0"/>
                </a:rPr>
                <a:t>16.04.2020 г. (чт.)– ППЭ 002, 003, 006, 049</a:t>
              </a:r>
            </a:p>
          </p:txBody>
        </p:sp>
        <p:sp>
          <p:nvSpPr>
            <p:cNvPr id="22563" name="TextBox 55"/>
            <p:cNvSpPr txBox="1">
              <a:spLocks noChangeArrowheads="1"/>
            </p:cNvSpPr>
            <p:nvPr/>
          </p:nvSpPr>
          <p:spPr bwMode="auto">
            <a:xfrm>
              <a:off x="1189760" y="6373184"/>
              <a:ext cx="222839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500" b="1">
                  <a:solidFill>
                    <a:schemeClr val="bg1"/>
                  </a:solidFill>
                  <a:latin typeface="Cambria" pitchFamily="18" charset="0"/>
                </a:rPr>
                <a:t>21.04.2020 г. (вт.)– ППЭ 004</a:t>
              </a: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304800" y="3141663"/>
            <a:ext cx="4756150" cy="2873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График выездных обучающих семинаров</a:t>
            </a:r>
          </a:p>
        </p:txBody>
      </p:sp>
      <p:pic>
        <p:nvPicPr>
          <p:cNvPr id="2255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168900"/>
            <a:ext cx="474186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1" name="TextBox 58"/>
          <p:cNvSpPr txBox="1">
            <a:spLocks noChangeArrowheads="1"/>
          </p:cNvSpPr>
          <p:nvPr/>
        </p:nvSpPr>
        <p:spPr bwMode="auto">
          <a:xfrm>
            <a:off x="452438" y="5157788"/>
            <a:ext cx="40100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500" b="1">
                <a:solidFill>
                  <a:schemeClr val="bg1"/>
                </a:solidFill>
                <a:latin typeface="Cambria" pitchFamily="18" charset="0"/>
              </a:rPr>
              <a:t>09.04.2020 г. (чт.) – ППЭ 008, 019, 024, 032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4800" y="1844675"/>
            <a:ext cx="4756150" cy="288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График федеральных апробаций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7" t="11227" r="33583" b="6816"/>
          <a:stretch>
            <a:fillRect/>
          </a:stretch>
        </p:blipFill>
        <p:spPr bwMode="auto">
          <a:xfrm>
            <a:off x="4660900" y="1014413"/>
            <a:ext cx="3486150" cy="5151437"/>
          </a:xfrm>
          <a:prstGeom prst="rect">
            <a:avLst/>
          </a:prstGeom>
          <a:noFill/>
          <a:ln w="9525">
            <a:solidFill>
              <a:srgbClr val="8BA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Заголовок 1"/>
          <p:cNvSpPr>
            <a:spLocks noGrp="1"/>
          </p:cNvSpPr>
          <p:nvPr>
            <p:ph type="ctrTitle"/>
          </p:nvPr>
        </p:nvSpPr>
        <p:spPr>
          <a:xfrm>
            <a:off x="0" y="44450"/>
            <a:ext cx="9109075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Особенности проведения ЕГЭ 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на территории Орловской области в 2020 году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7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8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4349" name="Picture 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2" t="9546" r="33151" b="6760"/>
          <a:stretch>
            <a:fillRect/>
          </a:stretch>
        </p:blipFill>
        <p:spPr bwMode="auto">
          <a:xfrm>
            <a:off x="271463" y="1528763"/>
            <a:ext cx="2009775" cy="2859087"/>
          </a:xfrm>
          <a:prstGeom prst="rect">
            <a:avLst/>
          </a:prstGeom>
          <a:noFill/>
          <a:ln w="9525">
            <a:solidFill>
              <a:srgbClr val="8BA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50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9" t="10068" r="33035" b="7076"/>
          <a:stretch>
            <a:fillRect/>
          </a:stretch>
        </p:blipFill>
        <p:spPr bwMode="auto">
          <a:xfrm>
            <a:off x="673100" y="2874963"/>
            <a:ext cx="2027238" cy="2859087"/>
          </a:xfrm>
          <a:prstGeom prst="rect">
            <a:avLst/>
          </a:prstGeom>
          <a:noFill/>
          <a:ln w="9525">
            <a:solidFill>
              <a:srgbClr val="8BA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51" name="Picture 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9" t="11226" r="33035" b="5510"/>
          <a:stretch>
            <a:fillRect/>
          </a:stretch>
        </p:blipFill>
        <p:spPr bwMode="auto">
          <a:xfrm>
            <a:off x="1187450" y="3306763"/>
            <a:ext cx="2016125" cy="2859087"/>
          </a:xfrm>
          <a:prstGeom prst="rect">
            <a:avLst/>
          </a:prstGeom>
          <a:noFill/>
          <a:ln w="9525">
            <a:solidFill>
              <a:srgbClr val="8BA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52" name="Picture 4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6" t="10204" r="32997" b="5508"/>
          <a:stretch>
            <a:fillRect/>
          </a:stretch>
        </p:blipFill>
        <p:spPr bwMode="auto">
          <a:xfrm>
            <a:off x="3611563" y="2795588"/>
            <a:ext cx="2616200" cy="3759200"/>
          </a:xfrm>
          <a:prstGeom prst="rect">
            <a:avLst/>
          </a:prstGeom>
          <a:noFill/>
          <a:ln w="9525">
            <a:solidFill>
              <a:srgbClr val="8BA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53" name="Picture 4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6" t="9006" r="32997" b="7347"/>
          <a:stretch>
            <a:fillRect/>
          </a:stretch>
        </p:blipFill>
        <p:spPr bwMode="auto">
          <a:xfrm>
            <a:off x="6227763" y="2795588"/>
            <a:ext cx="2646362" cy="3759200"/>
          </a:xfrm>
          <a:prstGeom prst="rect">
            <a:avLst/>
          </a:prstGeom>
          <a:noFill/>
          <a:ln w="9525">
            <a:solidFill>
              <a:srgbClr val="8BA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03975" y="3644900"/>
            <a:ext cx="2416175" cy="2889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65550" y="3500438"/>
            <a:ext cx="2417763" cy="365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1628775"/>
            <a:ext cx="1939925" cy="2741613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40" descr="C:\Users\gavrin\Downloads\ilovepdf_pages-to-jpg (1)\75_page-0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32363"/>
            <a:ext cx="2376487" cy="1665287"/>
          </a:xfrm>
          <a:prstGeom prst="rect">
            <a:avLst/>
          </a:prstGeom>
          <a:noFill/>
          <a:ln w="9525">
            <a:solidFill>
              <a:srgbClr val="003B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39" descr="C:\Users\gavrin\Downloads\ilovepdf_pages-to-jpg (1)\75_page-0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4848225"/>
            <a:ext cx="2382837" cy="1668463"/>
          </a:xfrm>
          <a:prstGeom prst="rect">
            <a:avLst/>
          </a:prstGeom>
          <a:noFill/>
          <a:ln w="9525">
            <a:solidFill>
              <a:srgbClr val="003B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38" descr="C:\Users\gavrin\Downloads\ilovepdf_pages-to-jpg (1)\75_page-00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4735513"/>
            <a:ext cx="2424113" cy="1708150"/>
          </a:xfrm>
          <a:prstGeom prst="rect">
            <a:avLst/>
          </a:prstGeom>
          <a:noFill/>
          <a:ln w="9525">
            <a:solidFill>
              <a:srgbClr val="003B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3" descr="E:\rtc_prezent_png\rtc_shapk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4" name="Заголовок 1"/>
          <p:cNvSpPr>
            <a:spLocks noGrp="1"/>
          </p:cNvSpPr>
          <p:nvPr>
            <p:ph type="ctrTitle"/>
          </p:nvPr>
        </p:nvSpPr>
        <p:spPr>
          <a:xfrm>
            <a:off x="136525" y="19050"/>
            <a:ext cx="8964613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Мониторинг показателей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  обеспечения объективности процедур оценки качества образования в Орловской области</a:t>
            </a:r>
          </a:p>
        </p:txBody>
      </p:sp>
      <p:pic>
        <p:nvPicPr>
          <p:cNvPr id="1537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303338"/>
            <a:ext cx="1939925" cy="2741612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gray">
          <a:xfrm>
            <a:off x="7938" y="4076700"/>
            <a:ext cx="1203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rgbClr val="003B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1300 баллов</a:t>
            </a:r>
            <a:endParaRPr lang="en-US" b="1" dirty="0">
              <a:solidFill>
                <a:srgbClr val="003B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15378" name="Group 4"/>
          <p:cNvGrpSpPr>
            <a:grpSpLocks/>
          </p:cNvGrpSpPr>
          <p:nvPr/>
        </p:nvGrpSpPr>
        <p:grpSpPr bwMode="auto">
          <a:xfrm>
            <a:off x="466725" y="4970463"/>
            <a:ext cx="269875" cy="269875"/>
            <a:chOff x="2016" y="1920"/>
            <a:chExt cx="1680" cy="1680"/>
          </a:xfrm>
        </p:grpSpPr>
        <p:sp>
          <p:nvSpPr>
            <p:cNvPr id="2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altLang="ru-RU">
                <a:latin typeface="Arial" charset="0"/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gray">
            <a:xfrm>
              <a:off x="2204" y="2009"/>
              <a:ext cx="1304" cy="642"/>
            </a:xfrm>
            <a:custGeom>
              <a:avLst/>
              <a:gdLst>
                <a:gd name="T0" fmla="*/ 1252 w 1321"/>
                <a:gd name="T1" fmla="*/ 318 h 712"/>
                <a:gd name="T2" fmla="*/ 1268 w 1321"/>
                <a:gd name="T3" fmla="*/ 351 h 712"/>
                <a:gd name="T4" fmla="*/ 1271 w 1321"/>
                <a:gd name="T5" fmla="*/ 381 h 712"/>
                <a:gd name="T6" fmla="*/ 1266 w 1321"/>
                <a:gd name="T7" fmla="*/ 409 h 712"/>
                <a:gd name="T8" fmla="*/ 1249 w 1321"/>
                <a:gd name="T9" fmla="*/ 436 h 712"/>
                <a:gd name="T10" fmla="*/ 1224 w 1321"/>
                <a:gd name="T11" fmla="*/ 459 h 712"/>
                <a:gd name="T12" fmla="*/ 1193 w 1321"/>
                <a:gd name="T13" fmla="*/ 479 h 712"/>
                <a:gd name="T14" fmla="*/ 1151 w 1321"/>
                <a:gd name="T15" fmla="*/ 498 h 712"/>
                <a:gd name="T16" fmla="*/ 1104 w 1321"/>
                <a:gd name="T17" fmla="*/ 515 h 712"/>
                <a:gd name="T18" fmla="*/ 1051 w 1321"/>
                <a:gd name="T19" fmla="*/ 529 h 712"/>
                <a:gd name="T20" fmla="*/ 992 w 1321"/>
                <a:gd name="T21" fmla="*/ 541 h 712"/>
                <a:gd name="T22" fmla="*/ 931 w 1321"/>
                <a:gd name="T23" fmla="*/ 550 h 712"/>
                <a:gd name="T24" fmla="*/ 862 w 1321"/>
                <a:gd name="T25" fmla="*/ 558 h 712"/>
                <a:gd name="T26" fmla="*/ 793 w 1321"/>
                <a:gd name="T27" fmla="*/ 563 h 712"/>
                <a:gd name="T28" fmla="*/ 765 w 1321"/>
                <a:gd name="T29" fmla="*/ 565 h 712"/>
                <a:gd name="T30" fmla="*/ 458 w 1321"/>
                <a:gd name="T31" fmla="*/ 565 h 712"/>
                <a:gd name="T32" fmla="*/ 454 w 1321"/>
                <a:gd name="T33" fmla="*/ 565 h 712"/>
                <a:gd name="T34" fmla="*/ 393 w 1321"/>
                <a:gd name="T35" fmla="*/ 561 h 712"/>
                <a:gd name="T36" fmla="*/ 335 w 1321"/>
                <a:gd name="T37" fmla="*/ 558 h 712"/>
                <a:gd name="T38" fmla="*/ 280 w 1321"/>
                <a:gd name="T39" fmla="*/ 552 h 712"/>
                <a:gd name="T40" fmla="*/ 227 w 1321"/>
                <a:gd name="T41" fmla="*/ 547 h 712"/>
                <a:gd name="T42" fmla="*/ 179 w 1321"/>
                <a:gd name="T43" fmla="*/ 537 h 712"/>
                <a:gd name="T44" fmla="*/ 135 w 1321"/>
                <a:gd name="T45" fmla="*/ 525 h 712"/>
                <a:gd name="T46" fmla="*/ 98 w 1321"/>
                <a:gd name="T47" fmla="*/ 514 h 712"/>
                <a:gd name="T48" fmla="*/ 65 w 1321"/>
                <a:gd name="T49" fmla="*/ 500 h 712"/>
                <a:gd name="T50" fmla="*/ 37 w 1321"/>
                <a:gd name="T51" fmla="*/ 482 h 712"/>
                <a:gd name="T52" fmla="*/ 18 w 1321"/>
                <a:gd name="T53" fmla="*/ 462 h 712"/>
                <a:gd name="T54" fmla="*/ 6 w 1321"/>
                <a:gd name="T55" fmla="*/ 439 h 712"/>
                <a:gd name="T56" fmla="*/ 0 w 1321"/>
                <a:gd name="T57" fmla="*/ 416 h 712"/>
                <a:gd name="T58" fmla="*/ 0 w 1321"/>
                <a:gd name="T59" fmla="*/ 412 h 712"/>
                <a:gd name="T60" fmla="*/ 4 w 1321"/>
                <a:gd name="T61" fmla="*/ 386 h 712"/>
                <a:gd name="T62" fmla="*/ 16 w 1321"/>
                <a:gd name="T63" fmla="*/ 354 h 712"/>
                <a:gd name="T64" fmla="*/ 49 w 1321"/>
                <a:gd name="T65" fmla="*/ 293 h 712"/>
                <a:gd name="T66" fmla="*/ 90 w 1321"/>
                <a:gd name="T67" fmla="*/ 237 h 712"/>
                <a:gd name="T68" fmla="*/ 141 w 1321"/>
                <a:gd name="T69" fmla="*/ 186 h 712"/>
                <a:gd name="T70" fmla="*/ 196 w 1321"/>
                <a:gd name="T71" fmla="*/ 140 h 712"/>
                <a:gd name="T72" fmla="*/ 260 w 1321"/>
                <a:gd name="T73" fmla="*/ 99 h 712"/>
                <a:gd name="T74" fmla="*/ 329 w 1321"/>
                <a:gd name="T75" fmla="*/ 65 h 712"/>
                <a:gd name="T76" fmla="*/ 399 w 1321"/>
                <a:gd name="T77" fmla="*/ 37 h 712"/>
                <a:gd name="T78" fmla="*/ 479 w 1321"/>
                <a:gd name="T79" fmla="*/ 17 h 712"/>
                <a:gd name="T80" fmla="*/ 559 w 1321"/>
                <a:gd name="T81" fmla="*/ 4 h 712"/>
                <a:gd name="T82" fmla="*/ 642 w 1321"/>
                <a:gd name="T83" fmla="*/ 0 h 712"/>
                <a:gd name="T84" fmla="*/ 642 w 1321"/>
                <a:gd name="T85" fmla="*/ 0 h 712"/>
                <a:gd name="T86" fmla="*/ 731 w 1321"/>
                <a:gd name="T87" fmla="*/ 4 h 712"/>
                <a:gd name="T88" fmla="*/ 815 w 1321"/>
                <a:gd name="T89" fmla="*/ 18 h 712"/>
                <a:gd name="T90" fmla="*/ 897 w 1321"/>
                <a:gd name="T91" fmla="*/ 42 h 712"/>
                <a:gd name="T92" fmla="*/ 972 w 1321"/>
                <a:gd name="T93" fmla="*/ 71 h 712"/>
                <a:gd name="T94" fmla="*/ 1042 w 1321"/>
                <a:gd name="T95" fmla="*/ 109 h 712"/>
                <a:gd name="T96" fmla="*/ 1106 w 1321"/>
                <a:gd name="T97" fmla="*/ 154 h 712"/>
                <a:gd name="T98" fmla="*/ 1163 w 1321"/>
                <a:gd name="T99" fmla="*/ 203 h 712"/>
                <a:gd name="T100" fmla="*/ 1211 w 1321"/>
                <a:gd name="T101" fmla="*/ 257 h 712"/>
                <a:gd name="T102" fmla="*/ 1252 w 1321"/>
                <a:gd name="T103" fmla="*/ 318 h 712"/>
                <a:gd name="T104" fmla="*/ 1252 w 1321"/>
                <a:gd name="T105" fmla="*/ 31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cxnSp>
        <p:nvCxnSpPr>
          <p:cNvPr id="15377" name="AutoShape 7"/>
          <p:cNvCxnSpPr>
            <a:cxnSpLocks noChangeShapeType="1"/>
          </p:cNvCxnSpPr>
          <p:nvPr/>
        </p:nvCxnSpPr>
        <p:spPr bwMode="gray">
          <a:xfrm flipH="1">
            <a:off x="601663" y="4702175"/>
            <a:ext cx="7937" cy="268288"/>
          </a:xfrm>
          <a:prstGeom prst="straightConnector1">
            <a:avLst/>
          </a:prstGeom>
          <a:noFill/>
          <a:ln w="38100" cap="rnd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AutoShape 8"/>
          <p:cNvSpPr>
            <a:spLocks noChangeArrowheads="1"/>
          </p:cNvSpPr>
          <p:nvPr/>
        </p:nvSpPr>
        <p:spPr bwMode="gray">
          <a:xfrm flipH="1">
            <a:off x="814388" y="4594225"/>
            <a:ext cx="5014912" cy="106680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A8C6EA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>
                <a:lumMod val="75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en-US" altLang="ru-RU">
              <a:latin typeface="Arial" charset="0"/>
            </a:endParaRPr>
          </a:p>
        </p:txBody>
      </p:sp>
      <p:sp>
        <p:nvSpPr>
          <p:cNvPr id="15381" name="Text Box 9"/>
          <p:cNvSpPr txBox="1">
            <a:spLocks noChangeArrowheads="1"/>
          </p:cNvSpPr>
          <p:nvPr/>
        </p:nvSpPr>
        <p:spPr bwMode="gray">
          <a:xfrm>
            <a:off x="1187450" y="4783138"/>
            <a:ext cx="4583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Уровень образовательной организации</a:t>
            </a:r>
          </a:p>
          <a:p>
            <a:pPr algn="ctr"/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13 показателей</a:t>
            </a:r>
            <a:endParaRPr lang="en-US" altLang="ru-RU" b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gray">
          <a:xfrm>
            <a:off x="781050" y="2832100"/>
            <a:ext cx="1165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D3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1300 баллов</a:t>
            </a:r>
            <a:endParaRPr lang="en-US" b="1" dirty="0">
              <a:solidFill>
                <a:srgbClr val="005EA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15383" name="Group 11"/>
          <p:cNvGrpSpPr>
            <a:grpSpLocks noChangeAspect="1"/>
          </p:cNvGrpSpPr>
          <p:nvPr/>
        </p:nvGrpSpPr>
        <p:grpSpPr bwMode="auto">
          <a:xfrm>
            <a:off x="1227138" y="3786188"/>
            <a:ext cx="271462" cy="271462"/>
            <a:chOff x="2016" y="1920"/>
            <a:chExt cx="1680" cy="1680"/>
          </a:xfrm>
        </p:grpSpPr>
        <p:sp>
          <p:nvSpPr>
            <p:cNvPr id="5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4274B0"/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altLang="ru-RU">
                <a:latin typeface="Arial" charset="0"/>
              </a:endParaRPr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gray">
            <a:xfrm>
              <a:off x="2212" y="2008"/>
              <a:ext cx="1287" cy="639"/>
            </a:xfrm>
            <a:custGeom>
              <a:avLst/>
              <a:gdLst>
                <a:gd name="T0" fmla="*/ 1252 w 1321"/>
                <a:gd name="T1" fmla="*/ 318 h 712"/>
                <a:gd name="T2" fmla="*/ 1268 w 1321"/>
                <a:gd name="T3" fmla="*/ 351 h 712"/>
                <a:gd name="T4" fmla="*/ 1271 w 1321"/>
                <a:gd name="T5" fmla="*/ 381 h 712"/>
                <a:gd name="T6" fmla="*/ 1266 w 1321"/>
                <a:gd name="T7" fmla="*/ 409 h 712"/>
                <a:gd name="T8" fmla="*/ 1249 w 1321"/>
                <a:gd name="T9" fmla="*/ 436 h 712"/>
                <a:gd name="T10" fmla="*/ 1224 w 1321"/>
                <a:gd name="T11" fmla="*/ 459 h 712"/>
                <a:gd name="T12" fmla="*/ 1193 w 1321"/>
                <a:gd name="T13" fmla="*/ 479 h 712"/>
                <a:gd name="T14" fmla="*/ 1151 w 1321"/>
                <a:gd name="T15" fmla="*/ 498 h 712"/>
                <a:gd name="T16" fmla="*/ 1104 w 1321"/>
                <a:gd name="T17" fmla="*/ 515 h 712"/>
                <a:gd name="T18" fmla="*/ 1051 w 1321"/>
                <a:gd name="T19" fmla="*/ 529 h 712"/>
                <a:gd name="T20" fmla="*/ 992 w 1321"/>
                <a:gd name="T21" fmla="*/ 541 h 712"/>
                <a:gd name="T22" fmla="*/ 931 w 1321"/>
                <a:gd name="T23" fmla="*/ 550 h 712"/>
                <a:gd name="T24" fmla="*/ 862 w 1321"/>
                <a:gd name="T25" fmla="*/ 558 h 712"/>
                <a:gd name="T26" fmla="*/ 793 w 1321"/>
                <a:gd name="T27" fmla="*/ 563 h 712"/>
                <a:gd name="T28" fmla="*/ 765 w 1321"/>
                <a:gd name="T29" fmla="*/ 565 h 712"/>
                <a:gd name="T30" fmla="*/ 458 w 1321"/>
                <a:gd name="T31" fmla="*/ 565 h 712"/>
                <a:gd name="T32" fmla="*/ 454 w 1321"/>
                <a:gd name="T33" fmla="*/ 565 h 712"/>
                <a:gd name="T34" fmla="*/ 393 w 1321"/>
                <a:gd name="T35" fmla="*/ 561 h 712"/>
                <a:gd name="T36" fmla="*/ 335 w 1321"/>
                <a:gd name="T37" fmla="*/ 558 h 712"/>
                <a:gd name="T38" fmla="*/ 280 w 1321"/>
                <a:gd name="T39" fmla="*/ 552 h 712"/>
                <a:gd name="T40" fmla="*/ 227 w 1321"/>
                <a:gd name="T41" fmla="*/ 547 h 712"/>
                <a:gd name="T42" fmla="*/ 179 w 1321"/>
                <a:gd name="T43" fmla="*/ 537 h 712"/>
                <a:gd name="T44" fmla="*/ 135 w 1321"/>
                <a:gd name="T45" fmla="*/ 525 h 712"/>
                <a:gd name="T46" fmla="*/ 98 w 1321"/>
                <a:gd name="T47" fmla="*/ 514 h 712"/>
                <a:gd name="T48" fmla="*/ 65 w 1321"/>
                <a:gd name="T49" fmla="*/ 500 h 712"/>
                <a:gd name="T50" fmla="*/ 37 w 1321"/>
                <a:gd name="T51" fmla="*/ 482 h 712"/>
                <a:gd name="T52" fmla="*/ 18 w 1321"/>
                <a:gd name="T53" fmla="*/ 462 h 712"/>
                <a:gd name="T54" fmla="*/ 6 w 1321"/>
                <a:gd name="T55" fmla="*/ 439 h 712"/>
                <a:gd name="T56" fmla="*/ 0 w 1321"/>
                <a:gd name="T57" fmla="*/ 416 h 712"/>
                <a:gd name="T58" fmla="*/ 0 w 1321"/>
                <a:gd name="T59" fmla="*/ 412 h 712"/>
                <a:gd name="T60" fmla="*/ 4 w 1321"/>
                <a:gd name="T61" fmla="*/ 386 h 712"/>
                <a:gd name="T62" fmla="*/ 16 w 1321"/>
                <a:gd name="T63" fmla="*/ 354 h 712"/>
                <a:gd name="T64" fmla="*/ 49 w 1321"/>
                <a:gd name="T65" fmla="*/ 293 h 712"/>
                <a:gd name="T66" fmla="*/ 90 w 1321"/>
                <a:gd name="T67" fmla="*/ 237 h 712"/>
                <a:gd name="T68" fmla="*/ 141 w 1321"/>
                <a:gd name="T69" fmla="*/ 186 h 712"/>
                <a:gd name="T70" fmla="*/ 196 w 1321"/>
                <a:gd name="T71" fmla="*/ 140 h 712"/>
                <a:gd name="T72" fmla="*/ 260 w 1321"/>
                <a:gd name="T73" fmla="*/ 99 h 712"/>
                <a:gd name="T74" fmla="*/ 329 w 1321"/>
                <a:gd name="T75" fmla="*/ 65 h 712"/>
                <a:gd name="T76" fmla="*/ 399 w 1321"/>
                <a:gd name="T77" fmla="*/ 37 h 712"/>
                <a:gd name="T78" fmla="*/ 479 w 1321"/>
                <a:gd name="T79" fmla="*/ 17 h 712"/>
                <a:gd name="T80" fmla="*/ 559 w 1321"/>
                <a:gd name="T81" fmla="*/ 4 h 712"/>
                <a:gd name="T82" fmla="*/ 642 w 1321"/>
                <a:gd name="T83" fmla="*/ 0 h 712"/>
                <a:gd name="T84" fmla="*/ 642 w 1321"/>
                <a:gd name="T85" fmla="*/ 0 h 712"/>
                <a:gd name="T86" fmla="*/ 731 w 1321"/>
                <a:gd name="T87" fmla="*/ 4 h 712"/>
                <a:gd name="T88" fmla="*/ 815 w 1321"/>
                <a:gd name="T89" fmla="*/ 18 h 712"/>
                <a:gd name="T90" fmla="*/ 897 w 1321"/>
                <a:gd name="T91" fmla="*/ 42 h 712"/>
                <a:gd name="T92" fmla="*/ 972 w 1321"/>
                <a:gd name="T93" fmla="*/ 71 h 712"/>
                <a:gd name="T94" fmla="*/ 1042 w 1321"/>
                <a:gd name="T95" fmla="*/ 109 h 712"/>
                <a:gd name="T96" fmla="*/ 1106 w 1321"/>
                <a:gd name="T97" fmla="*/ 154 h 712"/>
                <a:gd name="T98" fmla="*/ 1163 w 1321"/>
                <a:gd name="T99" fmla="*/ 203 h 712"/>
                <a:gd name="T100" fmla="*/ 1211 w 1321"/>
                <a:gd name="T101" fmla="*/ 257 h 712"/>
                <a:gd name="T102" fmla="*/ 1252 w 1321"/>
                <a:gd name="T103" fmla="*/ 318 h 712"/>
                <a:gd name="T104" fmla="*/ 1252 w 1321"/>
                <a:gd name="T105" fmla="*/ 31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cxnSp>
        <p:nvCxnSpPr>
          <p:cNvPr id="15382" name="AutoShape 14"/>
          <p:cNvCxnSpPr>
            <a:cxnSpLocks noChangeShapeType="1"/>
            <a:stCxn id="24" idx="2"/>
          </p:cNvCxnSpPr>
          <p:nvPr/>
        </p:nvCxnSpPr>
        <p:spPr bwMode="gray">
          <a:xfrm>
            <a:off x="1363663" y="3478213"/>
            <a:ext cx="0" cy="307975"/>
          </a:xfrm>
          <a:prstGeom prst="straightConnector1">
            <a:avLst/>
          </a:prstGeom>
          <a:noFill/>
          <a:ln w="38100" cap="rnd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AutoShape 15"/>
          <p:cNvSpPr>
            <a:spLocks noChangeArrowheads="1"/>
          </p:cNvSpPr>
          <p:nvPr/>
        </p:nvSpPr>
        <p:spPr bwMode="gray">
          <a:xfrm flipH="1">
            <a:off x="1576388" y="3422650"/>
            <a:ext cx="4252912" cy="1066800"/>
          </a:xfrm>
          <a:prstGeom prst="homePlate">
            <a:avLst>
              <a:gd name="adj" fmla="val 44965"/>
            </a:avLst>
          </a:prstGeom>
          <a:gradFill rotWithShape="1">
            <a:gsLst>
              <a:gs pos="0">
                <a:srgbClr val="4274B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>
                <a:lumMod val="60000"/>
                <a:lumOff val="40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en-US" altLang="ru-RU">
              <a:latin typeface="Arial" charset="0"/>
            </a:endParaRPr>
          </a:p>
        </p:txBody>
      </p:sp>
      <p:sp>
        <p:nvSpPr>
          <p:cNvPr id="15386" name="Text Box 16"/>
          <p:cNvSpPr txBox="1">
            <a:spLocks noChangeArrowheads="1"/>
          </p:cNvSpPr>
          <p:nvPr/>
        </p:nvSpPr>
        <p:spPr bwMode="gray">
          <a:xfrm>
            <a:off x="2335213" y="3629025"/>
            <a:ext cx="30876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Муниципальный уровень</a:t>
            </a:r>
          </a:p>
          <a:p>
            <a:pPr algn="ctr"/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13 показателей</a:t>
            </a:r>
            <a:endParaRPr lang="en-US" altLang="ru-RU" b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gray">
          <a:xfrm>
            <a:off x="1592263" y="1701800"/>
            <a:ext cx="12049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6CE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1500 баллов</a:t>
            </a:r>
            <a:endParaRPr lang="en-US" b="1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15388" name="Group 18"/>
          <p:cNvGrpSpPr>
            <a:grpSpLocks/>
          </p:cNvGrpSpPr>
          <p:nvPr/>
        </p:nvGrpSpPr>
        <p:grpSpPr bwMode="auto">
          <a:xfrm>
            <a:off x="2054225" y="2640013"/>
            <a:ext cx="280988" cy="269875"/>
            <a:chOff x="2016" y="1920"/>
            <a:chExt cx="1680" cy="1680"/>
          </a:xfrm>
        </p:grpSpPr>
        <p:sp>
          <p:nvSpPr>
            <p:cNvPr id="15394" name="Oval 19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endParaRPr lang="en-US" altLang="ru-RU">
                <a:latin typeface="Arial" charset="0"/>
              </a:endParaRPr>
            </a:p>
          </p:txBody>
        </p:sp>
        <p:sp>
          <p:nvSpPr>
            <p:cNvPr id="15395" name="Freeform 20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074 w 1321"/>
                <a:gd name="T1" fmla="*/ 126 h 712"/>
                <a:gd name="T2" fmla="*/ 1088 w 1321"/>
                <a:gd name="T3" fmla="*/ 139 h 712"/>
                <a:gd name="T4" fmla="*/ 1091 w 1321"/>
                <a:gd name="T5" fmla="*/ 151 h 712"/>
                <a:gd name="T6" fmla="*/ 1086 w 1321"/>
                <a:gd name="T7" fmla="*/ 162 h 712"/>
                <a:gd name="T8" fmla="*/ 1072 w 1321"/>
                <a:gd name="T9" fmla="*/ 171 h 712"/>
                <a:gd name="T10" fmla="*/ 1051 w 1321"/>
                <a:gd name="T11" fmla="*/ 182 h 712"/>
                <a:gd name="T12" fmla="*/ 1023 w 1321"/>
                <a:gd name="T13" fmla="*/ 190 h 712"/>
                <a:gd name="T14" fmla="*/ 988 w 1321"/>
                <a:gd name="T15" fmla="*/ 197 h 712"/>
                <a:gd name="T16" fmla="*/ 948 w 1321"/>
                <a:gd name="T17" fmla="*/ 204 h 712"/>
                <a:gd name="T18" fmla="*/ 902 w 1321"/>
                <a:gd name="T19" fmla="*/ 209 h 712"/>
                <a:gd name="T20" fmla="*/ 852 w 1321"/>
                <a:gd name="T21" fmla="*/ 214 h 712"/>
                <a:gd name="T22" fmla="*/ 799 w 1321"/>
                <a:gd name="T23" fmla="*/ 216 h 712"/>
                <a:gd name="T24" fmla="*/ 740 w 1321"/>
                <a:gd name="T25" fmla="*/ 221 h 712"/>
                <a:gd name="T26" fmla="*/ 681 w 1321"/>
                <a:gd name="T27" fmla="*/ 222 h 712"/>
                <a:gd name="T28" fmla="*/ 657 w 1321"/>
                <a:gd name="T29" fmla="*/ 223 h 712"/>
                <a:gd name="T30" fmla="*/ 393 w 1321"/>
                <a:gd name="T31" fmla="*/ 223 h 712"/>
                <a:gd name="T32" fmla="*/ 389 w 1321"/>
                <a:gd name="T33" fmla="*/ 223 h 712"/>
                <a:gd name="T34" fmla="*/ 337 w 1321"/>
                <a:gd name="T35" fmla="*/ 222 h 712"/>
                <a:gd name="T36" fmla="*/ 287 w 1321"/>
                <a:gd name="T37" fmla="*/ 221 h 712"/>
                <a:gd name="T38" fmla="*/ 240 w 1321"/>
                <a:gd name="T39" fmla="*/ 218 h 712"/>
                <a:gd name="T40" fmla="*/ 195 w 1321"/>
                <a:gd name="T41" fmla="*/ 215 h 712"/>
                <a:gd name="T42" fmla="*/ 155 w 1321"/>
                <a:gd name="T43" fmla="*/ 212 h 712"/>
                <a:gd name="T44" fmla="*/ 118 w 1321"/>
                <a:gd name="T45" fmla="*/ 207 h 712"/>
                <a:gd name="T46" fmla="*/ 82 w 1321"/>
                <a:gd name="T47" fmla="*/ 203 h 712"/>
                <a:gd name="T48" fmla="*/ 57 w 1321"/>
                <a:gd name="T49" fmla="*/ 198 h 712"/>
                <a:gd name="T50" fmla="*/ 29 w 1321"/>
                <a:gd name="T51" fmla="*/ 191 h 712"/>
                <a:gd name="T52" fmla="*/ 18 w 1321"/>
                <a:gd name="T53" fmla="*/ 183 h 712"/>
                <a:gd name="T54" fmla="*/ 6 w 1321"/>
                <a:gd name="T55" fmla="*/ 174 h 712"/>
                <a:gd name="T56" fmla="*/ 0 w 1321"/>
                <a:gd name="T57" fmla="*/ 164 h 712"/>
                <a:gd name="T58" fmla="*/ 0 w 1321"/>
                <a:gd name="T59" fmla="*/ 163 h 712"/>
                <a:gd name="T60" fmla="*/ 4 w 1321"/>
                <a:gd name="T61" fmla="*/ 151 h 712"/>
                <a:gd name="T62" fmla="*/ 16 w 1321"/>
                <a:gd name="T63" fmla="*/ 140 h 712"/>
                <a:gd name="T64" fmla="*/ 41 w 1321"/>
                <a:gd name="T65" fmla="*/ 116 h 712"/>
                <a:gd name="T66" fmla="*/ 76 w 1321"/>
                <a:gd name="T67" fmla="*/ 93 h 712"/>
                <a:gd name="T68" fmla="*/ 122 w 1321"/>
                <a:gd name="T69" fmla="*/ 74 h 712"/>
                <a:gd name="T70" fmla="*/ 169 w 1321"/>
                <a:gd name="T71" fmla="*/ 54 h 712"/>
                <a:gd name="T72" fmla="*/ 223 w 1321"/>
                <a:gd name="T73" fmla="*/ 38 h 712"/>
                <a:gd name="T74" fmla="*/ 282 w 1321"/>
                <a:gd name="T75" fmla="*/ 26 h 712"/>
                <a:gd name="T76" fmla="*/ 342 w 1321"/>
                <a:gd name="T77" fmla="*/ 14 h 712"/>
                <a:gd name="T78" fmla="*/ 411 w 1321"/>
                <a:gd name="T79" fmla="*/ 7 h 712"/>
                <a:gd name="T80" fmla="*/ 480 w 1321"/>
                <a:gd name="T81" fmla="*/ 4 h 712"/>
                <a:gd name="T82" fmla="*/ 551 w 1321"/>
                <a:gd name="T83" fmla="*/ 0 h 712"/>
                <a:gd name="T84" fmla="*/ 551 w 1321"/>
                <a:gd name="T85" fmla="*/ 0 h 712"/>
                <a:gd name="T86" fmla="*/ 627 w 1321"/>
                <a:gd name="T87" fmla="*/ 4 h 712"/>
                <a:gd name="T88" fmla="*/ 700 w 1321"/>
                <a:gd name="T89" fmla="*/ 7 h 712"/>
                <a:gd name="T90" fmla="*/ 770 w 1321"/>
                <a:gd name="T91" fmla="*/ 16 h 712"/>
                <a:gd name="T92" fmla="*/ 835 w 1321"/>
                <a:gd name="T93" fmla="*/ 28 h 712"/>
                <a:gd name="T94" fmla="*/ 894 w 1321"/>
                <a:gd name="T95" fmla="*/ 43 h 712"/>
                <a:gd name="T96" fmla="*/ 949 w 1321"/>
                <a:gd name="T97" fmla="*/ 61 h 712"/>
                <a:gd name="T98" fmla="*/ 998 w 1321"/>
                <a:gd name="T99" fmla="*/ 80 h 712"/>
                <a:gd name="T100" fmla="*/ 1040 w 1321"/>
                <a:gd name="T101" fmla="*/ 102 h 712"/>
                <a:gd name="T102" fmla="*/ 1074 w 1321"/>
                <a:gd name="T103" fmla="*/ 126 h 712"/>
                <a:gd name="T104" fmla="*/ 1074 w 1321"/>
                <a:gd name="T105" fmla="*/ 12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9FCFF"/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15389" name="AutoShape 21"/>
          <p:cNvCxnSpPr>
            <a:cxnSpLocks noChangeShapeType="1"/>
            <a:stCxn id="29" idx="2"/>
            <a:endCxn id="15395" idx="40"/>
          </p:cNvCxnSpPr>
          <p:nvPr/>
        </p:nvCxnSpPr>
        <p:spPr bwMode="gray">
          <a:xfrm flipH="1">
            <a:off x="2181225" y="2349500"/>
            <a:ext cx="12700" cy="295275"/>
          </a:xfrm>
          <a:prstGeom prst="straightConnector1">
            <a:avLst/>
          </a:prstGeom>
          <a:noFill/>
          <a:ln w="38100" cap="rnd">
            <a:solidFill>
              <a:srgbClr val="86CEF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90" name="AutoShape 22"/>
          <p:cNvSpPr>
            <a:spLocks noChangeArrowheads="1"/>
          </p:cNvSpPr>
          <p:nvPr/>
        </p:nvSpPr>
        <p:spPr bwMode="gray">
          <a:xfrm flipH="1">
            <a:off x="2414588" y="2255838"/>
            <a:ext cx="3414712" cy="1066800"/>
          </a:xfrm>
          <a:prstGeom prst="homePlate">
            <a:avLst>
              <a:gd name="adj" fmla="val 39092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endParaRPr lang="en-US" altLang="ru-RU">
              <a:latin typeface="Arial" charset="0"/>
            </a:endParaRPr>
          </a:p>
        </p:txBody>
      </p:sp>
      <p:sp>
        <p:nvSpPr>
          <p:cNvPr id="15391" name="Text Box 23"/>
          <p:cNvSpPr txBox="1">
            <a:spLocks noChangeArrowheads="1"/>
          </p:cNvSpPr>
          <p:nvPr/>
        </p:nvSpPr>
        <p:spPr bwMode="gray">
          <a:xfrm>
            <a:off x="2797175" y="2466975"/>
            <a:ext cx="2924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Региональный уровень</a:t>
            </a:r>
          </a:p>
          <a:p>
            <a:pPr algn="ctr"/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15 показателей</a:t>
            </a:r>
            <a:endParaRPr lang="en-US" altLang="ru-RU" b="1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5392" name="Picture 37" descr="C:\Users\gavrin\Downloads\ilovepdf_pages-to-jpg (1)\75_page-000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4632325"/>
            <a:ext cx="2459037" cy="1739900"/>
          </a:xfrm>
          <a:prstGeom prst="rect">
            <a:avLst/>
          </a:prstGeom>
          <a:noFill/>
          <a:ln w="9525">
            <a:solidFill>
              <a:srgbClr val="003B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3" name="Picture 36" descr="C:\Users\gavrin\Downloads\ilovepdf_pages-to-jpg (1)\75_page-000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502150"/>
            <a:ext cx="2519362" cy="1782763"/>
          </a:xfrm>
          <a:prstGeom prst="rect">
            <a:avLst/>
          </a:prstGeom>
          <a:noFill/>
          <a:ln w="9525">
            <a:solidFill>
              <a:srgbClr val="003B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8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8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4" name="Заголовок 1"/>
          <p:cNvSpPr>
            <a:spLocks noGrp="1"/>
          </p:cNvSpPr>
          <p:nvPr>
            <p:ph type="ctrTitle"/>
          </p:nvPr>
        </p:nvSpPr>
        <p:spPr>
          <a:xfrm>
            <a:off x="0" y="19050"/>
            <a:ext cx="9101138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Организация и проведение ВПР в 2020 году</a:t>
            </a:r>
          </a:p>
        </p:txBody>
      </p:sp>
      <p:pic>
        <p:nvPicPr>
          <p:cNvPr id="1639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16740" r="35249" b="8742"/>
          <a:stretch>
            <a:fillRect/>
          </a:stretch>
        </p:blipFill>
        <p:spPr bwMode="auto">
          <a:xfrm>
            <a:off x="2195513" y="1484313"/>
            <a:ext cx="2284412" cy="313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17801" r="35249" b="7520"/>
          <a:stretch>
            <a:fillRect/>
          </a:stretch>
        </p:blipFill>
        <p:spPr bwMode="auto">
          <a:xfrm>
            <a:off x="2771775" y="2133600"/>
            <a:ext cx="2284413" cy="313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8" t="17801" r="35333" b="6496"/>
          <a:stretch>
            <a:fillRect/>
          </a:stretch>
        </p:blipFill>
        <p:spPr bwMode="auto">
          <a:xfrm>
            <a:off x="3276600" y="2781300"/>
            <a:ext cx="2259013" cy="3179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17801" r="35500" b="6496"/>
          <a:stretch>
            <a:fillRect/>
          </a:stretch>
        </p:blipFill>
        <p:spPr bwMode="auto">
          <a:xfrm>
            <a:off x="3708400" y="3429000"/>
            <a:ext cx="2239963" cy="3179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40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6" t="15144" r="32916" b="13725"/>
          <a:stretch>
            <a:fillRect/>
          </a:stretch>
        </p:blipFill>
        <p:spPr bwMode="auto">
          <a:xfrm>
            <a:off x="96838" y="1268413"/>
            <a:ext cx="2387600" cy="3181350"/>
          </a:xfrm>
          <a:prstGeom prst="rect">
            <a:avLst/>
          </a:prstGeom>
          <a:noFill/>
          <a:ln w="9525">
            <a:solidFill>
              <a:srgbClr val="8BA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401" name="Прямоугольник 7"/>
          <p:cNvSpPr>
            <a:spLocks noChangeArrowheads="1"/>
          </p:cNvSpPr>
          <p:nvPr/>
        </p:nvSpPr>
        <p:spPr bwMode="auto">
          <a:xfrm>
            <a:off x="4572000" y="1484313"/>
            <a:ext cx="464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Особенности проведения ВПР в 2020 г.: </a:t>
            </a:r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22875" y="1827213"/>
            <a:ext cx="381317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ambria" pitchFamily="18" charset="0"/>
              </a:rPr>
              <a:t>Решение о выставлении отметок</a:t>
            </a:r>
          </a:p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ambria" pitchFamily="18" charset="0"/>
              </a:rPr>
              <a:t>обучающимся по результатам ВПР </a:t>
            </a:r>
          </a:p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ambria" pitchFamily="18" charset="0"/>
              </a:rPr>
              <a:t>принимает школа. </a:t>
            </a:r>
          </a:p>
        </p:txBody>
      </p:sp>
      <p:sp>
        <p:nvSpPr>
          <p:cNvPr id="16403" name="Прямоугольник 8"/>
          <p:cNvSpPr>
            <a:spLocks noChangeArrowheads="1"/>
          </p:cNvSpPr>
          <p:nvPr/>
        </p:nvSpPr>
        <p:spPr bwMode="auto">
          <a:xfrm>
            <a:off x="5940425" y="2565400"/>
            <a:ext cx="31972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Для этого необходимо внести </a:t>
            </a:r>
          </a:p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изменения в локальные акты:</a:t>
            </a:r>
          </a:p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о порядке текущего</a:t>
            </a:r>
          </a:p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контроля успеваемости и </a:t>
            </a:r>
          </a:p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промежуточной аттестации.</a:t>
            </a:r>
            <a:endParaRPr lang="ru-RU" altLang="ru-RU" sz="1600">
              <a:solidFill>
                <a:srgbClr val="002060"/>
              </a:solidFill>
            </a:endParaRPr>
          </a:p>
        </p:txBody>
      </p:sp>
      <p:sp>
        <p:nvSpPr>
          <p:cNvPr id="16404" name="Прямоугольник 9"/>
          <p:cNvSpPr>
            <a:spLocks noChangeArrowheads="1"/>
          </p:cNvSpPr>
          <p:nvPr/>
        </p:nvSpPr>
        <p:spPr bwMode="auto">
          <a:xfrm>
            <a:off x="6003925" y="3894138"/>
            <a:ext cx="30829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2. Проведение проверки или </a:t>
            </a:r>
          </a:p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перепроверки ВПР на</a:t>
            </a:r>
          </a:p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муниципальном и </a:t>
            </a:r>
          </a:p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региональном уровнях.</a:t>
            </a:r>
            <a:endParaRPr lang="ru-RU" altLang="ru-RU" sz="1600">
              <a:solidFill>
                <a:srgbClr val="002060"/>
              </a:solidFill>
            </a:endParaRPr>
          </a:p>
        </p:txBody>
      </p:sp>
      <p:sp>
        <p:nvSpPr>
          <p:cNvPr id="16405" name="Прямоугольник 48"/>
          <p:cNvSpPr>
            <a:spLocks noChangeArrowheads="1"/>
          </p:cNvSpPr>
          <p:nvPr/>
        </p:nvSpPr>
        <p:spPr bwMode="auto">
          <a:xfrm>
            <a:off x="6011863" y="5013325"/>
            <a:ext cx="31718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3. Использование результатов</a:t>
            </a:r>
          </a:p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ВПР в рамках контроля </a:t>
            </a:r>
          </a:p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качества образования</a:t>
            </a:r>
          </a:p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муниципальном уровне</a:t>
            </a:r>
          </a:p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(при условии соблюдения</a:t>
            </a:r>
          </a:p>
          <a:p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объективности проведения)</a:t>
            </a:r>
            <a:endParaRPr lang="ru-RU" altLang="ru-RU" sz="160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950" y="5222875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ambria" pitchFamily="18" charset="0"/>
              </a:rPr>
              <a:t>Порядки проведения ВПР:</a:t>
            </a:r>
          </a:p>
          <a:p>
            <a:pPr>
              <a:defRPr/>
            </a:pPr>
            <a:endParaRPr lang="ru-RU" altLang="ru-RU" sz="400" b="1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ambria" pitchFamily="18" charset="0"/>
              </a:rPr>
              <a:t>Региональный;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ambria" pitchFamily="18" charset="0"/>
              </a:rPr>
              <a:t>Муниципальный;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ambria" pitchFamily="18" charset="0"/>
              </a:rPr>
              <a:t>Уровень образовательной</a:t>
            </a:r>
          </a:p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ambria" pitchFamily="18" charset="0"/>
              </a:rPr>
              <a:t>       организации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8" name="Заголовок 1"/>
          <p:cNvSpPr>
            <a:spLocks noGrp="1"/>
          </p:cNvSpPr>
          <p:nvPr>
            <p:ph type="ctrTitle"/>
          </p:nvPr>
        </p:nvSpPr>
        <p:spPr>
          <a:xfrm>
            <a:off x="0" y="19050"/>
            <a:ext cx="9101138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Организация и проведение ВПР в 2020 году</a:t>
            </a:r>
          </a:p>
        </p:txBody>
      </p:sp>
      <p:pic>
        <p:nvPicPr>
          <p:cNvPr id="174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6" t="15144" r="32916" b="13725"/>
          <a:stretch>
            <a:fillRect/>
          </a:stretch>
        </p:blipFill>
        <p:spPr bwMode="auto">
          <a:xfrm>
            <a:off x="395288" y="1327150"/>
            <a:ext cx="3671887" cy="4894263"/>
          </a:xfrm>
          <a:prstGeom prst="rect">
            <a:avLst/>
          </a:prstGeom>
          <a:noFill/>
          <a:ln w="9525">
            <a:solidFill>
              <a:srgbClr val="8BA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404" name="Прямоугольник 9"/>
          <p:cNvSpPr>
            <a:spLocks noChangeArrowheads="1"/>
          </p:cNvSpPr>
          <p:nvPr/>
        </p:nvSpPr>
        <p:spPr bwMode="auto">
          <a:xfrm>
            <a:off x="4356100" y="1371600"/>
            <a:ext cx="396081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  <a:t>Проведение </a:t>
            </a:r>
            <a:b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  <a:t>проверки ВПР на муниципальном уровне </a:t>
            </a:r>
            <a:b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  <a:t>в 2020 году: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b="1" dirty="0" err="1" smtClean="0">
                <a:solidFill>
                  <a:srgbClr val="002060"/>
                </a:solidFill>
                <a:latin typeface="Cambria" pitchFamily="18" charset="0"/>
              </a:rPr>
              <a:t>Глазуновский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  <a:t> район;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  <a:t>Дмитровский район;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  <a:t>Знаменский район;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b="1" dirty="0" err="1" smtClean="0">
                <a:solidFill>
                  <a:srgbClr val="002060"/>
                </a:solidFill>
                <a:latin typeface="Cambria" pitchFamily="18" charset="0"/>
              </a:rPr>
              <a:t>Краснозоренский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  <a:t> район;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b="1" dirty="0" err="1" smtClean="0">
                <a:solidFill>
                  <a:srgbClr val="002060"/>
                </a:solidFill>
                <a:latin typeface="Cambria" pitchFamily="18" charset="0"/>
              </a:rPr>
              <a:t>Корсаковский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  <a:t> район;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b="1" dirty="0" err="1" smtClean="0">
                <a:solidFill>
                  <a:srgbClr val="002060"/>
                </a:solidFill>
                <a:latin typeface="Cambria" pitchFamily="18" charset="0"/>
              </a:rPr>
              <a:t>Мценский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  <a:t> район;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b="1" dirty="0" err="1" smtClean="0">
                <a:solidFill>
                  <a:srgbClr val="002060"/>
                </a:solidFill>
                <a:latin typeface="Cambria" pitchFamily="18" charset="0"/>
              </a:rPr>
              <a:t>Новосильский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  <a:t> район;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b="1" dirty="0" err="1" smtClean="0">
                <a:solidFill>
                  <a:srgbClr val="002060"/>
                </a:solidFill>
                <a:latin typeface="Cambria" pitchFamily="18" charset="0"/>
              </a:rPr>
              <a:t>Сосковский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  <a:t> район;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b="1" dirty="0" err="1" smtClean="0">
                <a:solidFill>
                  <a:srgbClr val="002060"/>
                </a:solidFill>
                <a:latin typeface="Cambria" pitchFamily="18" charset="0"/>
              </a:rPr>
              <a:t>Троснянский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  <a:t> район;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b="1" dirty="0" err="1" smtClean="0">
                <a:solidFill>
                  <a:srgbClr val="002060"/>
                </a:solidFill>
                <a:latin typeface="Cambria" pitchFamily="18" charset="0"/>
              </a:rPr>
              <a:t>Шаблыкинский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  <a:t> район</a:t>
            </a:r>
            <a:endParaRPr lang="ru-RU" altLang="ru-RU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C:\Users\user\Desktop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Заголовок 1"/>
          <p:cNvSpPr txBox="1">
            <a:spLocks/>
          </p:cNvSpPr>
          <p:nvPr/>
        </p:nvSpPr>
        <p:spPr bwMode="auto">
          <a:xfrm>
            <a:off x="274638" y="96838"/>
            <a:ext cx="88979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318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318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318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318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318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3200" b="1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Расписание ВПР на 2020 год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220788"/>
          <a:ext cx="9143998" cy="4108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789"/>
                <a:gridCol w="736305"/>
                <a:gridCol w="736305"/>
                <a:gridCol w="736305"/>
                <a:gridCol w="662405"/>
                <a:gridCol w="119466"/>
                <a:gridCol w="628973"/>
                <a:gridCol w="729575"/>
                <a:gridCol w="729575"/>
                <a:gridCol w="729575"/>
                <a:gridCol w="729575"/>
                <a:gridCol w="729575"/>
                <a:gridCol w="729575"/>
              </a:tblGrid>
              <a:tr h="505169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2 - 6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марта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10 - 13 марта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16 - 20 марта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/>
                </a:tc>
                <a:tc gridSpan="5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30 марта - 10 апреля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34283" marB="34283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13 апреля</a:t>
                      </a:r>
                      <a:r>
                        <a:rPr lang="ru-RU" sz="12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24 апреля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34283" marB="34283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640108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34283" marB="3428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марта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 апреля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endParaRPr lang="ru-RU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34283" marB="3428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апреля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 апреля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endParaRPr lang="ru-RU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апреля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 апреля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endParaRPr lang="ru-RU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апреля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23 апреля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endParaRPr lang="ru-RU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/>
                    </a:solidFill>
                  </a:tcPr>
                </a:tc>
              </a:tr>
              <a:tr h="4097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РУ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МА, ОМ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4097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ИС, БИ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МА, РУ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4097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ГГ, ИС, БИ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ОБ, РУ, МА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4097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ИЯ, ОБ, РУ, БИ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ГГ, МА, ФИ, ИС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4097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класс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БИ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ФИ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МА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РУ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ИС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ХИ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rgbClr val="FFC000"/>
                    </a:solidFill>
                  </a:tcPr>
                </a:tc>
              </a:tr>
              <a:tr h="457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ИЯ, ГГ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ИС, ХИ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ФИ, БИ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5105400"/>
          <a:ext cx="9144000" cy="188753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017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Особенности ВПР в 2020 году</a:t>
                      </a:r>
                    </a:p>
                  </a:txBody>
                  <a:tcPr marL="91435" marR="91435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Формирование работ 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из банка заданий ВПР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для 4 – 7, 11 классов, проведение 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 любой день в заданный промежуток</a:t>
                      </a:r>
                    </a:p>
                  </a:txBody>
                  <a:tcPr marL="91435" marR="91435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61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 8 классе 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 режиме апробации 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 конкретные даты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35" marR="91435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07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Обучающиеся 11 классов пишут проверочные работы по тем учебным предметам, 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которые они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не выбрали при прохождении государственной итоговой аттестации в форме ЕГЭ</a:t>
                      </a:r>
                    </a:p>
                  </a:txBody>
                  <a:tcPr marL="91435" marR="91435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6" descr="C:\Users\user\Desktop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6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Заголовок 1"/>
          <p:cNvSpPr txBox="1">
            <a:spLocks/>
          </p:cNvSpPr>
          <p:nvPr/>
        </p:nvSpPr>
        <p:spPr bwMode="auto">
          <a:xfrm>
            <a:off x="274638" y="96838"/>
            <a:ext cx="88979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318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318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318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318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318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800" b="1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Изменения в проведении ЕГЭ в 2020 году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288" y="3213100"/>
            <a:ext cx="87487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>
              <a:buFontTx/>
              <a:buAutoNum type="arabicPeriod"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Изменение места расположения – 3 ППЭ: 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       1.1. г. Орел ППЭ – 004; 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       1.2. г. Ливны ППЭ – 008; 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       1.3. </a:t>
            </a:r>
            <a:r>
              <a:rPr lang="ru-RU" altLang="ru-RU" b="1" dirty="0" err="1" smtClean="0">
                <a:solidFill>
                  <a:srgbClr val="002060"/>
                </a:solidFill>
                <a:latin typeface="Cambria" pitchFamily="18" charset="0"/>
              </a:rPr>
              <a:t>Кромской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 район ППЭ – 018;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2.   Открытие нового ППЭ: г. Орел ППЭ – 049;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3.   Изменение технологий проведения ЕГЭ: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       3.1. Передача ЭМ по сети «Интернет», 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       3.2. Сканирование в аудиториях ППЭ;</a:t>
            </a:r>
          </a:p>
          <a:p>
            <a:pPr marL="342900" indent="-342900">
              <a:buFontTx/>
              <a:buAutoNum type="arabicPeriod" startAt="4"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Переход на </a:t>
            </a:r>
            <a:r>
              <a:rPr lang="en-US" altLang="ru-RU" b="1" dirty="0" smtClean="0">
                <a:solidFill>
                  <a:srgbClr val="002060"/>
                </a:solidFill>
                <a:latin typeface="Cambria" pitchFamily="18" charset="0"/>
              </a:rPr>
              <a:t>IP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-камеры при организации видеонаблюдения в ППЭ;</a:t>
            </a:r>
          </a:p>
          <a:p>
            <a:pPr marL="342900" indent="-342900">
              <a:buFontTx/>
              <a:buAutoNum type="arabicPeriod" startAt="4"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Видеосъемка входа в помещения общего пользования: 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       5.1.  г. Орел ППЭ – 001;      5.3. г. Мценск ППЭ – 007;       5.5. Орловский район</a:t>
            </a:r>
          </a:p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      5.2.  г. Орел ППЭ – 003;      5.4. г. Ливны ППЭ – 008;                  ППЭ – 024 </a:t>
            </a:r>
          </a:p>
          <a:p>
            <a:pPr marL="342900" indent="-342900">
              <a:buFontTx/>
              <a:buAutoNum type="arabicPeriod"/>
              <a:defRPr/>
            </a:pPr>
            <a:endParaRPr lang="ru-RU" altLang="ru-RU" dirty="0" smtClean="0">
              <a:solidFill>
                <a:srgbClr val="002060"/>
              </a:solidFill>
            </a:endParaRPr>
          </a:p>
        </p:txBody>
      </p:sp>
      <p:sp>
        <p:nvSpPr>
          <p:cNvPr id="19463" name="Прямоугольник 1"/>
          <p:cNvSpPr>
            <a:spLocks noChangeArrowheads="1"/>
          </p:cNvSpPr>
          <p:nvPr/>
        </p:nvSpPr>
        <p:spPr bwMode="auto">
          <a:xfrm>
            <a:off x="4356100" y="1268413"/>
            <a:ext cx="46799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Пересечение выпускников одной образовательной организации в аудитории проведения ЕГЭ по русскому языку или математике базового или профильного уровней в ППЭ</a:t>
            </a:r>
          </a:p>
        </p:txBody>
      </p:sp>
      <p:sp>
        <p:nvSpPr>
          <p:cNvPr id="19464" name="Прямоугольник 2"/>
          <p:cNvSpPr>
            <a:spLocks noChangeArrowheads="1"/>
          </p:cNvSpPr>
          <p:nvPr/>
        </p:nvSpPr>
        <p:spPr bwMode="auto">
          <a:xfrm>
            <a:off x="428625" y="1344613"/>
            <a:ext cx="3798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rgbClr val="00B050"/>
                </a:solidFill>
                <a:latin typeface="Cambria" pitchFamily="18" charset="0"/>
              </a:rPr>
              <a:t>Показатель обеспечения объективности процедур оценки качества образования </a:t>
            </a:r>
            <a:br>
              <a:rPr lang="ru-RU" altLang="ru-RU" b="1">
                <a:solidFill>
                  <a:srgbClr val="00B050"/>
                </a:solidFill>
                <a:latin typeface="Cambria" pitchFamily="18" charset="0"/>
              </a:rPr>
            </a:br>
            <a:r>
              <a:rPr lang="ru-RU" altLang="ru-RU" b="1">
                <a:solidFill>
                  <a:srgbClr val="00B050"/>
                </a:solidFill>
                <a:latin typeface="Cambria" pitchFamily="18" charset="0"/>
              </a:rPr>
              <a:t>в Орловской области</a:t>
            </a:r>
          </a:p>
        </p:txBody>
      </p:sp>
      <p:sp>
        <p:nvSpPr>
          <p:cNvPr id="11" name="Нашивка 10"/>
          <p:cNvSpPr/>
          <p:nvPr/>
        </p:nvSpPr>
        <p:spPr>
          <a:xfrm>
            <a:off x="3924300" y="1344613"/>
            <a:ext cx="303213" cy="1200150"/>
          </a:xfrm>
          <a:prstGeom prst="chevron">
            <a:avLst/>
          </a:prstGeom>
          <a:solidFill>
            <a:srgbClr val="00B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4332288" y="139700"/>
            <a:ext cx="288925" cy="5426075"/>
          </a:xfrm>
          <a:prstGeom prst="chevron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>
            <a:spLocks noGrp="1"/>
          </p:cNvSpPr>
          <p:nvPr>
            <p:ph type="ctrTitle"/>
          </p:nvPr>
        </p:nvSpPr>
        <p:spPr>
          <a:xfrm>
            <a:off x="0" y="44450"/>
            <a:ext cx="9109075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Изменения в логистике ППЭ ЕГЭ в 2020 году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9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9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0492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82763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7"/>
          <a:stretch>
            <a:fillRect/>
          </a:stretch>
        </p:blipFill>
        <p:spPr bwMode="auto">
          <a:xfrm>
            <a:off x="2841625" y="2251075"/>
            <a:ext cx="3673475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94" name="Группа 10"/>
          <p:cNvGrpSpPr>
            <a:grpSpLocks/>
          </p:cNvGrpSpPr>
          <p:nvPr/>
        </p:nvGrpSpPr>
        <p:grpSpPr bwMode="auto">
          <a:xfrm>
            <a:off x="82550" y="1298575"/>
            <a:ext cx="3697288" cy="2295525"/>
            <a:chOff x="454841" y="1298457"/>
            <a:chExt cx="3697909" cy="229563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54841" y="1298457"/>
              <a:ext cx="3697909" cy="600104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latin typeface="Cambria" pitchFamily="18" charset="0"/>
                </a:rPr>
                <a:t>ППЭ – 014 </a:t>
              </a:r>
            </a:p>
            <a:p>
              <a:pPr algn="ctr">
                <a:defRPr/>
              </a:pPr>
              <a:r>
                <a:rPr lang="ru-RU" sz="1600" b="1" dirty="0">
                  <a:latin typeface="Cambria" pitchFamily="18" charset="0"/>
                </a:rPr>
                <a:t>МБОУ </a:t>
              </a:r>
              <a:r>
                <a:rPr lang="ru-RU" sz="1600" b="1" dirty="0" err="1">
                  <a:latin typeface="Cambria" pitchFamily="18" charset="0"/>
                </a:rPr>
                <a:t>Залегощенская</a:t>
              </a:r>
              <a:r>
                <a:rPr lang="ru-RU" sz="1600" b="1" dirty="0">
                  <a:latin typeface="Cambria" pitchFamily="18" charset="0"/>
                </a:rPr>
                <a:t> СОШ № 1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51724" y="2035093"/>
              <a:ext cx="3304143" cy="433409"/>
            </a:xfrm>
            <a:prstGeom prst="rect">
              <a:avLst/>
            </a:prstGeom>
            <a:solidFill>
              <a:srgbClr val="B5CAE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b="1" dirty="0">
                  <a:solidFill>
                    <a:schemeClr val="bg1"/>
                  </a:solidFill>
                  <a:latin typeface="Cambria" pitchFamily="18" charset="0"/>
                </a:rPr>
                <a:t>ОО </a:t>
              </a:r>
              <a:r>
                <a:rPr lang="ru-RU" sz="1500" b="1" dirty="0" err="1">
                  <a:solidFill>
                    <a:schemeClr val="bg1"/>
                  </a:solidFill>
                  <a:latin typeface="Cambria" pitchFamily="18" charset="0"/>
                </a:rPr>
                <a:t>Залегощенского</a:t>
              </a:r>
              <a:r>
                <a:rPr lang="ru-RU" sz="1500" b="1" dirty="0">
                  <a:solidFill>
                    <a:schemeClr val="bg1"/>
                  </a:solidFill>
                  <a:latin typeface="Cambria" pitchFamily="18" charset="0"/>
                </a:rPr>
                <a:t> района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27967" y="2601859"/>
              <a:ext cx="2951658" cy="442934"/>
            </a:xfrm>
            <a:prstGeom prst="rect">
              <a:avLst/>
            </a:prstGeom>
            <a:solidFill>
              <a:srgbClr val="E0E9F4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b="1" dirty="0">
                  <a:solidFill>
                    <a:schemeClr val="tx2"/>
                  </a:solidFill>
                  <a:latin typeface="Cambria" pitchFamily="18" charset="0"/>
                </a:rPr>
                <a:t>ОО </a:t>
              </a:r>
              <a:r>
                <a:rPr lang="ru-RU" sz="1500" b="1" dirty="0" err="1">
                  <a:solidFill>
                    <a:schemeClr val="tx2"/>
                  </a:solidFill>
                  <a:latin typeface="Cambria" pitchFamily="18" charset="0"/>
                </a:rPr>
                <a:t>Корсаковского</a:t>
              </a:r>
              <a:r>
                <a:rPr lang="ru-RU" sz="1500" b="1" dirty="0">
                  <a:solidFill>
                    <a:schemeClr val="tx2"/>
                  </a:solidFill>
                  <a:latin typeface="Cambria" pitchFamily="18" charset="0"/>
                </a:rPr>
                <a:t> района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001033" y="3141635"/>
              <a:ext cx="2634105" cy="4524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b="1" dirty="0">
                  <a:solidFill>
                    <a:schemeClr val="tx2"/>
                  </a:solidFill>
                  <a:latin typeface="Cambria" pitchFamily="18" charset="0"/>
                </a:rPr>
                <a:t>ОО Новосильского района</a:t>
              </a:r>
            </a:p>
          </p:txBody>
        </p:sp>
        <p:sp>
          <p:nvSpPr>
            <p:cNvPr id="10" name="Блок-схема: ручное управление 9"/>
            <p:cNvSpPr/>
            <p:nvPr/>
          </p:nvSpPr>
          <p:spPr>
            <a:xfrm>
              <a:off x="454841" y="1908087"/>
              <a:ext cx="3685207" cy="12383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75 w 10000"/>
                <a:gd name="connsiteY3" fmla="*/ 9701 h 10000"/>
                <a:gd name="connsiteX4" fmla="*/ 0 w 10000"/>
                <a:gd name="connsiteY4" fmla="*/ 0 h 10000"/>
                <a:gd name="connsiteX0" fmla="*/ 0 w 10000"/>
                <a:gd name="connsiteY0" fmla="*/ 0 h 9701"/>
                <a:gd name="connsiteX1" fmla="*/ 10000 w 10000"/>
                <a:gd name="connsiteY1" fmla="*/ 0 h 9701"/>
                <a:gd name="connsiteX2" fmla="*/ 9487 w 10000"/>
                <a:gd name="connsiteY2" fmla="*/ 9701 h 9701"/>
                <a:gd name="connsiteX3" fmla="*/ 575 w 10000"/>
                <a:gd name="connsiteY3" fmla="*/ 9701 h 9701"/>
                <a:gd name="connsiteX4" fmla="*/ 0 w 10000"/>
                <a:gd name="connsiteY4" fmla="*/ 0 h 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701">
                  <a:moveTo>
                    <a:pt x="0" y="0"/>
                  </a:moveTo>
                  <a:lnTo>
                    <a:pt x="10000" y="0"/>
                  </a:lnTo>
                  <a:lnTo>
                    <a:pt x="9487" y="9701"/>
                  </a:lnTo>
                  <a:lnTo>
                    <a:pt x="575" y="9701"/>
                  </a:lnTo>
                  <a:cubicBezTo>
                    <a:pt x="383" y="6467"/>
                    <a:pt x="192" y="3234"/>
                    <a:pt x="0" y="0"/>
                  </a:cubicBezTo>
                  <a:close/>
                </a:path>
              </a:pathLst>
            </a:custGeom>
            <a:solidFill>
              <a:srgbClr val="8BA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5" name="Блок-схема: ручное управление 9"/>
            <p:cNvSpPr/>
            <p:nvPr/>
          </p:nvSpPr>
          <p:spPr>
            <a:xfrm>
              <a:off x="651724" y="2473264"/>
              <a:ext cx="3304143" cy="12383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75 w 10000"/>
                <a:gd name="connsiteY3" fmla="*/ 9701 h 10000"/>
                <a:gd name="connsiteX4" fmla="*/ 0 w 10000"/>
                <a:gd name="connsiteY4" fmla="*/ 0 h 10000"/>
                <a:gd name="connsiteX0" fmla="*/ 0 w 10000"/>
                <a:gd name="connsiteY0" fmla="*/ 0 h 9701"/>
                <a:gd name="connsiteX1" fmla="*/ 10000 w 10000"/>
                <a:gd name="connsiteY1" fmla="*/ 0 h 9701"/>
                <a:gd name="connsiteX2" fmla="*/ 9487 w 10000"/>
                <a:gd name="connsiteY2" fmla="*/ 9701 h 9701"/>
                <a:gd name="connsiteX3" fmla="*/ 575 w 10000"/>
                <a:gd name="connsiteY3" fmla="*/ 9701 h 9701"/>
                <a:gd name="connsiteX4" fmla="*/ 0 w 10000"/>
                <a:gd name="connsiteY4" fmla="*/ 0 h 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701">
                  <a:moveTo>
                    <a:pt x="0" y="0"/>
                  </a:moveTo>
                  <a:lnTo>
                    <a:pt x="10000" y="0"/>
                  </a:lnTo>
                  <a:lnTo>
                    <a:pt x="9487" y="9701"/>
                  </a:lnTo>
                  <a:lnTo>
                    <a:pt x="575" y="9701"/>
                  </a:lnTo>
                  <a:cubicBezTo>
                    <a:pt x="383" y="6467"/>
                    <a:pt x="192" y="3234"/>
                    <a:pt x="0" y="0"/>
                  </a:cubicBezTo>
                  <a:close/>
                </a:path>
              </a:pathLst>
            </a:custGeom>
            <a:solidFill>
              <a:srgbClr val="C4D4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" name="Блок-схема: ручное управление 9"/>
            <p:cNvSpPr/>
            <p:nvPr/>
          </p:nvSpPr>
          <p:spPr>
            <a:xfrm>
              <a:off x="827967" y="3052731"/>
              <a:ext cx="2951658" cy="12383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75 w 10000"/>
                <a:gd name="connsiteY3" fmla="*/ 9701 h 10000"/>
                <a:gd name="connsiteX4" fmla="*/ 0 w 10000"/>
                <a:gd name="connsiteY4" fmla="*/ 0 h 10000"/>
                <a:gd name="connsiteX0" fmla="*/ 0 w 10000"/>
                <a:gd name="connsiteY0" fmla="*/ 0 h 9701"/>
                <a:gd name="connsiteX1" fmla="*/ 10000 w 10000"/>
                <a:gd name="connsiteY1" fmla="*/ 0 h 9701"/>
                <a:gd name="connsiteX2" fmla="*/ 9487 w 10000"/>
                <a:gd name="connsiteY2" fmla="*/ 9701 h 9701"/>
                <a:gd name="connsiteX3" fmla="*/ 575 w 10000"/>
                <a:gd name="connsiteY3" fmla="*/ 9701 h 9701"/>
                <a:gd name="connsiteX4" fmla="*/ 0 w 10000"/>
                <a:gd name="connsiteY4" fmla="*/ 0 h 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701">
                  <a:moveTo>
                    <a:pt x="0" y="0"/>
                  </a:moveTo>
                  <a:lnTo>
                    <a:pt x="10000" y="0"/>
                  </a:lnTo>
                  <a:lnTo>
                    <a:pt x="9487" y="9701"/>
                  </a:lnTo>
                  <a:lnTo>
                    <a:pt x="575" y="9701"/>
                  </a:lnTo>
                  <a:cubicBezTo>
                    <a:pt x="383" y="6467"/>
                    <a:pt x="192" y="3234"/>
                    <a:pt x="0" y="0"/>
                  </a:cubicBezTo>
                  <a:close/>
                </a:path>
              </a:pathLst>
            </a:cu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0495" name="Группа 70"/>
          <p:cNvGrpSpPr>
            <a:grpSpLocks/>
          </p:cNvGrpSpPr>
          <p:nvPr/>
        </p:nvGrpSpPr>
        <p:grpSpPr bwMode="auto">
          <a:xfrm>
            <a:off x="5338763" y="1311275"/>
            <a:ext cx="3697287" cy="2295525"/>
            <a:chOff x="454841" y="1298457"/>
            <a:chExt cx="3697909" cy="2295637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454841" y="1298457"/>
              <a:ext cx="3697909" cy="600104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latin typeface="Cambria" pitchFamily="18" charset="0"/>
                </a:rPr>
                <a:t>ППЭ – 018 </a:t>
              </a:r>
            </a:p>
            <a:p>
              <a:pPr algn="ctr">
                <a:defRPr/>
              </a:pPr>
              <a:r>
                <a:rPr lang="ru-RU" sz="1600" b="1" dirty="0">
                  <a:latin typeface="Cambria" pitchFamily="18" charset="0"/>
                </a:rPr>
                <a:t>МБОУ </a:t>
              </a:r>
              <a:r>
                <a:rPr lang="ru-RU" sz="1600" b="1" dirty="0" err="1">
                  <a:latin typeface="Cambria" pitchFamily="18" charset="0"/>
                </a:rPr>
                <a:t>Кромская</a:t>
              </a:r>
              <a:r>
                <a:rPr lang="ru-RU" sz="1600" b="1" dirty="0">
                  <a:latin typeface="Cambria" pitchFamily="18" charset="0"/>
                </a:rPr>
                <a:t> СОШ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724" y="2035093"/>
              <a:ext cx="3304143" cy="433409"/>
            </a:xfrm>
            <a:prstGeom prst="rect">
              <a:avLst/>
            </a:prstGeom>
            <a:solidFill>
              <a:srgbClr val="B5CAE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b="1" dirty="0">
                  <a:solidFill>
                    <a:schemeClr val="bg1"/>
                  </a:solidFill>
                  <a:latin typeface="Cambria" pitchFamily="18" charset="0"/>
                </a:rPr>
                <a:t>ОО </a:t>
              </a:r>
              <a:r>
                <a:rPr lang="ru-RU" sz="1500" b="1" dirty="0" err="1">
                  <a:solidFill>
                    <a:schemeClr val="bg1"/>
                  </a:solidFill>
                  <a:latin typeface="Cambria" pitchFamily="18" charset="0"/>
                </a:rPr>
                <a:t>Кромского</a:t>
              </a:r>
              <a:r>
                <a:rPr lang="ru-RU" sz="1500" b="1" dirty="0">
                  <a:solidFill>
                    <a:schemeClr val="bg1"/>
                  </a:solidFill>
                  <a:latin typeface="Cambria" pitchFamily="18" charset="0"/>
                </a:rPr>
                <a:t> района</a:t>
              </a: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827966" y="2601859"/>
              <a:ext cx="2951659" cy="442934"/>
            </a:xfrm>
            <a:prstGeom prst="rect">
              <a:avLst/>
            </a:prstGeom>
            <a:solidFill>
              <a:srgbClr val="E0E9F4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b="1" dirty="0">
                  <a:solidFill>
                    <a:schemeClr val="tx2"/>
                  </a:solidFill>
                  <a:latin typeface="Cambria" pitchFamily="18" charset="0"/>
                </a:rPr>
                <a:t>ОО Дмитровского района</a:t>
              </a: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001033" y="3141635"/>
              <a:ext cx="2634105" cy="4524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b="1" dirty="0">
                  <a:solidFill>
                    <a:schemeClr val="tx2"/>
                  </a:solidFill>
                  <a:latin typeface="Cambria" pitchFamily="18" charset="0"/>
                </a:rPr>
                <a:t>ОО </a:t>
              </a:r>
              <a:r>
                <a:rPr lang="ru-RU" sz="1500" b="1" dirty="0" err="1">
                  <a:solidFill>
                    <a:schemeClr val="tx2"/>
                  </a:solidFill>
                  <a:latin typeface="Cambria" pitchFamily="18" charset="0"/>
                </a:rPr>
                <a:t>Троснянского</a:t>
              </a:r>
              <a:r>
                <a:rPr lang="ru-RU" sz="1500" b="1" dirty="0">
                  <a:solidFill>
                    <a:schemeClr val="tx2"/>
                  </a:solidFill>
                  <a:latin typeface="Cambria" pitchFamily="18" charset="0"/>
                </a:rPr>
                <a:t> района</a:t>
              </a:r>
            </a:p>
          </p:txBody>
        </p:sp>
        <p:sp>
          <p:nvSpPr>
            <p:cNvPr id="95" name="Блок-схема: ручное управление 9"/>
            <p:cNvSpPr/>
            <p:nvPr/>
          </p:nvSpPr>
          <p:spPr>
            <a:xfrm>
              <a:off x="454841" y="1908087"/>
              <a:ext cx="3685207" cy="12383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75 w 10000"/>
                <a:gd name="connsiteY3" fmla="*/ 9701 h 10000"/>
                <a:gd name="connsiteX4" fmla="*/ 0 w 10000"/>
                <a:gd name="connsiteY4" fmla="*/ 0 h 10000"/>
                <a:gd name="connsiteX0" fmla="*/ 0 w 10000"/>
                <a:gd name="connsiteY0" fmla="*/ 0 h 9701"/>
                <a:gd name="connsiteX1" fmla="*/ 10000 w 10000"/>
                <a:gd name="connsiteY1" fmla="*/ 0 h 9701"/>
                <a:gd name="connsiteX2" fmla="*/ 9487 w 10000"/>
                <a:gd name="connsiteY2" fmla="*/ 9701 h 9701"/>
                <a:gd name="connsiteX3" fmla="*/ 575 w 10000"/>
                <a:gd name="connsiteY3" fmla="*/ 9701 h 9701"/>
                <a:gd name="connsiteX4" fmla="*/ 0 w 10000"/>
                <a:gd name="connsiteY4" fmla="*/ 0 h 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701">
                  <a:moveTo>
                    <a:pt x="0" y="0"/>
                  </a:moveTo>
                  <a:lnTo>
                    <a:pt x="10000" y="0"/>
                  </a:lnTo>
                  <a:lnTo>
                    <a:pt x="9487" y="9701"/>
                  </a:lnTo>
                  <a:lnTo>
                    <a:pt x="575" y="9701"/>
                  </a:lnTo>
                  <a:cubicBezTo>
                    <a:pt x="383" y="6467"/>
                    <a:pt x="192" y="3234"/>
                    <a:pt x="0" y="0"/>
                  </a:cubicBezTo>
                  <a:close/>
                </a:path>
              </a:pathLst>
            </a:custGeom>
            <a:solidFill>
              <a:srgbClr val="8BA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6" name="Блок-схема: ручное управление 9"/>
            <p:cNvSpPr/>
            <p:nvPr/>
          </p:nvSpPr>
          <p:spPr>
            <a:xfrm>
              <a:off x="651724" y="2473264"/>
              <a:ext cx="3304143" cy="12383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75 w 10000"/>
                <a:gd name="connsiteY3" fmla="*/ 9701 h 10000"/>
                <a:gd name="connsiteX4" fmla="*/ 0 w 10000"/>
                <a:gd name="connsiteY4" fmla="*/ 0 h 10000"/>
                <a:gd name="connsiteX0" fmla="*/ 0 w 10000"/>
                <a:gd name="connsiteY0" fmla="*/ 0 h 9701"/>
                <a:gd name="connsiteX1" fmla="*/ 10000 w 10000"/>
                <a:gd name="connsiteY1" fmla="*/ 0 h 9701"/>
                <a:gd name="connsiteX2" fmla="*/ 9487 w 10000"/>
                <a:gd name="connsiteY2" fmla="*/ 9701 h 9701"/>
                <a:gd name="connsiteX3" fmla="*/ 575 w 10000"/>
                <a:gd name="connsiteY3" fmla="*/ 9701 h 9701"/>
                <a:gd name="connsiteX4" fmla="*/ 0 w 10000"/>
                <a:gd name="connsiteY4" fmla="*/ 0 h 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701">
                  <a:moveTo>
                    <a:pt x="0" y="0"/>
                  </a:moveTo>
                  <a:lnTo>
                    <a:pt x="10000" y="0"/>
                  </a:lnTo>
                  <a:lnTo>
                    <a:pt x="9487" y="9701"/>
                  </a:lnTo>
                  <a:lnTo>
                    <a:pt x="575" y="9701"/>
                  </a:lnTo>
                  <a:cubicBezTo>
                    <a:pt x="383" y="6467"/>
                    <a:pt x="192" y="3234"/>
                    <a:pt x="0" y="0"/>
                  </a:cubicBezTo>
                  <a:close/>
                </a:path>
              </a:pathLst>
            </a:custGeom>
            <a:solidFill>
              <a:srgbClr val="C4D4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" name="Блок-схема: ручное управление 9"/>
            <p:cNvSpPr/>
            <p:nvPr/>
          </p:nvSpPr>
          <p:spPr>
            <a:xfrm>
              <a:off x="827966" y="3052731"/>
              <a:ext cx="2951659" cy="12383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75 w 10000"/>
                <a:gd name="connsiteY3" fmla="*/ 9701 h 10000"/>
                <a:gd name="connsiteX4" fmla="*/ 0 w 10000"/>
                <a:gd name="connsiteY4" fmla="*/ 0 h 10000"/>
                <a:gd name="connsiteX0" fmla="*/ 0 w 10000"/>
                <a:gd name="connsiteY0" fmla="*/ 0 h 9701"/>
                <a:gd name="connsiteX1" fmla="*/ 10000 w 10000"/>
                <a:gd name="connsiteY1" fmla="*/ 0 h 9701"/>
                <a:gd name="connsiteX2" fmla="*/ 9487 w 10000"/>
                <a:gd name="connsiteY2" fmla="*/ 9701 h 9701"/>
                <a:gd name="connsiteX3" fmla="*/ 575 w 10000"/>
                <a:gd name="connsiteY3" fmla="*/ 9701 h 9701"/>
                <a:gd name="connsiteX4" fmla="*/ 0 w 10000"/>
                <a:gd name="connsiteY4" fmla="*/ 0 h 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701">
                  <a:moveTo>
                    <a:pt x="0" y="0"/>
                  </a:moveTo>
                  <a:lnTo>
                    <a:pt x="10000" y="0"/>
                  </a:lnTo>
                  <a:lnTo>
                    <a:pt x="9487" y="9701"/>
                  </a:lnTo>
                  <a:lnTo>
                    <a:pt x="575" y="9701"/>
                  </a:lnTo>
                  <a:cubicBezTo>
                    <a:pt x="383" y="6467"/>
                    <a:pt x="192" y="3234"/>
                    <a:pt x="0" y="0"/>
                  </a:cubicBezTo>
                  <a:close/>
                </a:path>
              </a:pathLst>
            </a:cu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0496" name="Группа 97"/>
          <p:cNvGrpSpPr>
            <a:grpSpLocks/>
          </p:cNvGrpSpPr>
          <p:nvPr/>
        </p:nvGrpSpPr>
        <p:grpSpPr bwMode="auto">
          <a:xfrm>
            <a:off x="298450" y="4778375"/>
            <a:ext cx="3697288" cy="1746250"/>
            <a:chOff x="454841" y="1298457"/>
            <a:chExt cx="3697909" cy="1747022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454841" y="1298457"/>
              <a:ext cx="3697909" cy="600340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latin typeface="Cambria" pitchFamily="18" charset="0"/>
                </a:rPr>
                <a:t>ППЭ – 024 </a:t>
              </a:r>
            </a:p>
            <a:p>
              <a:pPr algn="ctr">
                <a:defRPr/>
              </a:pPr>
              <a:r>
                <a:rPr lang="ru-RU" sz="1600" b="1" dirty="0">
                  <a:latin typeface="Cambria" pitchFamily="18" charset="0"/>
                </a:rPr>
                <a:t>МБОУ Стрелецкая СОШ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651724" y="2035383"/>
              <a:ext cx="3304143" cy="431991"/>
            </a:xfrm>
            <a:prstGeom prst="rect">
              <a:avLst/>
            </a:prstGeom>
            <a:solidFill>
              <a:srgbClr val="B5CAE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b="1" dirty="0">
                  <a:solidFill>
                    <a:schemeClr val="tx2"/>
                  </a:solidFill>
                  <a:latin typeface="Cambria" pitchFamily="18" charset="0"/>
                </a:rPr>
                <a:t>ОО Орловского района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827967" y="2602371"/>
              <a:ext cx="2951658" cy="443108"/>
            </a:xfrm>
            <a:prstGeom prst="rect">
              <a:avLst/>
            </a:prstGeom>
            <a:solidFill>
              <a:srgbClr val="E9EFF7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b="1" dirty="0">
                  <a:solidFill>
                    <a:schemeClr val="tx2"/>
                  </a:solidFill>
                  <a:latin typeface="Cambria" pitchFamily="18" charset="0"/>
                </a:rPr>
                <a:t>ОО Знаменского района</a:t>
              </a:r>
            </a:p>
          </p:txBody>
        </p:sp>
        <p:sp>
          <p:nvSpPr>
            <p:cNvPr id="103" name="Блок-схема: ручное управление 9"/>
            <p:cNvSpPr/>
            <p:nvPr/>
          </p:nvSpPr>
          <p:spPr>
            <a:xfrm>
              <a:off x="454841" y="1908326"/>
              <a:ext cx="3685207" cy="12388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75 w 10000"/>
                <a:gd name="connsiteY3" fmla="*/ 9701 h 10000"/>
                <a:gd name="connsiteX4" fmla="*/ 0 w 10000"/>
                <a:gd name="connsiteY4" fmla="*/ 0 h 10000"/>
                <a:gd name="connsiteX0" fmla="*/ 0 w 10000"/>
                <a:gd name="connsiteY0" fmla="*/ 0 h 9701"/>
                <a:gd name="connsiteX1" fmla="*/ 10000 w 10000"/>
                <a:gd name="connsiteY1" fmla="*/ 0 h 9701"/>
                <a:gd name="connsiteX2" fmla="*/ 9487 w 10000"/>
                <a:gd name="connsiteY2" fmla="*/ 9701 h 9701"/>
                <a:gd name="connsiteX3" fmla="*/ 575 w 10000"/>
                <a:gd name="connsiteY3" fmla="*/ 9701 h 9701"/>
                <a:gd name="connsiteX4" fmla="*/ 0 w 10000"/>
                <a:gd name="connsiteY4" fmla="*/ 0 h 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701">
                  <a:moveTo>
                    <a:pt x="0" y="0"/>
                  </a:moveTo>
                  <a:lnTo>
                    <a:pt x="10000" y="0"/>
                  </a:lnTo>
                  <a:lnTo>
                    <a:pt x="9487" y="9701"/>
                  </a:lnTo>
                  <a:lnTo>
                    <a:pt x="575" y="9701"/>
                  </a:lnTo>
                  <a:cubicBezTo>
                    <a:pt x="383" y="6467"/>
                    <a:pt x="192" y="3234"/>
                    <a:pt x="0" y="0"/>
                  </a:cubicBezTo>
                  <a:close/>
                </a:path>
              </a:pathLst>
            </a:custGeom>
            <a:solidFill>
              <a:srgbClr val="8BA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4" name="Блок-схема: ручное управление 9"/>
            <p:cNvSpPr/>
            <p:nvPr/>
          </p:nvSpPr>
          <p:spPr>
            <a:xfrm>
              <a:off x="651724" y="2473726"/>
              <a:ext cx="3304143" cy="12388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75 w 10000"/>
                <a:gd name="connsiteY3" fmla="*/ 9701 h 10000"/>
                <a:gd name="connsiteX4" fmla="*/ 0 w 10000"/>
                <a:gd name="connsiteY4" fmla="*/ 0 h 10000"/>
                <a:gd name="connsiteX0" fmla="*/ 0 w 10000"/>
                <a:gd name="connsiteY0" fmla="*/ 0 h 9701"/>
                <a:gd name="connsiteX1" fmla="*/ 10000 w 10000"/>
                <a:gd name="connsiteY1" fmla="*/ 0 h 9701"/>
                <a:gd name="connsiteX2" fmla="*/ 9487 w 10000"/>
                <a:gd name="connsiteY2" fmla="*/ 9701 h 9701"/>
                <a:gd name="connsiteX3" fmla="*/ 575 w 10000"/>
                <a:gd name="connsiteY3" fmla="*/ 9701 h 9701"/>
                <a:gd name="connsiteX4" fmla="*/ 0 w 10000"/>
                <a:gd name="connsiteY4" fmla="*/ 0 h 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701">
                  <a:moveTo>
                    <a:pt x="0" y="0"/>
                  </a:moveTo>
                  <a:lnTo>
                    <a:pt x="10000" y="0"/>
                  </a:lnTo>
                  <a:lnTo>
                    <a:pt x="9487" y="9701"/>
                  </a:lnTo>
                  <a:lnTo>
                    <a:pt x="575" y="9701"/>
                  </a:lnTo>
                  <a:cubicBezTo>
                    <a:pt x="383" y="6467"/>
                    <a:pt x="192" y="3234"/>
                    <a:pt x="0" y="0"/>
                  </a:cubicBezTo>
                  <a:close/>
                </a:path>
              </a:pathLst>
            </a:custGeom>
            <a:solidFill>
              <a:srgbClr val="C4D4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0497" name="Группа 105"/>
          <p:cNvGrpSpPr>
            <a:grpSpLocks/>
          </p:cNvGrpSpPr>
          <p:nvPr/>
        </p:nvGrpSpPr>
        <p:grpSpPr bwMode="auto">
          <a:xfrm>
            <a:off x="5148263" y="4778375"/>
            <a:ext cx="3697287" cy="1746250"/>
            <a:chOff x="454841" y="1298457"/>
            <a:chExt cx="3697909" cy="1747022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454841" y="1298457"/>
              <a:ext cx="3697909" cy="600340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latin typeface="Cambria" pitchFamily="18" charset="0"/>
                </a:rPr>
                <a:t>ППЭ – 026 </a:t>
              </a:r>
            </a:p>
            <a:p>
              <a:pPr algn="ctr">
                <a:defRPr/>
              </a:pPr>
              <a:r>
                <a:rPr lang="ru-RU" sz="1600" b="1" dirty="0">
                  <a:latin typeface="Cambria" pitchFamily="18" charset="0"/>
                </a:rPr>
                <a:t>МБОУ «Змиёвский лицей»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651724" y="2035383"/>
              <a:ext cx="3304143" cy="431991"/>
            </a:xfrm>
            <a:prstGeom prst="rect">
              <a:avLst/>
            </a:prstGeom>
            <a:solidFill>
              <a:srgbClr val="B5CAE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b="1" dirty="0">
                  <a:solidFill>
                    <a:schemeClr val="tx2"/>
                  </a:solidFill>
                  <a:latin typeface="Cambria" pitchFamily="18" charset="0"/>
                </a:rPr>
                <a:t>ОО Свердловского района</a:t>
              </a: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827966" y="2602371"/>
              <a:ext cx="2951659" cy="443108"/>
            </a:xfrm>
            <a:prstGeom prst="rect">
              <a:avLst/>
            </a:prstGeom>
            <a:solidFill>
              <a:srgbClr val="E9EFF7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b="1" dirty="0">
                  <a:solidFill>
                    <a:schemeClr val="tx2"/>
                  </a:solidFill>
                  <a:latin typeface="Cambria" pitchFamily="18" charset="0"/>
                </a:rPr>
                <a:t>ОО </a:t>
              </a:r>
              <a:r>
                <a:rPr lang="ru-RU" sz="1500" b="1" dirty="0" err="1">
                  <a:solidFill>
                    <a:schemeClr val="tx2"/>
                  </a:solidFill>
                  <a:latin typeface="Cambria" pitchFamily="18" charset="0"/>
                </a:rPr>
                <a:t>Глазуновского</a:t>
              </a:r>
              <a:r>
                <a:rPr lang="ru-RU" sz="1500" b="1" dirty="0">
                  <a:solidFill>
                    <a:schemeClr val="tx2"/>
                  </a:solidFill>
                  <a:latin typeface="Cambria" pitchFamily="18" charset="0"/>
                </a:rPr>
                <a:t> района</a:t>
              </a:r>
            </a:p>
          </p:txBody>
        </p:sp>
        <p:sp>
          <p:nvSpPr>
            <p:cNvPr id="110" name="Блок-схема: ручное управление 9"/>
            <p:cNvSpPr/>
            <p:nvPr/>
          </p:nvSpPr>
          <p:spPr>
            <a:xfrm>
              <a:off x="454841" y="1908326"/>
              <a:ext cx="3685207" cy="12388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75 w 10000"/>
                <a:gd name="connsiteY3" fmla="*/ 9701 h 10000"/>
                <a:gd name="connsiteX4" fmla="*/ 0 w 10000"/>
                <a:gd name="connsiteY4" fmla="*/ 0 h 10000"/>
                <a:gd name="connsiteX0" fmla="*/ 0 w 10000"/>
                <a:gd name="connsiteY0" fmla="*/ 0 h 9701"/>
                <a:gd name="connsiteX1" fmla="*/ 10000 w 10000"/>
                <a:gd name="connsiteY1" fmla="*/ 0 h 9701"/>
                <a:gd name="connsiteX2" fmla="*/ 9487 w 10000"/>
                <a:gd name="connsiteY2" fmla="*/ 9701 h 9701"/>
                <a:gd name="connsiteX3" fmla="*/ 575 w 10000"/>
                <a:gd name="connsiteY3" fmla="*/ 9701 h 9701"/>
                <a:gd name="connsiteX4" fmla="*/ 0 w 10000"/>
                <a:gd name="connsiteY4" fmla="*/ 0 h 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701">
                  <a:moveTo>
                    <a:pt x="0" y="0"/>
                  </a:moveTo>
                  <a:lnTo>
                    <a:pt x="10000" y="0"/>
                  </a:lnTo>
                  <a:lnTo>
                    <a:pt x="9487" y="9701"/>
                  </a:lnTo>
                  <a:lnTo>
                    <a:pt x="575" y="9701"/>
                  </a:lnTo>
                  <a:cubicBezTo>
                    <a:pt x="383" y="6467"/>
                    <a:pt x="192" y="3234"/>
                    <a:pt x="0" y="0"/>
                  </a:cubicBezTo>
                  <a:close/>
                </a:path>
              </a:pathLst>
            </a:custGeom>
            <a:solidFill>
              <a:srgbClr val="8BA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1" name="Блок-схема: ручное управление 9"/>
            <p:cNvSpPr/>
            <p:nvPr/>
          </p:nvSpPr>
          <p:spPr>
            <a:xfrm>
              <a:off x="651724" y="2473726"/>
              <a:ext cx="3304143" cy="12388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75 w 10000"/>
                <a:gd name="connsiteY3" fmla="*/ 9701 h 10000"/>
                <a:gd name="connsiteX4" fmla="*/ 0 w 10000"/>
                <a:gd name="connsiteY4" fmla="*/ 0 h 10000"/>
                <a:gd name="connsiteX0" fmla="*/ 0 w 10000"/>
                <a:gd name="connsiteY0" fmla="*/ 0 h 9701"/>
                <a:gd name="connsiteX1" fmla="*/ 10000 w 10000"/>
                <a:gd name="connsiteY1" fmla="*/ 0 h 9701"/>
                <a:gd name="connsiteX2" fmla="*/ 9487 w 10000"/>
                <a:gd name="connsiteY2" fmla="*/ 9701 h 9701"/>
                <a:gd name="connsiteX3" fmla="*/ 575 w 10000"/>
                <a:gd name="connsiteY3" fmla="*/ 9701 h 9701"/>
                <a:gd name="connsiteX4" fmla="*/ 0 w 10000"/>
                <a:gd name="connsiteY4" fmla="*/ 0 h 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701">
                  <a:moveTo>
                    <a:pt x="0" y="0"/>
                  </a:moveTo>
                  <a:lnTo>
                    <a:pt x="10000" y="0"/>
                  </a:lnTo>
                  <a:lnTo>
                    <a:pt x="9487" y="9701"/>
                  </a:lnTo>
                  <a:lnTo>
                    <a:pt x="575" y="9701"/>
                  </a:lnTo>
                  <a:cubicBezTo>
                    <a:pt x="383" y="6467"/>
                    <a:pt x="192" y="3234"/>
                    <a:pt x="0" y="0"/>
                  </a:cubicBezTo>
                  <a:close/>
                </a:path>
              </a:pathLst>
            </a:custGeom>
            <a:solidFill>
              <a:srgbClr val="C4D4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/>
          <p:cNvSpPr>
            <a:spLocks noGrp="1"/>
          </p:cNvSpPr>
          <p:nvPr>
            <p:ph type="ctrTitle"/>
          </p:nvPr>
        </p:nvSpPr>
        <p:spPr>
          <a:xfrm>
            <a:off x="0" y="44450"/>
            <a:ext cx="9109075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График работы ППЭ ЕГЭ в 2020 году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151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038" y="1292225"/>
          <a:ext cx="9037637" cy="537686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8973"/>
                <a:gridCol w="1535094"/>
                <a:gridCol w="379757"/>
                <a:gridCol w="379757"/>
                <a:gridCol w="412139"/>
                <a:gridCol w="412139"/>
                <a:gridCol w="412139"/>
                <a:gridCol w="459242"/>
                <a:gridCol w="459242"/>
                <a:gridCol w="459242"/>
                <a:gridCol w="459242"/>
                <a:gridCol w="459242"/>
                <a:gridCol w="459242"/>
                <a:gridCol w="459242"/>
                <a:gridCol w="459242"/>
                <a:gridCol w="459242"/>
                <a:gridCol w="459242"/>
                <a:gridCol w="565220"/>
              </a:tblGrid>
              <a:tr h="355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Код ППЭ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Наименование ППЭ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25 мая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28 мая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 июня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4 июня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8 июня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11 июня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15 июня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16 июня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19 июня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20 июня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22 июня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23 июня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24 июня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25 июня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29 июня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Итого дней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СОШ № 13 г. Орла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Гимназия № 19 г. Орла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Лицей № 4 г. Орла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СОШ № 23 г. Орла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Лицей №40 г. Орла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49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СОШ № 24 г. Орла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Техникум им. </a:t>
                      </a:r>
                      <a:r>
                        <a:rPr lang="ru-RU" sz="1000" u="none" strike="noStrike" dirty="0" err="1">
                          <a:effectLst/>
                          <a:latin typeface="Cambria" pitchFamily="18" charset="0"/>
                        </a:rPr>
                        <a:t>Русанова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СОШ № 7 г. Мценск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Гимназия г. Ливны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Гимназия г. </a:t>
                      </a:r>
                      <a:r>
                        <a:rPr lang="ru-RU" sz="1000" u="none" strike="noStrike" dirty="0" err="1">
                          <a:effectLst/>
                          <a:latin typeface="Cambria" pitchFamily="18" charset="0"/>
                        </a:rPr>
                        <a:t>Болхова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Верховская СОШ № 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Должанская СОШ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 Залегощенская СОШ № 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Cambria" pitchFamily="18" charset="0"/>
                        </a:rPr>
                        <a:t>Колпнянский</a:t>
                      </a:r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 лицей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Cambria" pitchFamily="18" charset="0"/>
                        </a:rPr>
                        <a:t>Кромская</a:t>
                      </a:r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 СОШ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Cambria" pitchFamily="18" charset="0"/>
                        </a:rPr>
                        <a:t>Сахзаводская</a:t>
                      </a:r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 СОШ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Cambria" pitchFamily="18" charset="0"/>
                        </a:rPr>
                        <a:t>Малоархангельская</a:t>
                      </a:r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 СОШ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Cambria" pitchFamily="18" charset="0"/>
                        </a:rPr>
                        <a:t>Хомутовская</a:t>
                      </a:r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 СОШ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Стрелецкая СОШ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Покровский лицей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Змиевский лицей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Cambria" pitchFamily="18" charset="0"/>
                        </a:rPr>
                        <a:t>Нарышкинская</a:t>
                      </a:r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 СОШ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Cambria" pitchFamily="18" charset="0"/>
                        </a:rPr>
                        <a:t>Хотынецкая</a:t>
                      </a:r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 СОШ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  <a:tr h="20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Некрасовская Ш-И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048" marR="8048" marT="8047" marB="0" anchor="ctr">
                    <a:solidFill>
                      <a:srgbClr val="C4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13618</TotalTime>
  <Words>1075</Words>
  <Application>Microsoft Office PowerPoint</Application>
  <PresentationFormat>Экран (4:3)</PresentationFormat>
  <Paragraphs>622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Arial</vt:lpstr>
      <vt:lpstr>Cambria</vt:lpstr>
      <vt:lpstr>Times New Roman</vt:lpstr>
      <vt:lpstr>Verdana</vt:lpstr>
      <vt:lpstr>Wingdings</vt:lpstr>
      <vt:lpstr>1_Тема Office</vt:lpstr>
      <vt:lpstr>Презентация PowerPoint</vt:lpstr>
      <vt:lpstr>Особенности проведения ЕГЭ  на территории Орловской области в 2020 году</vt:lpstr>
      <vt:lpstr>Мониторинг показателей   обеспечения объективности процедур оценки качества образования в Орловской области</vt:lpstr>
      <vt:lpstr>Организация и проведение ВПР в 2020 году</vt:lpstr>
      <vt:lpstr>Организация и проведение ВПР в 2020 году</vt:lpstr>
      <vt:lpstr>Презентация PowerPoint</vt:lpstr>
      <vt:lpstr>Презентация PowerPoint</vt:lpstr>
      <vt:lpstr>Изменения в логистике ППЭ ЕГЭ в 2020 году</vt:lpstr>
      <vt:lpstr>График работы ППЭ ЕГЭ в 2020 году</vt:lpstr>
      <vt:lpstr>Тренировочные мероприятия по подготовке к проведению ЕГЭ в 2020 году: «Передача ЭМ по сети «Интернет», печать полного комплекта ЭМ  и сканирование в аудиториях ППЭ»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862</cp:revision>
  <cp:lastPrinted>2019-10-24T13:55:07Z</cp:lastPrinted>
  <dcterms:created xsi:type="dcterms:W3CDTF">2011-08-25T06:09:31Z</dcterms:created>
  <dcterms:modified xsi:type="dcterms:W3CDTF">2020-02-17T10:55:49Z</dcterms:modified>
</cp:coreProperties>
</file>