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70"/>
  </p:notesMasterIdLst>
  <p:sldIdLst>
    <p:sldId id="256" r:id="rId2"/>
    <p:sldId id="297" r:id="rId3"/>
    <p:sldId id="279" r:id="rId4"/>
    <p:sldId id="281" r:id="rId5"/>
    <p:sldId id="280" r:id="rId6"/>
    <p:sldId id="282" r:id="rId7"/>
    <p:sldId id="283" r:id="rId8"/>
    <p:sldId id="284" r:id="rId9"/>
    <p:sldId id="303" r:id="rId10"/>
    <p:sldId id="286" r:id="rId11"/>
    <p:sldId id="287" r:id="rId12"/>
    <p:sldId id="288" r:id="rId13"/>
    <p:sldId id="290" r:id="rId14"/>
    <p:sldId id="291" r:id="rId15"/>
    <p:sldId id="293" r:id="rId16"/>
    <p:sldId id="294" r:id="rId17"/>
    <p:sldId id="295" r:id="rId18"/>
    <p:sldId id="296" r:id="rId19"/>
    <p:sldId id="298" r:id="rId20"/>
    <p:sldId id="299" r:id="rId21"/>
    <p:sldId id="300"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45" r:id="rId43"/>
    <p:sldId id="324" r:id="rId44"/>
    <p:sldId id="325" r:id="rId45"/>
    <p:sldId id="326" r:id="rId46"/>
    <p:sldId id="346" r:id="rId47"/>
    <p:sldId id="334" r:id="rId48"/>
    <p:sldId id="327" r:id="rId49"/>
    <p:sldId id="328" r:id="rId50"/>
    <p:sldId id="329" r:id="rId51"/>
    <p:sldId id="330" r:id="rId52"/>
    <p:sldId id="331" r:id="rId53"/>
    <p:sldId id="332" r:id="rId54"/>
    <p:sldId id="333" r:id="rId55"/>
    <p:sldId id="335" r:id="rId56"/>
    <p:sldId id="336" r:id="rId57"/>
    <p:sldId id="337" r:id="rId58"/>
    <p:sldId id="338" r:id="rId59"/>
    <p:sldId id="339" r:id="rId60"/>
    <p:sldId id="340" r:id="rId61"/>
    <p:sldId id="341" r:id="rId62"/>
    <p:sldId id="342" r:id="rId63"/>
    <p:sldId id="350" r:id="rId64"/>
    <p:sldId id="349" r:id="rId65"/>
    <p:sldId id="348" r:id="rId66"/>
    <p:sldId id="347" r:id="rId67"/>
    <p:sldId id="351" r:id="rId68"/>
    <p:sldId id="343"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79" autoAdjust="0"/>
  </p:normalViewPr>
  <p:slideViewPr>
    <p:cSldViewPr>
      <p:cViewPr varScale="1">
        <p:scale>
          <a:sx n="55" d="100"/>
          <a:sy n="55"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E48D6-D47B-4001-BA6F-55A797C7F96C}" type="datetimeFigureOut">
              <a:rPr lang="ru-RU" smtClean="0"/>
              <a:pPr/>
              <a:t>21.04.2020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F3CC9-9110-4512-A7A6-DADCC2DB332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8DE34DDF-EFD2-4816-92FF-6A820EF4528D}" type="datetime1">
              <a:rPr lang="ru-RU" smtClean="0"/>
              <a:pPr/>
              <a:t>21.04.2020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1A9376E-A27A-48CC-B333-12993FC6B46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04C1027-97F8-40BD-9191-355576BE06E2}" type="datetime1">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A9376E-A27A-48CC-B333-12993FC6B46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28A6057-FC81-4B5B-AE26-C7CA6621D6BC}" type="datetime1">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A9376E-A27A-48CC-B333-12993FC6B46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E2CF4C-C997-4D90-9B66-76B3864A9E9D}" type="datetime1">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A9376E-A27A-48CC-B333-12993FC6B46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14787B1-A72A-4CD6-8530-73019D881102}" type="datetime1">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A9376E-A27A-48CC-B333-12993FC6B46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E915827-D945-4C5E-90A5-E62F2B862C02}" type="datetime1">
              <a:rPr lang="ru-RU" smtClean="0"/>
              <a:pPr/>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A9376E-A27A-48CC-B333-12993FC6B46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D212684C-89A1-40BC-8D27-978D33D9F3D2}" type="datetime1">
              <a:rPr lang="ru-RU" smtClean="0"/>
              <a:pPr/>
              <a:t>21.04.2020</a:t>
            </a:fld>
            <a:endParaRPr lang="ru-RU"/>
          </a:p>
        </p:txBody>
      </p:sp>
      <p:sp>
        <p:nvSpPr>
          <p:cNvPr id="27" name="Номер слайда 26"/>
          <p:cNvSpPr>
            <a:spLocks noGrp="1"/>
          </p:cNvSpPr>
          <p:nvPr>
            <p:ph type="sldNum" sz="quarter" idx="11"/>
          </p:nvPr>
        </p:nvSpPr>
        <p:spPr/>
        <p:txBody>
          <a:bodyPr rtlCol="0"/>
          <a:lstStyle/>
          <a:p>
            <a:fld id="{41A9376E-A27A-48CC-B333-12993FC6B46E}"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095DEAFB-7012-4C8B-A5B6-488B6812FFCC}" type="datetime1">
              <a:rPr lang="ru-RU" smtClean="0"/>
              <a:pPr/>
              <a:t>21.04.2020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41A9376E-A27A-48CC-B333-12993FC6B46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A93C3F-73C9-46D9-B550-44C15895FB32}" type="datetime1">
              <a:rPr lang="ru-RU" smtClean="0"/>
              <a:pPr/>
              <a:t>21.04.2020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A9376E-A27A-48CC-B333-12993FC6B46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EBF13C1-BE3C-48C6-90A6-E58646FB9638}" type="datetime1">
              <a:rPr lang="ru-RU" smtClean="0"/>
              <a:pPr/>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A9376E-A27A-48CC-B333-12993FC6B46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C6CA38B-2E0D-4D5E-B6D1-E23E0BCED6A2}" type="datetime1">
              <a:rPr lang="ru-RU" smtClean="0"/>
              <a:pPr/>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A9376E-A27A-48CC-B333-12993FC6B46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9220B0E-E40C-477A-A1A7-D6CFEBDCEF32}" type="datetime1">
              <a:rPr lang="ru-RU" smtClean="0"/>
              <a:pPr/>
              <a:t>21.04.2020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1A9376E-A27A-48CC-B333-12993FC6B46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421904"/>
          </a:xfrm>
        </p:spPr>
        <p:txBody>
          <a:bodyPr>
            <a:normAutofit fontScale="90000"/>
          </a:bodyPr>
          <a:lstStyle/>
          <a:p>
            <a:pPr algn="ctr"/>
            <a:r>
              <a:rPr lang="ru-RU" sz="2700" b="1" dirty="0" smtClean="0"/>
              <a:t>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4900" b="1" dirty="0" smtClean="0">
                <a:solidFill>
                  <a:srgbClr val="002060"/>
                </a:solidFill>
              </a:rPr>
              <a:t>Подготовка к ОГЭ по математике в 9 классе</a:t>
            </a:r>
            <a:br>
              <a:rPr lang="ru-RU" sz="4900" b="1" dirty="0" smtClean="0">
                <a:solidFill>
                  <a:srgbClr val="002060"/>
                </a:solidFill>
              </a:rPr>
            </a:br>
            <a:r>
              <a:rPr lang="ru-RU" sz="2700" b="1" dirty="0" smtClean="0">
                <a:solidFill>
                  <a:srgbClr val="002060"/>
                </a:solidFill>
              </a:rPr>
              <a:t> </a:t>
            </a:r>
            <a:br>
              <a:rPr lang="ru-RU" sz="2700" b="1" dirty="0" smtClean="0">
                <a:solidFill>
                  <a:srgbClr val="002060"/>
                </a:solidFill>
              </a:rPr>
            </a:br>
            <a:r>
              <a:rPr lang="ru-RU" sz="2700" b="1" dirty="0" smtClean="0">
                <a:solidFill>
                  <a:srgbClr val="002060"/>
                </a:solidFill>
              </a:rPr>
              <a:t> </a:t>
            </a:r>
            <a:br>
              <a:rPr lang="ru-RU" sz="2700" b="1" dirty="0" smtClean="0">
                <a:solidFill>
                  <a:srgbClr val="002060"/>
                </a:solidFill>
              </a:rPr>
            </a:br>
            <a:r>
              <a:rPr lang="ru-RU" sz="2700" b="1" dirty="0" smtClean="0">
                <a:solidFill>
                  <a:srgbClr val="002060"/>
                </a:solidFill>
              </a:rPr>
              <a:t> </a:t>
            </a:r>
            <a:br>
              <a:rPr lang="ru-RU" sz="2700" b="1" dirty="0" smtClean="0">
                <a:solidFill>
                  <a:srgbClr val="002060"/>
                </a:solidFill>
              </a:rPr>
            </a:br>
            <a:r>
              <a:rPr lang="ru-RU" sz="2700" b="1" dirty="0" smtClean="0">
                <a:solidFill>
                  <a:srgbClr val="002060"/>
                </a:solidFill>
              </a:rPr>
              <a:t> </a:t>
            </a:r>
            <a:r>
              <a:rPr lang="ru-RU" sz="2200" b="1" dirty="0" smtClean="0">
                <a:solidFill>
                  <a:srgbClr val="002060"/>
                </a:solidFill>
              </a:rPr>
              <a:t/>
            </a:r>
            <a:br>
              <a:rPr lang="ru-RU" sz="2200" b="1" dirty="0" smtClean="0">
                <a:solidFill>
                  <a:srgbClr val="002060"/>
                </a:solidFill>
              </a:rPr>
            </a:br>
            <a:endParaRPr lang="ru-RU" sz="2200"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1</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2051720" y="2780928"/>
            <a:ext cx="5040560" cy="3642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10</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683568" y="1124744"/>
            <a:ext cx="820038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11</a:t>
            </a:fld>
            <a:endParaRPr lang="ru-RU"/>
          </a:p>
        </p:txBody>
      </p:sp>
      <p:sp>
        <p:nvSpPr>
          <p:cNvPr id="4" name="Прямоугольник 3"/>
          <p:cNvSpPr/>
          <p:nvPr/>
        </p:nvSpPr>
        <p:spPr>
          <a:xfrm>
            <a:off x="395536" y="1268760"/>
            <a:ext cx="8280920" cy="4031873"/>
          </a:xfrm>
          <a:prstGeom prst="rect">
            <a:avLst/>
          </a:prstGeom>
        </p:spPr>
        <p:txBody>
          <a:bodyPr wrap="square">
            <a:spAutoFit/>
          </a:bodyPr>
          <a:lstStyle/>
          <a:p>
            <a:pPr algn="ctr"/>
            <a:r>
              <a:rPr lang="ru-RU" sz="1600" b="1" dirty="0" smtClean="0"/>
              <a:t>Тренировочный вариант № 13. ФИПИ.</a:t>
            </a:r>
          </a:p>
          <a:p>
            <a:pPr algn="ctr"/>
            <a:r>
              <a:rPr lang="ru-RU" sz="1600" b="1" dirty="0" smtClean="0"/>
              <a:t>Часть 1.</a:t>
            </a:r>
          </a:p>
          <a:p>
            <a:pPr algn="just"/>
            <a:r>
              <a:rPr lang="ru-RU" sz="1600" b="1" dirty="0" smtClean="0"/>
              <a:t>Прочитайте внимательно текст и выполните задания 1-5.</a:t>
            </a:r>
          </a:p>
          <a:p>
            <a:pPr algn="just"/>
            <a:r>
              <a:rPr lang="ru-RU" sz="1600" b="1" dirty="0" smtClean="0"/>
              <a:t>Каждый водитель в Российской Федерации должен быть застрахован по программе обязательного страхования гражданской ответственности (ОСАГО). Стоимость полиса получается умножением базового тарифа на несколько коэффициентов. Коэффициенты зависят от водительского стажа, мощности автомобиля, количества предыдущих страховых выплат и других факторов.</a:t>
            </a:r>
          </a:p>
          <a:p>
            <a:pPr algn="just"/>
            <a:r>
              <a:rPr lang="ru-RU" sz="1600" b="1" dirty="0" smtClean="0"/>
              <a:t>Коэффициент </a:t>
            </a:r>
            <a:r>
              <a:rPr lang="ru-RU" sz="1600" b="1" dirty="0" err="1" smtClean="0"/>
              <a:t>бонус-малус</a:t>
            </a:r>
            <a:r>
              <a:rPr lang="ru-RU" sz="1600" b="1" dirty="0" smtClean="0"/>
              <a:t> (КБМ) зависит от класса водителя. Это коэффициент, понижающий или повышающий стоимость полиса в зависимости от количества ДТП в предыдущий год. Сначала водителю присваивается класс 3. Срок действия полиса, как правило, один год. Каждый последующий год класс водителя рассчитывается в зависимости от числа страховых выплат в течение истекшего года, в соответствии со следующей таблицей.</a:t>
            </a:r>
            <a:endParaRPr lang="ru-RU" sz="1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12</a:t>
            </a:fld>
            <a:endParaRPr lang="ru-RU"/>
          </a:p>
        </p:txBody>
      </p:sp>
      <p:graphicFrame>
        <p:nvGraphicFramePr>
          <p:cNvPr id="4" name="Таблица 3"/>
          <p:cNvGraphicFramePr>
            <a:graphicFrameLocks noGrp="1"/>
          </p:cNvGraphicFramePr>
          <p:nvPr/>
        </p:nvGraphicFramePr>
        <p:xfrm>
          <a:off x="395535" y="620689"/>
          <a:ext cx="8568952" cy="5688630"/>
        </p:xfrm>
        <a:graphic>
          <a:graphicData uri="http://schemas.openxmlformats.org/drawingml/2006/table">
            <a:tbl>
              <a:tblPr/>
              <a:tblGrid>
                <a:gridCol w="1575237"/>
                <a:gridCol w="1216805"/>
                <a:gridCol w="1149162"/>
                <a:gridCol w="1156937"/>
                <a:gridCol w="1156937"/>
                <a:gridCol w="1156937"/>
                <a:gridCol w="1156937"/>
              </a:tblGrid>
              <a:tr h="719508">
                <a:tc rowSpan="2">
                  <a:txBody>
                    <a:bodyPr/>
                    <a:lstStyle/>
                    <a:p>
                      <a:pPr marR="317500" indent="-990600" algn="ctr">
                        <a:lnSpc>
                          <a:spcPts val="1630"/>
                        </a:lnSpc>
                        <a:spcAft>
                          <a:spcPts val="0"/>
                        </a:spcAft>
                      </a:pPr>
                      <a:r>
                        <a:rPr lang="ru-RU" sz="1100" b="1" dirty="0">
                          <a:latin typeface="Bookman Old Style"/>
                          <a:ea typeface="Arial Unicode MS"/>
                          <a:cs typeface="Bookman Old Style"/>
                        </a:rPr>
                        <a:t>Класс на начало годового срока страхования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42900" indent="-241300" algn="ctr">
                        <a:lnSpc>
                          <a:spcPts val="1680"/>
                        </a:lnSpc>
                        <a:spcAft>
                          <a:spcPts val="0"/>
                        </a:spcAft>
                      </a:pPr>
                      <a:r>
                        <a:rPr lang="ru-RU" sz="1100" b="1" dirty="0">
                          <a:latin typeface="Bookman Old Style"/>
                          <a:ea typeface="Arial Unicode MS"/>
                          <a:cs typeface="Bookman Old Style"/>
                        </a:rPr>
                        <a:t>Коэффи­циент КБМ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indent="-990600" algn="ctr">
                        <a:lnSpc>
                          <a:spcPts val="1750"/>
                        </a:lnSpc>
                        <a:spcAft>
                          <a:spcPts val="0"/>
                        </a:spcAft>
                      </a:pPr>
                      <a:r>
                        <a:rPr lang="ru-RU" sz="1100" b="1" dirty="0">
                          <a:latin typeface="Bookman Old Style"/>
                          <a:ea typeface="Arial Unicode MS"/>
                          <a:cs typeface="Bookman Old Style"/>
                        </a:rPr>
                        <a:t>Класс по окончании годового срока страхования с учётом наличия страховых случаев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66762">
                <a:tc vMerge="1">
                  <a:txBody>
                    <a:bodyPr/>
                    <a:lstStyle/>
                    <a:p>
                      <a:endParaRPr lang="ru-RU"/>
                    </a:p>
                  </a:txBody>
                  <a:tcPr/>
                </a:tc>
                <a:tc vMerge="1">
                  <a:txBody>
                    <a:bodyPr/>
                    <a:lstStyle/>
                    <a:p>
                      <a:endParaRPr lang="ru-RU"/>
                    </a:p>
                  </a:txBody>
                  <a:tcPr/>
                </a:tc>
                <a:tc>
                  <a:txBody>
                    <a:bodyPr/>
                    <a:lstStyle/>
                    <a:p>
                      <a:pPr indent="-990600" algn="ctr">
                        <a:lnSpc>
                          <a:spcPts val="1630"/>
                        </a:lnSpc>
                        <a:spcAft>
                          <a:spcPts val="0"/>
                        </a:spcAft>
                      </a:pPr>
                      <a:r>
                        <a:rPr lang="ru-RU" sz="1100" b="1">
                          <a:latin typeface="Bookman Old Style"/>
                          <a:ea typeface="Arial Unicode MS"/>
                          <a:cs typeface="Bookman Old Style"/>
                        </a:rPr>
                        <a:t>0 стра­ховых выплат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90600" algn="ctr">
                        <a:lnSpc>
                          <a:spcPts val="1680"/>
                        </a:lnSpc>
                        <a:spcAft>
                          <a:spcPts val="0"/>
                        </a:spcAft>
                      </a:pPr>
                      <a:r>
                        <a:rPr lang="ru-RU" sz="1100" b="1" dirty="0">
                          <a:latin typeface="Bookman Old Style"/>
                          <a:ea typeface="Arial Unicode MS"/>
                          <a:cs typeface="Bookman Old Style"/>
                        </a:rPr>
                        <a:t>1 стра­ховая выплата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90600" algn="ctr">
                        <a:lnSpc>
                          <a:spcPts val="1630"/>
                        </a:lnSpc>
                        <a:spcAft>
                          <a:spcPts val="0"/>
                        </a:spcAft>
                      </a:pPr>
                      <a:r>
                        <a:rPr lang="ru-RU" sz="1100" b="1" dirty="0">
                          <a:latin typeface="Bookman Old Style"/>
                          <a:ea typeface="Arial Unicode MS"/>
                          <a:cs typeface="Bookman Old Style"/>
                        </a:rPr>
                        <a:t>2 стра­ховые выплаты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90600" algn="ctr">
                        <a:lnSpc>
                          <a:spcPts val="1630"/>
                        </a:lnSpc>
                        <a:spcAft>
                          <a:spcPts val="0"/>
                        </a:spcAft>
                      </a:pPr>
                      <a:r>
                        <a:rPr lang="ru-RU" sz="1100" b="1" dirty="0">
                          <a:latin typeface="Bookman Old Style"/>
                          <a:ea typeface="Arial Unicode MS"/>
                          <a:cs typeface="Bookman Old Style"/>
                        </a:rPr>
                        <a:t>3 стра­ховые выплаты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90600" algn="ctr">
                        <a:lnSpc>
                          <a:spcPts val="1630"/>
                        </a:lnSpc>
                        <a:spcAft>
                          <a:spcPts val="0"/>
                        </a:spcAft>
                      </a:pPr>
                      <a:r>
                        <a:rPr lang="ru-RU" sz="1100" b="1" dirty="0">
                          <a:latin typeface="Bookman Old Style"/>
                          <a:ea typeface="Arial Unicode MS"/>
                          <a:cs typeface="Bookman Old Style"/>
                        </a:rPr>
                        <a:t>4 стра­ховые выплаты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304">
                <a:tc>
                  <a:txBody>
                    <a:bodyPr/>
                    <a:lstStyle/>
                    <a:p>
                      <a:pPr marL="584200" indent="-990600" algn="ctr">
                        <a:spcAft>
                          <a:spcPts val="0"/>
                        </a:spcAft>
                      </a:pPr>
                      <a:r>
                        <a:rPr lang="ru-RU" sz="1100" b="1"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2,45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0344">
                <a:tc>
                  <a:txBody>
                    <a:bodyPr/>
                    <a:lstStyle/>
                    <a:p>
                      <a:pPr marL="584200" indent="-990600" algn="ctr">
                        <a:spcAft>
                          <a:spcPts val="0"/>
                        </a:spcAft>
                      </a:pPr>
                      <a:r>
                        <a:rPr lang="ru-RU" sz="1100" b="1" dirty="0">
                          <a:latin typeface="Bookman Old Style"/>
                          <a:ea typeface="Arial Unicode MS"/>
                          <a:cs typeface="Bookman Old Style"/>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824">
                <a:tc>
                  <a:txBody>
                    <a:bodyPr/>
                    <a:lstStyle/>
                    <a:p>
                      <a:pPr marL="584200" indent="-990600" algn="ctr">
                        <a:spcAft>
                          <a:spcPts val="0"/>
                        </a:spcAft>
                      </a:pPr>
                      <a:r>
                        <a:rPr lang="ru-RU" sz="1100" b="1" dirty="0">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dirty="0">
                          <a:latin typeface="Bookman Old Style"/>
                          <a:ea typeface="Arial Unicode MS"/>
                          <a:cs typeface="Bookman Old Style"/>
                        </a:rPr>
                        <a:t>1,55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304">
                <a:tc>
                  <a:txBody>
                    <a:bodyPr/>
                    <a:lstStyle/>
                    <a:p>
                      <a:pPr marL="584200" indent="-990600" algn="ctr">
                        <a:spcAft>
                          <a:spcPts val="0"/>
                        </a:spcAft>
                      </a:pPr>
                      <a:r>
                        <a:rPr lang="ru-RU" sz="1100" b="1">
                          <a:latin typeface="Bookman Old Style"/>
                          <a:ea typeface="Arial Unicode MS"/>
                          <a:cs typeface="Bookman Old Style"/>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dirty="0">
                          <a:latin typeface="Bookman Old Style"/>
                          <a:ea typeface="Arial Unicode MS"/>
                          <a:cs typeface="Bookman Old Style"/>
                        </a:rPr>
                        <a:t>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824">
                <a:tc>
                  <a:txBody>
                    <a:bodyPr/>
                    <a:lstStyle/>
                    <a:p>
                      <a:pPr marL="584200" indent="-990600" algn="ctr">
                        <a:spcAft>
                          <a:spcPts val="0"/>
                        </a:spcAft>
                      </a:pPr>
                      <a:r>
                        <a:rPr lang="ru-RU" sz="1600" b="1" u="sng" dirty="0">
                          <a:latin typeface="Bookman Old Style"/>
                          <a:ea typeface="Arial Unicode MS"/>
                          <a:cs typeface="Bookman Old Style"/>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600" b="1" u="sng" dirty="0">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600" b="1" u="sng" dirty="0">
                          <a:latin typeface="Bookman Old Style"/>
                          <a:ea typeface="Arial Unicode MS"/>
                          <a:cs typeface="Bookman Old Style"/>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600" b="1" u="sng" dirty="0">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600" b="0" u="none"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u="sng"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u="sng"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0344">
                <a:tc>
                  <a:txBody>
                    <a:bodyPr/>
                    <a:lstStyle/>
                    <a:p>
                      <a:pPr marL="584200" indent="-990600" algn="ctr">
                        <a:spcAft>
                          <a:spcPts val="0"/>
                        </a:spcAft>
                      </a:pPr>
                      <a:r>
                        <a:rPr lang="ru-RU" sz="1100" b="1">
                          <a:latin typeface="Bookman Old Style"/>
                          <a:ea typeface="Arial Unicode MS"/>
                          <a:cs typeface="Bookman Old Style"/>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dirty="0">
                          <a:latin typeface="Bookman Old Style"/>
                          <a:ea typeface="Arial Unicode MS"/>
                          <a:cs typeface="Bookman Old Style"/>
                        </a:rPr>
                        <a:t>0,95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304">
                <a:tc>
                  <a:txBody>
                    <a:bodyPr/>
                    <a:lstStyle/>
                    <a:p>
                      <a:pPr marL="584200" indent="-990600" algn="ctr">
                        <a:spcAft>
                          <a:spcPts val="0"/>
                        </a:spcAft>
                      </a:pPr>
                      <a:r>
                        <a:rPr lang="ru-RU" sz="1100" b="1">
                          <a:latin typeface="Bookman Old Style"/>
                          <a:ea typeface="Arial Unicode MS"/>
                          <a:cs typeface="Bookman Old Style"/>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824">
                <a:tc>
                  <a:txBody>
                    <a:bodyPr/>
                    <a:lstStyle/>
                    <a:p>
                      <a:pPr marL="584200" indent="-990600" algn="ctr">
                        <a:spcAft>
                          <a:spcPts val="0"/>
                        </a:spcAft>
                      </a:pPr>
                      <a:r>
                        <a:rPr lang="ru-RU" sz="1100" b="1">
                          <a:latin typeface="Bookman Old Style"/>
                          <a:ea typeface="Arial Unicode MS"/>
                          <a:cs typeface="Bookman Old Style"/>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0,85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824">
                <a:tc>
                  <a:txBody>
                    <a:bodyPr/>
                    <a:lstStyle/>
                    <a:p>
                      <a:pPr marL="584200" indent="-990600" algn="ctr">
                        <a:spcAft>
                          <a:spcPts val="0"/>
                        </a:spcAft>
                      </a:pPr>
                      <a:r>
                        <a:rPr lang="ru-RU" sz="1100" b="1">
                          <a:latin typeface="Bookman Old Style"/>
                          <a:ea typeface="Arial Unicode MS"/>
                          <a:cs typeface="Bookman Old Style"/>
                        </a:rPr>
                        <a:t>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0,8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824">
                <a:tc>
                  <a:txBody>
                    <a:bodyPr/>
                    <a:lstStyle/>
                    <a:p>
                      <a:pPr marL="584200" indent="-990600" algn="ctr">
                        <a:spcAft>
                          <a:spcPts val="0"/>
                        </a:spcAft>
                      </a:pPr>
                      <a:r>
                        <a:rPr lang="ru-RU" sz="1100" b="1">
                          <a:latin typeface="Bookman Old Style"/>
                          <a:ea typeface="Arial Unicode MS"/>
                          <a:cs typeface="Bookman Old Style"/>
                        </a:rPr>
                        <a:t>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0,75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824">
                <a:tc>
                  <a:txBody>
                    <a:bodyPr/>
                    <a:lstStyle/>
                    <a:p>
                      <a:pPr marL="584200" indent="-990600" algn="ctr">
                        <a:spcAft>
                          <a:spcPts val="0"/>
                        </a:spcAft>
                      </a:pPr>
                      <a:r>
                        <a:rPr lang="ru-RU" sz="1100" b="1">
                          <a:latin typeface="Bookman Old Style"/>
                          <a:ea typeface="Arial Unicode MS"/>
                          <a:cs typeface="Bookman Old Style"/>
                        </a:rPr>
                        <a:t>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824">
                <a:tc>
                  <a:txBody>
                    <a:bodyPr/>
                    <a:lstStyle/>
                    <a:p>
                      <a:pPr marL="584200" indent="-990600" algn="ctr">
                        <a:spcAft>
                          <a:spcPts val="0"/>
                        </a:spcAft>
                      </a:pPr>
                      <a:r>
                        <a:rPr lang="ru-RU" sz="1100" b="1">
                          <a:latin typeface="Bookman Old Style"/>
                          <a:ea typeface="Arial Unicode MS"/>
                          <a:cs typeface="Bookman Old Style"/>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0,65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dirty="0">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304">
                <a:tc>
                  <a:txBody>
                    <a:bodyPr/>
                    <a:lstStyle/>
                    <a:p>
                      <a:pPr marL="584200" indent="-990600" algn="ctr">
                        <a:spcAft>
                          <a:spcPts val="0"/>
                        </a:spcAft>
                      </a:pPr>
                      <a:r>
                        <a:rPr lang="ru-RU" sz="1100" b="1">
                          <a:latin typeface="Bookman Old Style"/>
                          <a:ea typeface="Arial Unicode MS"/>
                          <a:cs typeface="Bookman Old Style"/>
                        </a:rPr>
                        <a:t>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0344">
                <a:tc>
                  <a:txBody>
                    <a:bodyPr/>
                    <a:lstStyle/>
                    <a:p>
                      <a:pPr marL="584200" indent="-990600" algn="ctr">
                        <a:spcAft>
                          <a:spcPts val="0"/>
                        </a:spcAft>
                      </a:pPr>
                      <a:r>
                        <a:rPr lang="ru-RU" sz="1100" b="1">
                          <a:latin typeface="Bookman Old Style"/>
                          <a:ea typeface="Arial Unicode MS"/>
                          <a:cs typeface="Bookman Old Style"/>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0,55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0344">
                <a:tc>
                  <a:txBody>
                    <a:bodyPr/>
                    <a:lstStyle/>
                    <a:p>
                      <a:pPr marL="584200" indent="-990600" algn="ctr">
                        <a:spcAft>
                          <a:spcPts val="0"/>
                        </a:spcAft>
                      </a:pPr>
                      <a:r>
                        <a:rPr lang="ru-RU" sz="1100" b="1">
                          <a:latin typeface="Bookman Old Style"/>
                          <a:ea typeface="Arial Unicode MS"/>
                          <a:cs typeface="Bookman Old Style"/>
                        </a:rPr>
                        <a:t>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indent="-990600" algn="ctr">
                        <a:spcAft>
                          <a:spcPts val="0"/>
                        </a:spcAft>
                      </a:pPr>
                      <a:r>
                        <a:rPr lang="ru-RU" sz="1100" b="1">
                          <a:latin typeface="Bookman Old Style"/>
                          <a:ea typeface="Arial Unicode MS"/>
                          <a:cs typeface="Bookman Old Style"/>
                        </a:rPr>
                        <a:t>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19100" indent="-990600" algn="ctr">
                        <a:spcAft>
                          <a:spcPts val="0"/>
                        </a:spcAft>
                      </a:pPr>
                      <a:r>
                        <a:rPr lang="ru-RU" sz="1100" b="1">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990600" algn="ctr">
                        <a:spcAft>
                          <a:spcPts val="0"/>
                        </a:spcAft>
                      </a:pPr>
                      <a:r>
                        <a:rPr lang="ru-RU" sz="1100" b="1" dirty="0">
                          <a:latin typeface="Bookman Old Style"/>
                          <a:ea typeface="Arial Unicode MS"/>
                          <a:cs typeface="Bookman Old Style"/>
                        </a:rPr>
                        <a:t>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13</a:t>
            </a:fld>
            <a:endParaRPr lang="ru-RU"/>
          </a:p>
        </p:txBody>
      </p:sp>
      <p:sp>
        <p:nvSpPr>
          <p:cNvPr id="4" name="TextBox 3"/>
          <p:cNvSpPr txBox="1"/>
          <p:nvPr/>
        </p:nvSpPr>
        <p:spPr>
          <a:xfrm>
            <a:off x="539552" y="836713"/>
            <a:ext cx="8136904" cy="2616101"/>
          </a:xfrm>
          <a:prstGeom prst="rect">
            <a:avLst/>
          </a:prstGeom>
          <a:noFill/>
        </p:spPr>
        <p:txBody>
          <a:bodyPr wrap="square" rtlCol="0">
            <a:spAutoFit/>
          </a:bodyPr>
          <a:lstStyle/>
          <a:p>
            <a:pPr lvl="0" algn="just"/>
            <a:r>
              <a:rPr lang="ru-RU" dirty="0" smtClean="0"/>
              <a:t>1</a:t>
            </a:r>
            <a:r>
              <a:rPr lang="ru-RU" sz="1600" b="1" dirty="0" smtClean="0"/>
              <a:t>. Борис страховал свою гражданскую ответственность два года. В течение первого года была сделана одна страховая выплата, после этого выплат не было. Какой класс будет присвоен Борису на начало третьего года страхования?</a:t>
            </a:r>
          </a:p>
          <a:p>
            <a:pPr algn="just"/>
            <a:r>
              <a:rPr lang="ru-RU" sz="1600" b="1" dirty="0" smtClean="0"/>
              <a:t>                                                                                         Ответ: _________________</a:t>
            </a:r>
          </a:p>
          <a:p>
            <a:pPr lvl="0" algn="just"/>
            <a:r>
              <a:rPr lang="ru-RU" sz="1600" b="1" dirty="0" smtClean="0"/>
              <a:t>2. Чему равен КБМ на начало третьего года страхования?</a:t>
            </a:r>
          </a:p>
          <a:p>
            <a:pPr algn="just"/>
            <a:r>
              <a:rPr lang="ru-RU" sz="1600" b="1" dirty="0" smtClean="0"/>
              <a:t>                                                                                         Ответ: _________________</a:t>
            </a:r>
          </a:p>
          <a:p>
            <a:pPr algn="just"/>
            <a:r>
              <a:rPr lang="ru-RU" sz="1600" b="1" dirty="0" smtClean="0"/>
              <a:t>3. Коэффициент возраста и водительского стажа (КВС) также влияет на стоимость полиса (см. таблицу).</a:t>
            </a:r>
          </a:p>
          <a:p>
            <a:endParaRPr lang="ru-RU" dirty="0"/>
          </a:p>
        </p:txBody>
      </p:sp>
      <p:sp>
        <p:nvSpPr>
          <p:cNvPr id="5" name="TextBox 4"/>
          <p:cNvSpPr txBox="1"/>
          <p:nvPr/>
        </p:nvSpPr>
        <p:spPr>
          <a:xfrm>
            <a:off x="683568" y="3212976"/>
            <a:ext cx="7632848" cy="369332"/>
          </a:xfrm>
          <a:prstGeom prst="rect">
            <a:avLst/>
          </a:prstGeom>
          <a:noFill/>
        </p:spPr>
        <p:txBody>
          <a:bodyPr wrap="square" rtlCol="0">
            <a:spAutoFit/>
          </a:bodyPr>
          <a:lstStyle/>
          <a:p>
            <a:endParaRPr lang="ru-RU" dirty="0"/>
          </a:p>
        </p:txBody>
      </p:sp>
      <p:graphicFrame>
        <p:nvGraphicFramePr>
          <p:cNvPr id="6" name="Таблица 5"/>
          <p:cNvGraphicFramePr>
            <a:graphicFrameLocks noGrp="1"/>
          </p:cNvGraphicFramePr>
          <p:nvPr/>
        </p:nvGraphicFramePr>
        <p:xfrm>
          <a:off x="1475656" y="3356992"/>
          <a:ext cx="6096001" cy="2982416"/>
        </p:xfrm>
        <a:graphic>
          <a:graphicData uri="http://schemas.openxmlformats.org/drawingml/2006/table">
            <a:tbl>
              <a:tblPr/>
              <a:tblGrid>
                <a:gridCol w="1638251"/>
                <a:gridCol w="560306"/>
                <a:gridCol w="555254"/>
                <a:gridCol w="558061"/>
                <a:gridCol w="555254"/>
                <a:gridCol w="560306"/>
                <a:gridCol w="555254"/>
                <a:gridCol w="555254"/>
                <a:gridCol w="558061"/>
              </a:tblGrid>
              <a:tr h="1172264">
                <a:tc>
                  <a:txBody>
                    <a:bodyPr/>
                    <a:lstStyle/>
                    <a:p>
                      <a:pPr marL="914400" indent="-990600" algn="ctr">
                        <a:spcAft>
                          <a:spcPts val="3600"/>
                        </a:spcAft>
                      </a:pPr>
                      <a:r>
                        <a:rPr lang="ru-RU" sz="1200" b="1">
                          <a:latin typeface="Bookman Old Style"/>
                          <a:ea typeface="Arial Unicode MS"/>
                          <a:cs typeface="Bookman Old Style"/>
                        </a:rPr>
                        <a:t>Стаж, лет</a:t>
                      </a:r>
                    </a:p>
                    <a:p>
                      <a:pPr marL="76200" indent="-990600" algn="ctr">
                        <a:spcBef>
                          <a:spcPts val="3600"/>
                        </a:spcBef>
                        <a:spcAft>
                          <a:spcPts val="0"/>
                        </a:spcAft>
                      </a:pPr>
                      <a:r>
                        <a:rPr lang="ru-RU" sz="1200" b="1">
                          <a:latin typeface="Bookman Old Style"/>
                          <a:ea typeface="Arial Unicode MS"/>
                          <a:cs typeface="Bookman Old Style"/>
                        </a:rPr>
                        <a:t>лет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66700" indent="-990600" algn="ctr">
                        <a:spcAft>
                          <a:spcPts val="0"/>
                        </a:spcAft>
                      </a:pPr>
                      <a:r>
                        <a:rPr lang="ru-RU" sz="1200" b="1">
                          <a:latin typeface="Bookman Old Style"/>
                          <a:ea typeface="Arial Unicode MS"/>
                          <a:cs typeface="Bookman Old Style"/>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indent="-990600" algn="ctr">
                        <a:spcAft>
                          <a:spcPts val="0"/>
                        </a:spcAft>
                      </a:pPr>
                      <a:r>
                        <a:rPr lang="ru-RU" sz="1200" b="1">
                          <a:latin typeface="Bookman Old Style"/>
                          <a:ea typeface="Arial Unicode MS"/>
                          <a:cs typeface="Bookman Old Style"/>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66700" indent="-990600" algn="ctr">
                        <a:spcAft>
                          <a:spcPts val="0"/>
                        </a:spcAft>
                      </a:pPr>
                      <a:r>
                        <a:rPr lang="ru-RU" sz="1200" b="1">
                          <a:latin typeface="Bookman Old Style"/>
                          <a:ea typeface="Arial Unicode MS"/>
                          <a:cs typeface="Bookman Old Style"/>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3-4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7-9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lnSpc>
                          <a:spcPts val="1610"/>
                        </a:lnSpc>
                        <a:spcAft>
                          <a:spcPts val="0"/>
                        </a:spcAft>
                      </a:pPr>
                      <a:r>
                        <a:rPr lang="ru-RU" sz="1200" b="1">
                          <a:latin typeface="Bookman Old Style"/>
                          <a:ea typeface="Arial Unicode MS"/>
                          <a:cs typeface="Bookman Old Style"/>
                        </a:rPr>
                        <a:t>10­14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lnSpc>
                          <a:spcPts val="1610"/>
                        </a:lnSpc>
                        <a:spcAft>
                          <a:spcPts val="0"/>
                        </a:spcAft>
                      </a:pPr>
                      <a:r>
                        <a:rPr lang="ru-RU" sz="1200" b="1" dirty="0">
                          <a:latin typeface="Bookman Old Style"/>
                          <a:ea typeface="Arial Unicode MS"/>
                          <a:cs typeface="Bookman Old Style"/>
                        </a:rPr>
                        <a:t>более 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975">
                <a:tc>
                  <a:txBody>
                    <a:bodyPr/>
                    <a:lstStyle/>
                    <a:p>
                      <a:pPr marL="673100" indent="-990600" algn="ctr">
                        <a:spcAft>
                          <a:spcPts val="0"/>
                        </a:spcAft>
                      </a:pPr>
                      <a:r>
                        <a:rPr lang="ru-RU" sz="1200" b="1">
                          <a:latin typeface="Bookman Old Style"/>
                          <a:ea typeface="Arial Unicode MS"/>
                          <a:cs typeface="Bookman Old Style"/>
                        </a:rPr>
                        <a:t>16-21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1,66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1,66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66700" indent="-990600" algn="ctr">
                        <a:spcAft>
                          <a:spcPts val="0"/>
                        </a:spcAft>
                      </a:pPr>
                      <a:r>
                        <a:rPr lang="ru-RU" sz="1200" b="1">
                          <a:latin typeface="Bookman Old Style"/>
                          <a:ea typeface="Arial Unicode MS"/>
                          <a:cs typeface="Bookman Old Style"/>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a:latin typeface="Bookman Old Style"/>
                          <a:ea typeface="Arial Unicode MS"/>
                          <a:cs typeface="Bookman Old Style"/>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dirty="0">
                          <a:latin typeface="Bookman Old Style"/>
                          <a:ea typeface="Arial Unicode MS"/>
                          <a:cs typeface="Bookman Old Style"/>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82">
                <a:tc>
                  <a:txBody>
                    <a:bodyPr/>
                    <a:lstStyle/>
                    <a:p>
                      <a:pPr marL="673100" indent="-990600" algn="ctr">
                        <a:spcAft>
                          <a:spcPts val="0"/>
                        </a:spcAft>
                      </a:pPr>
                      <a:r>
                        <a:rPr lang="ru-RU" sz="1200" b="1">
                          <a:latin typeface="Bookman Old Style"/>
                          <a:ea typeface="Arial Unicode MS"/>
                          <a:cs typeface="Bookman Old Style"/>
                        </a:rPr>
                        <a:t>22-24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a:latin typeface="Bookman Old Style"/>
                          <a:ea typeface="Arial Unicode MS"/>
                          <a:cs typeface="Bookman Old Style"/>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dirty="0">
                          <a:latin typeface="Bookman Old Style"/>
                          <a:ea typeface="Arial Unicode MS"/>
                          <a:cs typeface="Bookman Old Style"/>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82">
                <a:tc>
                  <a:txBody>
                    <a:bodyPr/>
                    <a:lstStyle/>
                    <a:p>
                      <a:pPr marL="673100" indent="-990600" algn="ctr">
                        <a:spcAft>
                          <a:spcPts val="0"/>
                        </a:spcAft>
                      </a:pPr>
                      <a:r>
                        <a:rPr lang="ru-RU" sz="1200" b="1">
                          <a:latin typeface="Bookman Old Style"/>
                          <a:ea typeface="Arial Unicode MS"/>
                          <a:cs typeface="Bookman Old Style"/>
                        </a:rPr>
                        <a:t>25-29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a:latin typeface="Bookman Old Style"/>
                          <a:ea typeface="Arial Unicode MS"/>
                          <a:cs typeface="Bookman Old Style"/>
                        </a:rPr>
                        <a:t>1,01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dirty="0">
                          <a:latin typeface="Bookman Old Style"/>
                          <a:ea typeface="Arial Unicode MS"/>
                          <a:cs typeface="Bookman Old Style"/>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82">
                <a:tc>
                  <a:txBody>
                    <a:bodyPr/>
                    <a:lstStyle/>
                    <a:p>
                      <a:pPr marL="673100" indent="-990600" algn="ctr">
                        <a:spcAft>
                          <a:spcPts val="0"/>
                        </a:spcAft>
                      </a:pPr>
                      <a:r>
                        <a:rPr lang="ru-RU" sz="1200" b="1">
                          <a:latin typeface="Bookman Old Style"/>
                          <a:ea typeface="Arial Unicode MS"/>
                          <a:cs typeface="Bookman Old Style"/>
                        </a:rPr>
                        <a:t>30-34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1,01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dirty="0">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82">
                <a:tc>
                  <a:txBody>
                    <a:bodyPr/>
                    <a:lstStyle/>
                    <a:p>
                      <a:pPr marL="673100" indent="-990600" algn="ctr">
                        <a:spcAft>
                          <a:spcPts val="0"/>
                        </a:spcAft>
                      </a:pPr>
                      <a:r>
                        <a:rPr lang="ru-RU" sz="1200" b="1">
                          <a:latin typeface="Bookman Old Style"/>
                          <a:ea typeface="Arial Unicode MS"/>
                          <a:cs typeface="Bookman Old Style"/>
                        </a:rPr>
                        <a:t>35-39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dirty="0">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82">
                <a:tc>
                  <a:txBody>
                    <a:bodyPr/>
                    <a:lstStyle/>
                    <a:p>
                      <a:pPr marL="673100" indent="-990600" algn="ctr">
                        <a:spcAft>
                          <a:spcPts val="0"/>
                        </a:spcAft>
                      </a:pPr>
                      <a:r>
                        <a:rPr lang="ru-RU" sz="1200" b="1">
                          <a:latin typeface="Bookman Old Style"/>
                          <a:ea typeface="Arial Unicode MS"/>
                          <a:cs typeface="Bookman Old Style"/>
                        </a:rPr>
                        <a:t>40-49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dirty="0">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82">
                <a:tc>
                  <a:txBody>
                    <a:bodyPr/>
                    <a:lstStyle/>
                    <a:p>
                      <a:pPr marL="673100" indent="-990600" algn="ctr">
                        <a:spcAft>
                          <a:spcPts val="0"/>
                        </a:spcAft>
                      </a:pPr>
                      <a:r>
                        <a:rPr lang="ru-RU" sz="1200" b="1">
                          <a:latin typeface="Bookman Old Style"/>
                          <a:ea typeface="Arial Unicode MS"/>
                          <a:cs typeface="Bookman Old Style"/>
                        </a:rPr>
                        <a:t>50-59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dirty="0">
                          <a:latin typeface="Bookman Old Style"/>
                          <a:ea typeface="Arial Unicode MS"/>
                          <a:cs typeface="Bookman Old Style"/>
                        </a:rPr>
                        <a:t>0,96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5589">
                <a:tc>
                  <a:txBody>
                    <a:bodyPr/>
                    <a:lstStyle/>
                    <a:p>
                      <a:pPr marL="558800" indent="-990600" algn="ctr">
                        <a:spcAft>
                          <a:spcPts val="0"/>
                        </a:spcAft>
                      </a:pPr>
                      <a:r>
                        <a:rPr lang="ru-RU" sz="1200" b="1">
                          <a:latin typeface="Bookman Old Style"/>
                          <a:ea typeface="Arial Unicode MS"/>
                          <a:cs typeface="Bookman Old Style"/>
                        </a:rPr>
                        <a:t>более 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990600" algn="ctr">
                        <a:spcAft>
                          <a:spcPts val="0"/>
                        </a:spcAft>
                      </a:pPr>
                      <a:r>
                        <a:rPr lang="ru-RU" sz="1200" b="1">
                          <a:latin typeface="Bookman Old Style"/>
                          <a:ea typeface="Arial Unicode MS"/>
                          <a:cs typeface="Bookman Old Style"/>
                        </a:rPr>
                        <a:t>1,60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9700" indent="-990600" algn="ctr">
                        <a:spcAft>
                          <a:spcPts val="0"/>
                        </a:spcAft>
                      </a:pPr>
                      <a:r>
                        <a:rPr lang="ru-RU" sz="1200" b="1">
                          <a:latin typeface="Bookman Old Style"/>
                          <a:ea typeface="Arial Unicode MS"/>
                          <a:cs typeface="Bookman Old Style"/>
                        </a:rPr>
                        <a:t>0,93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a:latin typeface="Bookman Old Style"/>
                          <a:ea typeface="Arial Unicode MS"/>
                          <a:cs typeface="Bookman Old Style"/>
                        </a:rPr>
                        <a:t>0,93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indent="-990600" algn="ctr">
                        <a:spcAft>
                          <a:spcPts val="0"/>
                        </a:spcAft>
                      </a:pPr>
                      <a:r>
                        <a:rPr lang="ru-RU" sz="1200" b="1" dirty="0">
                          <a:latin typeface="Bookman Old Style"/>
                          <a:ea typeface="Arial Unicode MS"/>
                          <a:cs typeface="Bookman Old Style"/>
                        </a:rPr>
                        <a:t>0,93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14</a:t>
            </a:fld>
            <a:endParaRPr lang="ru-RU"/>
          </a:p>
        </p:txBody>
      </p:sp>
      <p:sp>
        <p:nvSpPr>
          <p:cNvPr id="4" name="TextBox 3"/>
          <p:cNvSpPr txBox="1"/>
          <p:nvPr/>
        </p:nvSpPr>
        <p:spPr>
          <a:xfrm>
            <a:off x="611560" y="980728"/>
            <a:ext cx="7992888" cy="2062103"/>
          </a:xfrm>
          <a:prstGeom prst="rect">
            <a:avLst/>
          </a:prstGeom>
          <a:noFill/>
        </p:spPr>
        <p:txBody>
          <a:bodyPr wrap="square" rtlCol="0">
            <a:spAutoFit/>
          </a:bodyPr>
          <a:lstStyle/>
          <a:p>
            <a:pPr algn="just"/>
            <a:r>
              <a:rPr lang="ru-RU" sz="1600" b="1" dirty="0" smtClean="0"/>
              <a:t>Когда Борис получил водительские права и впервые оформил полис, ему было 20 лет.</a:t>
            </a:r>
          </a:p>
          <a:p>
            <a:pPr algn="just"/>
            <a:r>
              <a:rPr lang="ru-RU" sz="1600" b="1" dirty="0" smtClean="0"/>
              <a:t>Чему равен КВС на начало 3-го года страхования?</a:t>
            </a:r>
          </a:p>
          <a:p>
            <a:pPr algn="just"/>
            <a:r>
              <a:rPr lang="ru-RU" sz="1600" b="1" dirty="0" smtClean="0"/>
              <a:t>                                                                                      Ответ: _______________</a:t>
            </a:r>
          </a:p>
          <a:p>
            <a:pPr algn="just"/>
            <a:r>
              <a:rPr lang="ru-RU" sz="1600" b="1" dirty="0" smtClean="0"/>
              <a:t>4. В начале второго года страхования Борис заплатил за полис 28 985 руб. Во сколько рублей обойдётся Борису полис на третий год, если значения других коэффициентов (кроме КБМ и КВС) не изменятся?</a:t>
            </a:r>
          </a:p>
          <a:p>
            <a:pPr algn="just"/>
            <a:r>
              <a:rPr lang="ru-RU" sz="1600" b="1" dirty="0" smtClean="0"/>
              <a:t>                                                                                       Ответ: _______________</a:t>
            </a:r>
            <a:endParaRPr lang="ru-RU" sz="1600" b="1" dirty="0"/>
          </a:p>
        </p:txBody>
      </p:sp>
      <p:pic>
        <p:nvPicPr>
          <p:cNvPr id="12289" name="Picture 1"/>
          <p:cNvPicPr>
            <a:picLocks noChangeAspect="1" noChangeArrowheads="1"/>
          </p:cNvPicPr>
          <p:nvPr/>
        </p:nvPicPr>
        <p:blipFill>
          <a:blip r:embed="rId2" cstate="print"/>
          <a:srcRect/>
          <a:stretch>
            <a:fillRect/>
          </a:stretch>
        </p:blipFill>
        <p:spPr bwMode="auto">
          <a:xfrm>
            <a:off x="90488" y="3212976"/>
            <a:ext cx="8963025"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15</a:t>
            </a:fld>
            <a:endParaRPr lang="ru-RU"/>
          </a:p>
        </p:txBody>
      </p:sp>
      <p:pic>
        <p:nvPicPr>
          <p:cNvPr id="5121" name="Picture 1"/>
          <p:cNvPicPr>
            <a:picLocks noChangeAspect="1" noChangeArrowheads="1"/>
          </p:cNvPicPr>
          <p:nvPr/>
        </p:nvPicPr>
        <p:blipFill>
          <a:blip r:embed="rId2" cstate="print"/>
          <a:srcRect/>
          <a:stretch>
            <a:fillRect/>
          </a:stretch>
        </p:blipFill>
        <p:spPr bwMode="auto">
          <a:xfrm>
            <a:off x="395536" y="620688"/>
            <a:ext cx="8533587" cy="5832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16</a:t>
            </a:fld>
            <a:endParaRPr lang="ru-RU"/>
          </a:p>
        </p:txBody>
      </p:sp>
      <p:pic>
        <p:nvPicPr>
          <p:cNvPr id="4097" name="Picture 1"/>
          <p:cNvPicPr>
            <a:picLocks noChangeAspect="1" noChangeArrowheads="1"/>
          </p:cNvPicPr>
          <p:nvPr/>
        </p:nvPicPr>
        <p:blipFill>
          <a:blip r:embed="rId2" cstate="print"/>
          <a:srcRect/>
          <a:stretch>
            <a:fillRect/>
          </a:stretch>
        </p:blipFill>
        <p:spPr bwMode="auto">
          <a:xfrm>
            <a:off x="395536" y="980728"/>
            <a:ext cx="8353686"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17</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742104" y="908720"/>
            <a:ext cx="7934351" cy="522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18</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584136" y="908721"/>
            <a:ext cx="8164328" cy="5159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19</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539552" y="609963"/>
            <a:ext cx="8064896" cy="5638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2</a:t>
            </a:fld>
            <a:endParaRPr lang="ru-RU"/>
          </a:p>
        </p:txBody>
      </p:sp>
      <p:sp>
        <p:nvSpPr>
          <p:cNvPr id="5" name="Заголовок 4"/>
          <p:cNvSpPr>
            <a:spLocks noGrp="1"/>
          </p:cNvSpPr>
          <p:nvPr>
            <p:ph type="title"/>
          </p:nvPr>
        </p:nvSpPr>
        <p:spPr>
          <a:xfrm>
            <a:off x="457200" y="764704"/>
            <a:ext cx="8229600" cy="864096"/>
          </a:xfrm>
        </p:spPr>
        <p:txBody>
          <a:bodyPr>
            <a:normAutofit/>
          </a:bodyPr>
          <a:lstStyle/>
          <a:p>
            <a:pPr algn="ctr"/>
            <a:r>
              <a:rPr lang="ru-RU" sz="2400" b="1" dirty="0" smtClean="0">
                <a:solidFill>
                  <a:schemeClr val="accent6">
                    <a:lumMod val="50000"/>
                  </a:schemeClr>
                </a:solidFill>
              </a:rPr>
              <a:t>Книги для подготовки к ОГЭ по математике 9 класс 2020 г.</a:t>
            </a:r>
            <a:endParaRPr lang="ru-RU" sz="2400" b="1" dirty="0">
              <a:solidFill>
                <a:schemeClr val="accent6">
                  <a:lumMod val="50000"/>
                </a:schemeClr>
              </a:solidFill>
            </a:endParaRPr>
          </a:p>
        </p:txBody>
      </p:sp>
      <p:pic>
        <p:nvPicPr>
          <p:cNvPr id="4" name="Picture 2" descr="Фото к ОГЭ-2020. "/>
          <p:cNvPicPr>
            <a:picLocks noChangeAspect="1" noChangeArrowheads="1"/>
          </p:cNvPicPr>
          <p:nvPr/>
        </p:nvPicPr>
        <p:blipFill>
          <a:blip r:embed="rId2" cstate="print"/>
          <a:srcRect/>
          <a:stretch>
            <a:fillRect/>
          </a:stretch>
        </p:blipFill>
        <p:spPr bwMode="auto">
          <a:xfrm>
            <a:off x="0" y="1700808"/>
            <a:ext cx="3203848" cy="3203849"/>
          </a:xfrm>
          <a:prstGeom prst="rect">
            <a:avLst/>
          </a:prstGeom>
          <a:noFill/>
        </p:spPr>
      </p:pic>
      <p:pic>
        <p:nvPicPr>
          <p:cNvPr id="1028" name="Picture 4" descr="https://im0-tub-ru.yandex.net/i?id=de264bff38c17325514edcb1c578b983&amp;n=13"/>
          <p:cNvPicPr>
            <a:picLocks noChangeAspect="1" noChangeArrowheads="1"/>
          </p:cNvPicPr>
          <p:nvPr/>
        </p:nvPicPr>
        <p:blipFill>
          <a:blip r:embed="rId3" cstate="print"/>
          <a:srcRect/>
          <a:stretch>
            <a:fillRect/>
          </a:stretch>
        </p:blipFill>
        <p:spPr bwMode="auto">
          <a:xfrm>
            <a:off x="3275856" y="2132856"/>
            <a:ext cx="2448272" cy="3513217"/>
          </a:xfrm>
          <a:prstGeom prst="rect">
            <a:avLst/>
          </a:prstGeom>
          <a:noFill/>
        </p:spPr>
      </p:pic>
      <p:pic>
        <p:nvPicPr>
          <p:cNvPr id="1030" name="Picture 6" descr="https://im0-tub-ru.yandex.net/i?id=b1c878265231798c8babe3231e873cb2&amp;n=13"/>
          <p:cNvPicPr>
            <a:picLocks noChangeAspect="1" noChangeArrowheads="1"/>
          </p:cNvPicPr>
          <p:nvPr/>
        </p:nvPicPr>
        <p:blipFill>
          <a:blip r:embed="rId4" cstate="print"/>
          <a:srcRect/>
          <a:stretch>
            <a:fillRect/>
          </a:stretch>
        </p:blipFill>
        <p:spPr bwMode="auto">
          <a:xfrm>
            <a:off x="6228184" y="3212976"/>
            <a:ext cx="2286000" cy="30480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20</a:t>
            </a:fld>
            <a:endParaRPr lang="ru-RU"/>
          </a:p>
        </p:txBody>
      </p:sp>
      <p:pic>
        <p:nvPicPr>
          <p:cNvPr id="4098" name="Picture 2"/>
          <p:cNvPicPr>
            <a:picLocks noChangeAspect="1" noChangeArrowheads="1"/>
          </p:cNvPicPr>
          <p:nvPr/>
        </p:nvPicPr>
        <p:blipFill>
          <a:blip r:embed="rId2" cstate="print"/>
          <a:srcRect/>
          <a:stretch>
            <a:fillRect/>
          </a:stretch>
        </p:blipFill>
        <p:spPr bwMode="auto">
          <a:xfrm>
            <a:off x="611560" y="527168"/>
            <a:ext cx="7920880" cy="5803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21</a:t>
            </a:fld>
            <a:endParaRPr lang="ru-RU"/>
          </a:p>
        </p:txBody>
      </p:sp>
      <p:pic>
        <p:nvPicPr>
          <p:cNvPr id="5122" name="Picture 2"/>
          <p:cNvPicPr>
            <a:picLocks noChangeAspect="1" noChangeArrowheads="1"/>
          </p:cNvPicPr>
          <p:nvPr/>
        </p:nvPicPr>
        <p:blipFill>
          <a:blip r:embed="rId2" cstate="print"/>
          <a:srcRect/>
          <a:stretch>
            <a:fillRect/>
          </a:stretch>
        </p:blipFill>
        <p:spPr bwMode="auto">
          <a:xfrm>
            <a:off x="395536" y="548680"/>
            <a:ext cx="8291220" cy="6062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41A9376E-A27A-48CC-B333-12993FC6B46E}" type="slidenum">
              <a:rPr lang="ru-RU" smtClean="0"/>
              <a:pPr/>
              <a:t>22</a:t>
            </a:fld>
            <a:endParaRPr lang="ru-RU"/>
          </a:p>
        </p:txBody>
      </p:sp>
      <p:pic>
        <p:nvPicPr>
          <p:cNvPr id="38914" name="Picture 2"/>
          <p:cNvPicPr>
            <a:picLocks noChangeAspect="1" noChangeArrowheads="1"/>
          </p:cNvPicPr>
          <p:nvPr/>
        </p:nvPicPr>
        <p:blipFill>
          <a:blip r:embed="rId2" cstate="print"/>
          <a:srcRect/>
          <a:stretch>
            <a:fillRect/>
          </a:stretch>
        </p:blipFill>
        <p:spPr bwMode="auto">
          <a:xfrm>
            <a:off x="209550" y="980729"/>
            <a:ext cx="8724900" cy="489654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41A9376E-A27A-48CC-B333-12993FC6B46E}" type="slidenum">
              <a:rPr lang="ru-RU" smtClean="0"/>
              <a:pPr/>
              <a:t>23</a:t>
            </a:fld>
            <a:endParaRPr lang="ru-RU"/>
          </a:p>
        </p:txBody>
      </p:sp>
      <p:pic>
        <p:nvPicPr>
          <p:cNvPr id="39938" name="Picture 2"/>
          <p:cNvPicPr>
            <a:picLocks noChangeAspect="1" noChangeArrowheads="1"/>
          </p:cNvPicPr>
          <p:nvPr/>
        </p:nvPicPr>
        <p:blipFill>
          <a:blip r:embed="rId2" cstate="print"/>
          <a:srcRect/>
          <a:stretch>
            <a:fillRect/>
          </a:stretch>
        </p:blipFill>
        <p:spPr bwMode="auto">
          <a:xfrm>
            <a:off x="142875" y="764704"/>
            <a:ext cx="8858250" cy="501220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41A9376E-A27A-48CC-B333-12993FC6B46E}" type="slidenum">
              <a:rPr lang="ru-RU" smtClean="0"/>
              <a:pPr/>
              <a:t>24</a:t>
            </a:fld>
            <a:endParaRPr lang="ru-RU"/>
          </a:p>
        </p:txBody>
      </p:sp>
      <p:pic>
        <p:nvPicPr>
          <p:cNvPr id="40962" name="Picture 2"/>
          <p:cNvPicPr>
            <a:picLocks noChangeAspect="1" noChangeArrowheads="1"/>
          </p:cNvPicPr>
          <p:nvPr/>
        </p:nvPicPr>
        <p:blipFill>
          <a:blip r:embed="rId2" cstate="print"/>
          <a:srcRect/>
          <a:stretch>
            <a:fillRect/>
          </a:stretch>
        </p:blipFill>
        <p:spPr bwMode="auto">
          <a:xfrm>
            <a:off x="1" y="620688"/>
            <a:ext cx="8964488" cy="3384376"/>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47625" y="4005064"/>
            <a:ext cx="9048750" cy="1800200"/>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114300" y="5805264"/>
            <a:ext cx="8915400" cy="50405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878288"/>
          </a:xfrm>
        </p:spPr>
        <p:txBody>
          <a:bodyPr>
            <a:normAutofit fontScale="90000"/>
          </a:bodyPr>
          <a:lstStyle/>
          <a:p>
            <a:r>
              <a:rPr lang="ru-RU" sz="2000" dirty="0" smtClean="0"/>
              <a:t>Решение:</a:t>
            </a:r>
            <a:br>
              <a:rPr lang="ru-RU" sz="2000" dirty="0" smtClean="0"/>
            </a:br>
            <a:r>
              <a:rPr lang="ru-RU" sz="2000" dirty="0" smtClean="0"/>
              <a:t>№1</a:t>
            </a:r>
            <a:br>
              <a:rPr lang="ru-RU" sz="2000" dirty="0" smtClean="0"/>
            </a:br>
            <a:r>
              <a:rPr lang="ru-RU" sz="2000" dirty="0" smtClean="0"/>
              <a:t> чем больше цифра, тем меньше размер листа. А3 имеет самый большой размер ,А6-самый маленький . Ответ 1432</a:t>
            </a:r>
            <a:br>
              <a:rPr lang="ru-RU" sz="2000" dirty="0" smtClean="0"/>
            </a:br>
            <a:r>
              <a:rPr lang="ru-RU" sz="2000" dirty="0" smtClean="0"/>
              <a:t>№2  </a:t>
            </a:r>
            <a:br>
              <a:rPr lang="ru-RU" sz="2000" dirty="0" smtClean="0"/>
            </a:br>
            <a:r>
              <a:rPr lang="ru-RU" sz="2000" dirty="0" smtClean="0"/>
              <a:t> ответ: 16</a:t>
            </a:r>
            <a:br>
              <a:rPr lang="ru-RU" sz="2000" dirty="0" smtClean="0"/>
            </a:br>
            <a:r>
              <a:rPr lang="ru-RU" sz="2000" dirty="0" smtClean="0"/>
              <a:t>№3 </a:t>
            </a:r>
            <a:br>
              <a:rPr lang="ru-RU" sz="2000" dirty="0" smtClean="0"/>
            </a:br>
            <a:r>
              <a:rPr lang="ru-RU" sz="2000" dirty="0" smtClean="0"/>
              <a:t> большая сторона листа А2 равна меньшая сторона А3 умноженная на 2,т.е.  297</a:t>
            </a:r>
            <a:r>
              <a:rPr lang="ru-RU" sz="2000" dirty="0" smtClean="0">
                <a:sym typeface="Symbol"/>
              </a:rPr>
              <a:t> 2 = 594</a:t>
            </a:r>
            <a:br>
              <a:rPr lang="ru-RU" sz="2000" dirty="0" smtClean="0">
                <a:sym typeface="Symbol"/>
              </a:rPr>
            </a:br>
            <a:r>
              <a:rPr lang="ru-RU" sz="2000" dirty="0" smtClean="0">
                <a:sym typeface="Symbol"/>
              </a:rPr>
              <a:t>№4 </a:t>
            </a:r>
            <a:br>
              <a:rPr lang="ru-RU" sz="2000" dirty="0" smtClean="0">
                <a:sym typeface="Symbol"/>
              </a:rPr>
            </a:br>
            <a:r>
              <a:rPr lang="ru-RU" sz="2000" dirty="0" smtClean="0">
                <a:sym typeface="Symbol"/>
              </a:rPr>
              <a:t>   21 29,7 = 623,7</a:t>
            </a:r>
            <a:br>
              <a:rPr lang="ru-RU" sz="2000" dirty="0" smtClean="0">
                <a:sym typeface="Symbol"/>
              </a:rPr>
            </a:br>
            <a:r>
              <a:rPr lang="ru-RU" sz="2000" dirty="0" smtClean="0">
                <a:sym typeface="Symbol"/>
              </a:rPr>
              <a:t>№5 </a:t>
            </a:r>
            <a:br>
              <a:rPr lang="ru-RU" sz="2000" dirty="0" smtClean="0">
                <a:sym typeface="Symbol"/>
              </a:rPr>
            </a:br>
            <a:r>
              <a:rPr lang="ru-RU" sz="2000" dirty="0" smtClean="0">
                <a:sym typeface="Symbol"/>
              </a:rPr>
              <a:t> шрифт на листе А4 будет во столько раз больше во сколько больше размер листа А4 больше размера листа А5.</a:t>
            </a:r>
            <a:br>
              <a:rPr lang="ru-RU" sz="2000" dirty="0" smtClean="0">
                <a:sym typeface="Symbol"/>
              </a:rPr>
            </a:br>
            <a:r>
              <a:rPr lang="ru-RU" sz="2000" dirty="0" smtClean="0">
                <a:sym typeface="Symbol"/>
              </a:rPr>
              <a:t>     210  148 = 16    </a:t>
            </a:r>
            <a:r>
              <a:rPr lang="ru-RU" sz="2000" dirty="0" err="1" smtClean="0">
                <a:sym typeface="Symbol"/>
              </a:rPr>
              <a:t>х</a:t>
            </a:r>
            <a:r>
              <a:rPr lang="ru-RU" sz="2000" dirty="0" smtClean="0"/>
              <a:t/>
            </a:r>
            <a:br>
              <a:rPr lang="ru-RU" sz="2000" dirty="0" smtClean="0"/>
            </a:br>
            <a:r>
              <a:rPr lang="ru-RU" sz="2000" dirty="0" smtClean="0"/>
              <a:t>      </a:t>
            </a:r>
            <a:r>
              <a:rPr lang="ru-RU" sz="2000" dirty="0" err="1" smtClean="0"/>
              <a:t>х</a:t>
            </a:r>
            <a:r>
              <a:rPr lang="ru-RU" sz="2000" dirty="0" smtClean="0"/>
              <a:t> = 148</a:t>
            </a:r>
            <a:r>
              <a:rPr lang="ru-RU" sz="2000" dirty="0" smtClean="0">
                <a:sym typeface="Symbol"/>
              </a:rPr>
              <a:t> 16  210</a:t>
            </a:r>
            <a:br>
              <a:rPr lang="ru-RU" sz="2000" dirty="0" smtClean="0">
                <a:sym typeface="Symbol"/>
              </a:rPr>
            </a:br>
            <a:r>
              <a:rPr lang="ru-RU" sz="2000" dirty="0" smtClean="0">
                <a:sym typeface="Symbol"/>
              </a:rPr>
              <a:t/>
            </a:r>
            <a:br>
              <a:rPr lang="ru-RU" sz="2000" dirty="0" smtClean="0">
                <a:sym typeface="Symbol"/>
              </a:rPr>
            </a:br>
            <a:r>
              <a:rPr lang="ru-RU" sz="2000" dirty="0" smtClean="0">
                <a:sym typeface="Symbol"/>
              </a:rPr>
              <a:t>       </a:t>
            </a:r>
            <a:r>
              <a:rPr lang="ru-RU" sz="2000" dirty="0" err="1" smtClean="0">
                <a:sym typeface="Symbol"/>
              </a:rPr>
              <a:t>х</a:t>
            </a:r>
            <a:r>
              <a:rPr lang="ru-RU" sz="2000" dirty="0" smtClean="0">
                <a:sym typeface="Symbol"/>
              </a:rPr>
              <a:t>  11</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41A9376E-A27A-48CC-B333-12993FC6B46E}" type="slidenum">
              <a:rPr lang="ru-RU" smtClean="0"/>
              <a:pPr/>
              <a:t>26</a:t>
            </a:fld>
            <a:endParaRPr lang="ru-RU"/>
          </a:p>
        </p:txBody>
      </p:sp>
      <p:pic>
        <p:nvPicPr>
          <p:cNvPr id="41986" name="Picture 2"/>
          <p:cNvPicPr>
            <a:picLocks noChangeAspect="1" noChangeArrowheads="1"/>
          </p:cNvPicPr>
          <p:nvPr/>
        </p:nvPicPr>
        <p:blipFill>
          <a:blip r:embed="rId2" cstate="print"/>
          <a:srcRect/>
          <a:stretch>
            <a:fillRect/>
          </a:stretch>
        </p:blipFill>
        <p:spPr bwMode="auto">
          <a:xfrm>
            <a:off x="251519" y="836712"/>
            <a:ext cx="8640961" cy="48020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27</a:t>
            </a:fld>
            <a:endParaRPr lang="ru-RU"/>
          </a:p>
        </p:txBody>
      </p:sp>
      <p:pic>
        <p:nvPicPr>
          <p:cNvPr id="43010" name="Picture 2"/>
          <p:cNvPicPr>
            <a:picLocks noChangeAspect="1" noChangeArrowheads="1"/>
          </p:cNvPicPr>
          <p:nvPr/>
        </p:nvPicPr>
        <p:blipFill>
          <a:blip r:embed="rId2" cstate="print"/>
          <a:srcRect/>
          <a:stretch>
            <a:fillRect/>
          </a:stretch>
        </p:blipFill>
        <p:spPr bwMode="auto">
          <a:xfrm>
            <a:off x="251520" y="692697"/>
            <a:ext cx="8568952" cy="3168352"/>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323528" y="3861048"/>
            <a:ext cx="8352928" cy="273630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3870176"/>
          </a:xfrm>
        </p:spPr>
        <p:txBody>
          <a:bodyPr>
            <a:normAutofit fontScale="90000"/>
          </a:bodyPr>
          <a:lstStyle/>
          <a:p>
            <a:r>
              <a:rPr lang="ru-RU" sz="2400" dirty="0" smtClean="0"/>
              <a:t>Решение:</a:t>
            </a:r>
            <a:br>
              <a:rPr lang="ru-RU" sz="2400" dirty="0" smtClean="0"/>
            </a:br>
            <a:r>
              <a:rPr lang="ru-RU" sz="2400" dirty="0" smtClean="0"/>
              <a:t>№1  600</a:t>
            </a:r>
            <a:r>
              <a:rPr lang="ru-RU" sz="2400" dirty="0" smtClean="0">
                <a:sym typeface="Symbol"/>
              </a:rPr>
              <a:t> 70 + 1= 9 + 1 =10</a:t>
            </a:r>
            <a:br>
              <a:rPr lang="ru-RU" sz="2400" dirty="0" smtClean="0">
                <a:sym typeface="Symbol"/>
              </a:rPr>
            </a:br>
            <a:r>
              <a:rPr lang="ru-RU" sz="2400" dirty="0" smtClean="0">
                <a:sym typeface="Symbol"/>
              </a:rPr>
              <a:t>№2  50  100  (25 25)=8 плиток в 1 метре дорожки.</a:t>
            </a:r>
            <a:br>
              <a:rPr lang="ru-RU" sz="2400" dirty="0" smtClean="0">
                <a:sym typeface="Symbol"/>
              </a:rPr>
            </a:br>
            <a:r>
              <a:rPr lang="ru-RU" sz="2400" dirty="0" smtClean="0">
                <a:sym typeface="Symbol"/>
              </a:rPr>
              <a:t>       682  14=6,87</a:t>
            </a:r>
            <a:br>
              <a:rPr lang="ru-RU" sz="2400" dirty="0" smtClean="0">
                <a:sym typeface="Symbol"/>
              </a:rPr>
            </a:br>
            <a:r>
              <a:rPr lang="ru-RU" sz="2400" dirty="0" smtClean="0">
                <a:sym typeface="Symbol"/>
              </a:rPr>
              <a:t>№3  А</a:t>
            </a:r>
            <a:r>
              <a:rPr lang="en-US" sz="2400" dirty="0" smtClean="0">
                <a:sym typeface="Symbol"/>
              </a:rPr>
              <a:t>D</a:t>
            </a:r>
            <a:r>
              <a:rPr lang="ru-RU" sz="2400" dirty="0" smtClean="0">
                <a:sym typeface="Symbol"/>
              </a:rPr>
              <a:t> – диаметр окружности</a:t>
            </a:r>
            <a:br>
              <a:rPr lang="ru-RU" sz="2400" dirty="0" smtClean="0">
                <a:sym typeface="Symbol"/>
              </a:rPr>
            </a:br>
            <a:r>
              <a:rPr lang="ru-RU" sz="2400" dirty="0" smtClean="0">
                <a:sym typeface="Symbol"/>
              </a:rPr>
              <a:t>       А</a:t>
            </a:r>
            <a:r>
              <a:rPr lang="en-US" sz="2400" dirty="0" smtClean="0">
                <a:sym typeface="Symbol"/>
              </a:rPr>
              <a:t>D</a:t>
            </a:r>
            <a:r>
              <a:rPr lang="ru-RU" sz="2400" dirty="0" smtClean="0">
                <a:sym typeface="Symbol"/>
              </a:rPr>
              <a:t> = 5,533,142=3,522 3,52</a:t>
            </a:r>
            <a:br>
              <a:rPr lang="ru-RU" sz="2400" dirty="0" smtClean="0">
                <a:sym typeface="Symbol"/>
              </a:rPr>
            </a:br>
            <a:r>
              <a:rPr lang="ru-RU" sz="2400" dirty="0" smtClean="0">
                <a:sym typeface="Symbol"/>
              </a:rPr>
              <a:t>№4  Пусть ширина узкой грядки </a:t>
            </a:r>
            <a:r>
              <a:rPr lang="ru-RU" sz="2400" dirty="0" err="1" smtClean="0">
                <a:sym typeface="Symbol"/>
              </a:rPr>
              <a:t>х</a:t>
            </a:r>
            <a:r>
              <a:rPr lang="ru-RU" sz="2400" dirty="0" smtClean="0">
                <a:sym typeface="Symbol"/>
              </a:rPr>
              <a:t> см, тогда</a:t>
            </a:r>
            <a:br>
              <a:rPr lang="ru-RU" sz="2400" dirty="0" smtClean="0">
                <a:sym typeface="Symbol"/>
              </a:rPr>
            </a:br>
            <a:r>
              <a:rPr lang="ru-RU" sz="2400" dirty="0" smtClean="0">
                <a:sym typeface="Symbol"/>
              </a:rPr>
              <a:t>       </a:t>
            </a:r>
            <a:r>
              <a:rPr lang="ru-RU" sz="2400" dirty="0" err="1" smtClean="0">
                <a:sym typeface="Symbol"/>
              </a:rPr>
              <a:t>х</a:t>
            </a:r>
            <a:r>
              <a:rPr lang="ru-RU" sz="2400" dirty="0" smtClean="0">
                <a:sym typeface="Symbol"/>
              </a:rPr>
              <a:t> + 50 + 2х +50 + </a:t>
            </a:r>
            <a:r>
              <a:rPr lang="ru-RU" sz="2400" dirty="0" err="1" smtClean="0">
                <a:sym typeface="Symbol"/>
              </a:rPr>
              <a:t>х</a:t>
            </a:r>
            <a:r>
              <a:rPr lang="ru-RU" sz="2400" dirty="0" smtClean="0">
                <a:sym typeface="Symbol"/>
              </a:rPr>
              <a:t> = 352</a:t>
            </a:r>
            <a:br>
              <a:rPr lang="ru-RU" sz="2400" dirty="0" smtClean="0">
                <a:sym typeface="Symbol"/>
              </a:rPr>
            </a:br>
            <a:r>
              <a:rPr lang="ru-RU" sz="2400" dirty="0" smtClean="0">
                <a:sym typeface="Symbol"/>
              </a:rPr>
              <a:t>       </a:t>
            </a:r>
            <a:r>
              <a:rPr lang="ru-RU" sz="2400" dirty="0" err="1" smtClean="0">
                <a:sym typeface="Symbol"/>
              </a:rPr>
              <a:t>х</a:t>
            </a:r>
            <a:r>
              <a:rPr lang="ru-RU" sz="2400" dirty="0" smtClean="0">
                <a:sym typeface="Symbol"/>
              </a:rPr>
              <a:t> = 63     2х = 2 63 =126  130</a:t>
            </a:r>
            <a:br>
              <a:rPr lang="ru-RU" sz="2400" dirty="0" smtClean="0">
                <a:sym typeface="Symbol"/>
              </a:rPr>
            </a:br>
            <a:r>
              <a:rPr lang="ru-RU" sz="2400" dirty="0" smtClean="0">
                <a:sym typeface="Symbol"/>
              </a:rPr>
              <a:t>№5  Высота теплицы СС1</a:t>
            </a:r>
            <a:br>
              <a:rPr lang="ru-RU" sz="2400" dirty="0" smtClean="0">
                <a:sym typeface="Symbol"/>
              </a:rPr>
            </a:br>
            <a:r>
              <a:rPr lang="ru-RU" sz="2400" dirty="0" smtClean="0">
                <a:sym typeface="Symbol"/>
              </a:rPr>
              <a:t>       ОС1=176 см, ОС= 88 см      СС1= 152см </a:t>
            </a:r>
            <a:br>
              <a:rPr lang="ru-RU" sz="2400" dirty="0" smtClean="0">
                <a:sym typeface="Symbol"/>
              </a:rPr>
            </a:br>
            <a:r>
              <a:rPr lang="ru-RU" sz="2400" dirty="0" smtClean="0">
                <a:sym typeface="Symbol"/>
              </a:rPr>
              <a:t/>
            </a:r>
            <a:br>
              <a:rPr lang="ru-RU" sz="2400" dirty="0" smtClean="0">
                <a:sym typeface="Symbol"/>
              </a:rPr>
            </a:br>
            <a:r>
              <a:rPr lang="ru-RU" sz="2400" dirty="0" smtClean="0">
                <a:sym typeface="Symbol"/>
              </a:rPr>
              <a:t>      </a:t>
            </a:r>
            <a:endParaRPr lang="ru-RU" sz="2400"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28</a:t>
            </a:fld>
            <a:endParaRPr lang="ru-RU"/>
          </a:p>
        </p:txBody>
      </p:sp>
      <p:pic>
        <p:nvPicPr>
          <p:cNvPr id="4403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91880" y="4941168"/>
            <a:ext cx="514350" cy="323850"/>
          </a:xfrm>
          <a:prstGeom prst="rect">
            <a:avLst/>
          </a:prstGeom>
          <a:noFill/>
        </p:spPr>
      </p:pic>
      <p:pic>
        <p:nvPicPr>
          <p:cNvPr id="4403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67744" y="4941168"/>
            <a:ext cx="533400" cy="323850"/>
          </a:xfrm>
          <a:prstGeom prst="rect">
            <a:avLst/>
          </a:prstGeom>
          <a:noFill/>
        </p:spPr>
      </p:pic>
      <p:pic>
        <p:nvPicPr>
          <p:cNvPr id="4403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4941168"/>
            <a:ext cx="428625" cy="304800"/>
          </a:xfrm>
          <a:prstGeom prst="rect">
            <a:avLst/>
          </a:prstGeom>
          <a:noFill/>
        </p:spPr>
      </p:pic>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7" name="Rectangle 5"/>
          <p:cNvSpPr>
            <a:spLocks noChangeArrowheads="1"/>
          </p:cNvSpPr>
          <p:nvPr/>
        </p:nvSpPr>
        <p:spPr bwMode="auto">
          <a:xfrm>
            <a:off x="2483768" y="50851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8" name="Rectangle 6"/>
          <p:cNvSpPr>
            <a:spLocks noChangeArrowheads="1"/>
          </p:cNvSpPr>
          <p:nvPr/>
        </p:nvSpPr>
        <p:spPr bwMode="auto">
          <a:xfrm>
            <a:off x="3563888" y="50851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41A9376E-A27A-48CC-B333-12993FC6B46E}" type="slidenum">
              <a:rPr lang="ru-RU" smtClean="0"/>
              <a:pPr/>
              <a:t>29</a:t>
            </a:fld>
            <a:endParaRPr lang="ru-RU"/>
          </a:p>
        </p:txBody>
      </p:sp>
      <p:pic>
        <p:nvPicPr>
          <p:cNvPr id="46082" name="Picture 2"/>
          <p:cNvPicPr>
            <a:picLocks noChangeAspect="1" noChangeArrowheads="1"/>
          </p:cNvPicPr>
          <p:nvPr/>
        </p:nvPicPr>
        <p:blipFill>
          <a:blip r:embed="rId2" cstate="print"/>
          <a:srcRect/>
          <a:stretch>
            <a:fillRect/>
          </a:stretch>
        </p:blipFill>
        <p:spPr bwMode="auto">
          <a:xfrm>
            <a:off x="467544" y="952500"/>
            <a:ext cx="8208912" cy="4953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3</a:t>
            </a:fld>
            <a:endParaRPr lang="ru-RU"/>
          </a:p>
        </p:txBody>
      </p:sp>
      <p:sp>
        <p:nvSpPr>
          <p:cNvPr id="10241" name="Rectangle 1"/>
          <p:cNvSpPr>
            <a:spLocks noChangeArrowheads="1"/>
          </p:cNvSpPr>
          <p:nvPr/>
        </p:nvSpPr>
        <p:spPr bwMode="auto">
          <a:xfrm>
            <a:off x="0" y="174122"/>
            <a:ext cx="91440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cs typeface="Arial" pitchFamily="34" charset="0"/>
              </a:rPr>
              <a:t>Повторение алгебра 9 «А» класс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323528" y="764703"/>
          <a:ext cx="8496945" cy="6083266"/>
        </p:xfrm>
        <a:graphic>
          <a:graphicData uri="http://schemas.openxmlformats.org/drawingml/2006/table">
            <a:tbl>
              <a:tblPr/>
              <a:tblGrid>
                <a:gridCol w="366025"/>
                <a:gridCol w="1176445"/>
                <a:gridCol w="366025"/>
                <a:gridCol w="366025"/>
                <a:gridCol w="366025"/>
                <a:gridCol w="366025"/>
                <a:gridCol w="366025"/>
                <a:gridCol w="366025"/>
                <a:gridCol w="366025"/>
                <a:gridCol w="366025"/>
                <a:gridCol w="366025"/>
                <a:gridCol w="366025"/>
                <a:gridCol w="366025"/>
                <a:gridCol w="366025"/>
                <a:gridCol w="366025"/>
                <a:gridCol w="366025"/>
                <a:gridCol w="366025"/>
                <a:gridCol w="366025"/>
                <a:gridCol w="366025"/>
                <a:gridCol w="366025"/>
                <a:gridCol w="366025"/>
              </a:tblGrid>
              <a:tr h="292629">
                <a:tc rowSpan="2">
                  <a:txBody>
                    <a:bodyPr/>
                    <a:lstStyle/>
                    <a:p>
                      <a:endParaRPr lang="ru-RU" sz="1000" dirty="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b="1" dirty="0">
                          <a:latin typeface="Calibri"/>
                          <a:ea typeface="Calibri"/>
                          <a:cs typeface="Times New Roman"/>
                        </a:rPr>
                        <a:t>Действия</a:t>
                      </a:r>
                      <a:endParaRPr lang="ru-RU" sz="1000" dirty="0">
                        <a:latin typeface="Calibri"/>
                        <a:ea typeface="Calibri"/>
                        <a:cs typeface="Times New Roman"/>
                      </a:endParaRPr>
                    </a:p>
                    <a:p>
                      <a:pPr algn="ctr">
                        <a:lnSpc>
                          <a:spcPct val="115000"/>
                        </a:lnSpc>
                        <a:spcAft>
                          <a:spcPts val="0"/>
                        </a:spcAft>
                      </a:pPr>
                      <a:r>
                        <a:rPr lang="ru-RU" sz="1000" b="1" dirty="0">
                          <a:latin typeface="Calibri"/>
                          <a:ea typeface="Calibri"/>
                          <a:cs typeface="Times New Roman"/>
                        </a:rPr>
                        <a:t>с действительными</a:t>
                      </a:r>
                      <a:endParaRPr lang="ru-RU" sz="1000" dirty="0">
                        <a:latin typeface="Calibri"/>
                        <a:ea typeface="Calibri"/>
                        <a:cs typeface="Times New Roman"/>
                      </a:endParaRPr>
                    </a:p>
                    <a:p>
                      <a:pPr algn="ctr">
                        <a:lnSpc>
                          <a:spcPct val="115000"/>
                        </a:lnSpc>
                        <a:spcAft>
                          <a:spcPts val="0"/>
                        </a:spcAft>
                      </a:pPr>
                      <a:r>
                        <a:rPr lang="ru-RU" sz="1000" b="1" dirty="0">
                          <a:latin typeface="Calibri"/>
                          <a:ea typeface="Calibri"/>
                          <a:cs typeface="Times New Roman"/>
                        </a:rPr>
                        <a:t>числами 16.09</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000" b="1">
                          <a:latin typeface="Calibri"/>
                          <a:ea typeface="Calibri"/>
                          <a:cs typeface="Times New Roman"/>
                        </a:rPr>
                        <a:t>уравнения</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000" b="1">
                          <a:latin typeface="Calibri"/>
                          <a:ea typeface="Calibri"/>
                          <a:cs typeface="Times New Roman"/>
                        </a:rPr>
                        <a:t>%</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lnSpc>
                          <a:spcPct val="115000"/>
                        </a:lnSpc>
                        <a:spcAft>
                          <a:spcPts val="0"/>
                        </a:spcAft>
                      </a:pPr>
                      <a:r>
                        <a:rPr lang="ru-RU" sz="1000" b="1">
                          <a:latin typeface="Calibri"/>
                          <a:ea typeface="Calibri"/>
                          <a:cs typeface="Times New Roman"/>
                        </a:rPr>
                        <a:t>Формулы</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Сокращенного</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умножения</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b="1">
                          <a:latin typeface="Calibri"/>
                          <a:ea typeface="Calibri"/>
                          <a:cs typeface="Times New Roman"/>
                        </a:rPr>
                        <a:t>Преобразование</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выражений</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000" b="1">
                          <a:latin typeface="Calibri"/>
                          <a:ea typeface="Calibri"/>
                          <a:cs typeface="Times New Roman"/>
                        </a:rPr>
                        <a:t>Десятичные дроби</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000" b="1">
                          <a:latin typeface="Calibri"/>
                          <a:ea typeface="Calibri"/>
                          <a:cs typeface="Times New Roman"/>
                        </a:rPr>
                        <a:t>Обыкновенные дроби</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lnSpc>
                          <a:spcPct val="115000"/>
                        </a:lnSpc>
                        <a:spcAft>
                          <a:spcPts val="0"/>
                        </a:spcAft>
                      </a:pPr>
                      <a:r>
                        <a:rPr lang="ru-RU" sz="1000" b="1">
                          <a:latin typeface="Calibri"/>
                          <a:ea typeface="Calibri"/>
                          <a:cs typeface="Times New Roman"/>
                        </a:rPr>
                        <a:t>Умножение</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на</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разрядную</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единицу</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b="1">
                          <a:latin typeface="Calibri"/>
                          <a:ea typeface="Calibri"/>
                          <a:cs typeface="Times New Roman"/>
                        </a:rPr>
                        <a:t>Возведение</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В</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степень</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b="1">
                          <a:latin typeface="Calibri"/>
                          <a:ea typeface="Calibri"/>
                          <a:cs typeface="Times New Roman"/>
                        </a:rPr>
                        <a:t>Десятичные</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И</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обыкновенные</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дроби</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b="1">
                          <a:latin typeface="Calibri"/>
                          <a:ea typeface="Calibri"/>
                          <a:cs typeface="Times New Roman"/>
                        </a:rPr>
                        <a:t>С       разным  и        знаками</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b="1">
                          <a:latin typeface="Calibri"/>
                          <a:ea typeface="Calibri"/>
                          <a:cs typeface="Times New Roman"/>
                        </a:rPr>
                        <a:t>оценка</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b="1">
                          <a:latin typeface="Calibri"/>
                          <a:ea typeface="Calibri"/>
                          <a:cs typeface="Times New Roman"/>
                        </a:rPr>
                        <a:t>Линейные</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неравенства</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b="1">
                          <a:latin typeface="Calibri"/>
                          <a:ea typeface="Calibri"/>
                          <a:cs typeface="Times New Roman"/>
                        </a:rPr>
                        <a:t>Квадратичные</a:t>
                      </a:r>
                      <a:endParaRPr lang="ru-RU" sz="1000">
                        <a:latin typeface="Calibri"/>
                        <a:ea typeface="Calibri"/>
                        <a:cs typeface="Times New Roman"/>
                      </a:endParaRPr>
                    </a:p>
                    <a:p>
                      <a:pPr algn="ctr">
                        <a:lnSpc>
                          <a:spcPct val="115000"/>
                        </a:lnSpc>
                        <a:spcAft>
                          <a:spcPts val="0"/>
                        </a:spcAft>
                      </a:pPr>
                      <a:r>
                        <a:rPr lang="ru-RU" sz="1000" b="1">
                          <a:latin typeface="Calibri"/>
                          <a:ea typeface="Calibri"/>
                          <a:cs typeface="Times New Roman"/>
                        </a:rPr>
                        <a:t>неравенства</a:t>
                      </a:r>
                      <a:endParaRPr lang="ru-RU" sz="10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58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b="1" dirty="0">
                          <a:latin typeface="Calibri"/>
                          <a:ea typeface="Calibri"/>
                          <a:cs typeface="Times New Roman"/>
                        </a:rPr>
                        <a:t>линейные</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latin typeface="Calibri"/>
                          <a:ea typeface="Calibri"/>
                          <a:cs typeface="Times New Roman"/>
                        </a:rPr>
                        <a:t>квадратные</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latin typeface="Calibri"/>
                          <a:ea typeface="Calibri"/>
                          <a:cs typeface="Times New Roman"/>
                        </a:rPr>
                        <a:t>рациональные</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latin typeface="Calibri"/>
                          <a:ea typeface="Calibri"/>
                          <a:cs typeface="Times New Roman"/>
                        </a:rPr>
                        <a:t>%от числа</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latin typeface="Calibri"/>
                          <a:ea typeface="Calibri"/>
                          <a:cs typeface="Times New Roman"/>
                        </a:rPr>
                        <a:t>Число</a:t>
                      </a:r>
                      <a:endParaRPr lang="ru-RU" sz="1000" dirty="0">
                        <a:latin typeface="Calibri"/>
                        <a:ea typeface="Calibri"/>
                        <a:cs typeface="Times New Roman"/>
                      </a:endParaRPr>
                    </a:p>
                    <a:p>
                      <a:pPr algn="ctr">
                        <a:lnSpc>
                          <a:spcPct val="115000"/>
                        </a:lnSpc>
                        <a:spcAft>
                          <a:spcPts val="0"/>
                        </a:spcAft>
                      </a:pPr>
                      <a:r>
                        <a:rPr lang="ru-RU" sz="1000" b="1" dirty="0">
                          <a:latin typeface="Calibri"/>
                          <a:ea typeface="Calibri"/>
                          <a:cs typeface="Times New Roman"/>
                        </a:rPr>
                        <a:t>по</a:t>
                      </a:r>
                      <a:endParaRPr lang="ru-RU" sz="1000" dirty="0">
                        <a:latin typeface="Calibri"/>
                        <a:ea typeface="Calibri"/>
                        <a:cs typeface="Times New Roman"/>
                      </a:endParaRPr>
                    </a:p>
                    <a:p>
                      <a:pPr algn="ctr">
                        <a:lnSpc>
                          <a:spcPct val="115000"/>
                        </a:lnSpc>
                        <a:spcAft>
                          <a:spcPts val="0"/>
                        </a:spcAft>
                      </a:pPr>
                      <a:r>
                        <a:rPr lang="ru-RU" sz="1000" b="1" dirty="0">
                          <a:latin typeface="Calibri"/>
                          <a:ea typeface="Calibri"/>
                          <a:cs typeface="Times New Roman"/>
                        </a:rPr>
                        <a:t> %</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b="1" dirty="0">
                          <a:latin typeface="Calibri"/>
                          <a:ea typeface="Calibri"/>
                          <a:cs typeface="Times New Roman"/>
                        </a:rPr>
                        <a:t>Сложение и вычитание</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latin typeface="Calibri"/>
                          <a:ea typeface="Calibri"/>
                          <a:cs typeface="Times New Roman"/>
                        </a:rPr>
                        <a:t>Умножение</a:t>
                      </a:r>
                      <a:endParaRPr lang="ru-RU" sz="1000" dirty="0">
                        <a:latin typeface="Calibri"/>
                        <a:ea typeface="Calibri"/>
                        <a:cs typeface="Times New Roman"/>
                      </a:endParaRPr>
                    </a:p>
                    <a:p>
                      <a:pPr algn="ctr">
                        <a:lnSpc>
                          <a:spcPct val="115000"/>
                        </a:lnSpc>
                        <a:spcAft>
                          <a:spcPts val="0"/>
                        </a:spcAft>
                      </a:pPr>
                      <a:r>
                        <a:rPr lang="ru-RU" sz="1000" b="1" dirty="0">
                          <a:latin typeface="Calibri"/>
                          <a:ea typeface="Calibri"/>
                          <a:cs typeface="Times New Roman"/>
                        </a:rPr>
                        <a:t> и </a:t>
                      </a:r>
                      <a:endParaRPr lang="ru-RU" sz="1000" dirty="0">
                        <a:latin typeface="Calibri"/>
                        <a:ea typeface="Calibri"/>
                        <a:cs typeface="Times New Roman"/>
                      </a:endParaRPr>
                    </a:p>
                    <a:p>
                      <a:pPr algn="ctr">
                        <a:lnSpc>
                          <a:spcPct val="115000"/>
                        </a:lnSpc>
                        <a:spcAft>
                          <a:spcPts val="0"/>
                        </a:spcAft>
                      </a:pPr>
                      <a:r>
                        <a:rPr lang="ru-RU" sz="1000" b="1" dirty="0">
                          <a:latin typeface="Calibri"/>
                          <a:ea typeface="Calibri"/>
                          <a:cs typeface="Times New Roman"/>
                        </a:rPr>
                        <a:t>деление  </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latin typeface="Calibri"/>
                          <a:ea typeface="Calibri"/>
                          <a:cs typeface="Times New Roman"/>
                        </a:rPr>
                        <a:t>Сложение и вычитание</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latin typeface="Calibri"/>
                          <a:ea typeface="Calibri"/>
                          <a:cs typeface="Times New Roman"/>
                        </a:rPr>
                        <a:t>Умножение и</a:t>
                      </a:r>
                      <a:endParaRPr lang="ru-RU" sz="1000" dirty="0">
                        <a:latin typeface="Calibri"/>
                        <a:ea typeface="Calibri"/>
                        <a:cs typeface="Times New Roman"/>
                      </a:endParaRPr>
                    </a:p>
                    <a:p>
                      <a:pPr algn="ctr">
                        <a:lnSpc>
                          <a:spcPct val="115000"/>
                        </a:lnSpc>
                        <a:spcAft>
                          <a:spcPts val="0"/>
                        </a:spcAft>
                      </a:pPr>
                      <a:r>
                        <a:rPr lang="ru-RU" sz="1000" b="1" dirty="0">
                          <a:latin typeface="Calibri"/>
                          <a:ea typeface="Calibri"/>
                          <a:cs typeface="Times New Roman"/>
                        </a:rPr>
                        <a:t>деление</a:t>
                      </a:r>
                      <a:endParaRPr lang="ru-RU" sz="10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6121">
                <a:tc>
                  <a:txBody>
                    <a:bodyPr/>
                    <a:lstStyle/>
                    <a:p>
                      <a:pPr algn="ctr">
                        <a:lnSpc>
                          <a:spcPct val="115000"/>
                        </a:lnSpc>
                        <a:spcAft>
                          <a:spcPts val="0"/>
                        </a:spcAft>
                      </a:pPr>
                      <a:r>
                        <a:rPr lang="ru-RU" sz="600" b="1">
                          <a:latin typeface="Calibri"/>
                          <a:ea typeface="Calibri"/>
                          <a:cs typeface="Times New Roman"/>
                        </a:rPr>
                        <a:t>1</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b="1">
                          <a:latin typeface="Times New Roman"/>
                          <a:ea typeface="Calibri"/>
                          <a:cs typeface="Times New Roman"/>
                        </a:rPr>
                        <a:t>Агапова Дарья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3</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3</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rowSpan="2">
                  <a:txBody>
                    <a:bodyPr/>
                    <a:lstStyle/>
                    <a:p>
                      <a:pPr algn="ctr">
                        <a:lnSpc>
                          <a:spcPct val="115000"/>
                        </a:lnSpc>
                        <a:spcAft>
                          <a:spcPts val="0"/>
                        </a:spcAft>
                      </a:pPr>
                      <a:r>
                        <a:rPr lang="ru-RU" sz="600" b="1">
                          <a:latin typeface="Calibri"/>
                          <a:ea typeface="Calibri"/>
                          <a:cs typeface="Times New Roman"/>
                        </a:rPr>
                        <a:t>2</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500" b="1">
                          <a:latin typeface="Times New Roman"/>
                          <a:ea typeface="Calibri"/>
                          <a:cs typeface="Times New Roman"/>
                        </a:rPr>
                        <a:t>Алексеев Вячеслав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b="1">
                          <a:latin typeface="Calibri"/>
                          <a:ea typeface="Calibri"/>
                          <a:cs typeface="Times New Roman"/>
                        </a:rPr>
                        <a:t>4</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6121">
                <a:tc rowSpan="2">
                  <a:txBody>
                    <a:bodyPr/>
                    <a:lstStyle/>
                    <a:p>
                      <a:pPr algn="ctr">
                        <a:lnSpc>
                          <a:spcPct val="115000"/>
                        </a:lnSpc>
                        <a:spcAft>
                          <a:spcPts val="0"/>
                        </a:spcAft>
                      </a:pPr>
                      <a:r>
                        <a:rPr lang="ru-RU" sz="600" b="1">
                          <a:latin typeface="Calibri"/>
                          <a:ea typeface="Calibri"/>
                          <a:cs typeface="Times New Roman"/>
                        </a:rPr>
                        <a:t>3</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500" b="1">
                          <a:latin typeface="Times New Roman"/>
                          <a:ea typeface="Calibri"/>
                          <a:cs typeface="Times New Roman"/>
                        </a:rPr>
                        <a:t>Андреева Алиса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b="1">
                          <a:latin typeface="Calibri"/>
                          <a:ea typeface="Calibri"/>
                          <a:cs typeface="Times New Roman"/>
                        </a:rPr>
                        <a:t>4</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63269">
                <a:tc>
                  <a:txBody>
                    <a:bodyPr/>
                    <a:lstStyle/>
                    <a:p>
                      <a:pPr algn="ctr">
                        <a:lnSpc>
                          <a:spcPct val="115000"/>
                        </a:lnSpc>
                        <a:spcAft>
                          <a:spcPts val="0"/>
                        </a:spcAft>
                      </a:pPr>
                      <a:r>
                        <a:rPr lang="ru-RU" sz="600" b="1">
                          <a:latin typeface="Calibri"/>
                          <a:ea typeface="Calibri"/>
                          <a:cs typeface="Times New Roman"/>
                        </a:rPr>
                        <a:t>4</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b="1">
                          <a:latin typeface="Times New Roman"/>
                          <a:ea typeface="Calibri"/>
                          <a:cs typeface="Times New Roman"/>
                        </a:rPr>
                        <a:t>Асатрян Майя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3</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b="1">
                          <a:latin typeface="Calibri"/>
                          <a:ea typeface="Calibri"/>
                          <a:cs typeface="Times New Roman"/>
                        </a:rPr>
                        <a:t>4</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rowSpan="2">
                  <a:txBody>
                    <a:bodyPr/>
                    <a:lstStyle/>
                    <a:p>
                      <a:pPr algn="ctr">
                        <a:lnSpc>
                          <a:spcPct val="115000"/>
                        </a:lnSpc>
                        <a:spcAft>
                          <a:spcPts val="0"/>
                        </a:spcAft>
                      </a:pPr>
                      <a:r>
                        <a:rPr lang="ru-RU" sz="600" b="1">
                          <a:latin typeface="Calibri"/>
                          <a:ea typeface="Calibri"/>
                          <a:cs typeface="Times New Roman"/>
                        </a:rPr>
                        <a:t>5</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500" b="1">
                          <a:latin typeface="Times New Roman"/>
                          <a:ea typeface="Calibri"/>
                          <a:cs typeface="Times New Roman"/>
                        </a:rPr>
                        <a:t>Верижникова Алёна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b="1">
                          <a:latin typeface="Calibri"/>
                          <a:ea typeface="Calibri"/>
                          <a:cs typeface="Times New Roman"/>
                        </a:rPr>
                        <a:t>4</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6121">
                <a:tc>
                  <a:txBody>
                    <a:bodyPr/>
                    <a:lstStyle/>
                    <a:p>
                      <a:pPr algn="ctr">
                        <a:lnSpc>
                          <a:spcPct val="115000"/>
                        </a:lnSpc>
                        <a:spcAft>
                          <a:spcPts val="0"/>
                        </a:spcAft>
                      </a:pPr>
                      <a:r>
                        <a:rPr lang="ru-RU" sz="600" b="1">
                          <a:latin typeface="Calibri"/>
                          <a:ea typeface="Calibri"/>
                          <a:cs typeface="Times New Roman"/>
                        </a:rPr>
                        <a:t>6</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b="1">
                          <a:latin typeface="Times New Roman"/>
                          <a:ea typeface="Calibri"/>
                          <a:cs typeface="Times New Roman"/>
                        </a:rPr>
                        <a:t>Ермолина Марьяна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dirty="0">
                          <a:latin typeface="Calibri"/>
                          <a:ea typeface="Calibri"/>
                          <a:cs typeface="Times New Roman"/>
                        </a:rPr>
                        <a:t>3</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a:txBody>
                    <a:bodyPr/>
                    <a:lstStyle/>
                    <a:p>
                      <a:pPr algn="ctr">
                        <a:lnSpc>
                          <a:spcPct val="115000"/>
                        </a:lnSpc>
                        <a:spcAft>
                          <a:spcPts val="0"/>
                        </a:spcAft>
                      </a:pPr>
                      <a:r>
                        <a:rPr lang="ru-RU" sz="600" b="1">
                          <a:latin typeface="Calibri"/>
                          <a:ea typeface="Calibri"/>
                          <a:cs typeface="Times New Roman"/>
                        </a:rPr>
                        <a:t>7</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b="1">
                          <a:latin typeface="Times New Roman"/>
                          <a:ea typeface="Calibri"/>
                          <a:cs typeface="Times New Roman"/>
                        </a:rPr>
                        <a:t>Злобин Михаил</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3</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dirty="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b="1">
                          <a:latin typeface="Calibri"/>
                          <a:ea typeface="Calibri"/>
                          <a:cs typeface="Times New Roman"/>
                        </a:rPr>
                        <a:t>5</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a:txBody>
                    <a:bodyPr/>
                    <a:lstStyle/>
                    <a:p>
                      <a:pPr algn="ctr">
                        <a:lnSpc>
                          <a:spcPct val="115000"/>
                        </a:lnSpc>
                        <a:spcAft>
                          <a:spcPts val="0"/>
                        </a:spcAft>
                      </a:pPr>
                      <a:r>
                        <a:rPr lang="ru-RU" sz="600" b="1">
                          <a:latin typeface="Calibri"/>
                          <a:ea typeface="Calibri"/>
                          <a:cs typeface="Times New Roman"/>
                        </a:rPr>
                        <a:t>8</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b="1">
                          <a:latin typeface="Times New Roman"/>
                          <a:ea typeface="Calibri"/>
                          <a:cs typeface="Times New Roman"/>
                        </a:rPr>
                        <a:t>Коваль Дмитрий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b="1">
                          <a:latin typeface="Calibri"/>
                          <a:ea typeface="Calibri"/>
                          <a:cs typeface="Times New Roman"/>
                        </a:rPr>
                        <a:t>4</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rowSpan="2">
                  <a:txBody>
                    <a:bodyPr/>
                    <a:lstStyle/>
                    <a:p>
                      <a:pPr algn="ctr">
                        <a:lnSpc>
                          <a:spcPct val="115000"/>
                        </a:lnSpc>
                        <a:spcAft>
                          <a:spcPts val="0"/>
                        </a:spcAft>
                      </a:pPr>
                      <a:r>
                        <a:rPr lang="ru-RU" sz="600" b="1">
                          <a:latin typeface="Calibri"/>
                          <a:ea typeface="Calibri"/>
                          <a:cs typeface="Times New Roman"/>
                        </a:rPr>
                        <a:t>9</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500" b="1">
                          <a:latin typeface="Times New Roman"/>
                          <a:ea typeface="Calibri"/>
                          <a:cs typeface="Times New Roman"/>
                        </a:rPr>
                        <a:t>Логунова Анна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b="1">
                          <a:latin typeface="Calibri"/>
                          <a:ea typeface="Calibri"/>
                          <a:cs typeface="Times New Roman"/>
                        </a:rPr>
                        <a:t>4</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6121">
                <a:tc rowSpan="2">
                  <a:txBody>
                    <a:bodyPr/>
                    <a:lstStyle/>
                    <a:p>
                      <a:pPr algn="ctr">
                        <a:lnSpc>
                          <a:spcPct val="115000"/>
                        </a:lnSpc>
                        <a:spcAft>
                          <a:spcPts val="0"/>
                        </a:spcAft>
                      </a:pPr>
                      <a:r>
                        <a:rPr lang="ru-RU" sz="600" b="1">
                          <a:latin typeface="Calibri"/>
                          <a:ea typeface="Calibri"/>
                          <a:cs typeface="Times New Roman"/>
                        </a:rPr>
                        <a:t>10</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500" b="1">
                          <a:latin typeface="Times New Roman"/>
                          <a:ea typeface="Calibri"/>
                          <a:cs typeface="Times New Roman"/>
                        </a:rPr>
                        <a:t>Милосердова Евгения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3</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6121">
                <a:tc rowSpan="2">
                  <a:txBody>
                    <a:bodyPr/>
                    <a:lstStyle/>
                    <a:p>
                      <a:pPr algn="ctr">
                        <a:lnSpc>
                          <a:spcPct val="115000"/>
                        </a:lnSpc>
                        <a:spcAft>
                          <a:spcPts val="0"/>
                        </a:spcAft>
                      </a:pPr>
                      <a:r>
                        <a:rPr lang="ru-RU" sz="600" b="1">
                          <a:latin typeface="Calibri"/>
                          <a:ea typeface="Calibri"/>
                          <a:cs typeface="Times New Roman"/>
                        </a:rPr>
                        <a:t>11</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500" b="1">
                          <a:latin typeface="Times New Roman"/>
                          <a:ea typeface="Calibri"/>
                          <a:cs typeface="Times New Roman"/>
                        </a:rPr>
                        <a:t>Плужникова Анастасия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b="1">
                          <a:latin typeface="Calibri"/>
                          <a:ea typeface="Calibri"/>
                          <a:cs typeface="Times New Roman"/>
                        </a:rPr>
                        <a:t>5</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b="1">
                          <a:latin typeface="Calibri"/>
                          <a:ea typeface="Calibri"/>
                          <a:cs typeface="Times New Roman"/>
                        </a:rPr>
                        <a:t>4</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65676">
                <a:tc>
                  <a:txBody>
                    <a:bodyPr/>
                    <a:lstStyle/>
                    <a:p>
                      <a:pPr algn="ctr">
                        <a:lnSpc>
                          <a:spcPct val="115000"/>
                        </a:lnSpc>
                        <a:spcAft>
                          <a:spcPts val="0"/>
                        </a:spcAft>
                      </a:pPr>
                      <a:r>
                        <a:rPr lang="ru-RU" sz="600" b="1">
                          <a:latin typeface="Calibri"/>
                          <a:ea typeface="Calibri"/>
                          <a:cs typeface="Times New Roman"/>
                        </a:rPr>
                        <a:t>12</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b="1">
                          <a:latin typeface="Times New Roman"/>
                          <a:ea typeface="Calibri"/>
                          <a:cs typeface="Times New Roman"/>
                        </a:rPr>
                        <a:t>Пряничникова Любовь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3</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rowSpan="2">
                  <a:txBody>
                    <a:bodyPr/>
                    <a:lstStyle/>
                    <a:p>
                      <a:pPr algn="ctr">
                        <a:lnSpc>
                          <a:spcPct val="115000"/>
                        </a:lnSpc>
                        <a:spcAft>
                          <a:spcPts val="0"/>
                        </a:spcAft>
                      </a:pPr>
                      <a:r>
                        <a:rPr lang="ru-RU" sz="600" b="1">
                          <a:latin typeface="Calibri"/>
                          <a:ea typeface="Calibri"/>
                          <a:cs typeface="Times New Roman"/>
                        </a:rPr>
                        <a:t>13</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500" b="1">
                          <a:latin typeface="Times New Roman"/>
                          <a:ea typeface="Calibri"/>
                          <a:cs typeface="Times New Roman"/>
                        </a:rPr>
                        <a:t>Сальников Денис</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6121">
                <a:tc rowSpan="2">
                  <a:txBody>
                    <a:bodyPr/>
                    <a:lstStyle/>
                    <a:p>
                      <a:pPr algn="ctr">
                        <a:lnSpc>
                          <a:spcPct val="115000"/>
                        </a:lnSpc>
                        <a:spcAft>
                          <a:spcPts val="0"/>
                        </a:spcAft>
                      </a:pPr>
                      <a:r>
                        <a:rPr lang="ru-RU" sz="600" b="1">
                          <a:latin typeface="Calibri"/>
                          <a:ea typeface="Calibri"/>
                          <a:cs typeface="Times New Roman"/>
                        </a:rPr>
                        <a:t>14</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500" b="1">
                          <a:latin typeface="Times New Roman"/>
                          <a:ea typeface="Calibri"/>
                          <a:cs typeface="Times New Roman"/>
                        </a:rPr>
                        <a:t>Фомин Николай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2</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6121">
                <a:tc>
                  <a:txBody>
                    <a:bodyPr/>
                    <a:lstStyle/>
                    <a:p>
                      <a:pPr algn="ctr">
                        <a:lnSpc>
                          <a:spcPct val="115000"/>
                        </a:lnSpc>
                        <a:spcAft>
                          <a:spcPts val="0"/>
                        </a:spcAft>
                      </a:pPr>
                      <a:r>
                        <a:rPr lang="ru-RU" sz="600" b="1">
                          <a:latin typeface="Calibri"/>
                          <a:ea typeface="Calibri"/>
                          <a:cs typeface="Times New Roman"/>
                        </a:rPr>
                        <a:t>15</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b="1">
                          <a:latin typeface="Times New Roman"/>
                          <a:ea typeface="Calibri"/>
                          <a:cs typeface="Times New Roman"/>
                        </a:rPr>
                        <a:t>Шалимов Сергей </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4</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b="1">
                          <a:latin typeface="Calibri"/>
                          <a:ea typeface="Calibri"/>
                          <a:cs typeface="Times New Roman"/>
                        </a:rPr>
                        <a:t>5</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676">
                <a:tc>
                  <a:txBody>
                    <a:bodyPr/>
                    <a:lstStyle/>
                    <a:p>
                      <a:pPr algn="ctr">
                        <a:lnSpc>
                          <a:spcPct val="115000"/>
                        </a:lnSpc>
                        <a:spcAft>
                          <a:spcPts val="0"/>
                        </a:spcAft>
                      </a:pPr>
                      <a:r>
                        <a:rPr lang="ru-RU" sz="600" b="1">
                          <a:latin typeface="Calibri"/>
                          <a:ea typeface="Calibri"/>
                          <a:cs typeface="Times New Roman"/>
                        </a:rPr>
                        <a:t>16</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b="1">
                          <a:latin typeface="Times New Roman"/>
                          <a:ea typeface="Calibri"/>
                          <a:cs typeface="Times New Roman"/>
                        </a:rPr>
                        <a:t>Шарманкин Тимофей</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b="1">
                          <a:latin typeface="Calibri"/>
                          <a:ea typeface="Calibri"/>
                          <a:cs typeface="Times New Roman"/>
                        </a:rPr>
                        <a:t>5</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b="1">
                          <a:latin typeface="Calibri"/>
                          <a:ea typeface="Calibri"/>
                          <a:cs typeface="Times New Roman"/>
                        </a:rPr>
                        <a:t>5</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a:latin typeface="Calibri"/>
                          <a:ea typeface="Calibri"/>
                          <a:cs typeface="Times New Roman"/>
                        </a:rPr>
                        <a:t>+</a:t>
                      </a: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44">
                <a:tc>
                  <a:txBody>
                    <a:bodyPr/>
                    <a:lstStyle/>
                    <a:p>
                      <a:pPr algn="ctr">
                        <a:lnSpc>
                          <a:spcPct val="115000"/>
                        </a:lnSpc>
                        <a:spcAft>
                          <a:spcPts val="0"/>
                        </a:spcAft>
                      </a:pP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500" b="1">
                          <a:latin typeface="Times New Roman"/>
                          <a:ea typeface="Calibri"/>
                          <a:cs typeface="Times New Roman"/>
                        </a:rPr>
                        <a:t>% выполнения</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b="1">
                          <a:latin typeface="Calibri"/>
                          <a:ea typeface="Calibri"/>
                          <a:cs typeface="Times New Roman"/>
                        </a:rPr>
                        <a:t>38\</a:t>
                      </a:r>
                      <a:endParaRPr lang="ru-RU" sz="600">
                        <a:latin typeface="Calibri"/>
                        <a:ea typeface="Calibri"/>
                        <a:cs typeface="Times New Roman"/>
                      </a:endParaRPr>
                    </a:p>
                    <a:p>
                      <a:pPr algn="ctr">
                        <a:lnSpc>
                          <a:spcPct val="115000"/>
                        </a:lnSpc>
                        <a:spcAft>
                          <a:spcPts val="0"/>
                        </a:spcAft>
                      </a:pPr>
                      <a:r>
                        <a:rPr lang="ru-RU" sz="600" b="1">
                          <a:latin typeface="Calibri"/>
                          <a:ea typeface="Calibri"/>
                          <a:cs typeface="Times New Roman"/>
                        </a:rPr>
                        <a:t>18</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b="1">
                          <a:latin typeface="Calibri"/>
                          <a:ea typeface="Calibri"/>
                          <a:cs typeface="Times New Roman"/>
                        </a:rPr>
                        <a:t>88\56</a:t>
                      </a:r>
                      <a:endParaRPr lang="ru-RU" sz="60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600">
                        <a:latin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600" dirty="0">
                        <a:latin typeface="Calibri"/>
                        <a:ea typeface="Calibri"/>
                        <a:cs typeface="Times New Roman"/>
                      </a:endParaRPr>
                    </a:p>
                  </a:txBody>
                  <a:tcPr marL="37611" marR="37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30</a:t>
            </a:fld>
            <a:endParaRPr lang="ru-RU"/>
          </a:p>
        </p:txBody>
      </p:sp>
      <p:pic>
        <p:nvPicPr>
          <p:cNvPr id="47107" name="Picture 3"/>
          <p:cNvPicPr>
            <a:picLocks noChangeAspect="1" noChangeArrowheads="1"/>
          </p:cNvPicPr>
          <p:nvPr/>
        </p:nvPicPr>
        <p:blipFill>
          <a:blip r:embed="rId2" cstate="print"/>
          <a:srcRect/>
          <a:stretch>
            <a:fillRect/>
          </a:stretch>
        </p:blipFill>
        <p:spPr bwMode="auto">
          <a:xfrm>
            <a:off x="219075" y="764704"/>
            <a:ext cx="8705850" cy="2232248"/>
          </a:xfrm>
          <a:prstGeom prst="rect">
            <a:avLst/>
          </a:prstGeom>
          <a:noFill/>
          <a:ln w="9525">
            <a:noFill/>
            <a:miter lim="800000"/>
            <a:headEnd/>
            <a:tailEnd/>
          </a:ln>
        </p:spPr>
      </p:pic>
      <p:pic>
        <p:nvPicPr>
          <p:cNvPr id="47108" name="Picture 4"/>
          <p:cNvPicPr>
            <a:picLocks noChangeAspect="1" noChangeArrowheads="1"/>
          </p:cNvPicPr>
          <p:nvPr/>
        </p:nvPicPr>
        <p:blipFill>
          <a:blip r:embed="rId3" cstate="print"/>
          <a:srcRect/>
          <a:stretch>
            <a:fillRect/>
          </a:stretch>
        </p:blipFill>
        <p:spPr bwMode="auto">
          <a:xfrm>
            <a:off x="152400" y="2996952"/>
            <a:ext cx="8839200" cy="2520280"/>
          </a:xfrm>
          <a:prstGeom prst="rect">
            <a:avLst/>
          </a:prstGeom>
          <a:noFill/>
          <a:ln w="9525">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157163" y="5589240"/>
            <a:ext cx="8829675" cy="10081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3168352"/>
          </a:xfrm>
        </p:spPr>
        <p:txBody>
          <a:bodyPr>
            <a:normAutofit/>
          </a:bodyPr>
          <a:lstStyle/>
          <a:p>
            <a:r>
              <a:rPr lang="ru-RU" sz="2400" dirty="0" smtClean="0"/>
              <a:t>Решение:</a:t>
            </a:r>
            <a:br>
              <a:rPr lang="ru-RU" sz="2400" dirty="0" smtClean="0"/>
            </a:br>
            <a:r>
              <a:rPr lang="ru-RU" sz="2400" dirty="0" smtClean="0"/>
              <a:t>№1   Березовка - 4, Орловка – 1, Александровка-2,                      Светлое-3</a:t>
            </a:r>
            <a:br>
              <a:rPr lang="ru-RU" sz="2400" dirty="0" smtClean="0"/>
            </a:br>
            <a:r>
              <a:rPr lang="ru-RU" sz="2400" dirty="0" smtClean="0"/>
              <a:t>№2   (75-48)</a:t>
            </a:r>
            <a:r>
              <a:rPr lang="ru-RU" sz="2400" dirty="0" smtClean="0">
                <a:sym typeface="Symbol"/>
              </a:rPr>
              <a:t>75  100 = 36</a:t>
            </a:r>
            <a:br>
              <a:rPr lang="ru-RU" sz="2400" dirty="0" smtClean="0">
                <a:sym typeface="Symbol"/>
              </a:rPr>
            </a:br>
            <a:r>
              <a:rPr lang="ru-RU" sz="2400" dirty="0" smtClean="0">
                <a:sym typeface="Symbol"/>
              </a:rPr>
              <a:t>№3    расстояние от Светлое до Орловки 56-16=40км</a:t>
            </a:r>
            <a:br>
              <a:rPr lang="ru-RU" sz="2400" dirty="0" smtClean="0">
                <a:sym typeface="Symbol"/>
              </a:rPr>
            </a:br>
            <a:r>
              <a:rPr lang="ru-RU" sz="2400" dirty="0" smtClean="0">
                <a:sym typeface="Symbol"/>
              </a:rPr>
              <a:t>         по теореме Пифагора </a:t>
            </a:r>
            <a:endParaRPr lang="ru-RU" sz="2400"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31</a:t>
            </a:fld>
            <a:endParaRPr lang="ru-RU"/>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81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872" y="3501008"/>
            <a:ext cx="1266825" cy="360040"/>
          </a:xfrm>
          <a:prstGeom prst="rect">
            <a:avLst/>
          </a:prstGeom>
          <a:noFill/>
        </p:spPr>
      </p:pic>
      <p:sp>
        <p:nvSpPr>
          <p:cNvPr id="48131" name="Rectangle 3"/>
          <p:cNvSpPr>
            <a:spLocks noChangeArrowheads="1"/>
          </p:cNvSpPr>
          <p:nvPr/>
        </p:nvSpPr>
        <p:spPr bwMode="auto">
          <a:xfrm>
            <a:off x="4355976" y="371703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58</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426252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 от Березовки до Александровки 70км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36" y="4293096"/>
            <a:ext cx="2524125" cy="428625"/>
          </a:xfrm>
          <a:prstGeom prst="rect">
            <a:avLst/>
          </a:prstGeom>
          <a:noFill/>
        </p:spPr>
      </p:pic>
      <p:sp>
        <p:nvSpPr>
          <p:cNvPr id="48134" name="Rectangle 6"/>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8136" name="Rectangle 8"/>
          <p:cNvSpPr>
            <a:spLocks noChangeArrowheads="1"/>
          </p:cNvSpPr>
          <p:nvPr/>
        </p:nvSpPr>
        <p:spPr bwMode="auto">
          <a:xfrm>
            <a:off x="0" y="4890201"/>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  По шоссе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07904" y="4941168"/>
            <a:ext cx="2876550" cy="432048"/>
          </a:xfrm>
          <a:prstGeom prst="rect">
            <a:avLst/>
          </a:prstGeom>
          <a:noFill/>
        </p:spPr>
      </p:pic>
      <p:sp>
        <p:nvSpPr>
          <p:cNvPr id="48137" name="Rectangle 9"/>
          <p:cNvSpPr>
            <a:spLocks noChangeArrowheads="1"/>
          </p:cNvSpPr>
          <p:nvPr/>
        </p:nvSpPr>
        <p:spPr bwMode="auto">
          <a:xfrm>
            <a:off x="0" y="5450467"/>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 грунтовой дороги  87,5мин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8" name="Rectangle 10"/>
          <p:cNvSpPr>
            <a:spLocks noChangeArrowheads="1"/>
          </p:cNvSpPr>
          <p:nvPr/>
        </p:nvSpPr>
        <p:spPr bwMode="auto">
          <a:xfrm>
            <a:off x="1115616" y="5794842"/>
            <a:ext cx="73448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Ответ: 78,4</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32</a:t>
            </a:fld>
            <a:endParaRPr lang="ru-RU"/>
          </a:p>
        </p:txBody>
      </p:sp>
      <p:pic>
        <p:nvPicPr>
          <p:cNvPr id="49157" name="Picture 5"/>
          <p:cNvPicPr>
            <a:picLocks noChangeAspect="1" noChangeArrowheads="1"/>
          </p:cNvPicPr>
          <p:nvPr/>
        </p:nvPicPr>
        <p:blipFill>
          <a:blip r:embed="rId2" cstate="print"/>
          <a:srcRect/>
          <a:stretch>
            <a:fillRect/>
          </a:stretch>
        </p:blipFill>
        <p:spPr bwMode="auto">
          <a:xfrm>
            <a:off x="185738" y="762000"/>
            <a:ext cx="8772525" cy="5334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33</a:t>
            </a:fld>
            <a:endParaRPr lang="ru-RU"/>
          </a:p>
        </p:txBody>
      </p:sp>
      <p:pic>
        <p:nvPicPr>
          <p:cNvPr id="50178" name="Picture 2"/>
          <p:cNvPicPr>
            <a:picLocks noChangeAspect="1" noChangeArrowheads="1"/>
          </p:cNvPicPr>
          <p:nvPr/>
        </p:nvPicPr>
        <p:blipFill>
          <a:blip r:embed="rId2" cstate="print"/>
          <a:srcRect/>
          <a:stretch>
            <a:fillRect/>
          </a:stretch>
        </p:blipFill>
        <p:spPr bwMode="auto">
          <a:xfrm>
            <a:off x="57150" y="476672"/>
            <a:ext cx="9029700" cy="2880319"/>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4763" y="3356992"/>
            <a:ext cx="9153526" cy="180019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34</a:t>
            </a:fld>
            <a:endParaRPr lang="ru-RU"/>
          </a:p>
        </p:txBody>
      </p:sp>
      <p:pic>
        <p:nvPicPr>
          <p:cNvPr id="51202" name="Picture 2"/>
          <p:cNvPicPr>
            <a:picLocks noChangeAspect="1" noChangeArrowheads="1"/>
          </p:cNvPicPr>
          <p:nvPr/>
        </p:nvPicPr>
        <p:blipFill>
          <a:blip r:embed="rId2" cstate="print"/>
          <a:srcRect/>
          <a:stretch>
            <a:fillRect/>
          </a:stretch>
        </p:blipFill>
        <p:spPr bwMode="auto">
          <a:xfrm>
            <a:off x="467544" y="620689"/>
            <a:ext cx="8352928" cy="1944215"/>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138113" y="2492896"/>
            <a:ext cx="8867775" cy="295232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41A9376E-A27A-48CC-B333-12993FC6B46E}" type="slidenum">
              <a:rPr lang="ru-RU" smtClean="0"/>
              <a:pPr/>
              <a:t>35</a:t>
            </a:fld>
            <a:endParaRPr lang="ru-RU"/>
          </a:p>
        </p:txBody>
      </p:sp>
      <p:pic>
        <p:nvPicPr>
          <p:cNvPr id="52226" name="Picture 2"/>
          <p:cNvPicPr>
            <a:picLocks noChangeAspect="1" noChangeArrowheads="1"/>
          </p:cNvPicPr>
          <p:nvPr/>
        </p:nvPicPr>
        <p:blipFill>
          <a:blip r:embed="rId2" cstate="print"/>
          <a:srcRect/>
          <a:stretch>
            <a:fillRect/>
          </a:stretch>
        </p:blipFill>
        <p:spPr bwMode="auto">
          <a:xfrm>
            <a:off x="219075" y="620689"/>
            <a:ext cx="8705850" cy="2016223"/>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28575" y="2636912"/>
            <a:ext cx="9086850" cy="2808311"/>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76200" y="5445224"/>
            <a:ext cx="8991600" cy="108012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+ 50</a:t>
            </a:r>
            <a:endParaRPr lang="ru-RU"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36</a:t>
            </a:fld>
            <a:endParaRPr lang="ru-RU"/>
          </a:p>
        </p:txBody>
      </p:sp>
      <p:pic>
        <p:nvPicPr>
          <p:cNvPr id="53250" name="Picture 2"/>
          <p:cNvPicPr>
            <a:picLocks noChangeAspect="1" noChangeArrowheads="1"/>
          </p:cNvPicPr>
          <p:nvPr/>
        </p:nvPicPr>
        <p:blipFill>
          <a:blip r:embed="rId2" cstate="print"/>
          <a:srcRect/>
          <a:stretch>
            <a:fillRect/>
          </a:stretch>
        </p:blipFill>
        <p:spPr bwMode="auto">
          <a:xfrm>
            <a:off x="323528" y="764705"/>
            <a:ext cx="8640960" cy="223224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806280"/>
          </a:xfrm>
        </p:spPr>
        <p:txBody>
          <a:bodyPr>
            <a:normAutofit fontScale="90000"/>
          </a:bodyPr>
          <a:lstStyle/>
          <a:p>
            <a:r>
              <a:rPr lang="ru-RU" sz="2400" dirty="0" smtClean="0"/>
              <a:t>Решение:</a:t>
            </a:r>
            <a:br>
              <a:rPr lang="ru-RU" sz="2400" dirty="0" smtClean="0"/>
            </a:br>
            <a:r>
              <a:rPr lang="ru-RU" sz="2400" dirty="0" smtClean="0"/>
              <a:t>№1  7-5-12-1     Ответ: 75121</a:t>
            </a:r>
            <a:br>
              <a:rPr lang="ru-RU" sz="2400" dirty="0" smtClean="0"/>
            </a:br>
            <a:r>
              <a:rPr lang="ru-RU" sz="2400" dirty="0" smtClean="0"/>
              <a:t/>
            </a:r>
            <a:br>
              <a:rPr lang="ru-RU" sz="2400" dirty="0" smtClean="0"/>
            </a:br>
            <a:r>
              <a:rPr lang="ru-RU" sz="2400" dirty="0" smtClean="0"/>
              <a:t>№2  400 + 2</a:t>
            </a:r>
            <a:r>
              <a:rPr lang="ru-RU" sz="2400" dirty="0" smtClean="0">
                <a:sym typeface="Symbol"/>
              </a:rPr>
              <a:t> 50 = 500</a:t>
            </a:r>
            <a:br>
              <a:rPr lang="ru-RU" sz="2400" dirty="0" smtClean="0">
                <a:sym typeface="Symbol"/>
              </a:rPr>
            </a:br>
            <a:r>
              <a:rPr lang="ru-RU" sz="2400" dirty="0" smtClean="0">
                <a:sym typeface="Symbol"/>
              </a:rPr>
              <a:t/>
            </a:r>
            <a:br>
              <a:rPr lang="ru-RU" sz="2400" dirty="0" smtClean="0">
                <a:sym typeface="Symbol"/>
              </a:rPr>
            </a:br>
            <a:r>
              <a:rPr lang="ru-RU" sz="2400" dirty="0" smtClean="0">
                <a:sym typeface="Symbol"/>
              </a:rPr>
              <a:t>№3   январь, февраль, март, сентябрь, октябрь</a:t>
            </a:r>
            <a:r>
              <a:rPr lang="ru-RU" sz="2400" dirty="0" smtClean="0"/>
              <a:t> -5</a:t>
            </a:r>
            <a:br>
              <a:rPr lang="ru-RU" sz="2400" dirty="0" smtClean="0"/>
            </a:br>
            <a:r>
              <a:rPr lang="ru-RU" sz="2400" dirty="0" smtClean="0"/>
              <a:t/>
            </a:r>
            <a:br>
              <a:rPr lang="ru-RU" sz="2400" dirty="0" smtClean="0"/>
            </a:br>
            <a:r>
              <a:rPr lang="ru-RU" sz="2400" dirty="0" smtClean="0"/>
              <a:t>№4   апрель, июнь, июль, август – 4</a:t>
            </a:r>
            <a:br>
              <a:rPr lang="ru-RU" sz="2400" dirty="0" smtClean="0"/>
            </a:br>
            <a:r>
              <a:rPr lang="ru-RU" sz="2400" dirty="0" smtClean="0"/>
              <a:t/>
            </a:r>
            <a:br>
              <a:rPr lang="ru-RU" sz="2400" dirty="0" smtClean="0"/>
            </a:br>
            <a:r>
              <a:rPr lang="ru-RU" sz="2400" dirty="0" smtClean="0"/>
              <a:t>№5   450 </a:t>
            </a:r>
            <a:r>
              <a:rPr lang="ru-RU" sz="2400" dirty="0" smtClean="0">
                <a:sym typeface="Symbol"/>
              </a:rPr>
              <a:t> 12 = 5400 заплатит по новому тарифу</a:t>
            </a:r>
            <a:br>
              <a:rPr lang="ru-RU" sz="2400" dirty="0" smtClean="0">
                <a:sym typeface="Symbol"/>
              </a:rPr>
            </a:br>
            <a:r>
              <a:rPr lang="ru-RU" sz="2400" dirty="0" smtClean="0">
                <a:sym typeface="Symbol"/>
              </a:rPr>
              <a:t>        подсчитаем сколько абонент потратил за 2019 год</a:t>
            </a:r>
            <a:br>
              <a:rPr lang="ru-RU" sz="2400" dirty="0" smtClean="0">
                <a:sym typeface="Symbol"/>
              </a:rPr>
            </a:br>
            <a:r>
              <a:rPr lang="ru-RU" sz="2400" dirty="0" smtClean="0">
                <a:sym typeface="Symbol"/>
              </a:rPr>
              <a:t>        400  12 + (1003+502) + 253+(50+ 753) + 502 +</a:t>
            </a:r>
            <a:br>
              <a:rPr lang="ru-RU" sz="2400" dirty="0" smtClean="0">
                <a:sym typeface="Symbol"/>
              </a:rPr>
            </a:br>
            <a:r>
              <a:rPr lang="ru-RU" sz="2400" dirty="0" smtClean="0">
                <a:sym typeface="Symbol"/>
              </a:rPr>
              <a:t>         + 503 +(503 +503)+502 +50=6250</a:t>
            </a:r>
            <a:br>
              <a:rPr lang="ru-RU" sz="2400" dirty="0" smtClean="0">
                <a:sym typeface="Symbol"/>
              </a:rPr>
            </a:br>
            <a:r>
              <a:rPr lang="ru-RU" sz="2400" dirty="0" smtClean="0">
                <a:sym typeface="Symbol"/>
              </a:rPr>
              <a:t>Ответ: 450</a:t>
            </a:r>
            <a:endParaRPr lang="ru-RU" sz="2400"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37</a:t>
            </a:fld>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901983" y="1600200"/>
            <a:ext cx="7340033" cy="45259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332657"/>
            <a:ext cx="8229600" cy="5184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4</a:t>
            </a:fld>
            <a:endParaRPr lang="ru-RU"/>
          </a:p>
        </p:txBody>
      </p:sp>
      <p:graphicFrame>
        <p:nvGraphicFramePr>
          <p:cNvPr id="5" name="Таблица 4"/>
          <p:cNvGraphicFramePr>
            <a:graphicFrameLocks noGrp="1"/>
          </p:cNvGraphicFramePr>
          <p:nvPr/>
        </p:nvGraphicFramePr>
        <p:xfrm>
          <a:off x="1979712" y="1340768"/>
          <a:ext cx="5040560" cy="4896534"/>
        </p:xfrm>
        <a:graphic>
          <a:graphicData uri="http://schemas.openxmlformats.org/drawingml/2006/table">
            <a:tbl>
              <a:tblPr/>
              <a:tblGrid>
                <a:gridCol w="362807"/>
                <a:gridCol w="3717543"/>
                <a:gridCol w="960210"/>
              </a:tblGrid>
              <a:tr h="544060">
                <a:tc>
                  <a:txBody>
                    <a:bodyPr/>
                    <a:lstStyle/>
                    <a:p>
                      <a:pPr algn="ctr">
                        <a:lnSpc>
                          <a:spcPct val="115000"/>
                        </a:lnSpc>
                        <a:spcAft>
                          <a:spcPts val="0"/>
                        </a:spcAft>
                      </a:pPr>
                      <a:r>
                        <a:rPr lang="ru-RU" sz="900" b="1" dirty="0">
                          <a:latin typeface="Calibri"/>
                          <a:ea typeface="Calibri"/>
                          <a:cs typeface="Times New Roman"/>
                        </a:rPr>
                        <a:t>№</a:t>
                      </a:r>
                      <a:endParaRPr lang="ru-RU" sz="7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687830" algn="l"/>
                        </a:tabLst>
                      </a:pPr>
                      <a:r>
                        <a:rPr lang="ru-RU" sz="900" b="1" dirty="0">
                          <a:latin typeface="Calibri"/>
                          <a:ea typeface="Calibri"/>
                          <a:cs typeface="Times New Roman"/>
                        </a:rPr>
                        <a:t>тема</a:t>
                      </a:r>
                      <a:endParaRPr lang="ru-RU" sz="7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отметка о выполнении</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сложение и вычитание десятичных дробей</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2</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умножение и деление десятичных дробей</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3</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latin typeface="Calibri"/>
                          <a:ea typeface="Calibri"/>
                          <a:cs typeface="Times New Roman"/>
                        </a:rPr>
                        <a:t>сложение и вычитание обыкновенных дробей</a:t>
                      </a:r>
                      <a:endParaRPr lang="ru-RU" sz="7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4</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умножение и деление обыкновенных дробей</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5</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умножение и деление на разрядную единицу</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6</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latin typeface="Calibri"/>
                          <a:ea typeface="Calibri"/>
                          <a:cs typeface="Times New Roman"/>
                        </a:rPr>
                        <a:t>сложение и вычитание чисел с разными знаками</a:t>
                      </a:r>
                      <a:endParaRPr lang="ru-RU" sz="7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7</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линейные уравнения</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8</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рациональные уравнения</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9</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план участка задание №2</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10</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план участка задание №3</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11</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план участка задание №4</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12</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план участка задание №5</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707">
                <a:tc>
                  <a:txBody>
                    <a:bodyPr/>
                    <a:lstStyle/>
                    <a:p>
                      <a:pPr algn="ctr">
                        <a:lnSpc>
                          <a:spcPct val="115000"/>
                        </a:lnSpc>
                        <a:spcAft>
                          <a:spcPts val="0"/>
                        </a:spcAft>
                      </a:pPr>
                      <a:r>
                        <a:rPr lang="ru-RU" sz="900" b="1">
                          <a:latin typeface="Calibri"/>
                          <a:ea typeface="Calibri"/>
                          <a:cs typeface="Times New Roman"/>
                        </a:rPr>
                        <a:t>13</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свойства арифметического квадратного корня и действия с ними</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14</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медиана, высота, биссектриса треугольника</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latin typeface="Calibri"/>
                          <a:ea typeface="Calibri"/>
                          <a:cs typeface="Times New Roman"/>
                        </a:rPr>
                        <a:t>+</a:t>
                      </a:r>
                      <a:endParaRPr lang="ru-RU" sz="7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15</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сумма углов треугольника</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16</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сумма углов четырехугольника</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17</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параллелограмм</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18</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трапеция</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19</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прямоугольный треугольник</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20</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правильный треугольник</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53">
                <a:tc>
                  <a:txBody>
                    <a:bodyPr/>
                    <a:lstStyle/>
                    <a:p>
                      <a:pPr algn="ctr">
                        <a:lnSpc>
                          <a:spcPct val="115000"/>
                        </a:lnSpc>
                        <a:spcAft>
                          <a:spcPts val="0"/>
                        </a:spcAft>
                      </a:pPr>
                      <a:r>
                        <a:rPr lang="ru-RU" sz="900" b="1">
                          <a:latin typeface="Calibri"/>
                          <a:ea typeface="Calibri"/>
                          <a:cs typeface="Times New Roman"/>
                        </a:rPr>
                        <a:t>21</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площадь фигуры на клетчатой бумаге</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707">
                <a:tc>
                  <a:txBody>
                    <a:bodyPr/>
                    <a:lstStyle/>
                    <a:p>
                      <a:pPr algn="ctr">
                        <a:lnSpc>
                          <a:spcPct val="115000"/>
                        </a:lnSpc>
                        <a:spcAft>
                          <a:spcPts val="0"/>
                        </a:spcAft>
                      </a:pPr>
                      <a:r>
                        <a:rPr lang="ru-RU" sz="900" b="1">
                          <a:latin typeface="Calibri"/>
                          <a:ea typeface="Calibri"/>
                          <a:cs typeface="Times New Roman"/>
                        </a:rPr>
                        <a:t>22</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a:latin typeface="Calibri"/>
                          <a:ea typeface="Calibri"/>
                          <a:cs typeface="Times New Roman"/>
                        </a:rPr>
                        <a:t>тригонометрические функции острого угла прямоугольного треугольника</a:t>
                      </a:r>
                      <a:endParaRPr lang="ru-RU" sz="70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latin typeface="Calibri"/>
                          <a:ea typeface="Calibri"/>
                          <a:cs typeface="Times New Roman"/>
                        </a:rPr>
                        <a:t>+</a:t>
                      </a:r>
                      <a:endParaRPr lang="ru-RU" sz="7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4" name="Rectangle 2"/>
          <p:cNvSpPr>
            <a:spLocks noChangeArrowheads="1"/>
          </p:cNvSpPr>
          <p:nvPr/>
        </p:nvSpPr>
        <p:spPr bwMode="auto">
          <a:xfrm>
            <a:off x="0" y="360697"/>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87513" algn="l"/>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Дорожная карта подготовки к ОГЭ ученицы 9 «А» класса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687513" algn="l"/>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Верижниковой</a:t>
            </a:r>
            <a:r>
              <a:rPr kumimoji="0" lang="ru-RU" sz="1800" b="1" i="0" u="none" strike="noStrike" cap="none" normalizeH="0" baseline="0" dirty="0" smtClean="0">
                <a:ln>
                  <a:noFill/>
                </a:ln>
                <a:solidFill>
                  <a:schemeClr val="tx1"/>
                </a:solidFill>
                <a:effectLst/>
                <a:latin typeface="Arial" pitchFamily="34" charset="0"/>
                <a:cs typeface="Arial" pitchFamily="34" charset="0"/>
              </a:rPr>
              <a:t> Алёны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687513" algn="l"/>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 полугодие)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457200" y="620688"/>
            <a:ext cx="8229600" cy="64807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80963" y="1766888"/>
            <a:ext cx="8982075" cy="33242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404664"/>
            <a:ext cx="8229600" cy="2304256"/>
          </a:xfrm>
          <a:prstGeom prst="rect">
            <a:avLst/>
          </a:prstGeom>
          <a:noFill/>
          <a:ln w="9525">
            <a:noFill/>
            <a:miter lim="800000"/>
            <a:headEnd/>
            <a:tailEnd/>
          </a:ln>
        </p:spPr>
      </p:pic>
      <p:pic>
        <p:nvPicPr>
          <p:cNvPr id="2057"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3848" y="5085184"/>
            <a:ext cx="360040" cy="792088"/>
          </a:xfrm>
          <a:prstGeom prst="rect">
            <a:avLst/>
          </a:prstGeom>
          <a:noFill/>
        </p:spPr>
      </p:pic>
      <p:pic>
        <p:nvPicPr>
          <p:cNvPr id="2056"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67944" y="4149080"/>
            <a:ext cx="47625" cy="238125"/>
          </a:xfrm>
          <a:prstGeom prst="rect">
            <a:avLst/>
          </a:prstGeom>
          <a:noFill/>
        </p:spPr>
      </p:pic>
      <p:sp>
        <p:nvSpPr>
          <p:cNvPr id="2058" name="Rectangle 10"/>
          <p:cNvSpPr>
            <a:spLocks noChangeArrowheads="1"/>
          </p:cNvSpPr>
          <p:nvPr/>
        </p:nvSpPr>
        <p:spPr bwMode="auto">
          <a:xfrm>
            <a:off x="0" y="2780928"/>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a:t>
            </a:r>
          </a:p>
          <a:p>
            <a:pPr marL="0" marR="0" lvl="0" indent="450850" defTabSz="914400" rtl="0" eaLnBrk="1" fontAlgn="base" latinLnBrk="0" hangingPunct="1">
              <a:lnSpc>
                <a:spcPct val="100000"/>
              </a:lnSpc>
              <a:spcBef>
                <a:spcPct val="0"/>
              </a:spcBef>
              <a:spcAft>
                <a:spcPct val="0"/>
              </a:spcAft>
              <a:buClrTx/>
              <a:buSzTx/>
              <a:buFontTx/>
              <a:buNone/>
              <a:tabLst/>
            </a:pPr>
            <a:r>
              <a:rPr lang="ru-RU" sz="2000" dirty="0" smtClean="0">
                <a:solidFill>
                  <a:srgbClr val="000000"/>
                </a:solidFill>
                <a:latin typeface="Times New Roman" pitchFamily="18" charset="0"/>
                <a:ea typeface="Calibri" pitchFamily="34" charset="0"/>
                <a:cs typeface="Times New Roman" pitchFamily="18" charset="0"/>
              </a:rPr>
              <a:t>Гараж -2, сарай – 1, беседка – 5, мангал – 3, ели – 7, цветник -4.</a:t>
            </a:r>
            <a:endParaRPr kumimoji="0" lang="ru-RU" sz="20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450850"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Ответ: </a:t>
            </a:r>
            <a:r>
              <a:rPr kumimoji="0" lang="ru-RU"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5723                                               </a:t>
            </a:r>
          </a:p>
          <a:p>
            <a:pPr marL="0" marR="0" lvl="0" indent="450850" algn="ctr" defTabSz="914400" rtl="0" eaLnBrk="1" fontAlgn="base" latinLnBrk="0" hangingPunct="1">
              <a:lnSpc>
                <a:spcPct val="100000"/>
              </a:lnSpc>
              <a:spcBef>
                <a:spcPct val="0"/>
              </a:spcBef>
              <a:spcAft>
                <a:spcPct val="0"/>
              </a:spcAft>
              <a:buClrTx/>
              <a:buSzTx/>
              <a:buFontTx/>
              <a:buNone/>
              <a:tabLst/>
            </a:pPr>
            <a:r>
              <a:rPr lang="ru-RU" sz="2000" b="1" dirty="0" smtClean="0">
                <a:solidFill>
                  <a:srgbClr val="000000"/>
                </a:solidFill>
                <a:latin typeface="Times New Roman" pitchFamily="18" charset="0"/>
                <a:ea typeface="Calibri" pitchFamily="34" charset="0"/>
                <a:cs typeface="Times New Roman" pitchFamily="18" charset="0"/>
              </a:rPr>
              <a:t>№2</a:t>
            </a:r>
          </a:p>
          <a:p>
            <a:pPr marL="0" marR="0" lvl="0" indent="450850" defTabSz="914400" rtl="0" eaLnBrk="1" fontAlgn="base" latinLnBrk="0" hangingPunct="1">
              <a:lnSpc>
                <a:spcPct val="100000"/>
              </a:lnSpc>
              <a:spcBef>
                <a:spcPct val="0"/>
              </a:spcBef>
              <a:spcAft>
                <a:spcPct val="0"/>
              </a:spcAft>
              <a:buClrTx/>
              <a:buSzTx/>
              <a:buFontTx/>
              <a:buNone/>
              <a:tabLst/>
            </a:pPr>
            <a:r>
              <a:rPr lang="ru-RU" sz="2000" dirty="0" smtClean="0">
                <a:solidFill>
                  <a:srgbClr val="000000"/>
                </a:solidFill>
                <a:latin typeface="Times New Roman" pitchFamily="18" charset="0"/>
                <a:ea typeface="Calibri" pitchFamily="34" charset="0"/>
                <a:cs typeface="Times New Roman" pitchFamily="18" charset="0"/>
              </a:rPr>
              <a:t>(4 </a:t>
            </a:r>
            <a:r>
              <a:rPr lang="ru-RU" sz="2000" dirty="0" smtClean="0">
                <a:solidFill>
                  <a:srgbClr val="000000"/>
                </a:solidFill>
                <a:latin typeface="Times New Roman" pitchFamily="18" charset="0"/>
                <a:ea typeface="Calibri" pitchFamily="34" charset="0"/>
                <a:cs typeface="Times New Roman" pitchFamily="18" charset="0"/>
                <a:sym typeface="Symbol"/>
              </a:rPr>
              <a:t> 2)  (5 2)  (2  2)  (2  1) = 88 кв.м</a:t>
            </a:r>
            <a:endParaRPr kumimoji="0" lang="ru-RU" sz="20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Площадь беседки  6 клеток, площадь участка 150 клеток</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3059832" y="5229200"/>
            <a:ext cx="33843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100% = 4%</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67944" y="4149080"/>
            <a:ext cx="47625" cy="238125"/>
          </a:xfrm>
          <a:prstGeom prst="rect">
            <a:avLst/>
          </a:prstGeom>
          <a:noFill/>
        </p:spPr>
      </p:pic>
      <p:sp>
        <p:nvSpPr>
          <p:cNvPr id="2059" name="Rectangle 11"/>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251520" y="692696"/>
            <a:ext cx="8640960" cy="4524315"/>
          </a:xfrm>
          <a:prstGeom prst="rect">
            <a:avLst/>
          </a:prstGeom>
          <a:noFill/>
        </p:spPr>
        <p:txBody>
          <a:bodyPr wrap="square" rtlCol="0">
            <a:spAutoFit/>
          </a:bodyPr>
          <a:lstStyle/>
          <a:p>
            <a:pPr algn="ctr"/>
            <a:r>
              <a:rPr lang="ru-RU" b="1" dirty="0" smtClean="0"/>
              <a:t>№4</a:t>
            </a:r>
          </a:p>
          <a:p>
            <a:r>
              <a:rPr lang="ru-RU" dirty="0" smtClean="0"/>
              <a:t>Размер одной клетки плана 200 см </a:t>
            </a:r>
            <a:r>
              <a:rPr lang="ru-RU" dirty="0" smtClean="0">
                <a:sym typeface="Symbol"/>
              </a:rPr>
              <a:t></a:t>
            </a:r>
            <a:r>
              <a:rPr lang="ru-RU" dirty="0" smtClean="0"/>
              <a:t> 200 см, а  размер тротуарной плитки </a:t>
            </a:r>
          </a:p>
          <a:p>
            <a:r>
              <a:rPr lang="ru-RU" dirty="0" smtClean="0"/>
              <a:t>50 см </a:t>
            </a:r>
            <a:r>
              <a:rPr lang="ru-RU" dirty="0" smtClean="0">
                <a:sym typeface="Symbol"/>
              </a:rPr>
              <a:t> 50 см, значит, в одной клетке 16 тротуарных плиток. В одной упаковке </a:t>
            </a:r>
          </a:p>
          <a:p>
            <a:r>
              <a:rPr lang="ru-RU" dirty="0" smtClean="0">
                <a:sym typeface="Symbol"/>
              </a:rPr>
              <a:t>8 штук, поэтому надо посчитать сколько клеток покрыто тротуарной плиткой и умножить на два.</a:t>
            </a:r>
          </a:p>
          <a:p>
            <a:r>
              <a:rPr lang="ru-RU" dirty="0" smtClean="0">
                <a:sym typeface="Symbol"/>
              </a:rPr>
              <a:t>12,75 клетки покрыто плиткой, значит 12,75  2 = 25,5  26 упаковок</a:t>
            </a:r>
          </a:p>
          <a:p>
            <a:r>
              <a:rPr lang="ru-RU" dirty="0" smtClean="0">
                <a:sym typeface="Symbol"/>
              </a:rPr>
              <a:t>Ответ: </a:t>
            </a:r>
            <a:r>
              <a:rPr lang="ru-RU" b="1" dirty="0" smtClean="0">
                <a:sym typeface="Symbol"/>
              </a:rPr>
              <a:t> 26</a:t>
            </a:r>
          </a:p>
          <a:p>
            <a:pPr algn="ctr"/>
            <a:r>
              <a:rPr lang="ru-RU" b="1" dirty="0" smtClean="0">
                <a:sym typeface="Symbol"/>
              </a:rPr>
              <a:t>№5</a:t>
            </a:r>
          </a:p>
          <a:p>
            <a:r>
              <a:rPr lang="ru-RU" dirty="0" smtClean="0">
                <a:sym typeface="Symbol"/>
              </a:rPr>
              <a:t>Магазин 1</a:t>
            </a:r>
          </a:p>
          <a:p>
            <a:r>
              <a:rPr lang="ru-RU" dirty="0" smtClean="0">
                <a:sym typeface="Symbol"/>
              </a:rPr>
              <a:t>Найдем количество банок краски  232 0,6  5 = 27,84 28 банок</a:t>
            </a:r>
          </a:p>
          <a:p>
            <a:r>
              <a:rPr lang="ru-RU" dirty="0" smtClean="0">
                <a:sym typeface="Symbol"/>
              </a:rPr>
              <a:t>Найдем стоимость 28 банок краски</a:t>
            </a:r>
          </a:p>
          <a:p>
            <a:r>
              <a:rPr lang="ru-RU" dirty="0" smtClean="0">
                <a:sym typeface="Symbol"/>
              </a:rPr>
              <a:t>28  2400  400 = 67600 руб.</a:t>
            </a:r>
          </a:p>
          <a:p>
            <a:r>
              <a:rPr lang="ru-RU" dirty="0" smtClean="0">
                <a:sym typeface="Symbol"/>
              </a:rPr>
              <a:t>Магазин 2</a:t>
            </a:r>
          </a:p>
          <a:p>
            <a:r>
              <a:rPr lang="ru-RU" dirty="0" smtClean="0">
                <a:sym typeface="Symbol"/>
              </a:rPr>
              <a:t>Найдем количество банок краски   232  0,4  4 = 23,2  24 банки</a:t>
            </a:r>
          </a:p>
          <a:p>
            <a:r>
              <a:rPr lang="ru-RU" dirty="0" smtClean="0">
                <a:sym typeface="Symbol"/>
              </a:rPr>
              <a:t>Найдем стоимость 24 банок краски  24  2300  600 = 55800 руб.</a:t>
            </a:r>
          </a:p>
          <a:p>
            <a:r>
              <a:rPr lang="ru-RU" dirty="0" smtClean="0">
                <a:sym typeface="Symbol"/>
              </a:rPr>
              <a:t>Ответ: </a:t>
            </a:r>
            <a:r>
              <a:rPr lang="ru-RU" b="1" dirty="0" smtClean="0">
                <a:sym typeface="Symbol"/>
              </a:rPr>
              <a:t> 55800</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Grp="1" noChangeAspect="1" noChangeArrowheads="1"/>
          </p:cNvPicPr>
          <p:nvPr>
            <p:ph idx="1"/>
          </p:nvPr>
        </p:nvPicPr>
        <p:blipFill>
          <a:blip r:embed="rId2" cstate="print"/>
          <a:srcRect/>
          <a:stretch>
            <a:fillRect/>
          </a:stretch>
        </p:blipFill>
        <p:spPr bwMode="auto">
          <a:xfrm>
            <a:off x="457200" y="1750176"/>
            <a:ext cx="8229600" cy="4226011"/>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9938" name="Picture 2"/>
          <p:cNvPicPr>
            <a:picLocks noGrp="1" noChangeAspect="1" noChangeArrowheads="1"/>
          </p:cNvPicPr>
          <p:nvPr>
            <p:ph idx="1"/>
          </p:nvPr>
        </p:nvPicPr>
        <p:blipFill>
          <a:blip r:embed="rId2" cstate="print"/>
          <a:srcRect/>
          <a:stretch>
            <a:fillRect/>
          </a:stretch>
        </p:blipFill>
        <p:spPr bwMode="auto">
          <a:xfrm>
            <a:off x="457200" y="476672"/>
            <a:ext cx="8229600" cy="2880320"/>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323528" y="3573016"/>
            <a:ext cx="8568952" cy="28083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90500" y="548680"/>
            <a:ext cx="8701980" cy="1440160"/>
          </a:xfrm>
          <a:prstGeom prst="rect">
            <a:avLst/>
          </a:prstGeom>
          <a:noFill/>
          <a:ln w="9525">
            <a:noFill/>
            <a:miter lim="800000"/>
            <a:headEnd/>
            <a:tailEnd/>
          </a:ln>
        </p:spPr>
      </p:pic>
      <p:sp>
        <p:nvSpPr>
          <p:cNvPr id="40965" name="Rectangle 5"/>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0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098" name="Picture 2"/>
          <p:cNvPicPr>
            <a:picLocks noChangeAspect="1" noChangeArrowheads="1"/>
          </p:cNvPicPr>
          <p:nvPr/>
        </p:nvPicPr>
        <p:blipFill>
          <a:blip r:embed="rId3" cstate="print"/>
          <a:srcRect/>
          <a:stretch>
            <a:fillRect/>
          </a:stretch>
        </p:blipFill>
        <p:spPr bwMode="auto">
          <a:xfrm>
            <a:off x="611560" y="1844824"/>
            <a:ext cx="8229600" cy="46101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0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 name="TextBox 5"/>
          <p:cNvSpPr txBox="1"/>
          <p:nvPr/>
        </p:nvSpPr>
        <p:spPr>
          <a:xfrm>
            <a:off x="323528" y="764704"/>
            <a:ext cx="8352928" cy="3970318"/>
          </a:xfrm>
          <a:prstGeom prst="rect">
            <a:avLst/>
          </a:prstGeom>
          <a:noFill/>
        </p:spPr>
        <p:txBody>
          <a:bodyPr wrap="square" rtlCol="0">
            <a:spAutoFit/>
          </a:bodyPr>
          <a:lstStyle/>
          <a:p>
            <a:pPr algn="ctr"/>
            <a:r>
              <a:rPr lang="ru-RU" sz="2000" b="1" dirty="0" smtClean="0"/>
              <a:t>№1</a:t>
            </a:r>
          </a:p>
          <a:p>
            <a:r>
              <a:rPr lang="ru-RU" sz="2000" dirty="0" smtClean="0"/>
              <a:t>Найдем длину склона холма по теореме Пифагора</a:t>
            </a:r>
          </a:p>
          <a:p>
            <a:endParaRPr lang="ru-RU" dirty="0" smtClean="0"/>
          </a:p>
          <a:p>
            <a:endParaRPr lang="ru-RU" dirty="0" smtClean="0"/>
          </a:p>
          <a:p>
            <a:r>
              <a:rPr lang="ru-RU" sz="2000" dirty="0" smtClean="0"/>
              <a:t>Площадь склона 85</a:t>
            </a:r>
            <a:r>
              <a:rPr lang="ru-RU" sz="2000" dirty="0" smtClean="0">
                <a:sym typeface="Symbol"/>
              </a:rPr>
              <a:t> 30 = 2550 кв.м</a:t>
            </a:r>
          </a:p>
          <a:p>
            <a:r>
              <a:rPr lang="ru-RU" sz="2000" dirty="0" smtClean="0">
                <a:sym typeface="Symbol"/>
              </a:rPr>
              <a:t>Ответ:  </a:t>
            </a:r>
            <a:r>
              <a:rPr lang="ru-RU" sz="2000" b="1" dirty="0" smtClean="0">
                <a:sym typeface="Symbol"/>
              </a:rPr>
              <a:t>2550</a:t>
            </a:r>
          </a:p>
          <a:p>
            <a:pPr algn="ctr"/>
            <a:r>
              <a:rPr lang="ru-RU" sz="2000" b="1" dirty="0" smtClean="0">
                <a:sym typeface="Symbol"/>
              </a:rPr>
              <a:t>№2</a:t>
            </a:r>
          </a:p>
          <a:p>
            <a:r>
              <a:rPr lang="ru-RU" sz="2000" dirty="0" smtClean="0">
                <a:sym typeface="Symbol"/>
              </a:rPr>
              <a:t>В прямоугольном треугольнике тангенс острого угла равен отношению противолежащего катета к прилежащему катету</a:t>
            </a:r>
          </a:p>
          <a:p>
            <a:pPr algn="ctr"/>
            <a:r>
              <a:rPr lang="ru-RU" sz="2000" dirty="0" smtClean="0">
                <a:sym typeface="Symbol"/>
              </a:rPr>
              <a:t>13: 84  100  = 15,47  15,5 </a:t>
            </a:r>
          </a:p>
          <a:p>
            <a:r>
              <a:rPr lang="ru-RU" sz="2000" dirty="0" smtClean="0">
                <a:sym typeface="Symbol"/>
              </a:rPr>
              <a:t>Ответ: </a:t>
            </a:r>
            <a:r>
              <a:rPr lang="ru-RU" sz="2000" b="1" dirty="0" smtClean="0">
                <a:sym typeface="Symbol"/>
              </a:rPr>
              <a:t>15,5</a:t>
            </a:r>
            <a:endParaRPr lang="ru-RU" sz="2000" dirty="0" smtClean="0"/>
          </a:p>
          <a:p>
            <a:endParaRPr lang="ru-RU" dirty="0" smtClean="0"/>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1475656" y="1412776"/>
            <a:ext cx="5476875" cy="4667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040560"/>
          </a:xfrm>
        </p:spPr>
        <p:txBody>
          <a:bodyPr>
            <a:normAutofit/>
          </a:bodyPr>
          <a:lstStyle/>
          <a:p>
            <a:pPr algn="ctr">
              <a:buNone/>
            </a:pPr>
            <a:r>
              <a:rPr lang="ru-RU" sz="2800" b="1" dirty="0" smtClean="0"/>
              <a:t> </a:t>
            </a:r>
            <a:r>
              <a:rPr lang="ru-RU" sz="2000" b="1" dirty="0" smtClean="0"/>
              <a:t>№3</a:t>
            </a:r>
          </a:p>
          <a:p>
            <a:r>
              <a:rPr lang="ru-RU" sz="2000" dirty="0" smtClean="0"/>
              <a:t>Площадь террасы</a:t>
            </a:r>
          </a:p>
          <a:p>
            <a:r>
              <a:rPr lang="ru-RU" sz="2000" dirty="0" smtClean="0"/>
              <a:t>30</a:t>
            </a:r>
            <a:r>
              <a:rPr lang="ru-RU" sz="2000" dirty="0" smtClean="0">
                <a:sym typeface="Symbol"/>
              </a:rPr>
              <a:t>84 = 2520</a:t>
            </a:r>
          </a:p>
          <a:p>
            <a:r>
              <a:rPr lang="ru-RU" sz="2000" dirty="0" smtClean="0">
                <a:sym typeface="Symbol"/>
              </a:rPr>
              <a:t>Площадь склона</a:t>
            </a:r>
          </a:p>
          <a:p>
            <a:r>
              <a:rPr lang="ru-RU" sz="2000" dirty="0" smtClean="0"/>
              <a:t>На сколько процентов сократилась посевная площадь</a:t>
            </a:r>
          </a:p>
          <a:p>
            <a:endParaRPr lang="ru-RU" sz="2000" dirty="0" smtClean="0"/>
          </a:p>
          <a:p>
            <a:endParaRPr lang="ru-RU" sz="2000" dirty="0" smtClean="0"/>
          </a:p>
          <a:p>
            <a:pPr algn="ctr">
              <a:buNone/>
            </a:pPr>
            <a:r>
              <a:rPr lang="ru-RU" sz="2000" b="1" dirty="0" smtClean="0"/>
              <a:t>№4</a:t>
            </a:r>
          </a:p>
          <a:p>
            <a:pPr>
              <a:buNone/>
            </a:pPr>
            <a:r>
              <a:rPr lang="ru-RU" sz="2000" dirty="0" smtClean="0"/>
              <a:t>600 г = 0,6 кг</a:t>
            </a:r>
          </a:p>
          <a:p>
            <a:pPr>
              <a:buNone/>
            </a:pPr>
            <a:r>
              <a:rPr lang="ru-RU" sz="2000" dirty="0" smtClean="0"/>
              <a:t>0,6 </a:t>
            </a:r>
            <a:r>
              <a:rPr lang="ru-RU" sz="2000" dirty="0" smtClean="0">
                <a:sym typeface="Symbol"/>
              </a:rPr>
              <a:t> 2520  (1 – 0,13) = 1315,44 кг</a:t>
            </a:r>
          </a:p>
          <a:p>
            <a:pPr>
              <a:buNone/>
            </a:pPr>
            <a:r>
              <a:rPr lang="ru-RU" sz="2000" dirty="0" smtClean="0">
                <a:sym typeface="Symbol"/>
              </a:rPr>
              <a:t>Ответ: </a:t>
            </a:r>
            <a:r>
              <a:rPr lang="ru-RU" sz="2000" b="1" dirty="0" smtClean="0">
                <a:sym typeface="Symbol"/>
              </a:rPr>
              <a:t>1315,44</a:t>
            </a:r>
            <a:endParaRPr lang="ru-RU" sz="2000" b="1" dirty="0" smtClean="0">
              <a:sym typeface="Symbol"/>
            </a:endParaRPr>
          </a:p>
          <a:p>
            <a:pPr algn="ctr">
              <a:buNone/>
            </a:pPr>
            <a:r>
              <a:rPr lang="ru-RU" sz="2000" b="1" dirty="0" smtClean="0">
                <a:sym typeface="Symbol"/>
              </a:rPr>
              <a:t>№5</a:t>
            </a:r>
          </a:p>
          <a:p>
            <a:pPr>
              <a:buNone/>
            </a:pPr>
            <a:r>
              <a:rPr lang="ru-RU" sz="2000" dirty="0" smtClean="0">
                <a:sym typeface="Symbol"/>
              </a:rPr>
              <a:t>( 0,6 + 0,65)  2520 = 3150 кг</a:t>
            </a:r>
          </a:p>
          <a:p>
            <a:pPr>
              <a:buNone/>
            </a:pPr>
            <a:r>
              <a:rPr lang="ru-RU" sz="2000" dirty="0" smtClean="0">
                <a:sym typeface="Symbol"/>
              </a:rPr>
              <a:t>Ответ: </a:t>
            </a:r>
            <a:r>
              <a:rPr lang="ru-RU" sz="2000" b="1" dirty="0" smtClean="0">
                <a:sym typeface="Symbol"/>
              </a:rPr>
              <a:t>3150</a:t>
            </a:r>
            <a:endParaRPr lang="ru-RU" sz="2000" dirty="0"/>
          </a:p>
        </p:txBody>
      </p:sp>
      <p:pic>
        <p:nvPicPr>
          <p:cNvPr id="4096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35896" y="1844824"/>
            <a:ext cx="3816424" cy="504056"/>
          </a:xfrm>
          <a:prstGeom prst="rect">
            <a:avLst/>
          </a:prstGeom>
          <a:noFill/>
        </p:spPr>
      </p:pic>
      <p:sp>
        <p:nvSpPr>
          <p:cNvPr id="40965" name="Rectangle 5"/>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0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0967"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88024" y="2780928"/>
            <a:ext cx="2304256" cy="64807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48</a:t>
            </a:fld>
            <a:endParaRPr lang="ru-RU"/>
          </a:p>
        </p:txBody>
      </p:sp>
      <p:pic>
        <p:nvPicPr>
          <p:cNvPr id="1028" name="Picture 4"/>
          <p:cNvPicPr>
            <a:picLocks noChangeAspect="1" noChangeArrowheads="1"/>
          </p:cNvPicPr>
          <p:nvPr/>
        </p:nvPicPr>
        <p:blipFill>
          <a:blip r:embed="rId2" cstate="print"/>
          <a:srcRect/>
          <a:stretch>
            <a:fillRect/>
          </a:stretch>
        </p:blipFill>
        <p:spPr bwMode="auto">
          <a:xfrm>
            <a:off x="1043609" y="329292"/>
            <a:ext cx="7272808" cy="6389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49</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251520" y="1124744"/>
            <a:ext cx="8599634"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5</a:t>
            </a:fld>
            <a:endParaRPr lang="ru-RU"/>
          </a:p>
        </p:txBody>
      </p:sp>
      <p:graphicFrame>
        <p:nvGraphicFramePr>
          <p:cNvPr id="4" name="Таблица 3"/>
          <p:cNvGraphicFramePr>
            <a:graphicFrameLocks noGrp="1"/>
          </p:cNvGraphicFramePr>
          <p:nvPr/>
        </p:nvGraphicFramePr>
        <p:xfrm>
          <a:off x="2103217" y="1220724"/>
          <a:ext cx="4937565" cy="4416552"/>
        </p:xfrm>
        <a:graphic>
          <a:graphicData uri="http://schemas.openxmlformats.org/drawingml/2006/table">
            <a:tbl>
              <a:tblPr/>
              <a:tblGrid>
                <a:gridCol w="324327"/>
                <a:gridCol w="2784207"/>
                <a:gridCol w="769916"/>
                <a:gridCol w="1059115"/>
              </a:tblGrid>
              <a:tr h="478118">
                <a:tc>
                  <a:txBody>
                    <a:bodyPr/>
                    <a:lstStyle/>
                    <a:p>
                      <a:pPr algn="ctr">
                        <a:lnSpc>
                          <a:spcPct val="115000"/>
                        </a:lnSpc>
                        <a:spcAft>
                          <a:spcPts val="0"/>
                        </a:spcAft>
                      </a:pPr>
                      <a:r>
                        <a:rPr lang="ru-RU" sz="1400" b="1">
                          <a:latin typeface="Calibri"/>
                          <a:ea typeface="Calibri"/>
                          <a:cs typeface="Times New Roman"/>
                        </a:rPr>
                        <a:t>№</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Calibri"/>
                          <a:ea typeface="Calibri"/>
                          <a:cs typeface="Times New Roman"/>
                        </a:rPr>
                        <a:t>Название темы</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Calibri"/>
                          <a:ea typeface="Calibri"/>
                          <a:cs typeface="Times New Roman"/>
                        </a:rPr>
                        <a:t>сроки</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Calibri"/>
                          <a:ea typeface="Calibri"/>
                          <a:cs typeface="Times New Roman"/>
                        </a:rPr>
                        <a:t> Отметка о выполнении</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118">
                <a:tc>
                  <a:txBody>
                    <a:bodyPr/>
                    <a:lstStyle/>
                    <a:p>
                      <a:pPr algn="ctr">
                        <a:lnSpc>
                          <a:spcPct val="115000"/>
                        </a:lnSpc>
                        <a:spcAft>
                          <a:spcPts val="0"/>
                        </a:spcAft>
                      </a:pPr>
                      <a:r>
                        <a:rPr lang="ru-RU" sz="1400" b="1">
                          <a:latin typeface="Calibri"/>
                          <a:ea typeface="Calibri"/>
                          <a:cs typeface="Times New Roman"/>
                        </a:rPr>
                        <a:t>1</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План участка</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сентябрь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2</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План квартиры</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октябрь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3</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План комнаты</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октябрь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4</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Автомобильные шины</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ноябрь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118">
                <a:tc>
                  <a:txBody>
                    <a:bodyPr/>
                    <a:lstStyle/>
                    <a:p>
                      <a:pPr algn="ctr">
                        <a:lnSpc>
                          <a:spcPct val="115000"/>
                        </a:lnSpc>
                        <a:spcAft>
                          <a:spcPts val="0"/>
                        </a:spcAft>
                      </a:pPr>
                      <a:r>
                        <a:rPr lang="ru-RU" sz="1400" b="1">
                          <a:latin typeface="Calibri"/>
                          <a:ea typeface="Calibri"/>
                          <a:cs typeface="Times New Roman"/>
                        </a:rPr>
                        <a:t>5</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Дачный участок с баней и установкой печи</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ноябрь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6</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Горный район с террасой</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декабрь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7</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Автостраховки</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декабрь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8</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Листы с формата А1,А2,….</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январь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9</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Теплица на садовом участке</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январь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10</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План местности</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февраль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11</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План района города</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февраль</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12</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Тарифный план сотовой связи</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март</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ctr">
                        <a:lnSpc>
                          <a:spcPct val="115000"/>
                        </a:lnSpc>
                        <a:spcAft>
                          <a:spcPts val="0"/>
                        </a:spcAft>
                      </a:pPr>
                      <a:r>
                        <a:rPr lang="ru-RU" sz="1400" b="1">
                          <a:latin typeface="Calibri"/>
                          <a:ea typeface="Calibri"/>
                          <a:cs typeface="Times New Roman"/>
                        </a:rPr>
                        <a:t>13</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Схема городского метро</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март</a:t>
                      </a:r>
                      <a:endParaRPr lang="ru-RU" sz="80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latin typeface="Calibri"/>
                        <a:ea typeface="Calibri"/>
                        <a:cs typeface="Times New Roman"/>
                      </a:endParaRPr>
                    </a:p>
                  </a:txBody>
                  <a:tcPr marL="51969" marR="51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7" name="Rectangle 1"/>
          <p:cNvSpPr>
            <a:spLocks noChangeArrowheads="1"/>
          </p:cNvSpPr>
          <p:nvPr/>
        </p:nvSpPr>
        <p:spPr bwMode="auto">
          <a:xfrm>
            <a:off x="1262889" y="291702"/>
            <a:ext cx="661822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Дорожная карта заданий №1 -№5</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50</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467544" y="1412776"/>
            <a:ext cx="8094692" cy="18002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51</a:t>
            </a:fld>
            <a:endParaRPr lang="ru-RU"/>
          </a:p>
        </p:txBody>
      </p:sp>
      <p:sp>
        <p:nvSpPr>
          <p:cNvPr id="3" name="TextBox 2"/>
          <p:cNvSpPr txBox="1"/>
          <p:nvPr/>
        </p:nvSpPr>
        <p:spPr>
          <a:xfrm>
            <a:off x="251520" y="692696"/>
            <a:ext cx="8640960" cy="5909310"/>
          </a:xfrm>
          <a:prstGeom prst="rect">
            <a:avLst/>
          </a:prstGeom>
          <a:noFill/>
        </p:spPr>
        <p:txBody>
          <a:bodyPr wrap="square" rtlCol="0">
            <a:spAutoFit/>
          </a:bodyPr>
          <a:lstStyle/>
          <a:p>
            <a:pPr algn="ctr"/>
            <a:r>
              <a:rPr lang="ru-RU" b="1" dirty="0" smtClean="0"/>
              <a:t>Решение</a:t>
            </a:r>
          </a:p>
          <a:p>
            <a:pPr algn="ctr"/>
            <a:r>
              <a:rPr lang="ru-RU" b="1" dirty="0" smtClean="0"/>
              <a:t>№1</a:t>
            </a:r>
          </a:p>
          <a:p>
            <a:r>
              <a:rPr lang="ru-RU" dirty="0" smtClean="0"/>
              <a:t>Площадь кухни больше площади санузла, поэтому кухня – 3, санузел -4.</a:t>
            </a:r>
          </a:p>
          <a:p>
            <a:r>
              <a:rPr lang="ru-RU" dirty="0" smtClean="0"/>
              <a:t>Площадь гостиной больше площади спальни, поэтому гостиная – 1,спальня – 2, прихожая – 5.</a:t>
            </a:r>
          </a:p>
          <a:p>
            <a:r>
              <a:rPr lang="ru-RU" dirty="0" smtClean="0"/>
              <a:t>Ответ: </a:t>
            </a:r>
            <a:r>
              <a:rPr lang="ru-RU" b="1" dirty="0" smtClean="0"/>
              <a:t>2 4 3 1 5</a:t>
            </a:r>
            <a:r>
              <a:rPr lang="ru-RU" dirty="0" smtClean="0"/>
              <a:t> </a:t>
            </a:r>
          </a:p>
          <a:p>
            <a:pPr algn="ctr"/>
            <a:r>
              <a:rPr lang="ru-RU" b="1" dirty="0" smtClean="0"/>
              <a:t>№2</a:t>
            </a:r>
          </a:p>
          <a:p>
            <a:r>
              <a:rPr lang="ru-RU" dirty="0" smtClean="0"/>
              <a:t>Самое широкое окно в гостиной- 4 клетки, ширина 1 клетки 0,4 м = 40 см.</a:t>
            </a:r>
          </a:p>
          <a:p>
            <a:r>
              <a:rPr lang="ru-RU" dirty="0" smtClean="0"/>
              <a:t>40 </a:t>
            </a:r>
            <a:r>
              <a:rPr lang="ru-RU" dirty="0" smtClean="0">
                <a:sym typeface="Symbol"/>
              </a:rPr>
              <a:t></a:t>
            </a:r>
            <a:r>
              <a:rPr lang="en-US" dirty="0" smtClean="0"/>
              <a:t>4</a:t>
            </a:r>
            <a:r>
              <a:rPr lang="ru-RU" dirty="0" smtClean="0"/>
              <a:t> = 160 см</a:t>
            </a:r>
          </a:p>
          <a:p>
            <a:r>
              <a:rPr lang="ru-RU" dirty="0" smtClean="0"/>
              <a:t>Ответ: </a:t>
            </a:r>
            <a:r>
              <a:rPr lang="ru-RU" b="1" dirty="0" smtClean="0"/>
              <a:t>160 см</a:t>
            </a:r>
          </a:p>
          <a:p>
            <a:pPr algn="ctr"/>
            <a:r>
              <a:rPr lang="ru-RU" b="1" dirty="0" smtClean="0"/>
              <a:t>№3</a:t>
            </a:r>
          </a:p>
          <a:p>
            <a:r>
              <a:rPr lang="ru-RU" dirty="0" smtClean="0"/>
              <a:t>В одной клетке плана 4 плитки для пола. В санузле 4</a:t>
            </a:r>
            <a:r>
              <a:rPr lang="en-US" dirty="0" smtClean="0"/>
              <a:t>.</a:t>
            </a:r>
            <a:r>
              <a:rPr lang="ru-RU" dirty="0" smtClean="0"/>
              <a:t> 6 = 24 клетки</a:t>
            </a:r>
          </a:p>
          <a:p>
            <a:r>
              <a:rPr lang="ru-RU" dirty="0" smtClean="0"/>
              <a:t>24 </a:t>
            </a:r>
            <a:r>
              <a:rPr lang="ru-RU" dirty="0" smtClean="0">
                <a:sym typeface="Symbol"/>
              </a:rPr>
              <a:t></a:t>
            </a:r>
            <a:r>
              <a:rPr lang="en-US" dirty="0" smtClean="0">
                <a:sym typeface="Symbol"/>
              </a:rPr>
              <a:t> </a:t>
            </a:r>
            <a:r>
              <a:rPr lang="ru-RU" dirty="0" smtClean="0"/>
              <a:t>4 = 96 плиток.</a:t>
            </a:r>
          </a:p>
          <a:p>
            <a:r>
              <a:rPr lang="ru-RU" dirty="0" smtClean="0"/>
              <a:t> В одной упаковке 10 штук, 96 : 10 = 9,6 </a:t>
            </a:r>
            <a:r>
              <a:rPr lang="ru-RU" dirty="0" smtClean="0">
                <a:sym typeface="Symbol"/>
              </a:rPr>
              <a:t> 10 упаковок.</a:t>
            </a:r>
          </a:p>
          <a:p>
            <a:r>
              <a:rPr lang="ru-RU" dirty="0" smtClean="0">
                <a:sym typeface="Symbol"/>
              </a:rPr>
              <a:t>Ответ</a:t>
            </a:r>
            <a:r>
              <a:rPr lang="ru-RU" b="1" dirty="0" smtClean="0">
                <a:sym typeface="Symbol"/>
              </a:rPr>
              <a:t>: 10</a:t>
            </a:r>
            <a:endParaRPr lang="ru-RU" dirty="0" smtClean="0">
              <a:sym typeface="Symbol"/>
            </a:endParaRPr>
          </a:p>
          <a:p>
            <a:pPr algn="ctr"/>
            <a:r>
              <a:rPr lang="ru-RU" b="1" dirty="0" smtClean="0">
                <a:sym typeface="Symbol"/>
              </a:rPr>
              <a:t>№4</a:t>
            </a:r>
          </a:p>
          <a:p>
            <a:r>
              <a:rPr lang="ru-RU" dirty="0" smtClean="0">
                <a:sym typeface="Symbol"/>
              </a:rPr>
              <a:t>Размеры спальни  6 </a:t>
            </a:r>
            <a:r>
              <a:rPr lang="en-US" dirty="0" smtClean="0">
                <a:sym typeface="Symbol"/>
              </a:rPr>
              <a:t> </a:t>
            </a:r>
            <a:r>
              <a:rPr lang="ru-RU" dirty="0" smtClean="0">
                <a:sym typeface="Symbol"/>
              </a:rPr>
              <a:t>0,4 = 2,4 м  и 10  0,4 = 4 м,  </a:t>
            </a:r>
            <a:r>
              <a:rPr lang="en-US" dirty="0" smtClean="0">
                <a:sym typeface="Symbol"/>
              </a:rPr>
              <a:t>S</a:t>
            </a:r>
            <a:r>
              <a:rPr lang="ru-RU" dirty="0" smtClean="0">
                <a:sym typeface="Symbol"/>
              </a:rPr>
              <a:t> = 4  2,4 = 9,6 кв.м</a:t>
            </a:r>
          </a:p>
          <a:p>
            <a:r>
              <a:rPr lang="ru-RU" dirty="0" smtClean="0">
                <a:sym typeface="Symbol"/>
              </a:rPr>
              <a:t>Ответ: </a:t>
            </a:r>
            <a:r>
              <a:rPr lang="ru-RU" b="1" dirty="0" smtClean="0">
                <a:sym typeface="Symbol"/>
              </a:rPr>
              <a:t>9,6</a:t>
            </a:r>
            <a:endParaRPr lang="ru-RU" dirty="0" smtClean="0">
              <a:sym typeface="Symbol"/>
            </a:endParaRPr>
          </a:p>
          <a:p>
            <a:pPr algn="ctr"/>
            <a:r>
              <a:rPr lang="ru-RU" b="1" dirty="0" smtClean="0">
                <a:sym typeface="Symbol"/>
              </a:rPr>
              <a:t>№5</a:t>
            </a:r>
          </a:p>
          <a:p>
            <a:r>
              <a:rPr lang="ru-RU" dirty="0" smtClean="0">
                <a:sym typeface="Symbol"/>
              </a:rPr>
              <a:t>Площадь гостиной 7  15 = 105 клеток, спальни – 60 клеток </a:t>
            </a:r>
          </a:p>
          <a:p>
            <a:r>
              <a:rPr lang="ru-RU" dirty="0" smtClean="0">
                <a:sym typeface="Symbol"/>
              </a:rPr>
              <a:t>( 105 – 60 )  60  100 % = 75 %          Ответ: </a:t>
            </a:r>
            <a:r>
              <a:rPr lang="ru-RU" b="1" dirty="0" smtClean="0">
                <a:sym typeface="Symbol"/>
              </a:rPr>
              <a:t>75</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52</a:t>
            </a:fld>
            <a:endParaRPr lang="ru-RU"/>
          </a:p>
        </p:txBody>
      </p:sp>
      <p:pic>
        <p:nvPicPr>
          <p:cNvPr id="5122" name="Picture 2"/>
          <p:cNvPicPr>
            <a:picLocks noChangeAspect="1" noChangeArrowheads="1"/>
          </p:cNvPicPr>
          <p:nvPr/>
        </p:nvPicPr>
        <p:blipFill>
          <a:blip r:embed="rId2" cstate="print"/>
          <a:srcRect/>
          <a:stretch>
            <a:fillRect/>
          </a:stretch>
        </p:blipFill>
        <p:spPr bwMode="auto">
          <a:xfrm>
            <a:off x="393287" y="692696"/>
            <a:ext cx="8465786" cy="554461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53</a:t>
            </a:fld>
            <a:endParaRPr lang="ru-RU"/>
          </a:p>
        </p:txBody>
      </p:sp>
      <p:pic>
        <p:nvPicPr>
          <p:cNvPr id="6146" name="Picture 2"/>
          <p:cNvPicPr>
            <a:picLocks noChangeAspect="1" noChangeArrowheads="1"/>
          </p:cNvPicPr>
          <p:nvPr/>
        </p:nvPicPr>
        <p:blipFill>
          <a:blip r:embed="rId2" cstate="print"/>
          <a:srcRect/>
          <a:stretch>
            <a:fillRect/>
          </a:stretch>
        </p:blipFill>
        <p:spPr bwMode="auto">
          <a:xfrm>
            <a:off x="251520" y="836712"/>
            <a:ext cx="8568952" cy="4155951"/>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54</a:t>
            </a:fld>
            <a:endParaRPr lang="ru-RU"/>
          </a:p>
        </p:txBody>
      </p:sp>
      <p:pic>
        <p:nvPicPr>
          <p:cNvPr id="7170" name="Picture 2"/>
          <p:cNvPicPr>
            <a:picLocks noChangeAspect="1" noChangeArrowheads="1"/>
          </p:cNvPicPr>
          <p:nvPr/>
        </p:nvPicPr>
        <p:blipFill>
          <a:blip r:embed="rId2" cstate="print"/>
          <a:srcRect/>
          <a:stretch>
            <a:fillRect/>
          </a:stretch>
        </p:blipFill>
        <p:spPr bwMode="auto">
          <a:xfrm>
            <a:off x="323528" y="980728"/>
            <a:ext cx="8507049" cy="374441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55</a:t>
            </a:fld>
            <a:endParaRPr lang="ru-RU"/>
          </a:p>
        </p:txBody>
      </p:sp>
      <p:sp>
        <p:nvSpPr>
          <p:cNvPr id="3" name="TextBox 2"/>
          <p:cNvSpPr txBox="1"/>
          <p:nvPr/>
        </p:nvSpPr>
        <p:spPr>
          <a:xfrm>
            <a:off x="251520" y="620688"/>
            <a:ext cx="8640960" cy="6186309"/>
          </a:xfrm>
          <a:prstGeom prst="rect">
            <a:avLst/>
          </a:prstGeom>
          <a:noFill/>
        </p:spPr>
        <p:txBody>
          <a:bodyPr wrap="square" rtlCol="0">
            <a:spAutoFit/>
          </a:bodyPr>
          <a:lstStyle/>
          <a:p>
            <a:pPr algn="ctr"/>
            <a:r>
              <a:rPr lang="ru-RU" b="1" dirty="0" smtClean="0"/>
              <a:t>Решение:</a:t>
            </a:r>
          </a:p>
          <a:p>
            <a:pPr algn="ctr"/>
            <a:r>
              <a:rPr lang="ru-RU" b="1" dirty="0" smtClean="0"/>
              <a:t>№1</a:t>
            </a:r>
          </a:p>
          <a:p>
            <a:r>
              <a:rPr lang="ru-RU" dirty="0" smtClean="0"/>
              <a:t>Станция Пушкинская расположена между станциями Беговая и Горная, значит, Пушкинская обозначена цифрой </a:t>
            </a:r>
            <a:r>
              <a:rPr lang="ru-RU" b="1" dirty="0" smtClean="0"/>
              <a:t>1</a:t>
            </a:r>
            <a:r>
              <a:rPr lang="ru-RU" dirty="0" smtClean="0"/>
              <a:t>. Синяя ветка включает в себя станции Беговая, Пушкинская, </a:t>
            </a:r>
            <a:r>
              <a:rPr lang="ru-RU" dirty="0" err="1" smtClean="0"/>
              <a:t>Горная,Красная</a:t>
            </a:r>
            <a:r>
              <a:rPr lang="ru-RU" dirty="0" smtClean="0"/>
              <a:t> и Ладожская, значит, Ладожская – </a:t>
            </a:r>
            <a:r>
              <a:rPr lang="ru-RU" b="1" dirty="0" smtClean="0"/>
              <a:t>3</a:t>
            </a:r>
            <a:r>
              <a:rPr lang="ru-RU" dirty="0" smtClean="0"/>
              <a:t>. Если ехать по кольцевой линии, то можно попасть на станции Горная, Ленинская, Красная, Островская, </a:t>
            </a:r>
            <a:r>
              <a:rPr lang="ru-RU" dirty="0" err="1" smtClean="0"/>
              <a:t>Новочеркасская</a:t>
            </a:r>
            <a:r>
              <a:rPr lang="ru-RU" dirty="0" smtClean="0"/>
              <a:t>, значит, </a:t>
            </a:r>
            <a:r>
              <a:rPr lang="ru-RU" dirty="0" err="1" smtClean="0"/>
              <a:t>Новочеркасская</a:t>
            </a:r>
            <a:r>
              <a:rPr lang="ru-RU" dirty="0" smtClean="0"/>
              <a:t> – 5, Островская – </a:t>
            </a:r>
            <a:r>
              <a:rPr lang="ru-RU" b="1" dirty="0" smtClean="0"/>
              <a:t>4</a:t>
            </a:r>
            <a:r>
              <a:rPr lang="ru-RU" dirty="0" smtClean="0"/>
              <a:t>. Петр живет  недалеко от станции Левобережной, расположенной между станциями </a:t>
            </a:r>
            <a:r>
              <a:rPr lang="ru-RU" dirty="0" err="1" smtClean="0"/>
              <a:t>Новочеркасская</a:t>
            </a:r>
            <a:r>
              <a:rPr lang="ru-RU" dirty="0" smtClean="0"/>
              <a:t> и Петровская, значит, Левобережная – </a:t>
            </a:r>
            <a:r>
              <a:rPr lang="ru-RU" b="1" dirty="0" smtClean="0"/>
              <a:t>6</a:t>
            </a:r>
            <a:r>
              <a:rPr lang="ru-RU" dirty="0" smtClean="0"/>
              <a:t>.</a:t>
            </a:r>
          </a:p>
          <a:p>
            <a:r>
              <a:rPr lang="ru-RU" dirty="0" smtClean="0"/>
              <a:t>Ответ: </a:t>
            </a:r>
            <a:r>
              <a:rPr lang="ru-RU" b="1" dirty="0" smtClean="0"/>
              <a:t>1 3 4 6</a:t>
            </a:r>
          </a:p>
          <a:p>
            <a:pPr algn="ctr"/>
            <a:r>
              <a:rPr lang="ru-RU" b="1" dirty="0" smtClean="0"/>
              <a:t>№2</a:t>
            </a:r>
          </a:p>
          <a:p>
            <a:r>
              <a:rPr lang="ru-RU" dirty="0" smtClean="0"/>
              <a:t>На замену рельс  ушло 11200 м </a:t>
            </a:r>
            <a:r>
              <a:rPr lang="ru-RU" dirty="0" smtClean="0">
                <a:sym typeface="Symbol"/>
              </a:rPr>
              <a:t> 700 м = 16 дней. Работа велась с понедельника по пятницу, т.е. 5 дней из 7. Значит 16 : 5 = 3 недели и 1 день. Всего 7  3 + 1 = 22 дня</a:t>
            </a:r>
          </a:p>
          <a:p>
            <a:r>
              <a:rPr lang="ru-RU" dirty="0" smtClean="0">
                <a:sym typeface="Symbol"/>
              </a:rPr>
              <a:t>Ответ: </a:t>
            </a:r>
            <a:r>
              <a:rPr lang="ru-RU" b="1" dirty="0" smtClean="0">
                <a:sym typeface="Symbol"/>
              </a:rPr>
              <a:t>22</a:t>
            </a:r>
            <a:r>
              <a:rPr lang="ru-RU" dirty="0" smtClean="0">
                <a:sym typeface="Symbol"/>
              </a:rPr>
              <a:t>.</a:t>
            </a:r>
          </a:p>
          <a:p>
            <a:pPr algn="ctr"/>
            <a:r>
              <a:rPr lang="ru-RU" b="1" dirty="0" smtClean="0">
                <a:sym typeface="Symbol"/>
              </a:rPr>
              <a:t>№3</a:t>
            </a:r>
          </a:p>
          <a:p>
            <a:r>
              <a:rPr lang="ru-RU" dirty="0" smtClean="0">
                <a:sym typeface="Symbol"/>
              </a:rPr>
              <a:t>Длина кольцевой ветки 60 м. Найдем радиус окружности </a:t>
            </a:r>
            <a:r>
              <a:rPr lang="en-US" dirty="0" smtClean="0">
                <a:sym typeface="Symbol"/>
              </a:rPr>
              <a:t>R = C  ( 2 )</a:t>
            </a:r>
          </a:p>
          <a:p>
            <a:r>
              <a:rPr lang="en-US" dirty="0" smtClean="0">
                <a:sym typeface="Symbol"/>
              </a:rPr>
              <a:t> R = 60 ( 2) = 30  </a:t>
            </a:r>
            <a:r>
              <a:rPr lang="ru-RU" dirty="0" smtClean="0">
                <a:sym typeface="Symbol"/>
              </a:rPr>
              <a:t>;   </a:t>
            </a:r>
            <a:r>
              <a:rPr lang="en-US" dirty="0" smtClean="0">
                <a:sym typeface="Symbol"/>
              </a:rPr>
              <a:t>S  = 900</a:t>
            </a:r>
          </a:p>
          <a:p>
            <a:r>
              <a:rPr lang="ru-RU" dirty="0" smtClean="0">
                <a:sym typeface="Symbol"/>
              </a:rPr>
              <a:t>Ответ: </a:t>
            </a:r>
            <a:r>
              <a:rPr lang="ru-RU" b="1" dirty="0" smtClean="0">
                <a:sym typeface="Symbol"/>
              </a:rPr>
              <a:t>900</a:t>
            </a:r>
            <a:r>
              <a:rPr lang="ru-RU" dirty="0" smtClean="0">
                <a:sym typeface="Symbol"/>
              </a:rPr>
              <a:t>.</a:t>
            </a:r>
          </a:p>
          <a:p>
            <a:pPr algn="ctr"/>
            <a:endParaRPr lang="ru-RU" dirty="0" smtClean="0">
              <a:sym typeface="Symbol"/>
            </a:endParaRPr>
          </a:p>
          <a:p>
            <a:pPr algn="ctr"/>
            <a:endParaRPr lang="ru-RU"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56</a:t>
            </a:fld>
            <a:endParaRPr lang="ru-RU"/>
          </a:p>
        </p:txBody>
      </p:sp>
      <p:sp>
        <p:nvSpPr>
          <p:cNvPr id="3" name="TextBox 2"/>
          <p:cNvSpPr txBox="1"/>
          <p:nvPr/>
        </p:nvSpPr>
        <p:spPr>
          <a:xfrm>
            <a:off x="251520" y="620688"/>
            <a:ext cx="8568952" cy="4247317"/>
          </a:xfrm>
          <a:prstGeom prst="rect">
            <a:avLst/>
          </a:prstGeom>
          <a:noFill/>
        </p:spPr>
        <p:txBody>
          <a:bodyPr wrap="square" rtlCol="0">
            <a:spAutoFit/>
          </a:bodyPr>
          <a:lstStyle/>
          <a:p>
            <a:pPr algn="ctr"/>
            <a:r>
              <a:rPr lang="ru-RU" b="1" dirty="0" smtClean="0"/>
              <a:t>№4</a:t>
            </a:r>
          </a:p>
          <a:p>
            <a:r>
              <a:rPr lang="ru-RU" dirty="0" smtClean="0"/>
              <a:t>Расстояние от Красной -2  до Ладожской – 3 равно 36 – 29 = </a:t>
            </a:r>
            <a:r>
              <a:rPr lang="ru-RU" b="1" dirty="0" smtClean="0"/>
              <a:t>7 км</a:t>
            </a:r>
            <a:r>
              <a:rPr lang="ru-RU" dirty="0" smtClean="0"/>
              <a:t>, расстояние между станциями Горная и Красная  равно  23 – 7 = </a:t>
            </a:r>
            <a:r>
              <a:rPr lang="ru-RU" b="1" dirty="0" smtClean="0"/>
              <a:t>16 км</a:t>
            </a:r>
            <a:r>
              <a:rPr lang="ru-RU" dirty="0" smtClean="0"/>
              <a:t>.</a:t>
            </a:r>
          </a:p>
          <a:p>
            <a:r>
              <a:rPr lang="ru-RU" dirty="0" smtClean="0"/>
              <a:t>Ответ: </a:t>
            </a:r>
            <a:r>
              <a:rPr lang="ru-RU" b="1" dirty="0" smtClean="0"/>
              <a:t>16</a:t>
            </a:r>
            <a:r>
              <a:rPr lang="ru-RU" dirty="0" smtClean="0"/>
              <a:t>.</a:t>
            </a:r>
          </a:p>
          <a:p>
            <a:pPr algn="ctr"/>
            <a:r>
              <a:rPr lang="ru-RU" b="1" dirty="0" smtClean="0"/>
              <a:t>№5</a:t>
            </a:r>
          </a:p>
          <a:p>
            <a:r>
              <a:rPr lang="ru-RU" dirty="0" smtClean="0"/>
              <a:t>Заметим, что последние два вида карточек можно не рассматривать.</a:t>
            </a:r>
          </a:p>
          <a:p>
            <a:r>
              <a:rPr lang="ru-RU" dirty="0" smtClean="0"/>
              <a:t>Сравним стоимость 30 поездок по карточкам первых трех видов.</a:t>
            </a:r>
          </a:p>
          <a:p>
            <a:r>
              <a:rPr lang="ru-RU" dirty="0" smtClean="0"/>
              <a:t>Первая карточка  20 </a:t>
            </a:r>
            <a:r>
              <a:rPr lang="ru-RU" dirty="0" smtClean="0">
                <a:sym typeface="Symbol"/>
              </a:rPr>
              <a:t> 30 ( 1 – 0,15) = 510 руб.</a:t>
            </a:r>
          </a:p>
          <a:p>
            <a:r>
              <a:rPr lang="ru-RU" dirty="0" smtClean="0">
                <a:sym typeface="Symbol"/>
              </a:rPr>
              <a:t>Вторая карточка   185  3  ( 1 – 0,1 ) = 499,5 руб.</a:t>
            </a:r>
          </a:p>
          <a:p>
            <a:r>
              <a:rPr lang="ru-RU" dirty="0" smtClean="0">
                <a:sym typeface="Symbol"/>
              </a:rPr>
              <a:t>Третья карточка    525  ( 1 – 0,1 ) = 472,5 руб.</a:t>
            </a:r>
          </a:p>
          <a:p>
            <a:r>
              <a:rPr lang="ru-RU" dirty="0" smtClean="0">
                <a:sym typeface="Symbol"/>
              </a:rPr>
              <a:t>Поэтому Петр должен купить карточку третьего вида , это 30 поездок, затем  карточку второго вида, это 10 поездок и пять карточек первого вида.</a:t>
            </a:r>
          </a:p>
          <a:p>
            <a:r>
              <a:rPr lang="ru-RU" dirty="0" smtClean="0">
                <a:sym typeface="Symbol"/>
              </a:rPr>
              <a:t>Получим    472,5 + 185  ( 1 – 0,1 ) + 20  5  ( 1 – 0,15 ) = 472,5 + 166,5 + 85 = 724 руб.</a:t>
            </a:r>
          </a:p>
          <a:p>
            <a:r>
              <a:rPr lang="ru-RU" dirty="0" smtClean="0">
                <a:sym typeface="Symbol"/>
              </a:rPr>
              <a:t>Ответ:  </a:t>
            </a:r>
            <a:r>
              <a:rPr lang="ru-RU" b="1" dirty="0" smtClean="0">
                <a:sym typeface="Symbol"/>
              </a:rPr>
              <a:t>724 </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57</a:t>
            </a:fld>
            <a:endParaRPr lang="ru-RU"/>
          </a:p>
        </p:txBody>
      </p:sp>
      <p:pic>
        <p:nvPicPr>
          <p:cNvPr id="8194" name="Picture 2"/>
          <p:cNvPicPr>
            <a:picLocks noChangeAspect="1" noChangeArrowheads="1"/>
          </p:cNvPicPr>
          <p:nvPr/>
        </p:nvPicPr>
        <p:blipFill>
          <a:blip r:embed="rId2" cstate="print"/>
          <a:srcRect/>
          <a:stretch>
            <a:fillRect/>
          </a:stretch>
        </p:blipFill>
        <p:spPr bwMode="auto">
          <a:xfrm>
            <a:off x="1824037" y="571500"/>
            <a:ext cx="5794861" cy="602585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58</a:t>
            </a:fld>
            <a:endParaRPr lang="ru-RU"/>
          </a:p>
        </p:txBody>
      </p:sp>
      <p:pic>
        <p:nvPicPr>
          <p:cNvPr id="9218" name="Picture 2"/>
          <p:cNvPicPr>
            <a:picLocks noChangeAspect="1" noChangeArrowheads="1"/>
          </p:cNvPicPr>
          <p:nvPr/>
        </p:nvPicPr>
        <p:blipFill>
          <a:blip r:embed="rId2" cstate="print"/>
          <a:srcRect/>
          <a:stretch>
            <a:fillRect/>
          </a:stretch>
        </p:blipFill>
        <p:spPr bwMode="auto">
          <a:xfrm>
            <a:off x="395536" y="836712"/>
            <a:ext cx="8523396" cy="1440160"/>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467544" y="2060848"/>
            <a:ext cx="8471897" cy="2376264"/>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59</a:t>
            </a:fld>
            <a:endParaRPr lang="ru-RU"/>
          </a:p>
        </p:txBody>
      </p:sp>
      <p:pic>
        <p:nvPicPr>
          <p:cNvPr id="10242" name="Picture 2"/>
          <p:cNvPicPr>
            <a:picLocks noChangeAspect="1" noChangeArrowheads="1"/>
          </p:cNvPicPr>
          <p:nvPr/>
        </p:nvPicPr>
        <p:blipFill>
          <a:blip r:embed="rId2" cstate="print"/>
          <a:srcRect/>
          <a:stretch>
            <a:fillRect/>
          </a:stretch>
        </p:blipFill>
        <p:spPr bwMode="auto">
          <a:xfrm>
            <a:off x="467544" y="764703"/>
            <a:ext cx="8208912" cy="580456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6</a:t>
            </a:fld>
            <a:endParaRPr lang="ru-RU"/>
          </a:p>
        </p:txBody>
      </p:sp>
      <p:sp>
        <p:nvSpPr>
          <p:cNvPr id="5" name="Прямоугольник 4"/>
          <p:cNvSpPr/>
          <p:nvPr/>
        </p:nvSpPr>
        <p:spPr>
          <a:xfrm>
            <a:off x="755576" y="692696"/>
            <a:ext cx="7920880" cy="1877437"/>
          </a:xfrm>
          <a:prstGeom prst="rect">
            <a:avLst/>
          </a:prstGeom>
        </p:spPr>
        <p:txBody>
          <a:bodyPr wrap="square">
            <a:spAutoFit/>
          </a:bodyPr>
          <a:lstStyle/>
          <a:p>
            <a:pPr algn="ctr"/>
            <a:r>
              <a:rPr lang="ru-RU" b="1" dirty="0" smtClean="0"/>
              <a:t>Тренировочный вариант № 09. ФИПИ.</a:t>
            </a:r>
          </a:p>
          <a:p>
            <a:pPr algn="ctr"/>
            <a:r>
              <a:rPr lang="ru-RU" b="1" dirty="0" smtClean="0"/>
              <a:t>Часть 1.</a:t>
            </a:r>
          </a:p>
          <a:p>
            <a:pPr algn="just"/>
            <a:r>
              <a:rPr lang="ru-RU" sz="1600" b="1" dirty="0" smtClean="0"/>
              <a:t>Прочитайте внимательно текст и выполните задания 1-5.</a:t>
            </a:r>
          </a:p>
          <a:p>
            <a:pPr algn="just"/>
            <a:r>
              <a:rPr lang="ru-RU" sz="1600" b="1" dirty="0" smtClean="0"/>
              <a:t>Хозяин дачного участка строит баню с парным отделением. Размеры пар­ного отделения: длина 3,2 м, ширина 2,1 м, высота 2,5 м. Для разогрева парного помещения можно использовать электрическую или дровяную печь. Три возможных варианта даны в таблице.</a:t>
            </a:r>
            <a:endParaRPr lang="ru-RU" sz="1600" b="1" dirty="0"/>
          </a:p>
        </p:txBody>
      </p:sp>
      <p:graphicFrame>
        <p:nvGraphicFramePr>
          <p:cNvPr id="6" name="Таблица 5"/>
          <p:cNvGraphicFramePr>
            <a:graphicFrameLocks noGrp="1"/>
          </p:cNvGraphicFramePr>
          <p:nvPr/>
        </p:nvGraphicFramePr>
        <p:xfrm>
          <a:off x="1043607" y="2812610"/>
          <a:ext cx="7416824" cy="1984542"/>
        </p:xfrm>
        <a:graphic>
          <a:graphicData uri="http://schemas.openxmlformats.org/drawingml/2006/table">
            <a:tbl>
              <a:tblPr/>
              <a:tblGrid>
                <a:gridCol w="1420659"/>
                <a:gridCol w="1546745"/>
                <a:gridCol w="1582480"/>
                <a:gridCol w="1433470"/>
                <a:gridCol w="1433470"/>
              </a:tblGrid>
              <a:tr h="858674">
                <a:tc>
                  <a:txBody>
                    <a:bodyPr/>
                    <a:lstStyle/>
                    <a:p>
                      <a:pPr marL="457200">
                        <a:spcAft>
                          <a:spcPts val="0"/>
                        </a:spcAft>
                      </a:pPr>
                      <a:r>
                        <a:rPr lang="ru-RU" sz="1400" b="1" dirty="0">
                          <a:latin typeface="Bookman Old Style"/>
                          <a:ea typeface="Arial Unicode MS"/>
                          <a:cs typeface="Bookman Old Style"/>
                        </a:rPr>
                        <a:t>Печь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58800">
                        <a:spcAft>
                          <a:spcPts val="0"/>
                        </a:spcAft>
                      </a:pPr>
                      <a:r>
                        <a:rPr lang="ru-RU" sz="1400" b="1" dirty="0">
                          <a:latin typeface="Bookman Old Style"/>
                          <a:ea typeface="Arial Unicode MS"/>
                          <a:cs typeface="Bookman Old Style"/>
                        </a:rPr>
                        <a:t>Тип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2090"/>
                        </a:lnSpc>
                        <a:spcAft>
                          <a:spcPts val="0"/>
                        </a:spcAft>
                      </a:pPr>
                      <a:r>
                        <a:rPr lang="ru-RU" sz="1400" b="1" dirty="0">
                          <a:latin typeface="Bookman Old Style"/>
                          <a:ea typeface="Arial Unicode MS"/>
                          <a:cs typeface="Bookman Old Style"/>
                        </a:rPr>
                        <a:t>Отапливаемый объём, куб. 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a:spcAft>
                          <a:spcPts val="0"/>
                        </a:spcAft>
                      </a:pPr>
                      <a:r>
                        <a:rPr lang="ru-RU" sz="1400" b="1">
                          <a:latin typeface="Bookman Old Style"/>
                          <a:ea typeface="Arial Unicode MS"/>
                          <a:cs typeface="Bookman Old Style"/>
                        </a:rPr>
                        <a:t>Масса, 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41300">
                        <a:spcAft>
                          <a:spcPts val="0"/>
                        </a:spcAft>
                      </a:pPr>
                      <a:r>
                        <a:rPr lang="ru-RU" sz="1400" b="1">
                          <a:latin typeface="Bookman Old Style"/>
                          <a:ea typeface="Arial Unicode MS"/>
                          <a:cs typeface="Bookman Old Style"/>
                        </a:rPr>
                        <a:t>Цена, руб.</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2910">
                <a:tc>
                  <a:txBody>
                    <a:bodyPr/>
                    <a:lstStyle/>
                    <a:p>
                      <a:pPr marL="330200">
                        <a:spcAft>
                          <a:spcPts val="0"/>
                        </a:spcAft>
                      </a:pPr>
                      <a:r>
                        <a:rPr lang="ru-RU" sz="1400" b="1">
                          <a:latin typeface="Bookman Old Style"/>
                          <a:ea typeface="Arial Unicode MS"/>
                          <a:cs typeface="Bookman Old Style"/>
                        </a:rPr>
                        <a:t>Варвара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spcAft>
                          <a:spcPts val="0"/>
                        </a:spcAft>
                      </a:pPr>
                      <a:r>
                        <a:rPr lang="ru-RU" sz="1400" b="1">
                          <a:latin typeface="Bookman Old Style"/>
                          <a:ea typeface="Arial Unicode MS"/>
                          <a:cs typeface="Bookman Old Style"/>
                        </a:rPr>
                        <a:t>дровяная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33400">
                        <a:spcAft>
                          <a:spcPts val="0"/>
                        </a:spcAft>
                      </a:pPr>
                      <a:r>
                        <a:rPr lang="ru-RU" sz="1400" b="1" dirty="0">
                          <a:latin typeface="Bookman Old Style"/>
                          <a:ea typeface="Arial Unicode MS"/>
                          <a:cs typeface="Bookman Old Style"/>
                        </a:rPr>
                        <a:t>8-16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71500">
                        <a:spcAft>
                          <a:spcPts val="0"/>
                        </a:spcAft>
                      </a:pPr>
                      <a:r>
                        <a:rPr lang="ru-RU" sz="1400" b="1">
                          <a:latin typeface="Bookman Old Style"/>
                          <a:ea typeface="Arial Unicode MS"/>
                          <a:cs typeface="Bookman Old Style"/>
                        </a:rPr>
                        <a:t>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a:spcAft>
                          <a:spcPts val="0"/>
                        </a:spcAft>
                      </a:pPr>
                      <a:r>
                        <a:rPr lang="ru-RU" sz="1400" b="1" dirty="0">
                          <a:latin typeface="Bookman Old Style"/>
                          <a:ea typeface="Arial Unicode MS"/>
                          <a:cs typeface="Bookman Old Style"/>
                        </a:rPr>
                        <a:t>18000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6479">
                <a:tc>
                  <a:txBody>
                    <a:bodyPr/>
                    <a:lstStyle/>
                    <a:p>
                      <a:pPr marL="330200">
                        <a:spcAft>
                          <a:spcPts val="0"/>
                        </a:spcAft>
                      </a:pPr>
                      <a:r>
                        <a:rPr lang="ru-RU" sz="1400" b="1">
                          <a:latin typeface="Bookman Old Style"/>
                          <a:ea typeface="Arial Unicode MS"/>
                          <a:cs typeface="Bookman Old Style"/>
                        </a:rPr>
                        <a:t>Вулкан</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spcAft>
                          <a:spcPts val="0"/>
                        </a:spcAft>
                      </a:pPr>
                      <a:r>
                        <a:rPr lang="ru-RU" sz="1400" b="1">
                          <a:latin typeface="Bookman Old Style"/>
                          <a:ea typeface="Arial Unicode MS"/>
                          <a:cs typeface="Bookman Old Style"/>
                        </a:rPr>
                        <a:t>дровяная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33400">
                        <a:spcAft>
                          <a:spcPts val="0"/>
                        </a:spcAft>
                      </a:pPr>
                      <a:r>
                        <a:rPr lang="ru-RU" sz="1400" b="1">
                          <a:latin typeface="Bookman Old Style"/>
                          <a:ea typeface="Arial Unicode MS"/>
                          <a:cs typeface="Bookman Old Style"/>
                        </a:rPr>
                        <a:t>11-18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71500">
                        <a:spcAft>
                          <a:spcPts val="0"/>
                        </a:spcAft>
                      </a:pPr>
                      <a:r>
                        <a:rPr lang="ru-RU" sz="1400" b="1" dirty="0">
                          <a:latin typeface="Bookman Old Style"/>
                          <a:ea typeface="Arial Unicode MS"/>
                          <a:cs typeface="Bookman Old Style"/>
                        </a:rPr>
                        <a:t>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a:spcAft>
                          <a:spcPts val="0"/>
                        </a:spcAft>
                      </a:pPr>
                      <a:r>
                        <a:rPr lang="ru-RU" sz="1400" b="1" dirty="0">
                          <a:latin typeface="Bookman Old Style"/>
                          <a:ea typeface="Arial Unicode MS"/>
                          <a:cs typeface="Bookman Old Style"/>
                        </a:rPr>
                        <a:t>24000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6479">
                <a:tc>
                  <a:txBody>
                    <a:bodyPr/>
                    <a:lstStyle/>
                    <a:p>
                      <a:pPr marL="330200">
                        <a:spcAft>
                          <a:spcPts val="0"/>
                        </a:spcAft>
                      </a:pPr>
                      <a:r>
                        <a:rPr lang="ru-RU" sz="1400" b="1">
                          <a:latin typeface="Bookman Old Style"/>
                          <a:ea typeface="Arial Unicode MS"/>
                          <a:cs typeface="Bookman Old Style"/>
                        </a:rPr>
                        <a:t>Легенда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spcAft>
                          <a:spcPts val="0"/>
                        </a:spcAft>
                      </a:pPr>
                      <a:r>
                        <a:rPr lang="ru-RU" sz="1400" b="1">
                          <a:latin typeface="Bookman Old Style"/>
                          <a:ea typeface="Arial Unicode MS"/>
                          <a:cs typeface="Bookman Old Style"/>
                        </a:rPr>
                        <a:t>электрическая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33400">
                        <a:spcAft>
                          <a:spcPts val="0"/>
                        </a:spcAft>
                      </a:pPr>
                      <a:r>
                        <a:rPr lang="ru-RU" sz="1400" b="1" dirty="0">
                          <a:latin typeface="Bookman Old Style"/>
                          <a:ea typeface="Arial Unicode MS"/>
                          <a:cs typeface="Bookman Old Style"/>
                        </a:rPr>
                        <a:t>13-19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71500">
                        <a:spcAft>
                          <a:spcPts val="0"/>
                        </a:spcAft>
                      </a:pPr>
                      <a:r>
                        <a:rPr lang="ru-RU" sz="1400" b="1">
                          <a:latin typeface="Bookman Old Style"/>
                          <a:ea typeface="Arial Unicode MS"/>
                          <a:cs typeface="Bookman Old Style"/>
                        </a:rPr>
                        <a:t>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a:spcAft>
                          <a:spcPts val="0"/>
                        </a:spcAft>
                      </a:pPr>
                      <a:r>
                        <a:rPr lang="ru-RU" sz="1400" b="1" dirty="0">
                          <a:latin typeface="Bookman Old Style"/>
                          <a:ea typeface="Arial Unicode MS"/>
                          <a:cs typeface="Bookman Old Style"/>
                        </a:rPr>
                        <a:t>19000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Прямоугольник 7"/>
          <p:cNvSpPr/>
          <p:nvPr/>
        </p:nvSpPr>
        <p:spPr>
          <a:xfrm>
            <a:off x="755576" y="4869160"/>
            <a:ext cx="7920880" cy="1846659"/>
          </a:xfrm>
          <a:prstGeom prst="rect">
            <a:avLst/>
          </a:prstGeom>
        </p:spPr>
        <p:txBody>
          <a:bodyPr wrap="square">
            <a:spAutoFit/>
          </a:bodyPr>
          <a:lstStyle/>
          <a:p>
            <a:pPr algn="just"/>
            <a:r>
              <a:rPr lang="ru-RU" sz="1600" b="1" dirty="0" smtClean="0"/>
              <a:t>Для установки дровяной печи дополнительных затрат не потребуется. Ус­тановка электрической печи потребует подведение специального кабеля, что обойдётся в 7000 руб. Кроме того, хозяин подсчитал, что за год элек­трическая печь израсходует 2800 киловатт-часов электроэнергии по 3 руб. за 1 киловатт-час, а дровяная печь за год израсходует 3,5 куб. м дров, ко­торые обойдутся по 1600 руб. за 1 куб. м</a:t>
            </a:r>
            <a:r>
              <a:rPr lang="ru-RU" dirty="0" smtClean="0"/>
              <a:t>.</a:t>
            </a:r>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60</a:t>
            </a:fld>
            <a:endParaRPr lang="ru-RU"/>
          </a:p>
        </p:txBody>
      </p:sp>
      <p:sp>
        <p:nvSpPr>
          <p:cNvPr id="6" name="TextBox 5"/>
          <p:cNvSpPr txBox="1"/>
          <p:nvPr/>
        </p:nvSpPr>
        <p:spPr>
          <a:xfrm>
            <a:off x="539552" y="764704"/>
            <a:ext cx="8208912" cy="4801314"/>
          </a:xfrm>
          <a:prstGeom prst="rect">
            <a:avLst/>
          </a:prstGeom>
          <a:noFill/>
        </p:spPr>
        <p:txBody>
          <a:bodyPr wrap="square" rtlCol="0">
            <a:spAutoFit/>
          </a:bodyPr>
          <a:lstStyle/>
          <a:p>
            <a:pPr algn="ctr"/>
            <a:r>
              <a:rPr lang="ru-RU" b="1" dirty="0" smtClean="0"/>
              <a:t>Решение:</a:t>
            </a:r>
          </a:p>
          <a:p>
            <a:pPr algn="ctr"/>
            <a:r>
              <a:rPr lang="ru-RU" b="1" dirty="0" smtClean="0"/>
              <a:t>№1</a:t>
            </a:r>
          </a:p>
          <a:p>
            <a:r>
              <a:rPr lang="ru-RU" dirty="0" smtClean="0"/>
              <a:t>Андрей и его друзья собираются начинать движение из города </a:t>
            </a:r>
            <a:r>
              <a:rPr lang="ru-RU" dirty="0" err="1" smtClean="0"/>
              <a:t>Гранюк</a:t>
            </a:r>
            <a:r>
              <a:rPr lang="ru-RU" dirty="0" smtClean="0"/>
              <a:t>, следовательно он отмечен цифрой  </a:t>
            </a:r>
            <a:r>
              <a:rPr lang="ru-RU" b="1" dirty="0" smtClean="0"/>
              <a:t>1</a:t>
            </a:r>
            <a:r>
              <a:rPr lang="ru-RU" dirty="0" smtClean="0"/>
              <a:t>. Рядом с хутором Южный расположено озеро. Значит, хутор Южный – цифра </a:t>
            </a:r>
            <a:r>
              <a:rPr lang="ru-RU" b="1" dirty="0" smtClean="0"/>
              <a:t>6</a:t>
            </a:r>
            <a:r>
              <a:rPr lang="ru-RU" dirty="0" smtClean="0"/>
              <a:t>. После хутора Южный планируется  поехать до поселка Быково –</a:t>
            </a:r>
            <a:r>
              <a:rPr lang="ru-RU" b="1" dirty="0" smtClean="0"/>
              <a:t> 2</a:t>
            </a:r>
            <a:r>
              <a:rPr lang="ru-RU" dirty="0" smtClean="0"/>
              <a:t> , а потом проехать до города </a:t>
            </a:r>
            <a:r>
              <a:rPr lang="ru-RU" dirty="0" err="1" smtClean="0"/>
              <a:t>Гусевска</a:t>
            </a:r>
            <a:r>
              <a:rPr lang="ru-RU" dirty="0" smtClean="0"/>
              <a:t> вдоль степного заказника, обозначенного цифрой -8. Значит, город </a:t>
            </a:r>
            <a:r>
              <a:rPr lang="ru-RU" dirty="0" err="1" smtClean="0"/>
              <a:t>Гусевск</a:t>
            </a:r>
            <a:r>
              <a:rPr lang="ru-RU" dirty="0" smtClean="0"/>
              <a:t>  обозначен цифрой </a:t>
            </a:r>
            <a:r>
              <a:rPr lang="ru-RU" b="1" dirty="0" smtClean="0"/>
              <a:t>5</a:t>
            </a:r>
            <a:r>
              <a:rPr lang="ru-RU" dirty="0" smtClean="0"/>
              <a:t>. Из </a:t>
            </a:r>
            <a:r>
              <a:rPr lang="ru-RU" dirty="0" err="1" smtClean="0"/>
              <a:t>Гусевска</a:t>
            </a:r>
            <a:r>
              <a:rPr lang="ru-RU" dirty="0" smtClean="0"/>
              <a:t>  в поселок </a:t>
            </a:r>
            <a:r>
              <a:rPr lang="ru-RU" dirty="0" err="1" smtClean="0"/>
              <a:t>Домарку</a:t>
            </a:r>
            <a:r>
              <a:rPr lang="ru-RU" dirty="0" smtClean="0"/>
              <a:t>, где расположен кемпинг, можно доехать напрямую или через деревню  </a:t>
            </a:r>
            <a:r>
              <a:rPr lang="ru-RU" dirty="0" err="1" smtClean="0"/>
              <a:t>Астрелка</a:t>
            </a:r>
            <a:r>
              <a:rPr lang="ru-RU" dirty="0" smtClean="0"/>
              <a:t>. Значит, деревня </a:t>
            </a:r>
            <a:r>
              <a:rPr lang="ru-RU" dirty="0" err="1" smtClean="0"/>
              <a:t>Астрелка</a:t>
            </a:r>
            <a:r>
              <a:rPr lang="ru-RU" dirty="0" smtClean="0"/>
              <a:t> обозначается </a:t>
            </a:r>
            <a:r>
              <a:rPr lang="ru-RU" dirty="0" smtClean="0"/>
              <a:t>цифра  </a:t>
            </a:r>
            <a:r>
              <a:rPr lang="ru-RU" b="1" dirty="0" smtClean="0"/>
              <a:t>4</a:t>
            </a:r>
            <a:r>
              <a:rPr lang="ru-RU" dirty="0" smtClean="0"/>
              <a:t>.</a:t>
            </a:r>
          </a:p>
          <a:p>
            <a:pPr algn="ctr"/>
            <a:endParaRPr lang="ru-RU" dirty="0" smtClean="0"/>
          </a:p>
          <a:p>
            <a:pPr algn="ctr"/>
            <a:r>
              <a:rPr lang="ru-RU" b="1" dirty="0" smtClean="0"/>
              <a:t>№2</a:t>
            </a:r>
          </a:p>
          <a:p>
            <a:r>
              <a:rPr lang="ru-RU" dirty="0" smtClean="0"/>
              <a:t>Найдем, сколько пакетиков чая ребята потратят за две недели:</a:t>
            </a:r>
          </a:p>
          <a:p>
            <a:pPr algn="ctr"/>
            <a:r>
              <a:rPr lang="ru-RU" dirty="0" smtClean="0"/>
              <a:t>8 </a:t>
            </a:r>
            <a:r>
              <a:rPr lang="ru-RU" dirty="0" smtClean="0">
                <a:sym typeface="Symbol"/>
              </a:rPr>
              <a:t> 3  14 = 336</a:t>
            </a:r>
          </a:p>
          <a:p>
            <a:r>
              <a:rPr lang="ru-RU" dirty="0" smtClean="0">
                <a:sym typeface="Symbol"/>
              </a:rPr>
              <a:t>Найдем сколько им потребуется пачек чая:  336  25 = 13,44  </a:t>
            </a:r>
            <a:r>
              <a:rPr lang="ru-RU" dirty="0" smtClean="0">
                <a:sym typeface="Symbol"/>
              </a:rPr>
              <a:t>1 4</a:t>
            </a:r>
            <a:endParaRPr lang="ru-RU" dirty="0" smtClean="0">
              <a:sym typeface="Symbol"/>
            </a:endParaRPr>
          </a:p>
          <a:p>
            <a:r>
              <a:rPr lang="ru-RU" dirty="0" smtClean="0">
                <a:sym typeface="Symbol"/>
              </a:rPr>
              <a:t>Ответ: </a:t>
            </a:r>
            <a:r>
              <a:rPr lang="ru-RU" b="1" dirty="0" smtClean="0">
                <a:sym typeface="Symbol"/>
              </a:rPr>
              <a:t>1 4</a:t>
            </a:r>
            <a:endParaRPr lang="ru-RU" b="1" dirty="0" smtClean="0">
              <a:sym typeface="Symbol"/>
            </a:endParaRPr>
          </a:p>
          <a:p>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61</a:t>
            </a:fld>
            <a:endParaRPr lang="ru-RU"/>
          </a:p>
        </p:txBody>
      </p:sp>
      <p:pic>
        <p:nvPicPr>
          <p:cNvPr id="11266" name="Picture 2"/>
          <p:cNvPicPr>
            <a:picLocks noChangeAspect="1" noChangeArrowheads="1"/>
          </p:cNvPicPr>
          <p:nvPr/>
        </p:nvPicPr>
        <p:blipFill>
          <a:blip r:embed="rId2" cstate="print"/>
          <a:srcRect/>
          <a:stretch>
            <a:fillRect/>
          </a:stretch>
        </p:blipFill>
        <p:spPr bwMode="auto">
          <a:xfrm>
            <a:off x="2699792" y="2060848"/>
            <a:ext cx="3724050" cy="2880320"/>
          </a:xfrm>
          <a:prstGeom prst="rect">
            <a:avLst/>
          </a:prstGeom>
          <a:noFill/>
          <a:ln w="9525">
            <a:noFill/>
            <a:miter lim="800000"/>
            <a:headEnd/>
            <a:tailEnd/>
          </a:ln>
        </p:spPr>
      </p:pic>
      <p:sp>
        <p:nvSpPr>
          <p:cNvPr id="6" name="TextBox 5"/>
          <p:cNvSpPr txBox="1"/>
          <p:nvPr/>
        </p:nvSpPr>
        <p:spPr>
          <a:xfrm>
            <a:off x="251520" y="620688"/>
            <a:ext cx="8568952" cy="1015663"/>
          </a:xfrm>
          <a:prstGeom prst="rect">
            <a:avLst/>
          </a:prstGeom>
          <a:noFill/>
        </p:spPr>
        <p:txBody>
          <a:bodyPr wrap="square" rtlCol="0">
            <a:spAutoFit/>
          </a:bodyPr>
          <a:lstStyle/>
          <a:p>
            <a:pPr algn="ctr"/>
            <a:r>
              <a:rPr lang="ru-RU" sz="2000" b="1" dirty="0" smtClean="0"/>
              <a:t>№3</a:t>
            </a:r>
          </a:p>
          <a:p>
            <a:r>
              <a:rPr lang="ru-RU" sz="2000" b="1" dirty="0" smtClean="0"/>
              <a:t>3</a:t>
            </a:r>
            <a:r>
              <a:rPr lang="ru-RU" sz="2000" b="1" dirty="0" smtClean="0">
                <a:sym typeface="Symbol"/>
              </a:rPr>
              <a:t> 8  3  6 – 0,5  3  3  3   4 – 0,5  3  3  3  2 = 351</a:t>
            </a:r>
          </a:p>
          <a:p>
            <a:r>
              <a:rPr lang="ru-RU" sz="2000" b="1" dirty="0" smtClean="0">
                <a:sym typeface="Symbol"/>
              </a:rPr>
              <a:t>Ответ:  3 5 1.</a:t>
            </a:r>
            <a:endParaRPr lang="ru-RU" sz="20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62</a:t>
            </a:fld>
            <a:endParaRPr lang="ru-RU"/>
          </a:p>
        </p:txBody>
      </p:sp>
      <p:sp>
        <p:nvSpPr>
          <p:cNvPr id="3" name="TextBox 2"/>
          <p:cNvSpPr txBox="1"/>
          <p:nvPr/>
        </p:nvSpPr>
        <p:spPr>
          <a:xfrm>
            <a:off x="395536" y="620688"/>
            <a:ext cx="8352928" cy="1200329"/>
          </a:xfrm>
          <a:prstGeom prst="rect">
            <a:avLst/>
          </a:prstGeom>
          <a:noFill/>
        </p:spPr>
        <p:txBody>
          <a:bodyPr wrap="square" rtlCol="0">
            <a:spAutoFit/>
          </a:bodyPr>
          <a:lstStyle/>
          <a:p>
            <a:pPr algn="ctr"/>
            <a:r>
              <a:rPr lang="ru-RU" b="1" dirty="0" smtClean="0"/>
              <a:t>№4</a:t>
            </a:r>
          </a:p>
          <a:p>
            <a:r>
              <a:rPr lang="ru-RU" dirty="0" err="1" smtClean="0"/>
              <a:t>Най</a:t>
            </a:r>
            <a:r>
              <a:rPr lang="ru-RU" dirty="0" smtClean="0"/>
              <a:t> </a:t>
            </a:r>
            <a:r>
              <a:rPr lang="ru-RU" dirty="0" err="1" smtClean="0"/>
              <a:t>дем</a:t>
            </a:r>
            <a:r>
              <a:rPr lang="ru-RU" dirty="0" smtClean="0"/>
              <a:t> расстояние, которое проедут Григорий и Мария от  города </a:t>
            </a:r>
            <a:r>
              <a:rPr lang="ru-RU" dirty="0" err="1" smtClean="0"/>
              <a:t>Гранюк</a:t>
            </a:r>
            <a:r>
              <a:rPr lang="ru-RU" dirty="0" smtClean="0"/>
              <a:t> до Быково, по теореме Пифагора</a:t>
            </a:r>
          </a:p>
          <a:p>
            <a:pPr algn="ctr"/>
            <a:endParaRPr lang="ru-RU" dirty="0"/>
          </a:p>
        </p:txBody>
      </p:sp>
      <p:pic>
        <p:nvPicPr>
          <p:cNvPr id="12291" name="Picture 3"/>
          <p:cNvPicPr>
            <a:picLocks noChangeAspect="1" noChangeArrowheads="1"/>
          </p:cNvPicPr>
          <p:nvPr/>
        </p:nvPicPr>
        <p:blipFill>
          <a:blip r:embed="rId2" cstate="print"/>
          <a:srcRect/>
          <a:stretch>
            <a:fillRect/>
          </a:stretch>
        </p:blipFill>
        <p:spPr bwMode="auto">
          <a:xfrm>
            <a:off x="1691680" y="1628800"/>
            <a:ext cx="5705475" cy="390525"/>
          </a:xfrm>
          <a:prstGeom prst="rect">
            <a:avLst/>
          </a:prstGeom>
          <a:noFill/>
          <a:ln w="9525">
            <a:noFill/>
            <a:miter lim="800000"/>
            <a:headEnd/>
            <a:tailEnd/>
          </a:ln>
        </p:spPr>
      </p:pic>
      <p:sp>
        <p:nvSpPr>
          <p:cNvPr id="7" name="TextBox 6"/>
          <p:cNvSpPr txBox="1"/>
          <p:nvPr/>
        </p:nvSpPr>
        <p:spPr>
          <a:xfrm>
            <a:off x="539552" y="2204864"/>
            <a:ext cx="8280920" cy="3139321"/>
          </a:xfrm>
          <a:prstGeom prst="rect">
            <a:avLst/>
          </a:prstGeom>
          <a:noFill/>
        </p:spPr>
        <p:txBody>
          <a:bodyPr wrap="square" rtlCol="0">
            <a:spAutoFit/>
          </a:bodyPr>
          <a:lstStyle/>
          <a:p>
            <a:pPr algn="ctr"/>
            <a:r>
              <a:rPr lang="ru-RU" b="1" dirty="0" smtClean="0"/>
              <a:t>№5</a:t>
            </a:r>
          </a:p>
          <a:p>
            <a:r>
              <a:rPr lang="ru-RU" dirty="0" smtClean="0"/>
              <a:t>На спицы Андрей потратит  </a:t>
            </a:r>
            <a:r>
              <a:rPr lang="ru-RU" b="1" dirty="0" smtClean="0"/>
              <a:t>70 </a:t>
            </a:r>
            <a:r>
              <a:rPr lang="ru-RU" b="1" dirty="0" smtClean="0">
                <a:sym typeface="Symbol"/>
              </a:rPr>
              <a:t> 5 = 350 руб</a:t>
            </a:r>
            <a:r>
              <a:rPr lang="ru-RU" dirty="0" smtClean="0">
                <a:sym typeface="Symbol"/>
              </a:rPr>
              <a:t>. Далее Андрей должен купить  две шины вида «А», если он купит две шины вида «Б» (1680  2 = 3360), ему не хватит денег на остальные запчасти. Поэтому, на шины он потратит 680  2 = </a:t>
            </a:r>
            <a:r>
              <a:rPr lang="ru-RU" b="1" dirty="0" smtClean="0">
                <a:sym typeface="Symbol"/>
              </a:rPr>
              <a:t>1360 руб</a:t>
            </a:r>
            <a:r>
              <a:rPr lang="ru-RU" dirty="0" smtClean="0">
                <a:sym typeface="Symbol"/>
              </a:rPr>
              <a:t>. Поскольку Андрей хочет купить самый дорогой набор для ремонта велосипеда, из двух видов педалей  он может купить педали вида «Б», они будут стоить 860  2 = </a:t>
            </a:r>
            <a:r>
              <a:rPr lang="ru-RU" b="1" dirty="0" smtClean="0">
                <a:sym typeface="Symbol"/>
              </a:rPr>
              <a:t>1720 руб</a:t>
            </a:r>
            <a:r>
              <a:rPr lang="ru-RU" dirty="0" smtClean="0">
                <a:sym typeface="Symbol"/>
              </a:rPr>
              <a:t>. Ему останется купить тормоз (</a:t>
            </a:r>
            <a:r>
              <a:rPr lang="ru-RU" b="1" dirty="0" smtClean="0">
                <a:sym typeface="Symbol"/>
              </a:rPr>
              <a:t>1130 </a:t>
            </a:r>
            <a:r>
              <a:rPr lang="ru-RU" b="1" dirty="0" err="1" smtClean="0">
                <a:sym typeface="Symbol"/>
              </a:rPr>
              <a:t>руб</a:t>
            </a:r>
            <a:r>
              <a:rPr lang="ru-RU" dirty="0" smtClean="0">
                <a:sym typeface="Symbol"/>
              </a:rPr>
              <a:t> ) и набор крепежных  изделий (</a:t>
            </a:r>
            <a:r>
              <a:rPr lang="ru-RU" b="1" dirty="0" smtClean="0">
                <a:sym typeface="Symbol"/>
              </a:rPr>
              <a:t>740 руб.)</a:t>
            </a:r>
          </a:p>
          <a:p>
            <a:r>
              <a:rPr lang="ru-RU" dirty="0" smtClean="0">
                <a:sym typeface="Symbol"/>
              </a:rPr>
              <a:t>Получим</a:t>
            </a:r>
            <a:r>
              <a:rPr lang="ru-RU" b="1" dirty="0" smtClean="0">
                <a:sym typeface="Symbol"/>
              </a:rPr>
              <a:t>  </a:t>
            </a:r>
            <a:r>
              <a:rPr lang="ru-RU" dirty="0" smtClean="0">
                <a:sym typeface="Symbol"/>
              </a:rPr>
              <a:t>350 + 1360 + 1720 + 1130 + 740 = </a:t>
            </a:r>
            <a:r>
              <a:rPr lang="ru-RU" b="1" dirty="0" smtClean="0">
                <a:sym typeface="Symbol"/>
              </a:rPr>
              <a:t>5300 руб.</a:t>
            </a:r>
          </a:p>
          <a:p>
            <a:r>
              <a:rPr lang="ru-RU" smtClean="0">
                <a:sym typeface="Symbol"/>
              </a:rPr>
              <a:t>Ответ: </a:t>
            </a:r>
            <a:r>
              <a:rPr lang="ru-RU" b="1" smtClean="0">
                <a:sym typeface="Symbol"/>
              </a:rPr>
              <a:t>5 3 0 0</a:t>
            </a: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63</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827584" y="620688"/>
            <a:ext cx="7580818" cy="58102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64</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324532" y="908720"/>
            <a:ext cx="8467338" cy="4248472"/>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65</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395536" y="836712"/>
            <a:ext cx="8414430" cy="396044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66</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1187624" y="476672"/>
            <a:ext cx="6859945" cy="6142313"/>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67</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285750" y="500063"/>
            <a:ext cx="8572500" cy="58578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A9376E-A27A-48CC-B333-12993FC6B46E}" type="slidenum">
              <a:rPr lang="ru-RU" smtClean="0"/>
              <a:pPr/>
              <a:t>68</a:t>
            </a:fld>
            <a:endParaRPr lang="ru-RU"/>
          </a:p>
        </p:txBody>
      </p:sp>
      <p:sp>
        <p:nvSpPr>
          <p:cNvPr id="3" name="TextBox 2"/>
          <p:cNvSpPr txBox="1"/>
          <p:nvPr/>
        </p:nvSpPr>
        <p:spPr>
          <a:xfrm>
            <a:off x="611560" y="2564904"/>
            <a:ext cx="8064896" cy="646331"/>
          </a:xfrm>
          <a:prstGeom prst="rect">
            <a:avLst/>
          </a:prstGeom>
          <a:noFill/>
        </p:spPr>
        <p:txBody>
          <a:bodyPr wrap="square" rtlCol="0">
            <a:spAutoFit/>
          </a:bodyPr>
          <a:lstStyle/>
          <a:p>
            <a:pPr algn="ctr"/>
            <a:r>
              <a:rPr lang="ru-RU" sz="3600" b="1" dirty="0" smtClean="0">
                <a:solidFill>
                  <a:schemeClr val="accent1"/>
                </a:solidFill>
              </a:rPr>
              <a:t>Спасибо за внимание</a:t>
            </a:r>
            <a:endParaRPr lang="ru-RU" sz="3600" b="1"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7</a:t>
            </a:fld>
            <a:endParaRPr lang="ru-RU"/>
          </a:p>
        </p:txBody>
      </p:sp>
      <p:sp>
        <p:nvSpPr>
          <p:cNvPr id="6145" name="Rectangle 1"/>
          <p:cNvSpPr>
            <a:spLocks noChangeArrowheads="1"/>
          </p:cNvSpPr>
          <p:nvPr/>
        </p:nvSpPr>
        <p:spPr bwMode="auto">
          <a:xfrm>
            <a:off x="395536" y="349761"/>
            <a:ext cx="8207896" cy="5819182"/>
          </a:xfrm>
          <a:prstGeom prst="rect">
            <a:avLst/>
          </a:prstGeom>
          <a:solidFill>
            <a:srgbClr val="FFFFFF"/>
          </a:solidFill>
          <a:ln w="9525">
            <a:noFill/>
            <a:miter lim="800000"/>
            <a:headEnd/>
            <a:tailEnd/>
          </a:ln>
          <a:effectLst/>
        </p:spPr>
        <p:txBody>
          <a:bodyPr vert="horz" wrap="square" lIns="280899" tIns="599886" rIns="287247" bIns="53005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6856413" algn="l"/>
              </a:tabLst>
            </a:pPr>
            <a:r>
              <a:rPr kumimoji="0" lang="ru-RU" sz="1600" b="1"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1. Найдите объём парного отделения строящейся бани (в куб. м).</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6856413" algn="l"/>
              </a:tabLst>
            </a:pPr>
            <a:r>
              <a:rPr kumimoji="0" lang="ru-RU" sz="1600" b="1"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                                                                                        Ответ: ________________</a:t>
            </a:r>
          </a:p>
          <a:p>
            <a:pPr marL="0" marR="0" lvl="0" indent="0" defTabSz="914400" rtl="0" eaLnBrk="0" fontAlgn="base" latinLnBrk="0" hangingPunct="0">
              <a:lnSpc>
                <a:spcPct val="100000"/>
              </a:lnSpc>
              <a:spcBef>
                <a:spcPct val="0"/>
              </a:spcBef>
              <a:spcAft>
                <a:spcPct val="0"/>
              </a:spcAft>
              <a:buClrTx/>
              <a:buSzTx/>
              <a:buFontTx/>
              <a:buNone/>
              <a:tabLst>
                <a:tab pos="6856413" algn="l"/>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856413" algn="l"/>
              </a:tabLst>
            </a:pPr>
            <a:r>
              <a:rPr kumimoji="0" lang="ru-RU" sz="1600" b="1"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2. На сколько рублей дровяная печь, подходящая по отапливаемому объё­му парного отделения, обойдётся дешевле электрической с учётом уста­новки?</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6413" algn="l"/>
              </a:tabLst>
            </a:pPr>
            <a:r>
              <a:rPr kumimoji="0" lang="ru-RU" sz="1600" b="1"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                                                                                         Ответ: ________________</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856413" algn="l"/>
              </a:tabLst>
            </a:pPr>
            <a:r>
              <a:rPr kumimoji="0" lang="ru-RU" sz="1600" b="1"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3. На сколько рублей эксплуатация дровяной печи, которая подходит по отапливаемому объёму парного отделения, обойдётся дешевле эксплуата­ции электрической в течение года?</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6413" algn="l"/>
              </a:tabLst>
            </a:pPr>
            <a:r>
              <a:rPr kumimoji="0" lang="ru-RU" sz="1600" b="1"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                                                                                         </a:t>
            </a:r>
            <a:r>
              <a:rPr kumimoji="0" lang="ru-RU" sz="1600" b="1" i="0" u="none" strike="noStrike" cap="none" normalizeH="0" dirty="0" smtClean="0">
                <a:ln>
                  <a:noFill/>
                </a:ln>
                <a:solidFill>
                  <a:schemeClr val="tx1"/>
                </a:solidFill>
                <a:effectLst/>
                <a:latin typeface="Arial" pitchFamily="34" charset="0"/>
                <a:ea typeface="Arial Unicode MS" pitchFamily="34" charset="-128"/>
                <a:cs typeface="Bookman Old Style" pitchFamily="18" charset="0"/>
              </a:rPr>
              <a:t> </a:t>
            </a:r>
            <a:r>
              <a:rPr kumimoji="0" lang="ru-RU" sz="1600" b="1"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Ответ: _______________</a:t>
            </a:r>
          </a:p>
          <a:p>
            <a:pPr marL="0" marR="0" lvl="0" indent="0" algn="l" defTabSz="914400" rtl="0" eaLnBrk="0" fontAlgn="base" latinLnBrk="0" hangingPunct="0">
              <a:lnSpc>
                <a:spcPct val="100000"/>
              </a:lnSpc>
              <a:spcBef>
                <a:spcPct val="0"/>
              </a:spcBef>
              <a:spcAft>
                <a:spcPct val="0"/>
              </a:spcAft>
              <a:buClrTx/>
              <a:buSzTx/>
              <a:buFontTx/>
              <a:buNone/>
              <a:tabLst>
                <a:tab pos="6856413" algn="l"/>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856413" algn="l"/>
              </a:tabLst>
            </a:pPr>
            <a:r>
              <a:rPr kumimoji="0" lang="ru-RU" sz="1600" b="1"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4. Доставка печи из магазина до участка стоит 700 рублей. При покупке печи ценой выше 20000 рублей магазин предлагает скидку 3% на товар и 30% на доставку. Сколько будет стоить покупка печи «Вулкан» вместе с доставкой на этих условиях.</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6413" algn="l"/>
              </a:tabLst>
            </a:pPr>
            <a:r>
              <a:rPr kumimoji="0" lang="ru-RU" sz="1600" b="1"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                                                                                           Ответ: ______________</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6413" algn="l"/>
              </a:tabLst>
            </a:pPr>
            <a:r>
              <a:rPr kumimoji="0" lang="ru-RU" sz="1600" b="0"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t/>
            </a:r>
            <a:br>
              <a:rPr kumimoji="0" lang="ru-RU" sz="1600" b="0" i="0" u="none" strike="noStrike" cap="none" normalizeH="0" baseline="0" dirty="0" smtClean="0">
                <a:ln>
                  <a:noFill/>
                </a:ln>
                <a:solidFill>
                  <a:schemeClr val="tx1"/>
                </a:solidFill>
                <a:effectLst/>
                <a:latin typeface="Arial" pitchFamily="34" charset="0"/>
                <a:ea typeface="Arial Unicode MS" pitchFamily="34" charset="-128"/>
                <a:cs typeface="Bookman Old Style" pitchFamily="18" charset="0"/>
              </a:rPr>
            </a:b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1A9376E-A27A-48CC-B333-12993FC6B46E}" type="slidenum">
              <a:rPr lang="ru-RU" smtClean="0"/>
              <a:pPr/>
              <a:t>8</a:t>
            </a:fld>
            <a:endParaRPr lang="ru-RU"/>
          </a:p>
        </p:txBody>
      </p:sp>
      <p:sp>
        <p:nvSpPr>
          <p:cNvPr id="4" name="Прямоугольник 3"/>
          <p:cNvSpPr/>
          <p:nvPr/>
        </p:nvSpPr>
        <p:spPr>
          <a:xfrm>
            <a:off x="467544" y="836712"/>
            <a:ext cx="8424936" cy="5909310"/>
          </a:xfrm>
          <a:prstGeom prst="rect">
            <a:avLst/>
          </a:prstGeom>
        </p:spPr>
        <p:txBody>
          <a:bodyPr wrap="square">
            <a:spAutoFit/>
          </a:bodyPr>
          <a:lstStyle/>
          <a:p>
            <a:r>
              <a:rPr lang="ru-RU" sz="1400" b="1" dirty="0" smtClean="0"/>
              <a:t>5. Хозяин выбрал дровяную печь. Чертёж печи показан на рис. 2. Размеры указаны в см.</a:t>
            </a:r>
          </a:p>
          <a:p>
            <a:endParaRPr lang="ru-RU" dirty="0" smtClean="0"/>
          </a:p>
          <a:p>
            <a:pPr algn="ctr">
              <a:spcAft>
                <a:spcPts val="0"/>
              </a:spcAft>
            </a:pPr>
            <a:endParaRPr lang="ru-RU" sz="800" dirty="0" smtClean="0">
              <a:solidFill>
                <a:srgbClr val="000000"/>
              </a:solidFill>
              <a:latin typeface="Arial Unicode MS"/>
            </a:endParaRP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5121" name="Picture 1"/>
          <p:cNvPicPr>
            <a:picLocks noChangeAspect="1" noChangeArrowheads="1"/>
          </p:cNvPicPr>
          <p:nvPr/>
        </p:nvPicPr>
        <p:blipFill>
          <a:blip r:embed="rId2" cstate="print"/>
          <a:srcRect/>
          <a:stretch>
            <a:fillRect/>
          </a:stretch>
        </p:blipFill>
        <p:spPr bwMode="auto">
          <a:xfrm>
            <a:off x="2195736" y="1700808"/>
            <a:ext cx="4498246" cy="2809627"/>
          </a:xfrm>
          <a:prstGeom prst="rect">
            <a:avLst/>
          </a:prstGeom>
          <a:noFill/>
          <a:ln w="9525">
            <a:noFill/>
            <a:miter lim="800000"/>
            <a:headEnd/>
            <a:tailEnd/>
          </a:ln>
        </p:spPr>
      </p:pic>
      <p:sp>
        <p:nvSpPr>
          <p:cNvPr id="5" name="Прямоугольник 4"/>
          <p:cNvSpPr/>
          <p:nvPr/>
        </p:nvSpPr>
        <p:spPr>
          <a:xfrm>
            <a:off x="467544" y="4437113"/>
            <a:ext cx="8064896" cy="2123658"/>
          </a:xfrm>
          <a:prstGeom prst="rect">
            <a:avLst/>
          </a:prstGeom>
        </p:spPr>
        <p:txBody>
          <a:bodyPr wrap="square">
            <a:spAutoFit/>
          </a:bodyPr>
          <a:lstStyle/>
          <a:p>
            <a:pPr algn="just"/>
            <a:r>
              <a:rPr lang="ru-RU" sz="1600" b="1" dirty="0" smtClean="0"/>
              <a:t>Печь снабжена кожухом вокруг дверцы топки. Верхняя часть кожуха вы­полнена в виде арки, приваренной к передней стенке по дуге окружности (см. рис.). Для установки печки хозяину понадобилось узнать радиус за­кругления арки </a:t>
            </a:r>
            <a:r>
              <a:rPr lang="en-US" sz="1600" b="1" dirty="0" smtClean="0"/>
              <a:t>R</a:t>
            </a:r>
            <a:r>
              <a:rPr lang="ru-RU" sz="1600" b="1" dirty="0" smtClean="0"/>
              <a:t>. Размеры кожуха показаны на рисунке. Найдите радиус в сантиметрах; ответ округлите до десятых.</a:t>
            </a:r>
          </a:p>
          <a:p>
            <a:r>
              <a:rPr lang="ru-RU" sz="1600" b="1" dirty="0" smtClean="0"/>
              <a:t>                                                                                   Ответ: ___________________</a:t>
            </a:r>
          </a:p>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4896544"/>
          </a:xfrm>
        </p:spPr>
        <p:txBody>
          <a:bodyPr>
            <a:normAutofit fontScale="90000"/>
          </a:bodyPr>
          <a:lstStyle/>
          <a:p>
            <a:r>
              <a:rPr lang="ru-RU" sz="2800" dirty="0" smtClean="0"/>
              <a:t>Решение:</a:t>
            </a:r>
            <a:br>
              <a:rPr lang="ru-RU" sz="2800" dirty="0" smtClean="0"/>
            </a:br>
            <a:r>
              <a:rPr lang="ru-RU" sz="2800" dirty="0" smtClean="0"/>
              <a:t>№1 </a:t>
            </a:r>
            <a:br>
              <a:rPr lang="ru-RU" sz="2800" dirty="0" smtClean="0"/>
            </a:br>
            <a:r>
              <a:rPr lang="ru-RU" sz="2800" dirty="0" smtClean="0"/>
              <a:t>   3,2</a:t>
            </a:r>
            <a:r>
              <a:rPr lang="ru-RU" sz="2800" dirty="0" smtClean="0">
                <a:sym typeface="Symbol"/>
              </a:rPr>
              <a:t>2,12,5=16,8</a:t>
            </a:r>
            <a:br>
              <a:rPr lang="ru-RU" sz="2800" dirty="0" smtClean="0">
                <a:sym typeface="Symbol"/>
              </a:rPr>
            </a:br>
            <a:r>
              <a:rPr lang="ru-RU" sz="2800" dirty="0" smtClean="0">
                <a:sym typeface="Symbol"/>
              </a:rPr>
              <a:t>№2</a:t>
            </a:r>
            <a:br>
              <a:rPr lang="ru-RU" sz="2800" dirty="0" smtClean="0">
                <a:sym typeface="Symbol"/>
              </a:rPr>
            </a:br>
            <a:r>
              <a:rPr lang="ru-RU" sz="2800" dirty="0" smtClean="0">
                <a:sym typeface="Symbol"/>
              </a:rPr>
              <a:t> подходит печь «Вулкан»</a:t>
            </a:r>
            <a:br>
              <a:rPr lang="ru-RU" sz="2800" dirty="0" smtClean="0">
                <a:sym typeface="Symbol"/>
              </a:rPr>
            </a:br>
            <a:r>
              <a:rPr lang="ru-RU" sz="2800" dirty="0" smtClean="0">
                <a:sym typeface="Symbol"/>
              </a:rPr>
              <a:t>(19000 + 7000) – 24000 = 2000</a:t>
            </a:r>
            <a:br>
              <a:rPr lang="ru-RU" sz="2800" dirty="0" smtClean="0">
                <a:sym typeface="Symbol"/>
              </a:rPr>
            </a:br>
            <a:r>
              <a:rPr lang="ru-RU" sz="2800" dirty="0" smtClean="0">
                <a:sym typeface="Symbol"/>
              </a:rPr>
              <a:t>№3</a:t>
            </a:r>
            <a:br>
              <a:rPr lang="ru-RU" sz="2800" dirty="0" smtClean="0">
                <a:sym typeface="Symbol"/>
              </a:rPr>
            </a:br>
            <a:r>
              <a:rPr lang="ru-RU" sz="2800" dirty="0" smtClean="0">
                <a:sym typeface="Symbol"/>
              </a:rPr>
              <a:t> 2800 3 – 3,5  1600 = 2800</a:t>
            </a:r>
            <a:br>
              <a:rPr lang="ru-RU" sz="2800" dirty="0" smtClean="0">
                <a:sym typeface="Symbol"/>
              </a:rPr>
            </a:br>
            <a:r>
              <a:rPr lang="ru-RU" sz="2800" dirty="0" smtClean="0">
                <a:sym typeface="Symbol"/>
              </a:rPr>
              <a:t>№4 </a:t>
            </a:r>
            <a:br>
              <a:rPr lang="ru-RU" sz="2800" dirty="0" smtClean="0">
                <a:sym typeface="Symbol"/>
              </a:rPr>
            </a:br>
            <a:r>
              <a:rPr lang="ru-RU" sz="2800" dirty="0" smtClean="0">
                <a:sym typeface="Symbol"/>
              </a:rPr>
              <a:t> 24000(1-0,03) + 700(1-0,3) = 240000,97+ 7000,7=</a:t>
            </a:r>
            <a:br>
              <a:rPr lang="ru-RU" sz="2800" dirty="0" smtClean="0">
                <a:sym typeface="Symbol"/>
              </a:rPr>
            </a:br>
            <a:r>
              <a:rPr lang="ru-RU" sz="2800" dirty="0" smtClean="0">
                <a:sym typeface="Symbol"/>
              </a:rPr>
              <a:t>= 23770</a:t>
            </a:r>
            <a:br>
              <a:rPr lang="ru-RU" sz="2800" dirty="0" smtClean="0">
                <a:sym typeface="Symbol"/>
              </a:rPr>
            </a:br>
            <a:r>
              <a:rPr lang="ru-RU" sz="2800" dirty="0" smtClean="0">
                <a:sym typeface="Symbol"/>
              </a:rPr>
              <a:t/>
            </a:r>
            <a:br>
              <a:rPr lang="ru-RU" sz="2800" dirty="0" smtClean="0">
                <a:sym typeface="Symbol"/>
              </a:rPr>
            </a:br>
            <a:r>
              <a:rPr lang="ru-RU" sz="2800" dirty="0" smtClean="0">
                <a:sym typeface="Symbol"/>
              </a:rPr>
              <a:t/>
            </a:r>
            <a:br>
              <a:rPr lang="ru-RU" sz="2800" dirty="0" smtClean="0">
                <a:sym typeface="Symbol"/>
              </a:rPr>
            </a:br>
            <a:r>
              <a:rPr lang="ru-RU" sz="2800" dirty="0" smtClean="0">
                <a:sym typeface="Symbol"/>
              </a:rPr>
              <a:t/>
            </a:r>
            <a:br>
              <a:rPr lang="ru-RU" sz="2800" dirty="0" smtClean="0">
                <a:sym typeface="Symbol"/>
              </a:rPr>
            </a:br>
            <a:endParaRPr lang="ru-RU" sz="2800" dirty="0"/>
          </a:p>
        </p:txBody>
      </p:sp>
      <p:sp>
        <p:nvSpPr>
          <p:cNvPr id="3" name="Номер слайда 2"/>
          <p:cNvSpPr>
            <a:spLocks noGrp="1"/>
          </p:cNvSpPr>
          <p:nvPr>
            <p:ph type="sldNum" sz="quarter" idx="12"/>
          </p:nvPr>
        </p:nvSpPr>
        <p:spPr/>
        <p:txBody>
          <a:bodyPr/>
          <a:lstStyle/>
          <a:p>
            <a:fld id="{41A9376E-A27A-48CC-B333-12993FC6B46E}" type="slidenum">
              <a:rPr lang="ru-RU" smtClean="0"/>
              <a:pPr/>
              <a:t>9</a:t>
            </a:fld>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902</TotalTime>
  <Words>2823</Words>
  <Application>Microsoft Office PowerPoint</Application>
  <PresentationFormat>Экран (4:3)</PresentationFormat>
  <Paragraphs>973</Paragraphs>
  <Slides>68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Городская</vt:lpstr>
      <vt:lpstr>                              Подготовка к ОГЭ по математике в 9 классе         </vt:lpstr>
      <vt:lpstr>Книги для подготовки к ОГЭ по математике 9 класс 2020 г.</vt:lpstr>
      <vt:lpstr>Слайд 3</vt:lpstr>
      <vt:lpstr>Слайд 4</vt:lpstr>
      <vt:lpstr>Слайд 5</vt:lpstr>
      <vt:lpstr>Слайд 6</vt:lpstr>
      <vt:lpstr>Слайд 7</vt:lpstr>
      <vt:lpstr>Слайд 8</vt:lpstr>
      <vt:lpstr>Решение: №1     3,22,12,5=16,8 №2  подходит печь «Вулкан» (19000 + 7000) – 24000 = 2000 №3  2800 3 – 3,5  1600 = 2800 №4   24000(1-0,03) + 700(1-0,3) = 240000,97+ 7000,7= = 23770    </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Решение: №1  чем больше цифра, тем меньше размер листа. А3 имеет самый большой размер ,А6-самый маленький . Ответ 1432 №2    ответ: 16 №3   большая сторона листа А2 равна меньшая сторона А3 умноженная на 2,т.е.  297 2 = 594 №4     21 29,7 = 623,7 №5   шрифт на листе А4 будет во столько раз больше во сколько больше размер листа А4 больше размера листа А5.      210  148 = 16    х       х = 148 16  210         х  11   </vt:lpstr>
      <vt:lpstr>Слайд 26</vt:lpstr>
      <vt:lpstr>Слайд 27</vt:lpstr>
      <vt:lpstr>Решение: №1  600 70 + 1= 9 + 1 =10 №2  50  100  (25 25)=8 плиток в 1 метре дорожки.        682  14=6,87 №3  АD – диаметр окружности        АD = 5,533,142=3,522 3,52 №4  Пусть ширина узкой грядки х см, тогда        х + 50 + 2х +50 + х = 352        х = 63     2х = 2 63 =126  130 №5  Высота теплицы СС1        ОС1=176 см, ОС= 88 см      СС1= 152см         </vt:lpstr>
      <vt:lpstr>Слайд 29</vt:lpstr>
      <vt:lpstr>Слайд 30</vt:lpstr>
      <vt:lpstr>Решение: №1   Березовка - 4, Орловка – 1, Александровка-2,                      Светлое-3 №2   (75-48)75  100 = 36 №3    расстояние от Светлое до Орловки 56-16=40км          по теореме Пифагора </vt:lpstr>
      <vt:lpstr>Слайд 32</vt:lpstr>
      <vt:lpstr>Слайд 33</vt:lpstr>
      <vt:lpstr>Слайд 34</vt:lpstr>
      <vt:lpstr>Слайд 35</vt:lpstr>
      <vt:lpstr>+ 50</vt:lpstr>
      <vt:lpstr>Решение: №1  7-5-12-1     Ответ: 75121  №2  400 + 2 50 = 500  №3   январь, февраль, март, сентябрь, октябрь -5  №4   апрель, июнь, июль, август – 4  №5   450  12 = 5400 заплатит по новому тарифу         подсчитаем сколько абонент потратил за 2019 год         400  12 + (1003+502) + 253+(50+ 753) + 502 +          + 503 +(503 +503)+502 +50=6250 Ответ: 450</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игорь</dc:creator>
  <cp:lastModifiedBy>IGOR</cp:lastModifiedBy>
  <cp:revision>118</cp:revision>
  <dcterms:created xsi:type="dcterms:W3CDTF">2015-09-01T15:00:05Z</dcterms:created>
  <dcterms:modified xsi:type="dcterms:W3CDTF">2020-04-20T23:34:55Z</dcterms:modified>
</cp:coreProperties>
</file>