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1" r:id="rId5"/>
    <p:sldId id="272" r:id="rId6"/>
    <p:sldId id="273" r:id="rId7"/>
    <p:sldId id="262" r:id="rId8"/>
    <p:sldId id="263" r:id="rId9"/>
    <p:sldId id="264" r:id="rId10"/>
    <p:sldId id="265" r:id="rId11"/>
    <p:sldId id="277" r:id="rId12"/>
    <p:sldId id="278" r:id="rId13"/>
    <p:sldId id="266" r:id="rId14"/>
    <p:sldId id="279" r:id="rId15"/>
    <p:sldId id="280" r:id="rId16"/>
    <p:sldId id="267" r:id="rId17"/>
    <p:sldId id="281" r:id="rId18"/>
    <p:sldId id="268" r:id="rId19"/>
    <p:sldId id="269" r:id="rId20"/>
    <p:sldId id="270" r:id="rId21"/>
    <p:sldId id="276" r:id="rId22"/>
    <p:sldId id="274" r:id="rId23"/>
    <p:sldId id="275" r:id="rId24"/>
    <p:sldId id="289" r:id="rId25"/>
    <p:sldId id="282" r:id="rId26"/>
    <p:sldId id="283" r:id="rId27"/>
    <p:sldId id="284" r:id="rId28"/>
    <p:sldId id="285" r:id="rId29"/>
    <p:sldId id="286" r:id="rId30"/>
    <p:sldId id="288" r:id="rId31"/>
    <p:sldId id="287" r:id="rId3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892597-EABD-4138-8585-65C50F381ABF}"/>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a:extLst>
              <a:ext uri="{FF2B5EF4-FFF2-40B4-BE49-F238E27FC236}">
                <a16:creationId xmlns:a16="http://schemas.microsoft.com/office/drawing/2014/main" id="{90C8DF78-C5F8-407B-89F2-A3A47DB0C1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a:extLst>
              <a:ext uri="{FF2B5EF4-FFF2-40B4-BE49-F238E27FC236}">
                <a16:creationId xmlns:a16="http://schemas.microsoft.com/office/drawing/2014/main" id="{B7E4BDFD-3A58-455C-A2AE-3816844F5C32}"/>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5" name="Нижний колонтитул 4">
            <a:extLst>
              <a:ext uri="{FF2B5EF4-FFF2-40B4-BE49-F238E27FC236}">
                <a16:creationId xmlns:a16="http://schemas.microsoft.com/office/drawing/2014/main" id="{D01EC0E0-6785-4F30-AE47-58DED12F5606}"/>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30D02C43-39EE-4B81-A6E4-0ACD6C6EDD6C}"/>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1536185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56C1E92-E003-4E32-95B0-C4066623CA72}"/>
              </a:ext>
            </a:extLst>
          </p:cNvPr>
          <p:cNvSpPr>
            <a:spLocks noGrp="1"/>
          </p:cNvSpPr>
          <p:nvPr>
            <p:ph type="title"/>
          </p:nvPr>
        </p:nvSpPr>
        <p:spPr/>
        <p:txBody>
          <a:bodyPr/>
          <a:lstStyle/>
          <a:p>
            <a:r>
              <a:rPr lang="ru-RU"/>
              <a:t>Образец заголовка</a:t>
            </a:r>
          </a:p>
        </p:txBody>
      </p:sp>
      <p:sp>
        <p:nvSpPr>
          <p:cNvPr id="3" name="Вертикальный текст 2">
            <a:extLst>
              <a:ext uri="{FF2B5EF4-FFF2-40B4-BE49-F238E27FC236}">
                <a16:creationId xmlns:a16="http://schemas.microsoft.com/office/drawing/2014/main" id="{87DFB942-79FB-4103-BFE7-C0C15A3A5F26}"/>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950406D6-7B15-41D1-A56D-764627155B68}"/>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5" name="Нижний колонтитул 4">
            <a:extLst>
              <a:ext uri="{FF2B5EF4-FFF2-40B4-BE49-F238E27FC236}">
                <a16:creationId xmlns:a16="http://schemas.microsoft.com/office/drawing/2014/main" id="{597CD8D4-BFF1-4990-8CB7-3AE2C15BA2BA}"/>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7A1343B9-5D1D-4A40-AA6C-B8167B3BF0A3}"/>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3013954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B84602A6-3263-4F5A-A537-3E9530881865}"/>
              </a:ext>
            </a:extLst>
          </p:cNvPr>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a:extLst>
              <a:ext uri="{FF2B5EF4-FFF2-40B4-BE49-F238E27FC236}">
                <a16:creationId xmlns:a16="http://schemas.microsoft.com/office/drawing/2014/main" id="{0F71A045-4494-4C35-9875-EA394E3A6D41}"/>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F0548B32-2480-4A57-A8B8-FC40402E5FE2}"/>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5" name="Нижний колонтитул 4">
            <a:extLst>
              <a:ext uri="{FF2B5EF4-FFF2-40B4-BE49-F238E27FC236}">
                <a16:creationId xmlns:a16="http://schemas.microsoft.com/office/drawing/2014/main" id="{86A4C224-73C5-4D40-9BAE-EC50E83FC9DF}"/>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CA7DBB48-303B-43D3-88AB-BEAC820DCCFA}"/>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2260421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E81E76-BA9C-4503-A4FE-B58F97C18E59}"/>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7F98AD19-7917-44C7-8165-6A4497557F4B}"/>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B19AFF04-92C7-457D-92AE-7E4A33BEE648}"/>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5" name="Нижний колонтитул 4">
            <a:extLst>
              <a:ext uri="{FF2B5EF4-FFF2-40B4-BE49-F238E27FC236}">
                <a16:creationId xmlns:a16="http://schemas.microsoft.com/office/drawing/2014/main" id="{CFBDD56F-CD6B-4446-9E33-A6237A146929}"/>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8140B7A9-D033-40CC-BA77-3D0D51AE729E}"/>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3850665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2416616-CA63-492C-8D08-8DEF949153B0}"/>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a:extLst>
              <a:ext uri="{FF2B5EF4-FFF2-40B4-BE49-F238E27FC236}">
                <a16:creationId xmlns:a16="http://schemas.microsoft.com/office/drawing/2014/main" id="{817A0CED-28F5-4D34-A4C1-352BF743BA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36BC1A04-5AE1-423A-9177-678712567252}"/>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5" name="Нижний колонтитул 4">
            <a:extLst>
              <a:ext uri="{FF2B5EF4-FFF2-40B4-BE49-F238E27FC236}">
                <a16:creationId xmlns:a16="http://schemas.microsoft.com/office/drawing/2014/main" id="{645F7528-8234-4DEA-8BFA-89947E088BED}"/>
              </a:ext>
            </a:extLst>
          </p:cNvPr>
          <p:cNvSpPr>
            <a:spLocks noGrp="1"/>
          </p:cNvSpPr>
          <p:nvPr>
            <p:ph type="ftr" sz="quarter" idx="11"/>
          </p:nvPr>
        </p:nvSpPr>
        <p:spPr/>
        <p:txBody>
          <a:bodyPr/>
          <a:lstStyle/>
          <a:p>
            <a:endParaRPr lang="ru-RU"/>
          </a:p>
        </p:txBody>
      </p:sp>
      <p:sp>
        <p:nvSpPr>
          <p:cNvPr id="6" name="Номер слайда 5">
            <a:extLst>
              <a:ext uri="{FF2B5EF4-FFF2-40B4-BE49-F238E27FC236}">
                <a16:creationId xmlns:a16="http://schemas.microsoft.com/office/drawing/2014/main" id="{9E4F013F-D458-49F0-9E31-8D9A6AAF19AA}"/>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1969585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E1B9C0-BCD0-4F8A-9FE2-EB6F8386DD27}"/>
              </a:ext>
            </a:extLst>
          </p:cNvPr>
          <p:cNvSpPr>
            <a:spLocks noGrp="1"/>
          </p:cNvSpPr>
          <p:nvPr>
            <p:ph type="title"/>
          </p:nvPr>
        </p:nvSpPr>
        <p:spPr/>
        <p:txBody>
          <a:bodyPr/>
          <a:lstStyle/>
          <a:p>
            <a:r>
              <a:rPr lang="ru-RU"/>
              <a:t>Образец заголовка</a:t>
            </a:r>
          </a:p>
        </p:txBody>
      </p:sp>
      <p:sp>
        <p:nvSpPr>
          <p:cNvPr id="3" name="Объект 2">
            <a:extLst>
              <a:ext uri="{FF2B5EF4-FFF2-40B4-BE49-F238E27FC236}">
                <a16:creationId xmlns:a16="http://schemas.microsoft.com/office/drawing/2014/main" id="{515D85A2-9D3A-4905-B47B-66AE6C14DD7A}"/>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a:extLst>
              <a:ext uri="{FF2B5EF4-FFF2-40B4-BE49-F238E27FC236}">
                <a16:creationId xmlns:a16="http://schemas.microsoft.com/office/drawing/2014/main" id="{A934D70D-7AB2-409F-99B3-0BC471EB2CFF}"/>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a:extLst>
              <a:ext uri="{FF2B5EF4-FFF2-40B4-BE49-F238E27FC236}">
                <a16:creationId xmlns:a16="http://schemas.microsoft.com/office/drawing/2014/main" id="{B4A3761B-C70A-4868-84C7-6E54D4CA1E56}"/>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6" name="Нижний колонтитул 5">
            <a:extLst>
              <a:ext uri="{FF2B5EF4-FFF2-40B4-BE49-F238E27FC236}">
                <a16:creationId xmlns:a16="http://schemas.microsoft.com/office/drawing/2014/main" id="{A14DE654-9F54-4BCE-9D59-60D760772F97}"/>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BF28D0F4-F199-4CF1-BD90-FF627033A77C}"/>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55227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6FBC7B-0C1A-4C28-BAAF-BF271C48855F}"/>
              </a:ext>
            </a:extLst>
          </p:cNvPr>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a:extLst>
              <a:ext uri="{FF2B5EF4-FFF2-40B4-BE49-F238E27FC236}">
                <a16:creationId xmlns:a16="http://schemas.microsoft.com/office/drawing/2014/main" id="{87A06141-D10A-4020-A6A3-5BEFC74FC8E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F48826CD-C3AF-4DC6-97D8-D5B057913F4E}"/>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a:extLst>
              <a:ext uri="{FF2B5EF4-FFF2-40B4-BE49-F238E27FC236}">
                <a16:creationId xmlns:a16="http://schemas.microsoft.com/office/drawing/2014/main" id="{818D3076-7D9C-4AAB-90A7-7C77449A59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4F9F9113-AAA6-4E30-AB86-49694AB478BE}"/>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a:extLst>
              <a:ext uri="{FF2B5EF4-FFF2-40B4-BE49-F238E27FC236}">
                <a16:creationId xmlns:a16="http://schemas.microsoft.com/office/drawing/2014/main" id="{B2E20CAE-51A6-491E-B462-E08AFA6FEF80}"/>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8" name="Нижний колонтитул 7">
            <a:extLst>
              <a:ext uri="{FF2B5EF4-FFF2-40B4-BE49-F238E27FC236}">
                <a16:creationId xmlns:a16="http://schemas.microsoft.com/office/drawing/2014/main" id="{37CAB705-620B-4C76-9068-105CBEB9CB22}"/>
              </a:ext>
            </a:extLst>
          </p:cNvPr>
          <p:cNvSpPr>
            <a:spLocks noGrp="1"/>
          </p:cNvSpPr>
          <p:nvPr>
            <p:ph type="ftr" sz="quarter" idx="11"/>
          </p:nvPr>
        </p:nvSpPr>
        <p:spPr/>
        <p:txBody>
          <a:bodyPr/>
          <a:lstStyle/>
          <a:p>
            <a:endParaRPr lang="ru-RU"/>
          </a:p>
        </p:txBody>
      </p:sp>
      <p:sp>
        <p:nvSpPr>
          <p:cNvPr id="9" name="Номер слайда 8">
            <a:extLst>
              <a:ext uri="{FF2B5EF4-FFF2-40B4-BE49-F238E27FC236}">
                <a16:creationId xmlns:a16="http://schemas.microsoft.com/office/drawing/2014/main" id="{A423DE93-4337-4537-9C4B-DD945D7A39CE}"/>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1384953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629F59-5466-463C-9BB9-361BDE02CE94}"/>
              </a:ext>
            </a:extLst>
          </p:cNvPr>
          <p:cNvSpPr>
            <a:spLocks noGrp="1"/>
          </p:cNvSpPr>
          <p:nvPr>
            <p:ph type="title"/>
          </p:nvPr>
        </p:nvSpPr>
        <p:spPr/>
        <p:txBody>
          <a:bodyPr/>
          <a:lstStyle/>
          <a:p>
            <a:r>
              <a:rPr lang="ru-RU"/>
              <a:t>Образец заголовка</a:t>
            </a:r>
          </a:p>
        </p:txBody>
      </p:sp>
      <p:sp>
        <p:nvSpPr>
          <p:cNvPr id="3" name="Дата 2">
            <a:extLst>
              <a:ext uri="{FF2B5EF4-FFF2-40B4-BE49-F238E27FC236}">
                <a16:creationId xmlns:a16="http://schemas.microsoft.com/office/drawing/2014/main" id="{E367649E-F56B-4D37-A54C-1071D64DFA1A}"/>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4" name="Нижний колонтитул 3">
            <a:extLst>
              <a:ext uri="{FF2B5EF4-FFF2-40B4-BE49-F238E27FC236}">
                <a16:creationId xmlns:a16="http://schemas.microsoft.com/office/drawing/2014/main" id="{08C24288-C2A2-4C46-9FA6-E923268763BF}"/>
              </a:ext>
            </a:extLst>
          </p:cNvPr>
          <p:cNvSpPr>
            <a:spLocks noGrp="1"/>
          </p:cNvSpPr>
          <p:nvPr>
            <p:ph type="ftr" sz="quarter" idx="11"/>
          </p:nvPr>
        </p:nvSpPr>
        <p:spPr/>
        <p:txBody>
          <a:bodyPr/>
          <a:lstStyle/>
          <a:p>
            <a:endParaRPr lang="ru-RU"/>
          </a:p>
        </p:txBody>
      </p:sp>
      <p:sp>
        <p:nvSpPr>
          <p:cNvPr id="5" name="Номер слайда 4">
            <a:extLst>
              <a:ext uri="{FF2B5EF4-FFF2-40B4-BE49-F238E27FC236}">
                <a16:creationId xmlns:a16="http://schemas.microsoft.com/office/drawing/2014/main" id="{E4FEE099-2DA7-470C-BA35-20E133080BC3}"/>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2900190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4C43E6FA-F3B3-40B0-A94B-411C0EE74B5E}"/>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3" name="Нижний колонтитул 2">
            <a:extLst>
              <a:ext uri="{FF2B5EF4-FFF2-40B4-BE49-F238E27FC236}">
                <a16:creationId xmlns:a16="http://schemas.microsoft.com/office/drawing/2014/main" id="{3FBF4F9D-5C71-47E2-A65C-6B4042E92BA5}"/>
              </a:ext>
            </a:extLst>
          </p:cNvPr>
          <p:cNvSpPr>
            <a:spLocks noGrp="1"/>
          </p:cNvSpPr>
          <p:nvPr>
            <p:ph type="ftr" sz="quarter" idx="11"/>
          </p:nvPr>
        </p:nvSpPr>
        <p:spPr/>
        <p:txBody>
          <a:bodyPr/>
          <a:lstStyle/>
          <a:p>
            <a:endParaRPr lang="ru-RU"/>
          </a:p>
        </p:txBody>
      </p:sp>
      <p:sp>
        <p:nvSpPr>
          <p:cNvPr id="4" name="Номер слайда 3">
            <a:extLst>
              <a:ext uri="{FF2B5EF4-FFF2-40B4-BE49-F238E27FC236}">
                <a16:creationId xmlns:a16="http://schemas.microsoft.com/office/drawing/2014/main" id="{61D0AB90-C69B-4738-BFAA-E2399F2758B2}"/>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3491137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7FD37D-20F2-4662-9C94-296E83658126}"/>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a:extLst>
              <a:ext uri="{FF2B5EF4-FFF2-40B4-BE49-F238E27FC236}">
                <a16:creationId xmlns:a16="http://schemas.microsoft.com/office/drawing/2014/main" id="{0DFE0F85-9AFD-4E05-ACA9-368A109177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a:extLst>
              <a:ext uri="{FF2B5EF4-FFF2-40B4-BE49-F238E27FC236}">
                <a16:creationId xmlns:a16="http://schemas.microsoft.com/office/drawing/2014/main" id="{ACC5D7BF-0372-46F7-8DE5-37E7E94A60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B077A7F1-7BA4-4F3D-9618-D93E005EE434}"/>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6" name="Нижний колонтитул 5">
            <a:extLst>
              <a:ext uri="{FF2B5EF4-FFF2-40B4-BE49-F238E27FC236}">
                <a16:creationId xmlns:a16="http://schemas.microsoft.com/office/drawing/2014/main" id="{334697C3-DA13-4D31-ADDE-252A180D8F7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58C27461-1C87-4D1A-9D6D-E00AE56BC3F4}"/>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3875691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C605EE-82A7-46A2-A95E-B43C6291C56A}"/>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a:extLst>
              <a:ext uri="{FF2B5EF4-FFF2-40B4-BE49-F238E27FC236}">
                <a16:creationId xmlns:a16="http://schemas.microsoft.com/office/drawing/2014/main" id="{905E7558-84EA-4C27-911F-95D4BD417E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a:extLst>
              <a:ext uri="{FF2B5EF4-FFF2-40B4-BE49-F238E27FC236}">
                <a16:creationId xmlns:a16="http://schemas.microsoft.com/office/drawing/2014/main" id="{17631DAC-4DF6-4EF7-9648-2F7231390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D57D7BA2-FF46-4797-9A5A-1ACE51E7FC0C}"/>
              </a:ext>
            </a:extLst>
          </p:cNvPr>
          <p:cNvSpPr>
            <a:spLocks noGrp="1"/>
          </p:cNvSpPr>
          <p:nvPr>
            <p:ph type="dt" sz="half" idx="10"/>
          </p:nvPr>
        </p:nvSpPr>
        <p:spPr/>
        <p:txBody>
          <a:bodyPr/>
          <a:lstStyle/>
          <a:p>
            <a:fld id="{8A8257B2-84B6-4D37-8BEE-6814A634907A}" type="datetimeFigureOut">
              <a:rPr lang="ru-RU" smtClean="0"/>
              <a:t>29.04.2020</a:t>
            </a:fld>
            <a:endParaRPr lang="ru-RU"/>
          </a:p>
        </p:txBody>
      </p:sp>
      <p:sp>
        <p:nvSpPr>
          <p:cNvPr id="6" name="Нижний колонтитул 5">
            <a:extLst>
              <a:ext uri="{FF2B5EF4-FFF2-40B4-BE49-F238E27FC236}">
                <a16:creationId xmlns:a16="http://schemas.microsoft.com/office/drawing/2014/main" id="{5A923165-A7F5-438F-AF6D-D6CD8876E692}"/>
              </a:ext>
            </a:extLst>
          </p:cNvPr>
          <p:cNvSpPr>
            <a:spLocks noGrp="1"/>
          </p:cNvSpPr>
          <p:nvPr>
            <p:ph type="ftr" sz="quarter" idx="11"/>
          </p:nvPr>
        </p:nvSpPr>
        <p:spPr/>
        <p:txBody>
          <a:bodyPr/>
          <a:lstStyle/>
          <a:p>
            <a:endParaRPr lang="ru-RU"/>
          </a:p>
        </p:txBody>
      </p:sp>
      <p:sp>
        <p:nvSpPr>
          <p:cNvPr id="7" name="Номер слайда 6">
            <a:extLst>
              <a:ext uri="{FF2B5EF4-FFF2-40B4-BE49-F238E27FC236}">
                <a16:creationId xmlns:a16="http://schemas.microsoft.com/office/drawing/2014/main" id="{1A7AEC66-64C4-4B2E-90C8-EFFE16318A1C}"/>
              </a:ext>
            </a:extLst>
          </p:cNvPr>
          <p:cNvSpPr>
            <a:spLocks noGrp="1"/>
          </p:cNvSpPr>
          <p:nvPr>
            <p:ph type="sldNum" sz="quarter" idx="12"/>
          </p:nvPr>
        </p:nvSpPr>
        <p:spPr/>
        <p:txBody>
          <a:bodyPr/>
          <a:lstStyle/>
          <a:p>
            <a:fld id="{CB3DCD0B-C01B-40E3-9171-BAE261CFD717}" type="slidenum">
              <a:rPr lang="ru-RU" smtClean="0"/>
              <a:t>‹#›</a:t>
            </a:fld>
            <a:endParaRPr lang="ru-RU"/>
          </a:p>
        </p:txBody>
      </p:sp>
    </p:spTree>
    <p:extLst>
      <p:ext uri="{BB962C8B-B14F-4D97-AF65-F5344CB8AC3E}">
        <p14:creationId xmlns:p14="http://schemas.microsoft.com/office/powerpoint/2010/main" val="2750956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8B160E-7E50-43EA-AE46-77579F9F3F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a:extLst>
              <a:ext uri="{FF2B5EF4-FFF2-40B4-BE49-F238E27FC236}">
                <a16:creationId xmlns:a16="http://schemas.microsoft.com/office/drawing/2014/main" id="{C2961007-E0A9-4D19-BE2D-E60A310E91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a:extLst>
              <a:ext uri="{FF2B5EF4-FFF2-40B4-BE49-F238E27FC236}">
                <a16:creationId xmlns:a16="http://schemas.microsoft.com/office/drawing/2014/main" id="{0AA74BED-F5D9-4B03-A5F4-7B2AFBF69B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8257B2-84B6-4D37-8BEE-6814A634907A}" type="datetimeFigureOut">
              <a:rPr lang="ru-RU" smtClean="0"/>
              <a:t>29.04.2020</a:t>
            </a:fld>
            <a:endParaRPr lang="ru-RU"/>
          </a:p>
        </p:txBody>
      </p:sp>
      <p:sp>
        <p:nvSpPr>
          <p:cNvPr id="5" name="Нижний колонтитул 4">
            <a:extLst>
              <a:ext uri="{FF2B5EF4-FFF2-40B4-BE49-F238E27FC236}">
                <a16:creationId xmlns:a16="http://schemas.microsoft.com/office/drawing/2014/main" id="{7484092A-5301-46A2-86AE-45D1478247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a:extLst>
              <a:ext uri="{FF2B5EF4-FFF2-40B4-BE49-F238E27FC236}">
                <a16:creationId xmlns:a16="http://schemas.microsoft.com/office/drawing/2014/main" id="{FC761267-6705-4E0E-8B3D-C4194457E9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3DCD0B-C01B-40E3-9171-BAE261CFD717}" type="slidenum">
              <a:rPr lang="ru-RU" smtClean="0"/>
              <a:t>‹#›</a:t>
            </a:fld>
            <a:endParaRPr lang="ru-RU"/>
          </a:p>
        </p:txBody>
      </p:sp>
    </p:spTree>
    <p:extLst>
      <p:ext uri="{BB962C8B-B14F-4D97-AF65-F5344CB8AC3E}">
        <p14:creationId xmlns:p14="http://schemas.microsoft.com/office/powerpoint/2010/main" val="524633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3AB944-42AE-4540-95A8-7F4EE9E0BF1D}"/>
              </a:ext>
            </a:extLst>
          </p:cNvPr>
          <p:cNvSpPr>
            <a:spLocks noGrp="1"/>
          </p:cNvSpPr>
          <p:nvPr>
            <p:ph type="ctrTitle"/>
          </p:nvPr>
        </p:nvSpPr>
        <p:spPr>
          <a:xfrm>
            <a:off x="1524000" y="1122363"/>
            <a:ext cx="9144000" cy="2020332"/>
          </a:xfrm>
        </p:spPr>
        <p:txBody>
          <a:bodyPr>
            <a:normAutofit/>
          </a:bodyPr>
          <a:lstStyle/>
          <a:p>
            <a:r>
              <a:rPr lang="ru-RU" sz="4400" b="1" dirty="0">
                <a:solidFill>
                  <a:srgbClr val="FF0000"/>
                </a:solidFill>
                <a:effectLst>
                  <a:outerShdw blurRad="38100" dist="38100" dir="2700000" algn="tl">
                    <a:srgbClr val="000000">
                      <a:alpha val="43137"/>
                    </a:srgbClr>
                  </a:outerShdw>
                </a:effectLst>
                <a:latin typeface="Arial Black" panose="020B0A04020102020204" pitchFamily="34" charset="0"/>
              </a:rPr>
              <a:t>Пунктуационный анализ</a:t>
            </a:r>
          </a:p>
        </p:txBody>
      </p:sp>
      <p:sp>
        <p:nvSpPr>
          <p:cNvPr id="3" name="Подзаголовок 2">
            <a:extLst>
              <a:ext uri="{FF2B5EF4-FFF2-40B4-BE49-F238E27FC236}">
                <a16:creationId xmlns:a16="http://schemas.microsoft.com/office/drawing/2014/main" id="{EF870804-96DA-4C67-BD44-26016673D95C}"/>
              </a:ext>
            </a:extLst>
          </p:cNvPr>
          <p:cNvSpPr>
            <a:spLocks noGrp="1"/>
          </p:cNvSpPr>
          <p:nvPr>
            <p:ph type="subTitle" idx="1"/>
          </p:nvPr>
        </p:nvSpPr>
        <p:spPr>
          <a:xfrm>
            <a:off x="1452979" y="3577701"/>
            <a:ext cx="9144000" cy="1387136"/>
          </a:xfrm>
        </p:spPr>
        <p:txBody>
          <a:bodyPr>
            <a:normAutofit/>
          </a:bodyPr>
          <a:lstStyle/>
          <a:p>
            <a:r>
              <a:rPr lang="ru-RU" sz="2800" b="1" dirty="0">
                <a:effectLst>
                  <a:outerShdw blurRad="38100" dist="38100" dir="2700000" algn="tl">
                    <a:srgbClr val="000000">
                      <a:alpha val="43137"/>
                    </a:srgbClr>
                  </a:outerShdw>
                </a:effectLst>
                <a:latin typeface="Arial Black" panose="020B0A04020102020204" pitchFamily="34" charset="0"/>
              </a:rPr>
              <a:t>(задание 3 ОГЭ)</a:t>
            </a:r>
          </a:p>
        </p:txBody>
      </p:sp>
    </p:spTree>
    <p:extLst>
      <p:ext uri="{BB962C8B-B14F-4D97-AF65-F5344CB8AC3E}">
        <p14:creationId xmlns:p14="http://schemas.microsoft.com/office/powerpoint/2010/main" val="1934744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6D2DFE7-E222-4132-BBFE-7B126124ADBB}"/>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endParaRPr lang="ru-RU" dirty="0"/>
          </a:p>
        </p:txBody>
      </p:sp>
      <p:graphicFrame>
        <p:nvGraphicFramePr>
          <p:cNvPr id="4" name="Объект 3">
            <a:extLst>
              <a:ext uri="{FF2B5EF4-FFF2-40B4-BE49-F238E27FC236}">
                <a16:creationId xmlns:a16="http://schemas.microsoft.com/office/drawing/2014/main" id="{C278F18C-0C6A-4F43-A3C3-455CEDF2045E}"/>
              </a:ext>
            </a:extLst>
          </p:cNvPr>
          <p:cNvGraphicFramePr>
            <a:graphicFrameLocks noGrp="1"/>
          </p:cNvGraphicFramePr>
          <p:nvPr>
            <p:ph idx="1"/>
            <p:extLst>
              <p:ext uri="{D42A27DB-BD31-4B8C-83A1-F6EECF244321}">
                <p14:modId xmlns:p14="http://schemas.microsoft.com/office/powerpoint/2010/main" val="381430753"/>
              </p:ext>
            </p:extLst>
          </p:nvPr>
        </p:nvGraphicFramePr>
        <p:xfrm>
          <a:off x="838200" y="1908699"/>
          <a:ext cx="10613995" cy="4101482"/>
        </p:xfrm>
        <a:graphic>
          <a:graphicData uri="http://schemas.openxmlformats.org/drawingml/2006/table">
            <a:tbl>
              <a:tblPr firstRow="1" firstCol="1" lastRow="1" lastCol="1" bandRow="1" bandCol="1"/>
              <a:tblGrid>
                <a:gridCol w="2653499">
                  <a:extLst>
                    <a:ext uri="{9D8B030D-6E8A-4147-A177-3AD203B41FA5}">
                      <a16:colId xmlns:a16="http://schemas.microsoft.com/office/drawing/2014/main" val="2276218861"/>
                    </a:ext>
                  </a:extLst>
                </a:gridCol>
                <a:gridCol w="4245598">
                  <a:extLst>
                    <a:ext uri="{9D8B030D-6E8A-4147-A177-3AD203B41FA5}">
                      <a16:colId xmlns:a16="http://schemas.microsoft.com/office/drawing/2014/main" val="566583289"/>
                    </a:ext>
                  </a:extLst>
                </a:gridCol>
                <a:gridCol w="3714898">
                  <a:extLst>
                    <a:ext uri="{9D8B030D-6E8A-4147-A177-3AD203B41FA5}">
                      <a16:colId xmlns:a16="http://schemas.microsoft.com/office/drawing/2014/main" val="1330343989"/>
                    </a:ext>
                  </a:extLst>
                </a:gridCol>
              </a:tblGrid>
              <a:tr h="878889">
                <a:tc>
                  <a:txBody>
                    <a:bodyPr/>
                    <a:lstStyle/>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7. При вставных конструкциях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выделения вставных конструкций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Сидят здесь под страхом смерти и – что еще хуже – под проливным дождем.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8112167"/>
                  </a:ext>
                </a:extLst>
              </a:tr>
              <a:tr h="1464815">
                <a:tc>
                  <a:txBody>
                    <a:bodyPr/>
                    <a:lstStyle/>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8. В репликах диалога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Между репликами диалога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Можно, я нарисую не чашку, а то, чего я никогда не видел? – спросил он.</a:t>
                      </a:r>
                    </a:p>
                    <a:p>
                      <a:pPr algn="just">
                        <a:spcAft>
                          <a:spcPts val="0"/>
                        </a:spcAft>
                      </a:pPr>
                      <a:r>
                        <a:rPr lang="ru-RU" sz="1800" b="1">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Что же ты хочешь нарисовать? – спросила учительница.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0278734"/>
                  </a:ext>
                </a:extLst>
              </a:tr>
              <a:tr h="1757778">
                <a:tc>
                  <a:txBody>
                    <a:bodyPr/>
                    <a:lstStyle/>
                    <a:p>
                      <a:pPr algn="just">
                        <a:spcAft>
                          <a:spcPts val="0"/>
                        </a:spcAft>
                      </a:pPr>
                      <a:r>
                        <a:rPr lang="ru-RU" sz="1800" b="1">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9. При прямой речи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выделения слов автора, если они следуют после прямой речи или стоят в середине прямой речи.</a:t>
                      </a:r>
                    </a:p>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 – а.</a:t>
                      </a:r>
                    </a:p>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 – а, – п».</a:t>
                      </a:r>
                    </a:p>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 – а. – 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«Кто всякому друг, того я другом не считаю», - писал Мольер.</a:t>
                      </a:r>
                    </a:p>
                    <a:p>
                      <a:pPr algn="just">
                        <a:spcAft>
                          <a:spcPts val="0"/>
                        </a:spcAft>
                      </a:pPr>
                      <a:r>
                        <a:rPr lang="ru-RU" sz="1800" b="1" dirty="0">
                          <a:solidFill>
                            <a:schemeClr val="tx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«Привлекай к себе друзей хорошими деяниями, - учили древние мудрецы. – В этом смысл подлинной дружбы».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387137"/>
                  </a:ext>
                </a:extLst>
              </a:tr>
            </a:tbl>
          </a:graphicData>
        </a:graphic>
      </p:graphicFrame>
    </p:spTree>
    <p:extLst>
      <p:ext uri="{BB962C8B-B14F-4D97-AF65-F5344CB8AC3E}">
        <p14:creationId xmlns:p14="http://schemas.microsoft.com/office/powerpoint/2010/main" val="2110160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8F80223-01C6-42F2-BC84-617865BFD641}"/>
              </a:ext>
            </a:extLst>
          </p:cNvPr>
          <p:cNvSpPr>
            <a:spLocks noGrp="1"/>
          </p:cNvSpPr>
          <p:nvPr>
            <p:ph type="title"/>
          </p:nvPr>
        </p:nvSpPr>
        <p:spPr>
          <a:xfrm>
            <a:off x="838200" y="365126"/>
            <a:ext cx="10515600" cy="735706"/>
          </a:xfrm>
        </p:spPr>
        <p:txBody>
          <a:bodyPr>
            <a:normAutofit/>
          </a:bodyPr>
          <a:lstStyle/>
          <a:p>
            <a:pPr algn="ctr"/>
            <a:r>
              <a:rPr lang="ru-RU" sz="3600" dirty="0">
                <a:latin typeface="Arial Black" panose="020B0A04020102020204" pitchFamily="34" charset="0"/>
              </a:rPr>
              <a:t>Практическая часть:</a:t>
            </a:r>
          </a:p>
        </p:txBody>
      </p:sp>
      <p:sp>
        <p:nvSpPr>
          <p:cNvPr id="3" name="Объект 2">
            <a:extLst>
              <a:ext uri="{FF2B5EF4-FFF2-40B4-BE49-F238E27FC236}">
                <a16:creationId xmlns:a16="http://schemas.microsoft.com/office/drawing/2014/main" id="{1A33EE17-90E5-407F-8F28-8BE74E632E49}"/>
              </a:ext>
            </a:extLst>
          </p:cNvPr>
          <p:cNvSpPr>
            <a:spLocks noGrp="1"/>
          </p:cNvSpPr>
          <p:nvPr>
            <p:ph idx="1"/>
          </p:nvPr>
        </p:nvSpPr>
        <p:spPr>
          <a:xfrm>
            <a:off x="612559" y="1068618"/>
            <a:ext cx="10741241" cy="5424256"/>
          </a:xfrm>
        </p:spPr>
        <p:txBody>
          <a:bodyPr>
            <a:normAutofit fontScale="55000" lnSpcReduction="20000"/>
          </a:bodyPr>
          <a:lstStyle/>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 Расставьте знаки препинания. Укажите цифры, на месте которых должно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тире.</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Колокольня Ивана Великого (1) это церковь из белого кирпича (2) расположенная на Соборной площади Московского Кремля. Время её возведения (3) 1500–1508 годы (4) а проектом её создания (5) занимался известный в то время итальянский архитектор Бон </a:t>
            </a:r>
            <a:r>
              <a:rPr lang="ru-RU" sz="2900" dirty="0" err="1">
                <a:latin typeface="Times New Roman" panose="02020603050405020304" pitchFamily="18" charset="0"/>
                <a:ea typeface="Calibri" panose="020F0502020204030204" pitchFamily="34" charset="0"/>
                <a:cs typeface="Times New Roman" panose="02020603050405020304" pitchFamily="18" charset="0"/>
              </a:rPr>
              <a:t>Фрязин</a:t>
            </a:r>
            <a:r>
              <a:rPr lang="ru-RU" sz="2900" dirty="0">
                <a:latin typeface="Times New Roman" panose="02020603050405020304" pitchFamily="18" charset="0"/>
                <a:ea typeface="Calibri" panose="020F0502020204030204" pitchFamily="34" charset="0"/>
                <a:cs typeface="Times New Roman" panose="02020603050405020304" pitchFamily="18" charset="0"/>
              </a:rPr>
              <a:t> (6) спроектировавший столп колокольни (7) а также Успенскую звонницу (8) и </a:t>
            </a:r>
            <a:r>
              <a:rPr lang="ru-RU" sz="2900" dirty="0" err="1">
                <a:latin typeface="Times New Roman" panose="02020603050405020304" pitchFamily="18" charset="0"/>
                <a:ea typeface="Calibri" panose="020F0502020204030204" pitchFamily="34" charset="0"/>
                <a:cs typeface="Times New Roman" panose="02020603050405020304" pitchFamily="18" charset="0"/>
              </a:rPr>
              <a:t>Филаретовую</a:t>
            </a:r>
            <a:r>
              <a:rPr lang="ru-RU" sz="2900" dirty="0">
                <a:latin typeface="Times New Roman" panose="02020603050405020304" pitchFamily="18" charset="0"/>
                <a:ea typeface="Calibri" panose="020F0502020204030204" pitchFamily="34" charset="0"/>
                <a:cs typeface="Times New Roman" panose="02020603050405020304" pitchFamily="18" charset="0"/>
              </a:rPr>
              <a:t> пристройку.</a:t>
            </a:r>
          </a:p>
          <a:p>
            <a:pPr indent="0" algn="just">
              <a:lnSpc>
                <a:spcPct val="107000"/>
              </a:lnSpc>
              <a:spcAft>
                <a:spcPts val="0"/>
              </a:spcAft>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13</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2. Расставьте знаки препинания. Укажите цифры, на месте которых должно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тире</a:t>
            </a:r>
            <a:r>
              <a:rPr lang="ru-RU" sz="2900" dirty="0">
                <a:latin typeface="Times New Roman" panose="02020603050405020304" pitchFamily="18" charset="0"/>
                <a:ea typeface="Calibri" panose="020F0502020204030204" pitchFamily="34" charset="0"/>
                <a:cs typeface="Times New Roman" panose="02020603050405020304" pitchFamily="18" charset="0"/>
              </a:rPr>
              <a:t>.</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Говорят (1) что архитектура (2) душа народа (3) воплощённая в камне (4) но к Руси это относится лишь с некоторой поправкой. Долгие годы Русь была страной деревянной (5) и её крепости (6) терема и избы строились из дерева (7) поскольку дерево для русского человека (8) возможность воплощения строительной красоты (9) чувства пропорций и слияния архитектурных сооружений с окружающей природой.</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Ответ: 28</a:t>
            </a:r>
            <a:endParaRPr lang="ru-RU" sz="2900" b="1" dirty="0">
              <a:solidFill>
                <a:srgbClr val="FF0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3. Расставьте знаки препинания. Укажите цифры, на месте которых должно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тире.</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Домик Петра I (1) единственная постройка (2) сохранившаяся с первых дней основания Петербурга (3) которая была сооружена солдатами-плотниками за три дня (4) и служила первой резиденцией царя на берегах Невы. Внутри дома до сих пор на рабочем столе лежат царская табакерка (5) самшитовая курительная трубка (6) чертежи и деловые бумаги (7) вещи (8) принадлежавшие Петру I.</a:t>
            </a: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17</a:t>
            </a:r>
            <a:endParaRPr lang="ru-RU" sz="29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ru-RU" sz="2900" dirty="0">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ru-RU" sz="29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59217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85AD1E-87D7-4895-B22C-9622FB60A169}"/>
              </a:ext>
            </a:extLst>
          </p:cNvPr>
          <p:cNvSpPr>
            <a:spLocks noGrp="1"/>
          </p:cNvSpPr>
          <p:nvPr>
            <p:ph type="title"/>
          </p:nvPr>
        </p:nvSpPr>
        <p:spPr>
          <a:xfrm>
            <a:off x="838200" y="365126"/>
            <a:ext cx="10515600" cy="584786"/>
          </a:xfrm>
        </p:spPr>
        <p:txBody>
          <a:bodyPr>
            <a:normAutofit fontScale="90000"/>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4FE04878-9553-4D58-BB91-115A246AAC89}"/>
              </a:ext>
            </a:extLst>
          </p:cNvPr>
          <p:cNvSpPr>
            <a:spLocks noGrp="1"/>
          </p:cNvSpPr>
          <p:nvPr>
            <p:ph idx="1"/>
          </p:nvPr>
        </p:nvSpPr>
        <p:spPr>
          <a:xfrm>
            <a:off x="541538" y="843379"/>
            <a:ext cx="10812262" cy="5850384"/>
          </a:xfrm>
        </p:spPr>
        <p:txBody>
          <a:bodyPr>
            <a:normAutofit fontScale="32500" lnSpcReduction="20000"/>
          </a:bodyPr>
          <a:lstStyle/>
          <a:p>
            <a:pPr algn="just">
              <a:lnSpc>
                <a:spcPct val="107000"/>
              </a:lnSpc>
              <a:spcAft>
                <a:spcPts val="0"/>
              </a:spcAft>
            </a:pPr>
            <a:r>
              <a:rPr lang="ru-RU" sz="4300" dirty="0">
                <a:latin typeface="Times New Roman" panose="02020603050405020304" pitchFamily="18" charset="0"/>
                <a:ea typeface="Calibri" panose="020F0502020204030204" pitchFamily="34" charset="0"/>
                <a:cs typeface="Times New Roman" panose="02020603050405020304" pitchFamily="18" charset="0"/>
              </a:rPr>
              <a:t>4. Расставьте знаки препинания. Укажите цифры, на месте которых должно стоять </a:t>
            </a:r>
            <a:r>
              <a:rPr lang="ru-RU" sz="4300" b="1" dirty="0">
                <a:latin typeface="Times New Roman" panose="02020603050405020304" pitchFamily="18" charset="0"/>
                <a:ea typeface="Calibri" panose="020F0502020204030204" pitchFamily="34" charset="0"/>
                <a:cs typeface="Times New Roman" panose="02020603050405020304" pitchFamily="18" charset="0"/>
              </a:rPr>
              <a:t>тире.</a:t>
            </a: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4300" dirty="0">
                <a:latin typeface="Times New Roman" panose="02020603050405020304" pitchFamily="18" charset="0"/>
                <a:ea typeface="Calibri" panose="020F0502020204030204" pitchFamily="34" charset="0"/>
                <a:cs typeface="Times New Roman" panose="02020603050405020304" pitchFamily="18" charset="0"/>
              </a:rPr>
              <a:t>Башня </a:t>
            </a:r>
            <a:r>
              <a:rPr lang="ru-RU" sz="4300" dirty="0" err="1">
                <a:latin typeface="Times New Roman" panose="02020603050405020304" pitchFamily="18" charset="0"/>
                <a:ea typeface="Calibri" panose="020F0502020204030204" pitchFamily="34" charset="0"/>
                <a:cs typeface="Times New Roman" panose="02020603050405020304" pitchFamily="18" charset="0"/>
              </a:rPr>
              <a:t>Сююмбике</a:t>
            </a:r>
            <a:r>
              <a:rPr lang="ru-RU" sz="4300" dirty="0">
                <a:latin typeface="Times New Roman" panose="02020603050405020304" pitchFamily="18" charset="0"/>
                <a:ea typeface="Calibri" panose="020F0502020204030204" pitchFamily="34" charset="0"/>
                <a:cs typeface="Times New Roman" panose="02020603050405020304" pitchFamily="18" charset="0"/>
              </a:rPr>
              <a:t> (1) жемчужина казанского кремля и символ города. Кроме того (2) она также известна (3) как выдающееся архитектурное сооружение. </a:t>
            </a:r>
            <a:r>
              <a:rPr lang="ru-RU" sz="4300" dirty="0" err="1">
                <a:latin typeface="Times New Roman" panose="02020603050405020304" pitchFamily="18" charset="0"/>
                <a:ea typeface="Calibri" panose="020F0502020204030204" pitchFamily="34" charset="0"/>
                <a:cs typeface="Times New Roman" panose="02020603050405020304" pitchFamily="18" charset="0"/>
              </a:rPr>
              <a:t>Сююмбике</a:t>
            </a:r>
            <a:r>
              <a:rPr lang="ru-RU" sz="4300" dirty="0">
                <a:latin typeface="Times New Roman" panose="02020603050405020304" pitchFamily="18" charset="0"/>
                <a:ea typeface="Calibri" panose="020F0502020204030204" pitchFamily="34" charset="0"/>
                <a:cs typeface="Times New Roman" panose="02020603050405020304" pitchFamily="18" charset="0"/>
              </a:rPr>
              <a:t> (4) одна из так называемых падающих башен. Примечательно (5) что высота её (6) составляет 58 метров (7) при этом она имеет сильный вертикальный наклон. Известный учёный Нияз </a:t>
            </a:r>
            <a:r>
              <a:rPr lang="ru-RU" sz="4300" dirty="0" err="1">
                <a:latin typeface="Times New Roman" panose="02020603050405020304" pitchFamily="18" charset="0"/>
                <a:ea typeface="Calibri" panose="020F0502020204030204" pitchFamily="34" charset="0"/>
                <a:cs typeface="Times New Roman" panose="02020603050405020304" pitchFamily="18" charset="0"/>
              </a:rPr>
              <a:t>Халитов</a:t>
            </a:r>
            <a:r>
              <a:rPr lang="ru-RU" sz="4300" dirty="0">
                <a:latin typeface="Times New Roman" panose="02020603050405020304" pitchFamily="18" charset="0"/>
                <a:ea typeface="Calibri" panose="020F0502020204030204" pitchFamily="34" charset="0"/>
                <a:cs typeface="Times New Roman" panose="02020603050405020304" pitchFamily="18" charset="0"/>
              </a:rPr>
              <a:t> писал (8) «Башня </a:t>
            </a:r>
            <a:r>
              <a:rPr lang="ru-RU" sz="4300" dirty="0" err="1">
                <a:latin typeface="Times New Roman" panose="02020603050405020304" pitchFamily="18" charset="0"/>
                <a:ea typeface="Calibri" panose="020F0502020204030204" pitchFamily="34" charset="0"/>
                <a:cs typeface="Times New Roman" panose="02020603050405020304" pitchFamily="18" charset="0"/>
              </a:rPr>
              <a:t>Сююмбике</a:t>
            </a:r>
            <a:r>
              <a:rPr lang="ru-RU" sz="4300" dirty="0">
                <a:latin typeface="Times New Roman" panose="02020603050405020304" pitchFamily="18" charset="0"/>
                <a:ea typeface="Calibri" panose="020F0502020204030204" pitchFamily="34" charset="0"/>
                <a:cs typeface="Times New Roman" panose="02020603050405020304" pitchFamily="18" charset="0"/>
              </a:rPr>
              <a:t> закладывалась в большой спешке (9) что впоследствии и послужило причиной её наклона в северо-восточном направлении».</a:t>
            </a: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4300" dirty="0">
                <a:latin typeface="Times New Roman" panose="02020603050405020304" pitchFamily="18" charset="0"/>
                <a:ea typeface="Calibri" panose="020F0502020204030204" pitchFamily="34" charset="0"/>
                <a:cs typeface="Times New Roman" panose="02020603050405020304" pitchFamily="18" charset="0"/>
              </a:rPr>
              <a:t> </a:t>
            </a:r>
            <a:r>
              <a:rPr lang="ru-RU" sz="4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14</a:t>
            </a:r>
            <a:endParaRPr lang="ru-RU" sz="49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4300" dirty="0">
                <a:latin typeface="Times New Roman" panose="02020603050405020304" pitchFamily="18" charset="0"/>
                <a:ea typeface="Calibri" panose="020F0502020204030204" pitchFamily="34" charset="0"/>
                <a:cs typeface="Times New Roman" panose="02020603050405020304" pitchFamily="18" charset="0"/>
              </a:rPr>
              <a:t>5. Расставьте знаки препинания. Укажите цифры, на месте которых должно стоять </a:t>
            </a:r>
            <a:r>
              <a:rPr lang="ru-RU" sz="4300" b="1" dirty="0">
                <a:latin typeface="Times New Roman" panose="02020603050405020304" pitchFamily="18" charset="0"/>
                <a:ea typeface="Calibri" panose="020F0502020204030204" pitchFamily="34" charset="0"/>
                <a:cs typeface="Times New Roman" panose="02020603050405020304" pitchFamily="18" charset="0"/>
              </a:rPr>
              <a:t>тире.</a:t>
            </a: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4300" dirty="0">
                <a:latin typeface="Times New Roman" panose="02020603050405020304" pitchFamily="18" charset="0"/>
                <a:ea typeface="Calibri" panose="020F0502020204030204" pitchFamily="34" charset="0"/>
                <a:cs typeface="Times New Roman" panose="02020603050405020304" pitchFamily="18" charset="0"/>
              </a:rPr>
              <a:t>Долина гейзеров (1) природная достопримечательность Камчатского края (2) расположенная в </a:t>
            </a:r>
            <a:r>
              <a:rPr lang="ru-RU" sz="4300" dirty="0" err="1">
                <a:latin typeface="Times New Roman" panose="02020603050405020304" pitchFamily="18" charset="0"/>
                <a:ea typeface="Calibri" panose="020F0502020204030204" pitchFamily="34" charset="0"/>
                <a:cs typeface="Times New Roman" panose="02020603050405020304" pitchFamily="18" charset="0"/>
              </a:rPr>
              <a:t>Кроноцком</a:t>
            </a:r>
            <a:r>
              <a:rPr lang="ru-RU" sz="4300" dirty="0">
                <a:latin typeface="Times New Roman" panose="02020603050405020304" pitchFamily="18" charset="0"/>
                <a:ea typeface="Calibri" panose="020F0502020204030204" pitchFamily="34" charset="0"/>
                <a:cs typeface="Times New Roman" panose="02020603050405020304" pitchFamily="18" charset="0"/>
              </a:rPr>
              <a:t> биосферном заповеднике. Уникальные термальные источники (3) грязевые котлы (4) водопады и озёра (5) всё это разбросано по каньону реки Гейзерной (6) где наблюдаются разнообразные природные условия (7) вмещающие в себя ландшафты нескольких географических поясов. Основа драматичных панорам заповедника (8) пышущие гейзеры (9) бурлящие и взрывающиеся сокрушительными потоками воды и пара.</a:t>
            </a: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4300" dirty="0">
                <a:latin typeface="Times New Roman" panose="02020603050405020304" pitchFamily="18" charset="0"/>
                <a:ea typeface="Calibri" panose="020F0502020204030204" pitchFamily="34" charset="0"/>
                <a:cs typeface="Times New Roman" panose="02020603050405020304" pitchFamily="18" charset="0"/>
              </a:rPr>
              <a:t> </a:t>
            </a:r>
            <a:r>
              <a:rPr lang="ru-RU" sz="55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158</a:t>
            </a:r>
            <a:endParaRPr lang="ru-RU" sz="55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4300" dirty="0">
                <a:latin typeface="Times New Roman" panose="02020603050405020304" pitchFamily="18" charset="0"/>
                <a:ea typeface="Calibri" panose="020F0502020204030204" pitchFamily="34" charset="0"/>
                <a:cs typeface="Times New Roman" panose="02020603050405020304" pitchFamily="18" charset="0"/>
              </a:rPr>
              <a:t>6. Расставьте знаки препинания. Укажите цифры, на месте которых должно стоять </a:t>
            </a:r>
            <a:r>
              <a:rPr lang="ru-RU" sz="4300" b="1" dirty="0">
                <a:latin typeface="Times New Roman" panose="02020603050405020304" pitchFamily="18" charset="0"/>
                <a:ea typeface="Calibri" panose="020F0502020204030204" pitchFamily="34" charset="0"/>
                <a:cs typeface="Times New Roman" panose="02020603050405020304" pitchFamily="18" charset="0"/>
              </a:rPr>
              <a:t>тире.</a:t>
            </a: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4300" dirty="0">
                <a:latin typeface="Times New Roman" panose="02020603050405020304" pitchFamily="18" charset="0"/>
                <a:ea typeface="Calibri" panose="020F0502020204030204" pitchFamily="34" charset="0"/>
                <a:cs typeface="Times New Roman" panose="02020603050405020304" pitchFamily="18" charset="0"/>
              </a:rPr>
              <a:t>Суздальский музей деревянного зодчества (1) настоящий городок (2) построенный без единого гвоздя. Из дерева здесь всё (3) ложки и лавки в избе и даже крытая лемехом церковная маковка. Мельницы (4) церковь (5) </a:t>
            </a:r>
            <a:r>
              <a:rPr lang="ru-RU" sz="4300" dirty="0" err="1">
                <a:latin typeface="Times New Roman" panose="02020603050405020304" pitchFamily="18" charset="0"/>
                <a:ea typeface="Calibri" panose="020F0502020204030204" pitchFamily="34" charset="0"/>
                <a:cs typeface="Times New Roman" panose="02020603050405020304" pitchFamily="18" charset="0"/>
              </a:rPr>
              <a:t>домá</a:t>
            </a:r>
            <a:r>
              <a:rPr lang="ru-RU" sz="4300" dirty="0">
                <a:latin typeface="Times New Roman" panose="02020603050405020304" pitchFamily="18" charset="0"/>
                <a:ea typeface="Calibri" panose="020F0502020204030204" pitchFamily="34" charset="0"/>
                <a:cs typeface="Times New Roman" panose="02020603050405020304" pitchFamily="18" charset="0"/>
              </a:rPr>
              <a:t> (6) амбары и бани (7) всё привезено сюда из разных сёл Владимирской области и поставлено на территории не сохранившегося Дмитриевского монастыря. Автор проекта создания музея В.М. Анисимов писал (8) «Забыть свои корни можно и через три поколения. И потому ещё более дорогой нам становится историческая память»</a:t>
            </a: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55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17</a:t>
            </a:r>
            <a:endParaRPr lang="ru-RU" sz="55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0"/>
              </a:spcAft>
              <a:buNone/>
            </a:pPr>
            <a:endParaRPr lang="ru-RU" sz="43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787107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026066-A7D3-4E3B-9C34-FC0433A26EB2}"/>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двоеточия:</a:t>
            </a:r>
            <a:endParaRPr lang="ru-RU" dirty="0"/>
          </a:p>
        </p:txBody>
      </p:sp>
      <p:graphicFrame>
        <p:nvGraphicFramePr>
          <p:cNvPr id="5" name="Объект 4">
            <a:extLst>
              <a:ext uri="{FF2B5EF4-FFF2-40B4-BE49-F238E27FC236}">
                <a16:creationId xmlns:a16="http://schemas.microsoft.com/office/drawing/2014/main" id="{1DE4D587-BF11-417A-9C07-F66687267120}"/>
              </a:ext>
            </a:extLst>
          </p:cNvPr>
          <p:cNvGraphicFramePr>
            <a:graphicFrameLocks noGrp="1"/>
          </p:cNvGraphicFramePr>
          <p:nvPr>
            <p:ph idx="1"/>
            <p:extLst>
              <p:ext uri="{D42A27DB-BD31-4B8C-83A1-F6EECF244321}">
                <p14:modId xmlns:p14="http://schemas.microsoft.com/office/powerpoint/2010/main" val="3938540887"/>
              </p:ext>
            </p:extLst>
          </p:nvPr>
        </p:nvGraphicFramePr>
        <p:xfrm>
          <a:off x="838200" y="1926454"/>
          <a:ext cx="10705731" cy="4389120"/>
        </p:xfrm>
        <a:graphic>
          <a:graphicData uri="http://schemas.openxmlformats.org/drawingml/2006/table">
            <a:tbl>
              <a:tblPr firstRow="1" firstCol="1" lastRow="1" lastCol="1" bandRow="1" bandCol="1"/>
              <a:tblGrid>
                <a:gridCol w="2676433">
                  <a:extLst>
                    <a:ext uri="{9D8B030D-6E8A-4147-A177-3AD203B41FA5}">
                      <a16:colId xmlns:a16="http://schemas.microsoft.com/office/drawing/2014/main" val="749312986"/>
                    </a:ext>
                  </a:extLst>
                </a:gridCol>
                <a:gridCol w="4282292">
                  <a:extLst>
                    <a:ext uri="{9D8B030D-6E8A-4147-A177-3AD203B41FA5}">
                      <a16:colId xmlns:a16="http://schemas.microsoft.com/office/drawing/2014/main" val="3406876312"/>
                    </a:ext>
                  </a:extLst>
                </a:gridCol>
                <a:gridCol w="3747006">
                  <a:extLst>
                    <a:ext uri="{9D8B030D-6E8A-4147-A177-3AD203B41FA5}">
                      <a16:colId xmlns:a16="http://schemas.microsoft.com/office/drawing/2014/main" val="3664206208"/>
                    </a:ext>
                  </a:extLst>
                </a:gridCol>
              </a:tblGrid>
              <a:tr h="787339">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В предложениях с однородными членами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После обобщающего слова перед однородными членами.</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 ( ),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научном центре есть все: институты и школы, библиотеки и кинотеатры.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5944158"/>
                  </a:ext>
                </a:extLst>
              </a:tr>
              <a:tr h="787339">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В предложениях с прямой речью.</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Если прямая речь стоит после слов автора.</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 «П»,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Чехов отмечал: «Язык должен быть прост и изящен».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3839044"/>
                  </a:ext>
                </a:extLst>
              </a:tr>
              <a:tr h="2624462">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В бессоюзном сложном предложении.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 ]: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(что, и увидел, что…, и услышал, что… и понял, что)</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при изъяснительных отношениях, 2 часть дополняет содержание первой.</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 ]: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 именно)</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вторая часть раскрывает содержание первой.</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 ]: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(потому что) </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вторая часть содержит в себе причину того, о чем говорится в первой.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Алексей решил: довольно тянуть. Он поглядел вверх: там были ветви дерева.</a:t>
                      </a:r>
                    </a:p>
                    <a:p>
                      <a:pPr marL="228600" algn="just">
                        <a:spcAft>
                          <a:spcPts val="0"/>
                        </a:spcAft>
                      </a:pP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Скажу только одно: нельзя сидеть сложа руки.</a:t>
                      </a:r>
                    </a:p>
                    <a:p>
                      <a:pPr marL="228600" algn="just">
                        <a:spcAft>
                          <a:spcPts val="0"/>
                        </a:spcAft>
                      </a:pP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Печален я: со мною друга нет.</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3152955"/>
                  </a:ext>
                </a:extLst>
              </a:tr>
            </a:tbl>
          </a:graphicData>
        </a:graphic>
      </p:graphicFrame>
    </p:spTree>
    <p:extLst>
      <p:ext uri="{BB962C8B-B14F-4D97-AF65-F5344CB8AC3E}">
        <p14:creationId xmlns:p14="http://schemas.microsoft.com/office/powerpoint/2010/main" val="2084092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8A3CCEBC-AA82-4C85-B6CB-D870C7F402D4}"/>
              </a:ext>
            </a:extLst>
          </p:cNvPr>
          <p:cNvSpPr>
            <a:spLocks noGrp="1"/>
          </p:cNvSpPr>
          <p:nvPr>
            <p:ph idx="1"/>
          </p:nvPr>
        </p:nvSpPr>
        <p:spPr/>
        <p:txBody>
          <a:bodyPr>
            <a:normAutofit fontScale="92500" lnSpcReduction="20000"/>
          </a:bodyPr>
          <a:lstStyle/>
          <a:p>
            <a:pPr indent="0" algn="ctr">
              <a:lnSpc>
                <a:spcPct val="107000"/>
              </a:lnSpc>
              <a:spcAft>
                <a:spcPts val="0"/>
              </a:spcAft>
              <a:buNone/>
            </a:pPr>
            <a:r>
              <a:rPr lang="ru-RU" b="1" dirty="0">
                <a:latin typeface="Times New Roman" panose="02020603050405020304" pitchFamily="18" charset="0"/>
                <a:ea typeface="Calibri" panose="020F0502020204030204" pitchFamily="34" charset="0"/>
                <a:cs typeface="Times New Roman" panose="02020603050405020304" pitchFamily="18" charset="0"/>
              </a:rPr>
              <a:t>Двоеточие.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ru-RU" dirty="0">
                <a:latin typeface="Times New Roman" panose="02020603050405020304" pitchFamily="18" charset="0"/>
                <a:ea typeface="Calibri" panose="020F0502020204030204" pitchFamily="34" charset="0"/>
                <a:cs typeface="Times New Roman" panose="02020603050405020304" pitchFamily="18" charset="0"/>
              </a:rPr>
              <a:t>	1) Создавая Сибирь, </a:t>
            </a:r>
            <a:r>
              <a:rPr lang="ru-RU" u="sng" dirty="0">
                <a:latin typeface="Times New Roman" panose="02020603050405020304" pitchFamily="18" charset="0"/>
                <a:ea typeface="Calibri" panose="020F0502020204030204" pitchFamily="34" charset="0"/>
                <a:cs typeface="Times New Roman" panose="02020603050405020304" pitchFamily="18" charset="0"/>
              </a:rPr>
              <a:t>природа</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dbl" dirty="0">
                <a:latin typeface="Times New Roman" panose="02020603050405020304" pitchFamily="18" charset="0"/>
                <a:ea typeface="Calibri" panose="020F0502020204030204" pitchFamily="34" charset="0"/>
                <a:cs typeface="Times New Roman" panose="02020603050405020304" pitchFamily="18" charset="0"/>
              </a:rPr>
              <a:t>допустила просчёт</a:t>
            </a:r>
            <a:r>
              <a:rPr lang="ru-RU" dirty="0">
                <a:latin typeface="Times New Roman" panose="02020603050405020304" pitchFamily="18" charset="0"/>
                <a:ea typeface="Calibri" panose="020F0502020204030204" pitchFamily="34" charset="0"/>
                <a:cs typeface="Times New Roman" panose="02020603050405020304" pitchFamily="18" charset="0"/>
              </a:rPr>
              <a:t>: большинство её рек </a:t>
            </a:r>
            <a:r>
              <a:rPr lang="ru-RU" u="sng" dirty="0">
                <a:latin typeface="Times New Roman" panose="02020603050405020304" pitchFamily="18" charset="0"/>
                <a:ea typeface="Calibri" panose="020F0502020204030204" pitchFamily="34" charset="0"/>
                <a:cs typeface="Times New Roman" panose="02020603050405020304" pitchFamily="18" charset="0"/>
              </a:rPr>
              <a:t>она</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dbl" dirty="0">
                <a:latin typeface="Times New Roman" panose="02020603050405020304" pitchFamily="18" charset="0"/>
                <a:ea typeface="Calibri" panose="020F0502020204030204" pitchFamily="34" charset="0"/>
                <a:cs typeface="Times New Roman" panose="02020603050405020304" pitchFamily="18" charset="0"/>
              </a:rPr>
              <a:t>направила</a:t>
            </a:r>
            <a:r>
              <a:rPr lang="ru-RU" dirty="0">
                <a:latin typeface="Times New Roman" panose="02020603050405020304" pitchFamily="18" charset="0"/>
                <a:ea typeface="Calibri" panose="020F0502020204030204" pitchFamily="34" charset="0"/>
                <a:cs typeface="Times New Roman" panose="02020603050405020304" pitchFamily="18" charset="0"/>
              </a:rPr>
              <a:t> с юга на север. 2) В Ледовитый океан </a:t>
            </a:r>
            <a:r>
              <a:rPr lang="ru-RU" u="dbl" dirty="0">
                <a:latin typeface="Times New Roman" panose="02020603050405020304" pitchFamily="18" charset="0"/>
                <a:ea typeface="Calibri" panose="020F0502020204030204" pitchFamily="34" charset="0"/>
                <a:cs typeface="Times New Roman" panose="02020603050405020304" pitchFamily="18" charset="0"/>
              </a:rPr>
              <a:t>впадают</a:t>
            </a:r>
            <a:r>
              <a:rPr lang="ru-RU" dirty="0">
                <a:latin typeface="Times New Roman" panose="02020603050405020304" pitchFamily="18" charset="0"/>
                <a:ea typeface="Calibri" panose="020F0502020204030204" pitchFamily="34" charset="0"/>
                <a:cs typeface="Times New Roman" panose="02020603050405020304" pitchFamily="18" charset="0"/>
              </a:rPr>
              <a:t> великие </a:t>
            </a:r>
            <a:r>
              <a:rPr lang="ru-RU" u="sng" dirty="0">
                <a:latin typeface="Times New Roman" panose="02020603050405020304" pitchFamily="18" charset="0"/>
                <a:ea typeface="Calibri" panose="020F0502020204030204" pitchFamily="34" charset="0"/>
                <a:cs typeface="Times New Roman" panose="02020603050405020304" pitchFamily="18" charset="0"/>
              </a:rPr>
              <a:t>реки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sng" dirty="0">
                <a:latin typeface="Times New Roman" panose="02020603050405020304" pitchFamily="18" charset="0"/>
                <a:ea typeface="Calibri" panose="020F0502020204030204" pitchFamily="34" charset="0"/>
                <a:cs typeface="Times New Roman" panose="02020603050405020304" pitchFamily="18" charset="0"/>
              </a:rPr>
              <a:t>Обь с </a:t>
            </a:r>
            <a:r>
              <a:rPr lang="ru-RU" u="sng" dirty="0" err="1">
                <a:latin typeface="Times New Roman" panose="02020603050405020304" pitchFamily="18" charset="0"/>
                <a:ea typeface="Calibri" panose="020F0502020204030204" pitchFamily="34" charset="0"/>
                <a:cs typeface="Times New Roman" panose="02020603050405020304" pitchFamily="18" charset="0"/>
              </a:rPr>
              <a:t>Иртышом</a:t>
            </a:r>
            <a:r>
              <a:rPr lang="ru-RU" u="sng" dirty="0">
                <a:latin typeface="Times New Roman" panose="02020603050405020304" pitchFamily="18" charset="0"/>
                <a:ea typeface="Calibri" panose="020F0502020204030204" pitchFamily="34" charset="0"/>
                <a:cs typeface="Times New Roman" panose="02020603050405020304" pitchFamily="18" charset="0"/>
              </a:rPr>
              <a:t>, Енисей с Ангарой, Лена с Алданом</a:t>
            </a:r>
            <a:r>
              <a:rPr lang="ru-RU" dirty="0">
                <a:latin typeface="Times New Roman" panose="02020603050405020304" pitchFamily="18" charset="0"/>
                <a:ea typeface="Calibri" panose="020F0502020204030204" pitchFamily="34" charset="0"/>
                <a:cs typeface="Times New Roman" panose="02020603050405020304" pitchFamily="18" charset="0"/>
              </a:rPr>
              <a:t>. 3) На долю Средней Азии осталось ничтожно мало воды. 4) А </a:t>
            </a:r>
            <a:r>
              <a:rPr lang="ru-RU" u="sng" dirty="0">
                <a:latin typeface="Times New Roman" panose="02020603050405020304" pitchFamily="18" charset="0"/>
                <a:ea typeface="Calibri" panose="020F0502020204030204" pitchFamily="34" charset="0"/>
                <a:cs typeface="Times New Roman" panose="02020603050405020304" pitchFamily="18" charset="0"/>
              </a:rPr>
              <a:t>она</a:t>
            </a:r>
            <a:r>
              <a:rPr lang="ru-RU" dirty="0">
                <a:latin typeface="Times New Roman" panose="02020603050405020304" pitchFamily="18" charset="0"/>
                <a:ea typeface="Calibri" panose="020F0502020204030204" pitchFamily="34" charset="0"/>
                <a:cs typeface="Times New Roman" panose="02020603050405020304" pitchFamily="18" charset="0"/>
              </a:rPr>
              <a:t> жизненно </a:t>
            </a:r>
            <a:r>
              <a:rPr lang="ru-RU" u="dbl" dirty="0">
                <a:latin typeface="Times New Roman" panose="02020603050405020304" pitchFamily="18" charset="0"/>
                <a:ea typeface="Calibri" panose="020F0502020204030204" pitchFamily="34" charset="0"/>
                <a:cs typeface="Times New Roman" panose="02020603050405020304" pitchFamily="18" charset="0"/>
              </a:rPr>
              <a:t>необходима</a:t>
            </a:r>
            <a:r>
              <a:rPr lang="ru-RU" dirty="0">
                <a:latin typeface="Times New Roman" panose="02020603050405020304" pitchFamily="18" charset="0"/>
                <a:ea typeface="Calibri" panose="020F0502020204030204" pitchFamily="34" charset="0"/>
                <a:cs typeface="Times New Roman" panose="02020603050405020304" pitchFamily="18" charset="0"/>
              </a:rPr>
              <a:t>: тут </a:t>
            </a:r>
            <a:r>
              <a:rPr lang="ru-RU" u="dbl" dirty="0">
                <a:latin typeface="Times New Roman" panose="02020603050405020304" pitchFamily="18" charset="0"/>
                <a:ea typeface="Calibri" panose="020F0502020204030204" pitchFamily="34" charset="0"/>
                <a:cs typeface="Times New Roman" panose="02020603050405020304" pitchFamily="18" charset="0"/>
              </a:rPr>
              <a:t>горячее</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sng" dirty="0">
                <a:latin typeface="Times New Roman" panose="02020603050405020304" pitchFamily="18" charset="0"/>
                <a:ea typeface="Calibri" panose="020F0502020204030204" pitchFamily="34" charset="0"/>
                <a:cs typeface="Times New Roman" panose="02020603050405020304" pitchFamily="18" charset="0"/>
              </a:rPr>
              <a:t>солнце</a:t>
            </a:r>
            <a:r>
              <a:rPr lang="ru-RU" dirty="0">
                <a:latin typeface="Times New Roman" panose="02020603050405020304" pitchFamily="18" charset="0"/>
                <a:ea typeface="Calibri" panose="020F0502020204030204" pitchFamily="34" charset="0"/>
                <a:cs typeface="Times New Roman" panose="02020603050405020304" pitchFamily="18" charset="0"/>
              </a:rPr>
              <a:t>. 5) Ошибку исправляют учёные — они заставят многоводные реки течь вспять. 6) В исследовательских институтах создаются проекты комплексного использования великих рек Сибири, решаются проблемы бурных весенних паводков. 7) </a:t>
            </a:r>
            <a:r>
              <a:rPr lang="ru-RU" u="sng" dirty="0">
                <a:latin typeface="Times New Roman" panose="02020603050405020304" pitchFamily="18" charset="0"/>
                <a:ea typeface="Calibri" panose="020F0502020204030204" pitchFamily="34" charset="0"/>
                <a:cs typeface="Times New Roman" panose="02020603050405020304" pitchFamily="18" charset="0"/>
              </a:rPr>
              <a:t>Но всё же нужно почаще задаваться вопросом: «А есть ли у вас право нарушать естественный природный баланс?»</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081995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473D5B-39C4-4E41-A183-9A93944C5107}"/>
              </a:ext>
            </a:extLst>
          </p:cNvPr>
          <p:cNvSpPr>
            <a:spLocks noGrp="1"/>
          </p:cNvSpPr>
          <p:nvPr>
            <p:ph type="title"/>
          </p:nvPr>
        </p:nvSpPr>
        <p:spPr>
          <a:xfrm>
            <a:off x="838200" y="365126"/>
            <a:ext cx="10515600" cy="939892"/>
          </a:xfrm>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D2408CC0-34E6-4BA1-B11B-82DDDEE0F43B}"/>
              </a:ext>
            </a:extLst>
          </p:cNvPr>
          <p:cNvSpPr>
            <a:spLocks noGrp="1"/>
          </p:cNvSpPr>
          <p:nvPr>
            <p:ph idx="1"/>
          </p:nvPr>
        </p:nvSpPr>
        <p:spPr/>
        <p:txBody>
          <a:bodyPr>
            <a:normAutofit fontScale="55000" lnSpcReduction="20000"/>
          </a:bodyPr>
          <a:lstStyle/>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7. Расставьте знаки препинания. Укажите цифры, на месте которых должно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двоеточие.</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В 1767 году Екатерина II сообщала в письме к Н.И. Панину (1) «Мы вчера, ввечеру, сюда приехали и нашли город (2) который всячески может слыть столицею большого царства». Считается (3) что именно после визита государыни (4) Казань начала развиваться семимильными шагами (5) строили церкви (6) заводы (7) учебные заведения (8) общественные учреждения и дома.</a:t>
            </a: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15</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0"/>
              </a:spcAft>
              <a:buNone/>
            </a:pP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8. Расставьте знаки препинания. Укажите цифры, на месте которых должно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двоеточие.</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Арбат уже давно стал главной туристической артерией Москвы (1) так как сюда стекаются гости </a:t>
            </a:r>
            <a:r>
              <a:rPr lang="ru-RU" sz="2900" dirty="0" err="1">
                <a:latin typeface="Times New Roman" panose="02020603050405020304" pitchFamily="18" charset="0"/>
                <a:ea typeface="Calibri" panose="020F0502020204030204" pitchFamily="34" charset="0"/>
                <a:cs typeface="Times New Roman" panose="02020603050405020304" pitchFamily="18" charset="0"/>
              </a:rPr>
              <a:t>гóрода</a:t>
            </a:r>
            <a:r>
              <a:rPr lang="ru-RU" sz="2900" dirty="0">
                <a:latin typeface="Times New Roman" panose="02020603050405020304" pitchFamily="18" charset="0"/>
                <a:ea typeface="Calibri" panose="020F0502020204030204" pitchFamily="34" charset="0"/>
                <a:cs typeface="Times New Roman" panose="02020603050405020304" pitchFamily="18" charset="0"/>
              </a:rPr>
              <a:t> со всех его концов. Пересекают Старый Арбат узкие переулки (2) Большой Афанасьевский (3) Староконюшенный (4) Калошин (5) </a:t>
            </a:r>
            <a:r>
              <a:rPr lang="ru-RU" sz="2900" dirty="0" err="1">
                <a:latin typeface="Times New Roman" panose="02020603050405020304" pitchFamily="18" charset="0"/>
                <a:ea typeface="Calibri" panose="020F0502020204030204" pitchFamily="34" charset="0"/>
                <a:cs typeface="Times New Roman" panose="02020603050405020304" pitchFamily="18" charset="0"/>
              </a:rPr>
              <a:t>Кривоарбатский</a:t>
            </a:r>
            <a:r>
              <a:rPr lang="ru-RU" sz="2900" dirty="0">
                <a:latin typeface="Times New Roman" panose="02020603050405020304" pitchFamily="18" charset="0"/>
                <a:ea typeface="Calibri" panose="020F0502020204030204" pitchFamily="34" charset="0"/>
                <a:cs typeface="Times New Roman" panose="02020603050405020304" pitchFamily="18" charset="0"/>
              </a:rPr>
              <a:t> (6) Денежный и т.д. Это своеобразное наследство от расположенных здесь мастерских ремесленников (7) а само название </a:t>
            </a:r>
            <a:r>
              <a:rPr lang="ru-RU" sz="2900" dirty="0" err="1">
                <a:latin typeface="Times New Roman" panose="02020603050405020304" pitchFamily="18" charset="0"/>
                <a:ea typeface="Calibri" panose="020F0502020204030204" pitchFamily="34" charset="0"/>
                <a:cs typeface="Times New Roman" panose="02020603050405020304" pitchFamily="18" charset="0"/>
              </a:rPr>
              <a:t>Орбат</a:t>
            </a:r>
            <a:r>
              <a:rPr lang="ru-RU" sz="2900" dirty="0">
                <a:latin typeface="Times New Roman" panose="02020603050405020304" pitchFamily="18" charset="0"/>
                <a:ea typeface="Calibri" panose="020F0502020204030204" pitchFamily="34" charset="0"/>
                <a:cs typeface="Times New Roman" panose="02020603050405020304" pitchFamily="18" charset="0"/>
              </a:rPr>
              <a:t> впервые упоминается в 1475 году (8) «Погорел совсем на </a:t>
            </a:r>
            <a:r>
              <a:rPr lang="ru-RU" sz="2900" dirty="0" err="1">
                <a:latin typeface="Times New Roman" panose="02020603050405020304" pitchFamily="18" charset="0"/>
                <a:ea typeface="Calibri" panose="020F0502020204030204" pitchFamily="34" charset="0"/>
                <a:cs typeface="Times New Roman" panose="02020603050405020304" pitchFamily="18" charset="0"/>
              </a:rPr>
              <a:t>Орбате</a:t>
            </a:r>
            <a:r>
              <a:rPr lang="ru-RU" sz="2900" dirty="0">
                <a:latin typeface="Times New Roman" panose="02020603050405020304" pitchFamily="18" charset="0"/>
                <a:ea typeface="Calibri" panose="020F0502020204030204" pitchFamily="34" charset="0"/>
                <a:cs typeface="Times New Roman" panose="02020603050405020304" pitchFamily="18" charset="0"/>
              </a:rPr>
              <a:t> Никифор Басенков».</a:t>
            </a:r>
          </a:p>
          <a:p>
            <a:pPr lvl="0" indent="0" algn="just">
              <a:lnSpc>
                <a:spcPct val="107000"/>
              </a:lnSpc>
              <a:buNone/>
            </a:pPr>
            <a:r>
              <a:rPr lang="ru-RU" sz="33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28</a:t>
            </a:r>
            <a:endParaRPr lang="ru-RU" sz="33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0"/>
              </a:spcAft>
              <a:buNone/>
            </a:pP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125801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B560D4-0DD7-4760-A3E8-F76D8088828D}"/>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кавычек:</a:t>
            </a:r>
            <a:endParaRPr lang="ru-RU" dirty="0"/>
          </a:p>
        </p:txBody>
      </p:sp>
      <p:graphicFrame>
        <p:nvGraphicFramePr>
          <p:cNvPr id="4" name="Объект 3">
            <a:extLst>
              <a:ext uri="{FF2B5EF4-FFF2-40B4-BE49-F238E27FC236}">
                <a16:creationId xmlns:a16="http://schemas.microsoft.com/office/drawing/2014/main" id="{F33185B1-B30B-46FC-97C9-4F462CB470EE}"/>
              </a:ext>
            </a:extLst>
          </p:cNvPr>
          <p:cNvGraphicFramePr>
            <a:graphicFrameLocks noGrp="1"/>
          </p:cNvGraphicFramePr>
          <p:nvPr>
            <p:ph idx="1"/>
            <p:extLst>
              <p:ext uri="{D42A27DB-BD31-4B8C-83A1-F6EECF244321}">
                <p14:modId xmlns:p14="http://schemas.microsoft.com/office/powerpoint/2010/main" val="3177886772"/>
              </p:ext>
            </p:extLst>
          </p:nvPr>
        </p:nvGraphicFramePr>
        <p:xfrm>
          <a:off x="905521" y="1979719"/>
          <a:ext cx="10582183" cy="4021585"/>
        </p:xfrm>
        <a:graphic>
          <a:graphicData uri="http://schemas.openxmlformats.org/drawingml/2006/table">
            <a:tbl>
              <a:tblPr firstRow="1" firstCol="1" lastRow="1" lastCol="1" bandRow="1" bandCol="1"/>
              <a:tblGrid>
                <a:gridCol w="2645546">
                  <a:extLst>
                    <a:ext uri="{9D8B030D-6E8A-4147-A177-3AD203B41FA5}">
                      <a16:colId xmlns:a16="http://schemas.microsoft.com/office/drawing/2014/main" val="3417977579"/>
                    </a:ext>
                  </a:extLst>
                </a:gridCol>
                <a:gridCol w="4232873">
                  <a:extLst>
                    <a:ext uri="{9D8B030D-6E8A-4147-A177-3AD203B41FA5}">
                      <a16:colId xmlns:a16="http://schemas.microsoft.com/office/drawing/2014/main" val="1059880767"/>
                    </a:ext>
                  </a:extLst>
                </a:gridCol>
                <a:gridCol w="3703764">
                  <a:extLst>
                    <a:ext uri="{9D8B030D-6E8A-4147-A177-3AD203B41FA5}">
                      <a16:colId xmlns:a16="http://schemas.microsoft.com/office/drawing/2014/main" val="3694751396"/>
                    </a:ext>
                  </a:extLst>
                </a:gridCol>
              </a:tblGrid>
              <a:tr h="1608635">
                <a:tc>
                  <a:txBody>
                    <a:bodyPr/>
                    <a:lstStyle/>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Для выделения приложений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названия литературных произведений, газет, журналов, предприятий, пароходов и т. п., являющиеся условными наименованиями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0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Роман А.С. Пушкина «Евгений Онегин»,</a:t>
                      </a:r>
                    </a:p>
                    <a:p>
                      <a:pPr algn="just">
                        <a:spcAft>
                          <a:spcPts val="0"/>
                        </a:spcAft>
                      </a:pPr>
                      <a:r>
                        <a:rPr lang="ru-RU" sz="20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Кинотеатр «Октябрь»</a:t>
                      </a:r>
                    </a:p>
                    <a:p>
                      <a:pPr algn="just">
                        <a:spcAft>
                          <a:spcPts val="0"/>
                        </a:spcAft>
                      </a:pPr>
                      <a:r>
                        <a:rPr lang="ru-RU" sz="20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3931440"/>
                  </a:ext>
                </a:extLst>
              </a:tr>
              <a:tr h="2412950">
                <a:tc>
                  <a:txBody>
                    <a:bodyPr/>
                    <a:lstStyle/>
                    <a:p>
                      <a:pPr algn="just">
                        <a:spcAft>
                          <a:spcPts val="0"/>
                        </a:spcAft>
                      </a:pPr>
                      <a:r>
                        <a:rPr lang="ru-RU" sz="20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Для оформления прямой речи и цитат, оформленных как прямая речь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 – а.</a:t>
                      </a:r>
                    </a:p>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 – а, – п».</a:t>
                      </a:r>
                    </a:p>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 – а. – П».</a:t>
                      </a:r>
                    </a:p>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 «П».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«Привлекай к себе друзей хорошими деяниями, - учили древние мудрецы. – В этом смысл подлинной дружбы».</a:t>
                      </a:r>
                    </a:p>
                    <a:p>
                      <a:pPr algn="just">
                        <a:spcAft>
                          <a:spcPts val="0"/>
                        </a:spcAft>
                      </a:pPr>
                      <a:r>
                        <a:rPr lang="ru-RU"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Чехов отмечал: «Язык должен быть прост и изящен».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4591458"/>
                  </a:ext>
                </a:extLst>
              </a:tr>
            </a:tbl>
          </a:graphicData>
        </a:graphic>
      </p:graphicFrame>
    </p:spTree>
    <p:extLst>
      <p:ext uri="{BB962C8B-B14F-4D97-AF65-F5344CB8AC3E}">
        <p14:creationId xmlns:p14="http://schemas.microsoft.com/office/powerpoint/2010/main" val="891221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3BD4E5-A3C0-4219-9F0F-512B3D285824}"/>
              </a:ext>
            </a:extLst>
          </p:cNvPr>
          <p:cNvSpPr>
            <a:spLocks noGrp="1"/>
          </p:cNvSpPr>
          <p:nvPr>
            <p:ph type="title"/>
          </p:nvPr>
        </p:nvSpPr>
        <p:spPr>
          <a:xfrm>
            <a:off x="838200" y="365125"/>
            <a:ext cx="10515600" cy="1028669"/>
          </a:xfrm>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AF6A8B2B-3D09-4CDD-A549-DC0EB419AC16}"/>
              </a:ext>
            </a:extLst>
          </p:cNvPr>
          <p:cNvSpPr>
            <a:spLocks noGrp="1"/>
          </p:cNvSpPr>
          <p:nvPr>
            <p:ph idx="1"/>
          </p:nvPr>
        </p:nvSpPr>
        <p:spPr/>
        <p:txBody>
          <a:bodyPr>
            <a:normAutofit fontScale="92500" lnSpcReduction="20000"/>
          </a:bodyPr>
          <a:lstStyle/>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9.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кавычки.</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Болдинская усадьба, расположенная недалеко от (1) Нижнего Новгорода (2), привлекает к себе большое количество поклонников творчества А.С. Пушкина. Несмотря на то что поэт побывал в родовом поместье всего лишь три раза, село вдохновило его на написание более 50 произведений, среди которых (3) Медный всадник (4), главы (5) Евгения Онегина (6). Недаром исследователи творчества Александра Сергеевича говорили о днях, которые поэт провёл здесь осенью 1830 года: (7) Это чудо болдинской осени (8).</a:t>
            </a:r>
          </a:p>
          <a:p>
            <a:pPr lvl="0" indent="0" algn="just">
              <a:lnSpc>
                <a:spcPct val="107000"/>
              </a:lnSpc>
              <a:buNone/>
            </a:pPr>
            <a:r>
              <a:rPr lang="ru-RU" sz="1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345678</a:t>
            </a:r>
            <a:endParaRPr lang="ru-RU" sz="19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151212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AC08AA6-F81B-40D6-844E-32F24C39B7BD}"/>
              </a:ext>
            </a:extLst>
          </p:cNvPr>
          <p:cNvSpPr>
            <a:spLocks noGrp="1"/>
          </p:cNvSpPr>
          <p:nvPr>
            <p:ph type="title"/>
          </p:nvPr>
        </p:nvSpPr>
        <p:spPr>
          <a:xfrm>
            <a:off x="838200" y="365126"/>
            <a:ext cx="10515600" cy="584786"/>
          </a:xfrm>
        </p:spPr>
        <p:txBody>
          <a:bodyPr>
            <a:normAutofit fontScale="90000"/>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запятой:</a:t>
            </a:r>
            <a:endParaRPr lang="ru-RU" dirty="0"/>
          </a:p>
        </p:txBody>
      </p:sp>
      <p:graphicFrame>
        <p:nvGraphicFramePr>
          <p:cNvPr id="5" name="Объект 4">
            <a:extLst>
              <a:ext uri="{FF2B5EF4-FFF2-40B4-BE49-F238E27FC236}">
                <a16:creationId xmlns:a16="http://schemas.microsoft.com/office/drawing/2014/main" id="{55B50010-78DF-462B-AA53-A78F96035F74}"/>
              </a:ext>
            </a:extLst>
          </p:cNvPr>
          <p:cNvGraphicFramePr>
            <a:graphicFrameLocks noGrp="1"/>
          </p:cNvGraphicFramePr>
          <p:nvPr>
            <p:ph idx="1"/>
            <p:extLst>
              <p:ext uri="{D42A27DB-BD31-4B8C-83A1-F6EECF244321}">
                <p14:modId xmlns:p14="http://schemas.microsoft.com/office/powerpoint/2010/main" val="1273094092"/>
              </p:ext>
            </p:extLst>
          </p:nvPr>
        </p:nvGraphicFramePr>
        <p:xfrm>
          <a:off x="838200" y="1128394"/>
          <a:ext cx="10515600" cy="5364480"/>
        </p:xfrm>
        <a:graphic>
          <a:graphicData uri="http://schemas.openxmlformats.org/drawingml/2006/table">
            <a:tbl>
              <a:tblPr firstRow="1" firstCol="1" lastRow="1" lastCol="1" bandRow="1" bandCol="1"/>
              <a:tblGrid>
                <a:gridCol w="3657600">
                  <a:extLst>
                    <a:ext uri="{9D8B030D-6E8A-4147-A177-3AD203B41FA5}">
                      <a16:colId xmlns:a16="http://schemas.microsoft.com/office/drawing/2014/main" val="3199821813"/>
                    </a:ext>
                  </a:extLst>
                </a:gridCol>
                <a:gridCol w="3657600">
                  <a:extLst>
                    <a:ext uri="{9D8B030D-6E8A-4147-A177-3AD203B41FA5}">
                      <a16:colId xmlns:a16="http://schemas.microsoft.com/office/drawing/2014/main" val="3888612195"/>
                    </a:ext>
                  </a:extLst>
                </a:gridCol>
                <a:gridCol w="3200400">
                  <a:extLst>
                    <a:ext uri="{9D8B030D-6E8A-4147-A177-3AD203B41FA5}">
                      <a16:colId xmlns:a16="http://schemas.microsoft.com/office/drawing/2014/main" val="749596641"/>
                    </a:ext>
                  </a:extLst>
                </a:gridCol>
              </a:tblGrid>
              <a:tr h="932514">
                <a:tc rowSpan="4">
                  <a:txBody>
                    <a:bodyPr/>
                    <a:lstStyle/>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предложениях с однородными членами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между однородными членами, связанными интонацией перечисления.</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 (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этих дебрях чудилось веселое чириканье птиц, загадочное трепетание колибри, зловещее шипение змей.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19268197"/>
                  </a:ext>
                </a:extLst>
              </a:tr>
              <a:tr h="1119016">
                <a:tc vMerge="1">
                  <a:txBody>
                    <a:bodyPr/>
                    <a:lstStyle/>
                    <a:p>
                      <a:endParaRPr lang="ru-RU"/>
                    </a:p>
                  </a:txBody>
                  <a:tcPr/>
                </a:tc>
                <a:tc>
                  <a:txBody>
                    <a:bodyPr/>
                    <a:lstStyle/>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между однородными членами, связанными одиночными противительными союзами </a:t>
                      </a:r>
                      <a:r>
                        <a:rPr lang="ru-RU" sz="16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 но, да (=но), зато, однако.</a:t>
                      </a:r>
                      <a:endPar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а ( ); ( ), но ( ); ( ), да (=но) ( ); </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зато ( ); однако (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Я часто проходил мимо этого старинного дома, но не знал его истории.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2788212"/>
                  </a:ext>
                </a:extLst>
              </a:tr>
              <a:tr h="1492021">
                <a:tc vMerge="1">
                  <a:txBody>
                    <a:bodyPr/>
                    <a:lstStyle/>
                    <a:p>
                      <a:endParaRPr lang="ru-RU"/>
                    </a:p>
                  </a:txBody>
                  <a:tcPr/>
                </a:tc>
                <a:tc>
                  <a:txBody>
                    <a:bodyPr/>
                    <a:lstStyle/>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между однородными членами, связанными повторяющимися соединительными или разделительными союзами: </a:t>
                      </a:r>
                      <a:r>
                        <a:rPr lang="ru-RU" sz="16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и…, и.., то  , то .., не то.., не то…</a:t>
                      </a:r>
                      <a:endPar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и ( ), и ( ), и ( ), и ( )   </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и ( ), и ( ), и ( )       </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и ( ), ( ) и ( ), ( ) и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Срубленные осины придавили собой и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траву</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и мелкий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кустарник</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Листья в поле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пожелтели</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и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кружатся</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и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летят</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Я изучаю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алгебру</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и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геометрию,</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физику</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и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химию</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7691138"/>
                  </a:ext>
                </a:extLst>
              </a:tr>
              <a:tr h="746011">
                <a:tc vMerge="1">
                  <a:txBody>
                    <a:bodyPr/>
                    <a:lstStyle/>
                    <a:p>
                      <a:endParaRPr lang="ru-RU"/>
                    </a:p>
                  </a:txBody>
                  <a:tcPr/>
                </a:tc>
                <a:tc>
                  <a:txBody>
                    <a:bodyPr/>
                    <a:lstStyle/>
                    <a:p>
                      <a:pPr algn="just">
                        <a:spcAft>
                          <a:spcPts val="0"/>
                        </a:spcAft>
                      </a:pPr>
                      <a:r>
                        <a:rPr lang="ru-RU" sz="16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4) между однородными членами, связанными двойными союзами: </a:t>
                      </a:r>
                      <a:r>
                        <a:rPr lang="ru-RU" sz="1600" b="1" i="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не только, но и; как  , так и; не столько  , сколько..</a:t>
                      </a:r>
                      <a:endParaRPr lang="ru-RU" sz="16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Я люблю не только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яблоки</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но и </a:t>
                      </a:r>
                      <a:r>
                        <a:rPr lang="ru-RU" sz="16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груши</a:t>
                      </a:r>
                      <a:r>
                        <a:rPr lang="ru-RU" sz="16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273739"/>
                  </a:ext>
                </a:extLst>
              </a:tr>
            </a:tbl>
          </a:graphicData>
        </a:graphic>
      </p:graphicFrame>
    </p:spTree>
    <p:extLst>
      <p:ext uri="{BB962C8B-B14F-4D97-AF65-F5344CB8AC3E}">
        <p14:creationId xmlns:p14="http://schemas.microsoft.com/office/powerpoint/2010/main" val="2246361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827B5443-A195-4354-B68C-8C95A1B5DF1D}"/>
              </a:ext>
            </a:extLst>
          </p:cNvPr>
          <p:cNvGraphicFramePr>
            <a:graphicFrameLocks noGrp="1"/>
          </p:cNvGraphicFramePr>
          <p:nvPr>
            <p:ph idx="1"/>
            <p:extLst>
              <p:ext uri="{D42A27DB-BD31-4B8C-83A1-F6EECF244321}">
                <p14:modId xmlns:p14="http://schemas.microsoft.com/office/powerpoint/2010/main" val="2513287810"/>
              </p:ext>
            </p:extLst>
          </p:nvPr>
        </p:nvGraphicFramePr>
        <p:xfrm>
          <a:off x="838200" y="253111"/>
          <a:ext cx="10515599" cy="6604889"/>
        </p:xfrm>
        <a:graphic>
          <a:graphicData uri="http://schemas.openxmlformats.org/drawingml/2006/table">
            <a:tbl>
              <a:tblPr firstRow="1" firstCol="1" lastRow="1" lastCol="1" bandRow="1" bandCol="1"/>
              <a:tblGrid>
                <a:gridCol w="2628900">
                  <a:extLst>
                    <a:ext uri="{9D8B030D-6E8A-4147-A177-3AD203B41FA5}">
                      <a16:colId xmlns:a16="http://schemas.microsoft.com/office/drawing/2014/main" val="2386897921"/>
                    </a:ext>
                  </a:extLst>
                </a:gridCol>
                <a:gridCol w="4206239">
                  <a:extLst>
                    <a:ext uri="{9D8B030D-6E8A-4147-A177-3AD203B41FA5}">
                      <a16:colId xmlns:a16="http://schemas.microsoft.com/office/drawing/2014/main" val="2313331923"/>
                    </a:ext>
                  </a:extLst>
                </a:gridCol>
                <a:gridCol w="3680460">
                  <a:extLst>
                    <a:ext uri="{9D8B030D-6E8A-4147-A177-3AD203B41FA5}">
                      <a16:colId xmlns:a16="http://schemas.microsoft.com/office/drawing/2014/main" val="1132378018"/>
                    </a:ext>
                  </a:extLst>
                </a:gridCol>
              </a:tblGrid>
              <a:tr h="4065082">
                <a:tc>
                  <a:txBody>
                    <a:bodyPr/>
                    <a:lstStyle/>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2. В предложениях с обособленными членами</a:t>
                      </a:r>
                    </a:p>
                  </a:txBody>
                  <a:tcPr marL="44936" marR="449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1)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при обособлении определений:</a:t>
                      </a:r>
                      <a:endPar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стоящих после определяемого слова;</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относящихся к личному местоимению</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стоящие перед определяемым словом и имеющие добавочное значение причины или уступки.</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оторванных от определяемого существительного другими членами предложения.</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2)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при обособлении приложений:</a:t>
                      </a:r>
                      <a:endPar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относящихся к личному местоимению</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относящихся к нарицательному существительному,</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относящихся к собственному существительному и стоящих после него.</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относящиеся к собственному существительному, стоящие перед ним и имеющие добавочное значение причины,</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присоединяющиеся словами </a:t>
                      </a: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 имени, по прозвищу, по кличке, даже, например, то есть, а именно, или (= то есть), как.</a:t>
                      </a:r>
                      <a:endPar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4936" marR="449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После грозы и дождя все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дорожки</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 лесу, </a:t>
                      </a: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доступные солнечным лучам</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курились.</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И выходит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он</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любить готовый</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душой открытый для добра</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7000"/>
                        </a:lnSpc>
                        <a:spcAft>
                          <a:spcPts val="0"/>
                        </a:spcAft>
                      </a:pP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Оглушенный тяжким гулом</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Теркин</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никнет головой (причина)</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Белая и розовая</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вылезла на песчаную дорожку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повилика</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Ему</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ли, </a:t>
                      </a: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карлику</a:t>
                      </a: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тягаться с исполином?</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Показалась из-за облака яркая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звезда</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предвестница утренней зари.</a:t>
                      </a:r>
                      <a:endPar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Чемодан нес кучер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Селифан</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низенький человек в тулупчике</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и лакей Петрушка.</a:t>
                      </a:r>
                    </a:p>
                    <a:p>
                      <a:pPr algn="just">
                        <a:lnSpc>
                          <a:spcPct val="107000"/>
                        </a:lnSpc>
                        <a:spcAft>
                          <a:spcPts val="0"/>
                        </a:spcAft>
                      </a:pP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Упрямец во всем</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Илья Матвеевич</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оставался упрямцем и в учении.</a:t>
                      </a:r>
                    </a:p>
                    <a:p>
                      <a:pPr algn="just">
                        <a:lnSpc>
                          <a:spcPct val="107000"/>
                        </a:lnSpc>
                        <a:spcAft>
                          <a:spcPts val="0"/>
                        </a:spcAft>
                      </a:pP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Как человек практичный</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Иван</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нашел это дело невыгодным.</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Была у Ермолая легавая собака, </a:t>
                      </a:r>
                      <a:r>
                        <a:rPr lang="ru-RU" sz="1400" b="1" i="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по прозвищу</a:t>
                      </a: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Валетка</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Всякая птица, </a:t>
                      </a:r>
                      <a:r>
                        <a:rPr lang="ru-RU" sz="1400" b="1" i="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даже</a:t>
                      </a: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воробей</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привлекала его внимание.</a:t>
                      </a:r>
                    </a:p>
                    <a:p>
                      <a:pPr algn="just">
                        <a:lnSpc>
                          <a:spcPct val="107000"/>
                        </a:lnSpc>
                        <a:spcAft>
                          <a:spcPts val="0"/>
                        </a:spcAft>
                      </a:pPr>
                      <a:r>
                        <a:rPr lang="ru-RU" sz="14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Как поэт нового времени</a:t>
                      </a:r>
                      <a:r>
                        <a:rPr lang="ru-RU" sz="14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Батюшков</a:t>
                      </a: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не мог не отдать дани романтизму.</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44936" marR="449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9863776"/>
                  </a:ext>
                </a:extLst>
              </a:tr>
            </a:tbl>
          </a:graphicData>
        </a:graphic>
      </p:graphicFrame>
    </p:spTree>
    <p:extLst>
      <p:ext uri="{BB962C8B-B14F-4D97-AF65-F5344CB8AC3E}">
        <p14:creationId xmlns:p14="http://schemas.microsoft.com/office/powerpoint/2010/main" val="1405840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570D770-9F20-4282-88F9-DBE30CAF0AD5}"/>
              </a:ext>
            </a:extLst>
          </p:cNvPr>
          <p:cNvSpPr>
            <a:spLocks noGrp="1"/>
          </p:cNvSpPr>
          <p:nvPr>
            <p:ph type="title"/>
          </p:nvPr>
        </p:nvSpPr>
        <p:spPr/>
        <p:txBody>
          <a:bodyPr>
            <a:normAutofit/>
          </a:bodyPr>
          <a:lstStyle/>
          <a:p>
            <a:r>
              <a:rPr lang="ru-RU" sz="3200" b="1" dirty="0">
                <a:solidFill>
                  <a:srgbClr val="FF0000"/>
                </a:solidFill>
                <a:effectLst>
                  <a:outerShdw blurRad="38100" dist="38100" dir="2700000" algn="tl">
                    <a:srgbClr val="000000">
                      <a:alpha val="43137"/>
                    </a:srgbClr>
                  </a:outerShdw>
                </a:effectLst>
                <a:latin typeface="Arial Black" panose="020B0A04020102020204" pitchFamily="34" charset="0"/>
              </a:rPr>
              <a:t>3. Пунктуационный анализ:</a:t>
            </a:r>
            <a:br>
              <a:rPr lang="ru-RU" sz="3200" b="1" dirty="0">
                <a:solidFill>
                  <a:srgbClr val="FF0000"/>
                </a:solidFill>
                <a:effectLst>
                  <a:outerShdw blurRad="38100" dist="38100" dir="2700000" algn="tl">
                    <a:srgbClr val="000000">
                      <a:alpha val="43137"/>
                    </a:srgbClr>
                  </a:outerShdw>
                </a:effectLst>
                <a:latin typeface="Arial Black" panose="020B0A04020102020204" pitchFamily="34" charset="0"/>
              </a:rPr>
            </a:br>
            <a:endParaRPr lang="ru-RU" sz="3200" b="1" dirty="0">
              <a:solidFill>
                <a:srgbClr val="FF0000"/>
              </a:solidFill>
              <a:effectLst>
                <a:outerShdw blurRad="38100" dist="38100" dir="2700000" algn="tl">
                  <a:srgbClr val="000000">
                    <a:alpha val="43137"/>
                  </a:srgbClr>
                </a:outerShdw>
              </a:effectLst>
              <a:latin typeface="Arial Black" panose="020B0A04020102020204" pitchFamily="34" charset="0"/>
            </a:endParaRPr>
          </a:p>
        </p:txBody>
      </p:sp>
      <p:sp>
        <p:nvSpPr>
          <p:cNvPr id="3" name="Объект 2">
            <a:extLst>
              <a:ext uri="{FF2B5EF4-FFF2-40B4-BE49-F238E27FC236}">
                <a16:creationId xmlns:a16="http://schemas.microsoft.com/office/drawing/2014/main" id="{8E0CEB51-7905-48B1-A0B4-8A191F13E689}"/>
              </a:ext>
            </a:extLst>
          </p:cNvPr>
          <p:cNvSpPr>
            <a:spLocks noGrp="1"/>
          </p:cNvSpPr>
          <p:nvPr>
            <p:ph idx="1"/>
          </p:nvPr>
        </p:nvSpPr>
        <p:spPr>
          <a:xfrm>
            <a:off x="705035" y="1381742"/>
            <a:ext cx="10515600" cy="4351338"/>
          </a:xfrm>
        </p:spPr>
        <p:txBody>
          <a:bodyPr>
            <a:normAutofit lnSpcReduction="10000"/>
          </a:bodyPr>
          <a:lstStyle/>
          <a:p>
            <a:pPr marL="0" indent="0">
              <a:buNone/>
            </a:pPr>
            <a:r>
              <a:rPr lang="ru-RU" dirty="0"/>
              <a:t>Расставьте знаки препинания. Укажите цифры, на месте которых должны стоять </a:t>
            </a:r>
            <a:r>
              <a:rPr lang="ru-RU" b="1" dirty="0"/>
              <a:t>запятые.</a:t>
            </a:r>
            <a:endParaRPr lang="ru-RU" dirty="0"/>
          </a:p>
          <a:p>
            <a:pPr marL="0" indent="0">
              <a:buNone/>
            </a:pPr>
            <a:r>
              <a:rPr lang="ru-RU" dirty="0"/>
              <a:t>	</a:t>
            </a:r>
            <a:r>
              <a:rPr lang="ru-RU" u="sng" dirty="0"/>
              <a:t>Кремль</a:t>
            </a:r>
            <a:r>
              <a:rPr lang="ru-RU" dirty="0"/>
              <a:t> (1) самая древняя </a:t>
            </a:r>
            <a:r>
              <a:rPr lang="ru-RU" u="dbl" dirty="0"/>
              <a:t>часть</a:t>
            </a:r>
            <a:r>
              <a:rPr lang="ru-RU" dirty="0"/>
              <a:t> столицы России (2) </a:t>
            </a:r>
            <a:r>
              <a:rPr lang="ru-RU" u="wavy" dirty="0"/>
              <a:t>расположенная на берегу Москвы-реки</a:t>
            </a:r>
            <a:r>
              <a:rPr lang="ru-RU" dirty="0"/>
              <a:t>. Именно </a:t>
            </a:r>
            <a:r>
              <a:rPr lang="ru-RU" u="dotDash" dirty="0"/>
              <a:t>здесь</a:t>
            </a:r>
            <a:r>
              <a:rPr lang="ru-RU" dirty="0"/>
              <a:t> (3) </a:t>
            </a:r>
            <a:r>
              <a:rPr lang="ru-RU" u="dotDash" dirty="0"/>
              <a:t>на Боровицком холме</a:t>
            </a:r>
            <a:r>
              <a:rPr lang="ru-RU" dirty="0"/>
              <a:t> (4) ещё в середине XII века князь Юрий Долгорукий основал свою усадьбу-крепость (5) </a:t>
            </a:r>
            <a:r>
              <a:rPr lang="ru-RU" u="wavy" dirty="0"/>
              <a:t>впервые упомянутую в 1147 году</a:t>
            </a:r>
            <a:r>
              <a:rPr lang="ru-RU" dirty="0"/>
              <a:t>. </a:t>
            </a:r>
            <a:r>
              <a:rPr lang="ru-RU" u="dbl" dirty="0"/>
              <a:t>Примечательно</a:t>
            </a:r>
            <a:r>
              <a:rPr lang="ru-RU" dirty="0"/>
              <a:t> (6) что </a:t>
            </a:r>
            <a:r>
              <a:rPr lang="ru-RU" u="sng" dirty="0"/>
              <a:t>стены и башни</a:t>
            </a:r>
            <a:r>
              <a:rPr lang="ru-RU" dirty="0"/>
              <a:t> Кремля </a:t>
            </a:r>
            <a:r>
              <a:rPr lang="ru-RU" u="dbl" dirty="0"/>
              <a:t>были воздвигнуты</a:t>
            </a:r>
            <a:r>
              <a:rPr lang="ru-RU" dirty="0"/>
              <a:t> из красного кирпича (7) на месте прежних белокаменных в конце XV века (8) а </a:t>
            </a:r>
            <a:r>
              <a:rPr lang="ru-RU" u="sng" dirty="0"/>
              <a:t>колокольн</a:t>
            </a:r>
            <a:r>
              <a:rPr lang="ru-RU" dirty="0"/>
              <a:t>я Ивана Великого (9) самое высокое </a:t>
            </a:r>
            <a:r>
              <a:rPr lang="ru-RU" u="dbl" dirty="0"/>
              <a:t>здание </a:t>
            </a:r>
            <a:r>
              <a:rPr lang="ru-RU" dirty="0"/>
              <a:t>на Руси тех времён.</a:t>
            </a:r>
          </a:p>
          <a:p>
            <a:pPr marL="0" indent="0">
              <a:buNone/>
            </a:pPr>
            <a:r>
              <a:rPr lang="ru-RU" b="1" dirty="0">
                <a:solidFill>
                  <a:srgbClr val="FF0000"/>
                </a:solidFill>
              </a:rPr>
              <a:t>Ответ: 234568</a:t>
            </a:r>
          </a:p>
          <a:p>
            <a:pPr marL="0" indent="0">
              <a:buNone/>
            </a:pPr>
            <a:endParaRPr lang="ru-RU" dirty="0"/>
          </a:p>
          <a:p>
            <a:endParaRPr lang="ru-RU" dirty="0"/>
          </a:p>
        </p:txBody>
      </p:sp>
    </p:spTree>
    <p:extLst>
      <p:ext uri="{BB962C8B-B14F-4D97-AF65-F5344CB8AC3E}">
        <p14:creationId xmlns:p14="http://schemas.microsoft.com/office/powerpoint/2010/main" val="2384436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FF16694-DED0-425A-A11B-8B7594C69D79}"/>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запятой:</a:t>
            </a:r>
            <a:endParaRPr lang="ru-RU" dirty="0"/>
          </a:p>
        </p:txBody>
      </p:sp>
      <p:graphicFrame>
        <p:nvGraphicFramePr>
          <p:cNvPr id="5" name="Объект 4">
            <a:extLst>
              <a:ext uri="{FF2B5EF4-FFF2-40B4-BE49-F238E27FC236}">
                <a16:creationId xmlns:a16="http://schemas.microsoft.com/office/drawing/2014/main" id="{66EE9C52-20D2-42EE-B044-B8B7C3B13A9F}"/>
              </a:ext>
            </a:extLst>
          </p:cNvPr>
          <p:cNvGraphicFramePr>
            <a:graphicFrameLocks noGrp="1"/>
          </p:cNvGraphicFramePr>
          <p:nvPr>
            <p:ph idx="1"/>
            <p:extLst>
              <p:ext uri="{D42A27DB-BD31-4B8C-83A1-F6EECF244321}">
                <p14:modId xmlns:p14="http://schemas.microsoft.com/office/powerpoint/2010/main" val="3952599360"/>
              </p:ext>
            </p:extLst>
          </p:nvPr>
        </p:nvGraphicFramePr>
        <p:xfrm>
          <a:off x="838200" y="2041864"/>
          <a:ext cx="10515600" cy="4089210"/>
        </p:xfrm>
        <a:graphic>
          <a:graphicData uri="http://schemas.openxmlformats.org/drawingml/2006/table">
            <a:tbl>
              <a:tblPr firstRow="1" firstCol="1" lastRow="1" lastCol="1" bandRow="1" bandCol="1"/>
              <a:tblGrid>
                <a:gridCol w="2628900">
                  <a:extLst>
                    <a:ext uri="{9D8B030D-6E8A-4147-A177-3AD203B41FA5}">
                      <a16:colId xmlns:a16="http://schemas.microsoft.com/office/drawing/2014/main" val="556593658"/>
                    </a:ext>
                  </a:extLst>
                </a:gridCol>
                <a:gridCol w="4206240">
                  <a:extLst>
                    <a:ext uri="{9D8B030D-6E8A-4147-A177-3AD203B41FA5}">
                      <a16:colId xmlns:a16="http://schemas.microsoft.com/office/drawing/2014/main" val="3336583475"/>
                    </a:ext>
                  </a:extLst>
                </a:gridCol>
                <a:gridCol w="3680460">
                  <a:extLst>
                    <a:ext uri="{9D8B030D-6E8A-4147-A177-3AD203B41FA5}">
                      <a16:colId xmlns:a16="http://schemas.microsoft.com/office/drawing/2014/main" val="2762152884"/>
                    </a:ext>
                  </a:extLst>
                </a:gridCol>
              </a:tblGrid>
              <a:tr h="3941685">
                <a:tc>
                  <a:txBody>
                    <a:bodyPr/>
                    <a:lstStyle/>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2. В предложениях с обособленными членами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3)</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при обособлении обстоятельств:</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выраженных деепричастными оборотами;</a:t>
                      </a: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выраженных одиночными деепричастиями;</a:t>
                      </a: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выраженных существительным с предлогами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несмотря на, благодаря, согласно, вопреки;</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4) </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при обособлении дополнений</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выраженных существительным с предлогами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кроме, помимо, включая, исключая, за исключением, сверх, наряду с, вместо</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Мне бы жить и жить, </a:t>
                      </a:r>
                      <a:r>
                        <a:rPr lang="ru-RU" sz="1800" b="1" i="1" u="dotDash"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сквозь годы мчась.</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Черемуха душистая, </a:t>
                      </a:r>
                      <a:r>
                        <a:rPr lang="ru-RU" sz="1800" b="1" i="1" u="dotDash"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развесившись</a:t>
                      </a:r>
                      <a:r>
                        <a:rPr lang="ru-RU" sz="1800" b="1" u="dotDash"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стоит.</a:t>
                      </a:r>
                    </a:p>
                    <a:p>
                      <a:pPr algn="just">
                        <a:lnSpc>
                          <a:spcPct val="107000"/>
                        </a:lnSpc>
                        <a:spcAft>
                          <a:spcPts val="0"/>
                        </a:spcAft>
                      </a:pPr>
                      <a:r>
                        <a:rPr lang="ru-RU" sz="1800" b="1" i="1" u="dotDash"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Несмотря на опасность</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птицы целыми стаями спускаются на палубу корабля.</a:t>
                      </a: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07000"/>
                        </a:lnSpc>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Самолет, </a:t>
                      </a:r>
                      <a:r>
                        <a:rPr lang="ru-RU" sz="1800" b="1" i="1" u="dash"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наряду с пассажирами</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захватил и почту.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5135590"/>
                  </a:ext>
                </a:extLst>
              </a:tr>
            </a:tbl>
          </a:graphicData>
        </a:graphic>
      </p:graphicFrame>
    </p:spTree>
    <p:extLst>
      <p:ext uri="{BB962C8B-B14F-4D97-AF65-F5344CB8AC3E}">
        <p14:creationId xmlns:p14="http://schemas.microsoft.com/office/powerpoint/2010/main" val="32251875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933768-C363-4E72-B731-BFCF91D3ABA1}"/>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запятой:</a:t>
            </a:r>
            <a:endParaRPr lang="ru-RU" dirty="0"/>
          </a:p>
        </p:txBody>
      </p:sp>
      <p:graphicFrame>
        <p:nvGraphicFramePr>
          <p:cNvPr id="4" name="Объект 3">
            <a:extLst>
              <a:ext uri="{FF2B5EF4-FFF2-40B4-BE49-F238E27FC236}">
                <a16:creationId xmlns:a16="http://schemas.microsoft.com/office/drawing/2014/main" id="{7A828495-BDEC-4BF9-8CA5-FFFC4F5FDD83}"/>
              </a:ext>
            </a:extLst>
          </p:cNvPr>
          <p:cNvGraphicFramePr>
            <a:graphicFrameLocks noGrp="1"/>
          </p:cNvGraphicFramePr>
          <p:nvPr>
            <p:ph idx="1"/>
            <p:extLst>
              <p:ext uri="{D42A27DB-BD31-4B8C-83A1-F6EECF244321}">
                <p14:modId xmlns:p14="http://schemas.microsoft.com/office/powerpoint/2010/main" val="3334742616"/>
              </p:ext>
            </p:extLst>
          </p:nvPr>
        </p:nvGraphicFramePr>
        <p:xfrm>
          <a:off x="1038687" y="2148396"/>
          <a:ext cx="10315113" cy="3908987"/>
        </p:xfrm>
        <a:graphic>
          <a:graphicData uri="http://schemas.openxmlformats.org/drawingml/2006/table">
            <a:tbl>
              <a:tblPr firstRow="1" firstCol="1" lastRow="1" lastCol="1" bandRow="1" bandCol="1"/>
              <a:tblGrid>
                <a:gridCol w="2578778">
                  <a:extLst>
                    <a:ext uri="{9D8B030D-6E8A-4147-A177-3AD203B41FA5}">
                      <a16:colId xmlns:a16="http://schemas.microsoft.com/office/drawing/2014/main" val="4052439955"/>
                    </a:ext>
                  </a:extLst>
                </a:gridCol>
                <a:gridCol w="4126045">
                  <a:extLst>
                    <a:ext uri="{9D8B030D-6E8A-4147-A177-3AD203B41FA5}">
                      <a16:colId xmlns:a16="http://schemas.microsoft.com/office/drawing/2014/main" val="1877765241"/>
                    </a:ext>
                  </a:extLst>
                </a:gridCol>
                <a:gridCol w="3610290">
                  <a:extLst>
                    <a:ext uri="{9D8B030D-6E8A-4147-A177-3AD203B41FA5}">
                      <a16:colId xmlns:a16="http://schemas.microsoft.com/office/drawing/2014/main" val="653608833"/>
                    </a:ext>
                  </a:extLst>
                </a:gridCol>
              </a:tblGrid>
              <a:tr h="1616476">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В предложениях с уточняющими членами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обособления уточняющих обстоятельств места, времени, образа действия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Осенью, </a:t>
                      </a:r>
                      <a:r>
                        <a:rPr lang="ru-RU" sz="1800" b="1" i="1" u="dotDash">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сентябре месяце</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в Москве особенно красиво. (время)</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Здесь, </a:t>
                      </a:r>
                      <a:r>
                        <a:rPr lang="ru-RU" sz="1800" b="1" i="1" u="dotDash">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городских домишках</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суета, затхлый дух купеческих комнат. (место)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2654171"/>
                  </a:ext>
                </a:extLst>
              </a:tr>
              <a:tr h="1293181">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4. В предложениях с вводными словами и вставными конструкциями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выделения вводных слов и предложений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Он,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выходит</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совсем в этом не разбирается.</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Буран,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мне казалось</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все еще свирепствовал.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28098474"/>
                  </a:ext>
                </a:extLst>
              </a:tr>
              <a:tr h="969886">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5. В предложениях с обращениями и междометиями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выделения обращений и междометий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Ты помнишь,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Алеша</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дороги Смоленщины?</a:t>
                      </a:r>
                    </a:p>
                    <a:p>
                      <a:pPr algn="just">
                        <a:spcAft>
                          <a:spcPts val="0"/>
                        </a:spcAft>
                      </a:pP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Ах</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как это солнце ярко!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1697801"/>
                  </a:ext>
                </a:extLst>
              </a:tr>
            </a:tbl>
          </a:graphicData>
        </a:graphic>
      </p:graphicFrame>
    </p:spTree>
    <p:extLst>
      <p:ext uri="{BB962C8B-B14F-4D97-AF65-F5344CB8AC3E}">
        <p14:creationId xmlns:p14="http://schemas.microsoft.com/office/powerpoint/2010/main" val="10351111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D149D5-33E2-4B1B-A1AB-A924A0548194}"/>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запятой:</a:t>
            </a:r>
            <a:endParaRPr lang="ru-RU" dirty="0"/>
          </a:p>
        </p:txBody>
      </p:sp>
      <p:graphicFrame>
        <p:nvGraphicFramePr>
          <p:cNvPr id="4" name="Объект 3">
            <a:extLst>
              <a:ext uri="{FF2B5EF4-FFF2-40B4-BE49-F238E27FC236}">
                <a16:creationId xmlns:a16="http://schemas.microsoft.com/office/drawing/2014/main" id="{B3A300EB-F12F-4780-98F5-30BEBA147F33}"/>
              </a:ext>
            </a:extLst>
          </p:cNvPr>
          <p:cNvGraphicFramePr>
            <a:graphicFrameLocks noGrp="1"/>
          </p:cNvGraphicFramePr>
          <p:nvPr>
            <p:ph idx="1"/>
            <p:extLst>
              <p:ext uri="{D42A27DB-BD31-4B8C-83A1-F6EECF244321}">
                <p14:modId xmlns:p14="http://schemas.microsoft.com/office/powerpoint/2010/main" val="3434861734"/>
              </p:ext>
            </p:extLst>
          </p:nvPr>
        </p:nvGraphicFramePr>
        <p:xfrm>
          <a:off x="838199" y="1846555"/>
          <a:ext cx="10515600" cy="4092606"/>
        </p:xfrm>
        <a:graphic>
          <a:graphicData uri="http://schemas.openxmlformats.org/drawingml/2006/table">
            <a:tbl>
              <a:tblPr firstRow="1" firstCol="1" lastRow="1" lastCol="1" bandRow="1" bandCol="1"/>
              <a:tblGrid>
                <a:gridCol w="2628900">
                  <a:extLst>
                    <a:ext uri="{9D8B030D-6E8A-4147-A177-3AD203B41FA5}">
                      <a16:colId xmlns:a16="http://schemas.microsoft.com/office/drawing/2014/main" val="3136722683"/>
                    </a:ext>
                  </a:extLst>
                </a:gridCol>
                <a:gridCol w="4206240">
                  <a:extLst>
                    <a:ext uri="{9D8B030D-6E8A-4147-A177-3AD203B41FA5}">
                      <a16:colId xmlns:a16="http://schemas.microsoft.com/office/drawing/2014/main" val="1943861377"/>
                    </a:ext>
                  </a:extLst>
                </a:gridCol>
                <a:gridCol w="3680460">
                  <a:extLst>
                    <a:ext uri="{9D8B030D-6E8A-4147-A177-3AD203B41FA5}">
                      <a16:colId xmlns:a16="http://schemas.microsoft.com/office/drawing/2014/main" val="4251988230"/>
                    </a:ext>
                  </a:extLst>
                </a:gridCol>
              </a:tblGrid>
              <a:tr h="4092606">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6. Для выделения сравнительных оборотов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сравнительных оборотов с союзами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 будто, словно, точно, как будто;</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сравнительные обороты с союзом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если они обозначают уподобление (как = подобно);</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если имеется указательное слово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так, такой, тот, столь;</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если оборот начинается сочетанием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 и</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Вспаханные поля лежат черные, </a:t>
                      </a:r>
                      <a:r>
                        <a:rPr lang="ru-RU" sz="1800" b="1" i="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будто</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бархат</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p>
                      <a:pPr algn="just">
                        <a:spcAft>
                          <a:spcPts val="0"/>
                        </a:spcAft>
                      </a:pP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 чайка</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парус там белеет в высоте.</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Я учился </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так</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же хорошо,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 и брат.</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ее глазах, </a:t>
                      </a:r>
                      <a:r>
                        <a:rPr lang="ru-RU" sz="1800" b="1" i="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 и</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во всем лице</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было что-то необычное.</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5496137"/>
                  </a:ext>
                </a:extLst>
              </a:tr>
            </a:tbl>
          </a:graphicData>
        </a:graphic>
      </p:graphicFrame>
    </p:spTree>
    <p:extLst>
      <p:ext uri="{BB962C8B-B14F-4D97-AF65-F5344CB8AC3E}">
        <p14:creationId xmlns:p14="http://schemas.microsoft.com/office/powerpoint/2010/main" val="24313233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33BDA71-09EC-4311-BEFA-5D3E757E6A66}"/>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запятой:</a:t>
            </a:r>
            <a:endParaRPr lang="ru-RU" dirty="0"/>
          </a:p>
        </p:txBody>
      </p:sp>
      <p:graphicFrame>
        <p:nvGraphicFramePr>
          <p:cNvPr id="4" name="Объект 3">
            <a:extLst>
              <a:ext uri="{FF2B5EF4-FFF2-40B4-BE49-F238E27FC236}">
                <a16:creationId xmlns:a16="http://schemas.microsoft.com/office/drawing/2014/main" id="{B479F25A-6DC3-4471-8502-53BC7549EE98}"/>
              </a:ext>
            </a:extLst>
          </p:cNvPr>
          <p:cNvGraphicFramePr>
            <a:graphicFrameLocks noGrp="1"/>
          </p:cNvGraphicFramePr>
          <p:nvPr>
            <p:ph idx="1"/>
            <p:extLst>
              <p:ext uri="{D42A27DB-BD31-4B8C-83A1-F6EECF244321}">
                <p14:modId xmlns:p14="http://schemas.microsoft.com/office/powerpoint/2010/main" val="1286939633"/>
              </p:ext>
            </p:extLst>
          </p:nvPr>
        </p:nvGraphicFramePr>
        <p:xfrm>
          <a:off x="838199" y="1837678"/>
          <a:ext cx="10515600" cy="4145872"/>
        </p:xfrm>
        <a:graphic>
          <a:graphicData uri="http://schemas.openxmlformats.org/drawingml/2006/table">
            <a:tbl>
              <a:tblPr firstRow="1" firstCol="1" lastRow="1" lastCol="1" bandRow="1" bandCol="1"/>
              <a:tblGrid>
                <a:gridCol w="2628900">
                  <a:extLst>
                    <a:ext uri="{9D8B030D-6E8A-4147-A177-3AD203B41FA5}">
                      <a16:colId xmlns:a16="http://schemas.microsoft.com/office/drawing/2014/main" val="2899482245"/>
                    </a:ext>
                  </a:extLst>
                </a:gridCol>
                <a:gridCol w="4206240">
                  <a:extLst>
                    <a:ext uri="{9D8B030D-6E8A-4147-A177-3AD203B41FA5}">
                      <a16:colId xmlns:a16="http://schemas.microsoft.com/office/drawing/2014/main" val="552457836"/>
                    </a:ext>
                  </a:extLst>
                </a:gridCol>
                <a:gridCol w="3680460">
                  <a:extLst>
                    <a:ext uri="{9D8B030D-6E8A-4147-A177-3AD203B41FA5}">
                      <a16:colId xmlns:a16="http://schemas.microsoft.com/office/drawing/2014/main" val="1620365157"/>
                    </a:ext>
                  </a:extLst>
                </a:gridCol>
              </a:tblGrid>
              <a:tr h="1179853">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7. В сложносочиненных предложениях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разделения простых предложений перед сочинительными союзами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Оглянитесь</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вокруг, и </a:t>
                      </a: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вы</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увидите</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много интересного в обыденных вещах.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65143095"/>
                  </a:ext>
                </a:extLst>
              </a:tr>
              <a:tr h="1573137">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8. В сложноподчиненных предложениях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отделения придаточной части от главной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Ее пронзительный резкий </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голос</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i="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какие</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бывают</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только на юге, </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рассекал</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расстояние, почти не ослабевая.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5919034"/>
                  </a:ext>
                </a:extLst>
              </a:tr>
              <a:tr h="1392882">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9. В бессоюзном сложном предложении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разделения простых предложений</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Метель</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не утихала</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небо</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не прояснялось</a:t>
                      </a: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5244911"/>
                  </a:ext>
                </a:extLst>
              </a:tr>
            </a:tbl>
          </a:graphicData>
        </a:graphic>
      </p:graphicFrame>
    </p:spTree>
    <p:extLst>
      <p:ext uri="{BB962C8B-B14F-4D97-AF65-F5344CB8AC3E}">
        <p14:creationId xmlns:p14="http://schemas.microsoft.com/office/powerpoint/2010/main" val="10735608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E17AF39-D466-4AE8-A278-10A0F62882E0}"/>
              </a:ext>
            </a:extLst>
          </p:cNvPr>
          <p:cNvSpPr>
            <a:spLocks noGrp="1"/>
          </p:cNvSpPr>
          <p:nvPr>
            <p:ph idx="1"/>
          </p:nvPr>
        </p:nvSpPr>
        <p:spPr>
          <a:xfrm>
            <a:off x="722790" y="955613"/>
            <a:ext cx="10515600" cy="4351338"/>
          </a:xfrm>
        </p:spPr>
        <p:txBody>
          <a:bodyPr>
            <a:normAutofit fontScale="77500" lnSpcReduction="20000"/>
          </a:bodyPr>
          <a:lstStyle/>
          <a:p>
            <a:pPr indent="0" algn="ctr">
              <a:lnSpc>
                <a:spcPct val="107000"/>
              </a:lnSpc>
              <a:spcAft>
                <a:spcPts val="0"/>
              </a:spcAft>
              <a:buNone/>
            </a:pPr>
            <a:r>
              <a:rPr lang="ru-RU" b="1" dirty="0">
                <a:latin typeface="Times New Roman" panose="02020603050405020304" pitchFamily="18" charset="0"/>
                <a:ea typeface="Calibri" panose="020F0502020204030204" pitchFamily="34" charset="0"/>
                <a:cs typeface="Times New Roman" panose="02020603050405020304" pitchFamily="18" charset="0"/>
              </a:rPr>
              <a:t>Запятая.</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19177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 </a:t>
            </a:r>
            <a:r>
              <a:rPr lang="ru-RU" u="dotDash" dirty="0">
                <a:latin typeface="Times New Roman" panose="02020603050405020304" pitchFamily="18" charset="0"/>
                <a:ea typeface="Calibri" panose="020F0502020204030204" pitchFamily="34" charset="0"/>
                <a:cs typeface="Times New Roman" panose="02020603050405020304" pitchFamily="18" charset="0"/>
              </a:rPr>
              <a:t>Подъехавши к трактиру</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sng" dirty="0">
                <a:latin typeface="Times New Roman" panose="02020603050405020304" pitchFamily="18" charset="0"/>
                <a:ea typeface="Calibri" panose="020F0502020204030204" pitchFamily="34" charset="0"/>
                <a:cs typeface="Times New Roman" panose="02020603050405020304" pitchFamily="18" charset="0"/>
              </a:rPr>
              <a:t>Чичиков </a:t>
            </a:r>
            <a:r>
              <a:rPr lang="ru-RU" u="dbl" dirty="0">
                <a:latin typeface="Times New Roman" panose="02020603050405020304" pitchFamily="18" charset="0"/>
                <a:ea typeface="Calibri" panose="020F0502020204030204" pitchFamily="34" charset="0"/>
                <a:cs typeface="Times New Roman" panose="02020603050405020304" pitchFamily="18" charset="0"/>
              </a:rPr>
              <a:t>велел</a:t>
            </a:r>
            <a:r>
              <a:rPr lang="ru-RU" dirty="0">
                <a:latin typeface="Times New Roman" panose="02020603050405020304" pitchFamily="18" charset="0"/>
                <a:ea typeface="Calibri" panose="020F0502020204030204" pitchFamily="34" charset="0"/>
                <a:cs typeface="Times New Roman" panose="02020603050405020304" pitchFamily="18" charset="0"/>
              </a:rPr>
              <a:t> остановиться по двум причинам. 2) </a:t>
            </a:r>
            <a:r>
              <a:rPr lang="ru-RU" dirty="0">
                <a:highlight>
                  <a:srgbClr val="D3D3D3"/>
                </a:highlight>
                <a:latin typeface="Times New Roman" panose="02020603050405020304" pitchFamily="18" charset="0"/>
                <a:ea typeface="Calibri" panose="020F0502020204030204" pitchFamily="34" charset="0"/>
                <a:cs typeface="Times New Roman" panose="02020603050405020304" pitchFamily="18" charset="0"/>
              </a:rPr>
              <a:t>С одной стороны</a:t>
            </a:r>
            <a:r>
              <a:rPr lang="ru-RU" dirty="0">
                <a:latin typeface="Times New Roman" panose="02020603050405020304" pitchFamily="18" charset="0"/>
                <a:ea typeface="Calibri" panose="020F0502020204030204" pitchFamily="34" charset="0"/>
                <a:cs typeface="Times New Roman" panose="02020603050405020304" pitchFamily="18" charset="0"/>
              </a:rPr>
              <a:t>, чтоб </a:t>
            </a:r>
            <a:r>
              <a:rPr lang="ru-RU" u="dbl" dirty="0">
                <a:latin typeface="Times New Roman" panose="02020603050405020304" pitchFamily="18" charset="0"/>
                <a:ea typeface="Calibri" panose="020F0502020204030204" pitchFamily="34" charset="0"/>
                <a:cs typeface="Times New Roman" panose="02020603050405020304" pitchFamily="18" charset="0"/>
              </a:rPr>
              <a:t>дать отдохнуть</a:t>
            </a:r>
            <a:r>
              <a:rPr lang="ru-RU" dirty="0">
                <a:latin typeface="Times New Roman" panose="02020603050405020304" pitchFamily="18" charset="0"/>
                <a:ea typeface="Calibri" panose="020F0502020204030204" pitchFamily="34" charset="0"/>
                <a:cs typeface="Times New Roman" panose="02020603050405020304" pitchFamily="18" charset="0"/>
              </a:rPr>
              <a:t> лошадям, </a:t>
            </a:r>
            <a:r>
              <a:rPr lang="ru-RU" dirty="0">
                <a:highlight>
                  <a:srgbClr val="D3D3D3"/>
                </a:highlight>
                <a:latin typeface="Times New Roman" panose="02020603050405020304" pitchFamily="18" charset="0"/>
                <a:ea typeface="Calibri" panose="020F0502020204030204" pitchFamily="34" charset="0"/>
                <a:cs typeface="Times New Roman" panose="02020603050405020304" pitchFamily="18" charset="0"/>
              </a:rPr>
              <a:t>а с другой стороны</a:t>
            </a:r>
            <a:r>
              <a:rPr lang="ru-RU" dirty="0">
                <a:latin typeface="Times New Roman" panose="02020603050405020304" pitchFamily="18" charset="0"/>
                <a:ea typeface="Calibri" panose="020F0502020204030204" pitchFamily="34" charset="0"/>
                <a:cs typeface="Times New Roman" panose="02020603050405020304" pitchFamily="18" charset="0"/>
              </a:rPr>
              <a:t>, чтоб и самому несколько </a:t>
            </a:r>
            <a:r>
              <a:rPr lang="ru-RU" u="dbl" dirty="0">
                <a:latin typeface="Times New Roman" panose="02020603050405020304" pitchFamily="18" charset="0"/>
                <a:ea typeface="Calibri" panose="020F0502020204030204" pitchFamily="34" charset="0"/>
                <a:cs typeface="Times New Roman" panose="02020603050405020304" pitchFamily="18" charset="0"/>
              </a:rPr>
              <a:t>закусить и подкрепиться</a:t>
            </a:r>
            <a:r>
              <a:rPr lang="ru-RU" dirty="0">
                <a:latin typeface="Times New Roman" panose="02020603050405020304" pitchFamily="18" charset="0"/>
                <a:ea typeface="Calibri" panose="020F0502020204030204" pitchFamily="34" charset="0"/>
                <a:cs typeface="Times New Roman" panose="02020603050405020304" pitchFamily="18" charset="0"/>
              </a:rPr>
              <a:t>. 3) Деревянный потемневший </a:t>
            </a:r>
            <a:r>
              <a:rPr lang="ru-RU" u="sng" dirty="0">
                <a:latin typeface="Times New Roman" panose="02020603050405020304" pitchFamily="18" charset="0"/>
                <a:ea typeface="Calibri" panose="020F0502020204030204" pitchFamily="34" charset="0"/>
                <a:cs typeface="Times New Roman" panose="02020603050405020304" pitchFamily="18" charset="0"/>
              </a:rPr>
              <a:t>трактир</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dbl" dirty="0">
                <a:latin typeface="Times New Roman" panose="02020603050405020304" pitchFamily="18" charset="0"/>
                <a:ea typeface="Calibri" panose="020F0502020204030204" pitchFamily="34" charset="0"/>
                <a:cs typeface="Times New Roman" panose="02020603050405020304" pitchFamily="18" charset="0"/>
              </a:rPr>
              <a:t>принял</a:t>
            </a:r>
            <a:r>
              <a:rPr lang="ru-RU" dirty="0">
                <a:latin typeface="Times New Roman" panose="02020603050405020304" pitchFamily="18" charset="0"/>
                <a:ea typeface="Calibri" panose="020F0502020204030204" pitchFamily="34" charset="0"/>
                <a:cs typeface="Times New Roman" panose="02020603050405020304" pitchFamily="18" charset="0"/>
              </a:rPr>
              <a:t> Чичикова под свой узенький гостеприимный навес на деревянных выточенных столбиках, </a:t>
            </a:r>
            <a:r>
              <a:rPr lang="ru-RU" u="wavy" dirty="0">
                <a:latin typeface="Times New Roman" panose="02020603050405020304" pitchFamily="18" charset="0"/>
                <a:ea typeface="Calibri" panose="020F0502020204030204" pitchFamily="34" charset="0"/>
                <a:cs typeface="Times New Roman" panose="02020603050405020304" pitchFamily="18" charset="0"/>
              </a:rPr>
              <a:t>похожих на старинные церковные подсвечники</a:t>
            </a:r>
            <a:r>
              <a:rPr lang="ru-RU" dirty="0">
                <a:latin typeface="Times New Roman" panose="02020603050405020304" pitchFamily="18" charset="0"/>
                <a:ea typeface="Calibri" panose="020F0502020204030204" pitchFamily="34" charset="0"/>
                <a:cs typeface="Times New Roman" panose="02020603050405020304" pitchFamily="18" charset="0"/>
              </a:rPr>
              <a:t>. 4) Резные узорочные </a:t>
            </a:r>
            <a:r>
              <a:rPr lang="ru-RU" u="sng" dirty="0">
                <a:latin typeface="Times New Roman" panose="02020603050405020304" pitchFamily="18" charset="0"/>
                <a:ea typeface="Calibri" panose="020F0502020204030204" pitchFamily="34" charset="0"/>
                <a:cs typeface="Times New Roman" panose="02020603050405020304" pitchFamily="18" charset="0"/>
              </a:rPr>
              <a:t>карнизы</a:t>
            </a:r>
            <a:r>
              <a:rPr lang="ru-RU" dirty="0">
                <a:latin typeface="Times New Roman" panose="02020603050405020304" pitchFamily="18" charset="0"/>
                <a:ea typeface="Calibri" panose="020F0502020204030204" pitchFamily="34" charset="0"/>
                <a:cs typeface="Times New Roman" panose="02020603050405020304" pitchFamily="18" charset="0"/>
              </a:rPr>
              <a:t> из свежего дерева вокруг окон и под крышей резко и живо </a:t>
            </a:r>
            <a:r>
              <a:rPr lang="ru-RU" u="dbl" dirty="0">
                <a:latin typeface="Times New Roman" panose="02020603050405020304" pitchFamily="18" charset="0"/>
                <a:ea typeface="Calibri" panose="020F0502020204030204" pitchFamily="34" charset="0"/>
                <a:cs typeface="Times New Roman" panose="02020603050405020304" pitchFamily="18" charset="0"/>
              </a:rPr>
              <a:t>пестрили</a:t>
            </a:r>
            <a:r>
              <a:rPr lang="ru-RU" dirty="0">
                <a:latin typeface="Times New Roman" panose="02020603050405020304" pitchFamily="18" charset="0"/>
                <a:ea typeface="Calibri" panose="020F0502020204030204" pitchFamily="34" charset="0"/>
                <a:cs typeface="Times New Roman" panose="02020603050405020304" pitchFamily="18" charset="0"/>
              </a:rPr>
              <a:t> темные его стены, на ставнях </a:t>
            </a:r>
            <a:r>
              <a:rPr lang="ru-RU" u="dbl" dirty="0">
                <a:latin typeface="Times New Roman" panose="02020603050405020304" pitchFamily="18" charset="0"/>
                <a:ea typeface="Calibri" panose="020F0502020204030204" pitchFamily="34" charset="0"/>
                <a:cs typeface="Times New Roman" panose="02020603050405020304" pitchFamily="18" charset="0"/>
              </a:rPr>
              <a:t>были нарисованы</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sng" dirty="0">
                <a:latin typeface="Times New Roman" panose="02020603050405020304" pitchFamily="18" charset="0"/>
                <a:ea typeface="Calibri" panose="020F0502020204030204" pitchFamily="34" charset="0"/>
                <a:cs typeface="Times New Roman" panose="02020603050405020304" pitchFamily="18" charset="0"/>
              </a:rPr>
              <a:t>кувшины</a:t>
            </a:r>
            <a:r>
              <a:rPr lang="ru-RU" dirty="0">
                <a:latin typeface="Times New Roman" panose="02020603050405020304" pitchFamily="18" charset="0"/>
                <a:ea typeface="Calibri" panose="020F0502020204030204" pitchFamily="34" charset="0"/>
                <a:cs typeface="Times New Roman" panose="02020603050405020304" pitchFamily="18" charset="0"/>
              </a:rPr>
              <a:t> с цветами. 6) </a:t>
            </a:r>
            <a:r>
              <a:rPr lang="ru-RU" u="dotDash" dirty="0">
                <a:latin typeface="Times New Roman" panose="02020603050405020304" pitchFamily="18" charset="0"/>
                <a:ea typeface="Calibri" panose="020F0502020204030204" pitchFamily="34" charset="0"/>
                <a:cs typeface="Times New Roman" panose="02020603050405020304" pitchFamily="18" charset="0"/>
              </a:rPr>
              <a:t>Взобравшись узенькою деревянною лестницею наверх</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dotDash" dirty="0">
                <a:highlight>
                  <a:srgbClr val="D3D3D3"/>
                </a:highlight>
                <a:latin typeface="Times New Roman" panose="02020603050405020304" pitchFamily="18" charset="0"/>
                <a:ea typeface="Calibri" panose="020F0502020204030204" pitchFamily="34" charset="0"/>
                <a:cs typeface="Times New Roman" panose="02020603050405020304" pitchFamily="18" charset="0"/>
              </a:rPr>
              <a:t>в широкие сени</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sng" dirty="0">
                <a:latin typeface="Times New Roman" panose="02020603050405020304" pitchFamily="18" charset="0"/>
                <a:ea typeface="Calibri" panose="020F0502020204030204" pitchFamily="34" charset="0"/>
                <a:cs typeface="Times New Roman" panose="02020603050405020304" pitchFamily="18" charset="0"/>
              </a:rPr>
              <a:t>он</a:t>
            </a: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u="dbl" dirty="0">
                <a:latin typeface="Times New Roman" panose="02020603050405020304" pitchFamily="18" charset="0"/>
                <a:ea typeface="Calibri" panose="020F0502020204030204" pitchFamily="34" charset="0"/>
                <a:cs typeface="Times New Roman" panose="02020603050405020304" pitchFamily="18" charset="0"/>
              </a:rPr>
              <a:t>встретил</a:t>
            </a:r>
            <a:r>
              <a:rPr lang="ru-RU" dirty="0">
                <a:latin typeface="Times New Roman" panose="02020603050405020304" pitchFamily="18" charset="0"/>
                <a:ea typeface="Calibri" panose="020F0502020204030204" pitchFamily="34" charset="0"/>
                <a:cs typeface="Times New Roman" panose="02020603050405020304" pitchFamily="18" charset="0"/>
              </a:rPr>
              <a:t> отворявшуюся со скрипом дверь и толстую старуху в пестрых ситцах… 7) — Поросенок есть? — с таким вопросом обратился Чичиков к стоявшей бабе.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07000"/>
              </a:lnSpc>
              <a:spcAft>
                <a:spcPts val="0"/>
              </a:spcAft>
              <a:buNone/>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25113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B8B335-7942-4735-B6D6-808777A6B67C}"/>
              </a:ext>
            </a:extLst>
          </p:cNvPr>
          <p:cNvSpPr>
            <a:spLocks noGrp="1"/>
          </p:cNvSpPr>
          <p:nvPr>
            <p:ph type="title"/>
          </p:nvPr>
        </p:nvSpPr>
        <p:spPr>
          <a:xfrm>
            <a:off x="838200" y="365125"/>
            <a:ext cx="10515600" cy="771217"/>
          </a:xfrm>
        </p:spPr>
        <p:txBody>
          <a:bodyPr/>
          <a:lstStyle/>
          <a:p>
            <a:pPr algn="ctr"/>
            <a:r>
              <a:rPr lang="ru-RU" dirty="0">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CADF8F33-6D4A-47C6-AC4C-D4FA7155EF37}"/>
              </a:ext>
            </a:extLst>
          </p:cNvPr>
          <p:cNvSpPr>
            <a:spLocks noGrp="1"/>
          </p:cNvSpPr>
          <p:nvPr>
            <p:ph idx="1"/>
          </p:nvPr>
        </p:nvSpPr>
        <p:spPr>
          <a:xfrm>
            <a:off x="838200" y="1136342"/>
            <a:ext cx="10515600" cy="5040621"/>
          </a:xfrm>
        </p:spPr>
        <p:txBody>
          <a:bodyPr>
            <a:normAutofit fontScale="62500" lnSpcReduction="20000"/>
          </a:bodyPr>
          <a:lstStyle/>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10. Расставьте знаки препинания. Укажите цифры, на месте которых должны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Как известно (1) люди называют жестокость человека "зверской" (2) но это страшно несправедливо (3) и обидно для зверей: зверь никогда не (4) может быть (5) так жесток (6) как человек (7) так артистически (8) так художественно жесток.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12678</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11. Расставьте знаки препинания. Укажите цифры, на месте которых должны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Мы можем сказать про человека (1) что он чаще бывает добр (2) чем зол (3) чаще умён (4) чем глуп; но будет неправдой (5) если мы скажем про одного человека (6) что он добрый (7) или умный (8) а про другого скажем (9) что он злой или глупый.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12345689</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12. Расставьте знаки препинания. Укажите цифры, на месте которых должны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Спокойная (1) размеренная жизнь имеет еще и ту особенность (2) что развивает чрезмерную тонкость чувств (3) при (4) которой любые из главнейших человеческих побуждений (5) начинают выглядеть слишком грубыми: щедрость ранит так же сильно (6) как черствость (7) а проявление благодарности неприятно не меньше (8) чем свидетельство черствости души. </a:t>
            </a: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123678</a:t>
            </a:r>
            <a:endParaRPr lang="ru-RU" sz="29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665932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DA6C20F-B335-4636-B90F-D49B5ED7D45D}"/>
              </a:ext>
            </a:extLst>
          </p:cNvPr>
          <p:cNvSpPr>
            <a:spLocks noGrp="1"/>
          </p:cNvSpPr>
          <p:nvPr>
            <p:ph type="title"/>
          </p:nvPr>
        </p:nvSpPr>
        <p:spPr>
          <a:xfrm>
            <a:off x="838200" y="365126"/>
            <a:ext cx="10515600" cy="886626"/>
          </a:xfrm>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6F733B19-3CB0-4C72-BFBA-2F6700DDAE5D}"/>
              </a:ext>
            </a:extLst>
          </p:cNvPr>
          <p:cNvSpPr>
            <a:spLocks noGrp="1"/>
          </p:cNvSpPr>
          <p:nvPr>
            <p:ph idx="1"/>
          </p:nvPr>
        </p:nvSpPr>
        <p:spPr>
          <a:xfrm>
            <a:off x="838200" y="1136342"/>
            <a:ext cx="10515600" cy="5040621"/>
          </a:xfrm>
        </p:spPr>
        <p:txBody>
          <a:bodyPr>
            <a:normAutofit fontScale="62500" lnSpcReduction="20000"/>
          </a:bodyPr>
          <a:lstStyle/>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13.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По правде говоря (1) люди (2) которым чужда нелогичность (3) внушают мне страх: я не могу допустить (4) что они никогда не ошибаются (5) а (6) поэтому начинаю бояться (7) что ошибаются постоянно.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123457</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14.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Люди (1) как реки: несмотря на то что вода во всех одинаковая (2) и везде одна и та же (3) каждая река бывает то узкая (4) то быстрая (5) то широкая (6) то тихая (7) то чистая (8) то холодная (9) то мутная.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3456789</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15.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Эгоизм (1) и добросердечность (2) высокие порывы (3) и чувственность (4) тщеславие (5) бескорыстие (6) мужество (7) лень (8) неуверенность в себе - все это уживается в одном человеке (9) не создавая особой дисгармонии.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2456789</a:t>
            </a:r>
            <a:endParaRPr lang="ru-RU" sz="29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723798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0B7ED4-716A-45F6-BD84-153BF5B3F445}"/>
              </a:ext>
            </a:extLst>
          </p:cNvPr>
          <p:cNvSpPr>
            <a:spLocks noGrp="1"/>
          </p:cNvSpPr>
          <p:nvPr>
            <p:ph type="title"/>
          </p:nvPr>
        </p:nvSpPr>
        <p:spPr>
          <a:xfrm>
            <a:off x="838200" y="365126"/>
            <a:ext cx="10515600" cy="788972"/>
          </a:xfrm>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7BAAC86B-20C3-43C0-9AB2-4DBD9C59BA05}"/>
              </a:ext>
            </a:extLst>
          </p:cNvPr>
          <p:cNvSpPr>
            <a:spLocks noGrp="1"/>
          </p:cNvSpPr>
          <p:nvPr>
            <p:ph idx="1"/>
          </p:nvPr>
        </p:nvSpPr>
        <p:spPr>
          <a:xfrm>
            <a:off x="838200" y="1260629"/>
            <a:ext cx="10515600" cy="4916334"/>
          </a:xfrm>
        </p:spPr>
        <p:txBody>
          <a:bodyPr>
            <a:normAutofit fontScale="55000" lnSpcReduction="20000"/>
          </a:bodyPr>
          <a:lstStyle/>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16. Расставьте знаки препинания. Укажите цифры, на месте которых должны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запятые.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Кто в молодости не связал себя прочными связями с прекрасным делом (1) или по крайней мере с простым (2) но честным и полезным трудом (3) тот может считать свою молодость бесследно потерянною (4) как бы весело она ни прошла (5) и (6) сколько бы приятных воспоминаний ни оставила...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dirty="0">
                <a:latin typeface="Times New Roman" panose="02020603050405020304" pitchFamily="18" charset="0"/>
                <a:ea typeface="Calibri" panose="020F0502020204030204" pitchFamily="34" charset="0"/>
                <a:cs typeface="Times New Roman" panose="02020603050405020304" pitchFamily="18" charset="0"/>
              </a:rPr>
              <a:t> </a:t>
            </a: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234</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17. Расставьте знаки препинания. Укажите цифры, на месте которых должны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Живет свободно только тот (1) кто находит радость в исполнении своего долга (2) кто обдумал тот путь (3) который (4) он должен пройти в жизни (5) кто подчиняется нравственному закону (6) не из страха (7) а уважает и слушается его потому (8) что считает (9) что так должно.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1235789</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18.Расставьте знаки препинания в предложении: укажите цифры, на месте которых в предложении должны стоять </a:t>
            </a:r>
            <a:r>
              <a:rPr lang="ru-RU" sz="2900"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sz="2900" dirty="0">
                <a:latin typeface="Times New Roman" panose="02020603050405020304" pitchFamily="18" charset="0"/>
                <a:ea typeface="Calibri" panose="020F0502020204030204" pitchFamily="34" charset="0"/>
                <a:cs typeface="Times New Roman" panose="02020603050405020304" pitchFamily="18" charset="0"/>
              </a:rPr>
              <a:t> </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2900" dirty="0">
                <a:latin typeface="Times New Roman" panose="02020603050405020304" pitchFamily="18" charset="0"/>
                <a:ea typeface="Calibri" panose="020F0502020204030204" pitchFamily="34" charset="0"/>
                <a:cs typeface="Times New Roman" panose="02020603050405020304" pitchFamily="18" charset="0"/>
              </a:rPr>
              <a:t>Солнце стояло еще высоко (1) и впереди кипело что-то (2) в дыму (3) и гул выстрелов (4) стрельба (5) и канонада (6) не только не ослабевали (7) но усиливались до отчаянности(8) как человек (9) который кричит из последних сил (Л. Толстой). </a:t>
            </a:r>
          </a:p>
          <a:p>
            <a:pPr lvl="0" indent="0" algn="just">
              <a:lnSpc>
                <a:spcPct val="107000"/>
              </a:lnSpc>
              <a:buNone/>
            </a:pPr>
            <a:r>
              <a:rPr lang="ru-RU" sz="29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a:t>
            </a:r>
            <a:r>
              <a:rPr lang="ru-RU" sz="2900" b="1">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1234789</a:t>
            </a:r>
            <a:endParaRPr lang="ru-RU" sz="29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264187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CDC3F11-2DAD-413D-985A-B295B37ED433}"/>
              </a:ext>
            </a:extLst>
          </p:cNvPr>
          <p:cNvSpPr>
            <a:spLocks noGrp="1"/>
          </p:cNvSpPr>
          <p:nvPr>
            <p:ph type="title"/>
          </p:nvPr>
        </p:nvSpPr>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3B843E6A-E38A-4CFB-8596-CCF5AF9A120E}"/>
              </a:ext>
            </a:extLst>
          </p:cNvPr>
          <p:cNvSpPr>
            <a:spLocks noGrp="1"/>
          </p:cNvSpPr>
          <p:nvPr>
            <p:ph idx="1"/>
          </p:nvPr>
        </p:nvSpPr>
        <p:spPr>
          <a:xfrm>
            <a:off x="585927" y="1426129"/>
            <a:ext cx="10849622" cy="5152223"/>
          </a:xfrm>
        </p:spPr>
        <p:txBody>
          <a:bodyPr>
            <a:normAutofit fontScale="55000" lnSpcReduction="20000"/>
          </a:bodyPr>
          <a:lstStyle/>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19. Расставьте знаки препинания в предложении: укажите цифры, на месте которых в предложении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Человек должен сознавать себя выше львов (1) тигров (2) звезд (3) выше всего в природе (4) даже выше того (5) что непонятно (6) и кажется чудесным (7) иначе он не человек (8) а мышь (9) которая всего боится. </a:t>
            </a:r>
          </a:p>
          <a:p>
            <a:pPr lvl="0" indent="0" algn="just">
              <a:lnSpc>
                <a:spcPct val="107000"/>
              </a:lnSpc>
              <a:buNone/>
            </a:pPr>
            <a:r>
              <a:rPr lang="ru-RU" sz="38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12345789</a:t>
            </a:r>
            <a:endParaRPr lang="ru-RU" sz="3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20.Расставьте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Красивая природа (1) обилие бурных рек (2) и живописных озёр (3) удивительные памятники истории (4) превращают Русский Север в райский уголок. Каким бы ни был круг ваших интересов (5) оказавшись в этих краях (6) Вы почувствуете себя как дома. Уставшему (7) горожанину (8) стоит поселиться в деревенском доме у озера (9) и насладиться мастерством древних зодчих.</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sz="33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1356</a:t>
            </a:r>
            <a:endParaRPr lang="ru-RU" sz="33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21.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XVIII век является временем (1) когда Россия «вздохнула» по-новому (2) ведь именно тогда (3) начали отстраиваться новые города и объекты (4) которые по сей день считаются историческими памятниками архитектуры. При этом первая половина XVIII века (5) тесно связана с именем великого российского императора Петра I. Именно он (6) привнёс много новшеств (7) заимствованных (8) из стран Европы.</a:t>
            </a:r>
          </a:p>
          <a:p>
            <a:pPr lvl="0" indent="0" algn="just">
              <a:lnSpc>
                <a:spcPct val="107000"/>
              </a:lnSpc>
              <a:buNone/>
            </a:pPr>
            <a:r>
              <a:rPr lang="ru-RU" sz="38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1247</a:t>
            </a:r>
            <a:endParaRPr lang="ru-RU" sz="3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2556353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942435C-F658-45F7-86FF-4A188DB5CF0D}"/>
              </a:ext>
            </a:extLst>
          </p:cNvPr>
          <p:cNvSpPr>
            <a:spLocks noGrp="1"/>
          </p:cNvSpPr>
          <p:nvPr>
            <p:ph type="title"/>
          </p:nvPr>
        </p:nvSpPr>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33F83A22-64FF-467A-A0BF-9A86E6562264}"/>
              </a:ext>
            </a:extLst>
          </p:cNvPr>
          <p:cNvSpPr>
            <a:spLocks noGrp="1"/>
          </p:cNvSpPr>
          <p:nvPr>
            <p:ph idx="1"/>
          </p:nvPr>
        </p:nvSpPr>
        <p:spPr>
          <a:xfrm>
            <a:off x="621437" y="1615736"/>
            <a:ext cx="10732363" cy="4877139"/>
          </a:xfrm>
        </p:spPr>
        <p:txBody>
          <a:bodyPr>
            <a:normAutofit fontScale="40000" lnSpcReduction="20000"/>
          </a:bodyPr>
          <a:lstStyle/>
          <a:p>
            <a:pPr algn="just">
              <a:lnSpc>
                <a:spcPct val="107000"/>
              </a:lnSpc>
              <a:spcAft>
                <a:spcPts val="0"/>
              </a:spcAft>
            </a:pPr>
            <a:r>
              <a:rPr lang="ru-RU" sz="3400" dirty="0">
                <a:latin typeface="Times New Roman" panose="02020603050405020304" pitchFamily="18" charset="0"/>
                <a:ea typeface="Calibri" panose="020F0502020204030204" pitchFamily="34" charset="0"/>
                <a:cs typeface="Times New Roman" panose="02020603050405020304" pitchFamily="18" charset="0"/>
              </a:rPr>
              <a:t>22. Расставьте знаки препинания. Укажите цифры, на месте которых должны стоять </a:t>
            </a:r>
            <a:r>
              <a:rPr lang="ru-RU" sz="3400"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3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3400" dirty="0">
                <a:latin typeface="Times New Roman" panose="02020603050405020304" pitchFamily="18" charset="0"/>
                <a:ea typeface="Calibri" panose="020F0502020204030204" pitchFamily="34" charset="0"/>
                <a:cs typeface="Times New Roman" panose="02020603050405020304" pitchFamily="18" charset="0"/>
              </a:rPr>
              <a:t>Для изучения русской деревянной архитектуры XVI–XVII веков (1) мы располагаем немногочисленными (2) но довольно разнообразными изобразительными источниками (3) рисунками иностранных путешественников (4) планами (5) отдельных городов и селений (6) которые составлялись при строительстве новых городов-крепостей (7) или при перестройке старых (8) а также для разбора самых сложных земельных тяжб.</a:t>
            </a:r>
            <a:endParaRPr lang="ru-RU" sz="3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3400" dirty="0">
                <a:latin typeface="Times New Roman" panose="02020603050405020304" pitchFamily="18" charset="0"/>
                <a:ea typeface="Calibri" panose="020F0502020204030204" pitchFamily="34" charset="0"/>
                <a:cs typeface="Times New Roman" panose="02020603050405020304" pitchFamily="18" charset="0"/>
              </a:rPr>
              <a:t> </a:t>
            </a:r>
            <a:r>
              <a:rPr lang="ru-RU" sz="45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2468</a:t>
            </a:r>
            <a:endParaRPr lang="ru-RU" sz="45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400" dirty="0">
                <a:latin typeface="Times New Roman" panose="02020603050405020304" pitchFamily="18" charset="0"/>
                <a:ea typeface="Calibri" panose="020F0502020204030204" pitchFamily="34" charset="0"/>
                <a:cs typeface="Times New Roman" panose="02020603050405020304" pitchFamily="18" charset="0"/>
              </a:rPr>
              <a:t>23. Расставьте знаки препинания. Укажите цифры, на месте которых должны стоять </a:t>
            </a:r>
            <a:r>
              <a:rPr lang="ru-RU" sz="3400"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3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3400" dirty="0" err="1">
                <a:latin typeface="Times New Roman" panose="02020603050405020304" pitchFamily="18" charset="0"/>
                <a:ea typeface="Calibri" panose="020F0502020204030204" pitchFamily="34" charset="0"/>
                <a:cs typeface="Times New Roman" panose="02020603050405020304" pitchFamily="18" charset="0"/>
              </a:rPr>
              <a:t>Госудáрственная</a:t>
            </a:r>
            <a:r>
              <a:rPr lang="ru-RU" sz="3400" dirty="0">
                <a:latin typeface="Times New Roman" panose="02020603050405020304" pitchFamily="18" charset="0"/>
                <a:ea typeface="Calibri" panose="020F0502020204030204" pitchFamily="34" charset="0"/>
                <a:cs typeface="Times New Roman" panose="02020603050405020304" pitchFamily="18" charset="0"/>
              </a:rPr>
              <a:t> </a:t>
            </a:r>
            <a:r>
              <a:rPr lang="ru-RU" sz="3400" dirty="0" err="1">
                <a:latin typeface="Times New Roman" panose="02020603050405020304" pitchFamily="18" charset="0"/>
                <a:ea typeface="Calibri" panose="020F0502020204030204" pitchFamily="34" charset="0"/>
                <a:cs typeface="Times New Roman" panose="02020603050405020304" pitchFamily="18" charset="0"/>
              </a:rPr>
              <a:t>Третьякóвская</a:t>
            </a:r>
            <a:r>
              <a:rPr lang="ru-RU" sz="3400" dirty="0">
                <a:latin typeface="Times New Roman" panose="02020603050405020304" pitchFamily="18" charset="0"/>
                <a:ea typeface="Calibri" panose="020F0502020204030204" pitchFamily="34" charset="0"/>
                <a:cs typeface="Times New Roman" panose="02020603050405020304" pitchFamily="18" charset="0"/>
              </a:rPr>
              <a:t> </a:t>
            </a:r>
            <a:r>
              <a:rPr lang="ru-RU" sz="3400" dirty="0" err="1">
                <a:latin typeface="Times New Roman" panose="02020603050405020304" pitchFamily="18" charset="0"/>
                <a:ea typeface="Calibri" panose="020F0502020204030204" pitchFamily="34" charset="0"/>
                <a:cs typeface="Times New Roman" panose="02020603050405020304" pitchFamily="18" charset="0"/>
              </a:rPr>
              <a:t>галерéя</a:t>
            </a:r>
            <a:r>
              <a:rPr lang="ru-RU" sz="3400" dirty="0">
                <a:latin typeface="Times New Roman" panose="02020603050405020304" pitchFamily="18" charset="0"/>
                <a:ea typeface="Calibri" panose="020F0502020204030204" pitchFamily="34" charset="0"/>
                <a:cs typeface="Times New Roman" panose="02020603050405020304" pitchFamily="18" charset="0"/>
              </a:rPr>
              <a:t> (1) московский художественный музей (2) основанный в 1856 году купцом Павлом Третьяковым (3) происходившим из небогатого купеческого рода. Коллекционер хотел создать национальный музей (4) в котором (5) были бы представлены работы русских художников. Сегодня (6) экспозиция галереи насчитывает более 180 000 предметов (7) и включает в себя картины (8) скульптуры и изделия из драгоценных металлов (9) созданные с XI по XX век.</a:t>
            </a:r>
            <a:endParaRPr lang="ru-RU" sz="3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3400" dirty="0">
                <a:latin typeface="Times New Roman" panose="02020603050405020304" pitchFamily="18" charset="0"/>
                <a:ea typeface="Calibri" panose="020F0502020204030204" pitchFamily="34" charset="0"/>
                <a:cs typeface="Times New Roman" panose="02020603050405020304" pitchFamily="18" charset="0"/>
              </a:rPr>
              <a:t> </a:t>
            </a:r>
            <a:r>
              <a:rPr lang="ru-RU" sz="45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23489</a:t>
            </a:r>
            <a:endParaRPr lang="ru-RU" sz="3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3400" dirty="0">
                <a:latin typeface="Times New Roman" panose="02020603050405020304" pitchFamily="18" charset="0"/>
                <a:ea typeface="Calibri" panose="020F0502020204030204" pitchFamily="34" charset="0"/>
                <a:cs typeface="Times New Roman" panose="02020603050405020304" pitchFamily="18" charset="0"/>
              </a:rPr>
              <a:t>24. Расставьте знаки препинания. Укажите цифры, на месте которых должны стоять </a:t>
            </a:r>
            <a:r>
              <a:rPr lang="ru-RU" sz="3400"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3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3400" dirty="0">
                <a:latin typeface="Times New Roman" panose="02020603050405020304" pitchFamily="18" charset="0"/>
                <a:ea typeface="Calibri" panose="020F0502020204030204" pitchFamily="34" charset="0"/>
                <a:cs typeface="Times New Roman" panose="02020603050405020304" pitchFamily="18" charset="0"/>
              </a:rPr>
              <a:t>Петродворец располагается в 30 км от Петербурга (1) и является одним из самых известных дворцово-парковых ансамблей нашей страны (2) и (3) пожалуй (4) всего мира. Его по праву называют основным украшением «жемчужного ожерелья» города на Неве (5) как именуют пригороды Санкт-Петербурга. Наиболее уникальным отличием Петродворца (6) от других дворцово-парковых ансамблей (7) являются десятки разнообразных фонтанов (8) входящих в потрясающий по красоте комплекс.</a:t>
            </a:r>
          </a:p>
          <a:p>
            <a:pPr lvl="0" indent="0" algn="just">
              <a:lnSpc>
                <a:spcPct val="107000"/>
              </a:lnSpc>
              <a:buNone/>
            </a:pPr>
            <a:r>
              <a:rPr lang="ru-RU" sz="45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3458</a:t>
            </a:r>
            <a:endParaRPr lang="ru-RU" dirty="0"/>
          </a:p>
        </p:txBody>
      </p:sp>
    </p:spTree>
    <p:extLst>
      <p:ext uri="{BB962C8B-B14F-4D97-AF65-F5344CB8AC3E}">
        <p14:creationId xmlns:p14="http://schemas.microsoft.com/office/powerpoint/2010/main" val="2461235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D8AEDA7D-99F3-4233-B73E-D6E3CFA06CDA}"/>
              </a:ext>
            </a:extLst>
          </p:cNvPr>
          <p:cNvSpPr>
            <a:spLocks noGrp="1"/>
          </p:cNvSpPr>
          <p:nvPr>
            <p:ph idx="1"/>
          </p:nvPr>
        </p:nvSpPr>
        <p:spPr>
          <a:xfrm>
            <a:off x="838200" y="1008880"/>
            <a:ext cx="10515600" cy="4351338"/>
          </a:xfrm>
        </p:spPr>
        <p:txBody>
          <a:bodyPr>
            <a:normAutofit lnSpcReduction="10000"/>
          </a:bodyPr>
          <a:lstStyle/>
          <a:p>
            <a:pPr marL="0" indent="0" algn="ctr">
              <a:buNone/>
            </a:pPr>
            <a:r>
              <a:rPr lang="ru-RU" b="1" dirty="0"/>
              <a:t>Тире.</a:t>
            </a:r>
            <a:endParaRPr lang="ru-RU" dirty="0"/>
          </a:p>
          <a:p>
            <a:r>
              <a:rPr lang="ru-RU" dirty="0"/>
              <a:t>1) </a:t>
            </a:r>
            <a:r>
              <a:rPr lang="ru-RU" u="sng" dirty="0"/>
              <a:t>Бег </a:t>
            </a:r>
            <a:r>
              <a:rPr lang="ru-RU" dirty="0"/>
              <a:t>— самый древний </a:t>
            </a:r>
            <a:r>
              <a:rPr lang="ru-RU" u="dbl" dirty="0"/>
              <a:t>вид</a:t>
            </a:r>
            <a:r>
              <a:rPr lang="ru-RU" dirty="0"/>
              <a:t> лёгкой атлетики. 2) На Олимпийском стадионе в древней Элладе первыми выходили на арену бегуны, начинающие легкоатлетические состязания. 3) </a:t>
            </a:r>
            <a:r>
              <a:rPr lang="ru-RU" u="dotDash" dirty="0"/>
              <a:t>На приволье</a:t>
            </a:r>
            <a:r>
              <a:rPr lang="ru-RU" dirty="0"/>
              <a:t>: </a:t>
            </a:r>
            <a:r>
              <a:rPr lang="ru-RU" u="dotDash" dirty="0"/>
              <a:t>в поле</a:t>
            </a:r>
            <a:r>
              <a:rPr lang="ru-RU" dirty="0"/>
              <a:t>, </a:t>
            </a:r>
            <a:r>
              <a:rPr lang="ru-RU" u="dotDash" dirty="0"/>
              <a:t>в лесу</a:t>
            </a:r>
            <a:r>
              <a:rPr lang="ru-RU" dirty="0"/>
              <a:t> или </a:t>
            </a:r>
            <a:r>
              <a:rPr lang="ru-RU" u="dotDash" dirty="0"/>
              <a:t>парке</a:t>
            </a:r>
            <a:r>
              <a:rPr lang="ru-RU" dirty="0"/>
              <a:t> на беговой дорожке стадиона — </a:t>
            </a:r>
            <a:r>
              <a:rPr lang="ru-RU" u="dbl" dirty="0"/>
              <a:t>начинается</a:t>
            </a:r>
            <a:r>
              <a:rPr lang="ru-RU" dirty="0"/>
              <a:t> </a:t>
            </a:r>
            <a:r>
              <a:rPr lang="ru-RU" u="sng" dirty="0"/>
              <a:t>путь</a:t>
            </a:r>
            <a:r>
              <a:rPr lang="ru-RU" dirty="0"/>
              <a:t> будущих чемпионов и рекордсменов. 4) «Внимание!» - негромко произносит стартер на прямой, как стрела, беговой дорожке. 5) Вот-вот </a:t>
            </a:r>
            <a:r>
              <a:rPr lang="ru-RU" u="dbl" dirty="0"/>
              <a:t>раздастся</a:t>
            </a:r>
            <a:r>
              <a:rPr lang="ru-RU" dirty="0"/>
              <a:t> </a:t>
            </a:r>
            <a:r>
              <a:rPr lang="ru-RU" u="sng" dirty="0"/>
              <a:t>выстрел</a:t>
            </a:r>
            <a:r>
              <a:rPr lang="ru-RU" dirty="0"/>
              <a:t> и </a:t>
            </a:r>
            <a:r>
              <a:rPr lang="ru-RU" u="sng" dirty="0"/>
              <a:t>бегун</a:t>
            </a:r>
            <a:r>
              <a:rPr lang="ru-RU" dirty="0"/>
              <a:t> </a:t>
            </a:r>
            <a:r>
              <a:rPr lang="ru-RU" u="dbl" dirty="0"/>
              <a:t>устремится</a:t>
            </a:r>
            <a:r>
              <a:rPr lang="ru-RU" dirty="0"/>
              <a:t> вперёд – </a:t>
            </a:r>
            <a:r>
              <a:rPr lang="ru-RU" u="dbl" dirty="0"/>
              <a:t>бег надо начать</a:t>
            </a:r>
            <a:r>
              <a:rPr lang="ru-RU" dirty="0"/>
              <a:t> сразу же после выстрела. 6) Некоторые спортсмены могут начать бег почти мгновенно. 7) Но это </a:t>
            </a:r>
            <a:r>
              <a:rPr lang="ru-RU" u="sng" dirty="0"/>
              <a:t>«почти»</a:t>
            </a:r>
            <a:r>
              <a:rPr lang="ru-RU" dirty="0"/>
              <a:t> − </a:t>
            </a:r>
            <a:r>
              <a:rPr lang="ru-RU" u="dbl" dirty="0"/>
              <a:t>десятая доля секунды</a:t>
            </a:r>
            <a:r>
              <a:rPr lang="ru-RU" dirty="0"/>
              <a:t>, от которой зависит победа или рекорд.</a:t>
            </a:r>
          </a:p>
          <a:p>
            <a:endParaRPr lang="ru-RU" dirty="0"/>
          </a:p>
          <a:p>
            <a:pPr marL="0" indent="0">
              <a:buNone/>
            </a:pPr>
            <a:endParaRPr lang="ru-RU" dirty="0"/>
          </a:p>
        </p:txBody>
      </p:sp>
    </p:spTree>
    <p:extLst>
      <p:ext uri="{BB962C8B-B14F-4D97-AF65-F5344CB8AC3E}">
        <p14:creationId xmlns:p14="http://schemas.microsoft.com/office/powerpoint/2010/main" val="5257942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3DCDE36-1B6C-45A4-991A-F0DBD9AF7469}"/>
              </a:ext>
            </a:extLst>
          </p:cNvPr>
          <p:cNvSpPr>
            <a:spLocks noGrp="1"/>
          </p:cNvSpPr>
          <p:nvPr>
            <p:ph type="title"/>
          </p:nvPr>
        </p:nvSpPr>
        <p:spPr>
          <a:xfrm>
            <a:off x="1313894" y="365126"/>
            <a:ext cx="10039905" cy="886626"/>
          </a:xfrm>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4C98C674-8B91-4EFA-B222-EFEEB9F82839}"/>
              </a:ext>
            </a:extLst>
          </p:cNvPr>
          <p:cNvSpPr>
            <a:spLocks noGrp="1"/>
          </p:cNvSpPr>
          <p:nvPr>
            <p:ph idx="1"/>
          </p:nvPr>
        </p:nvSpPr>
        <p:spPr>
          <a:xfrm>
            <a:off x="674703" y="1438182"/>
            <a:ext cx="10679097" cy="5220069"/>
          </a:xfrm>
        </p:spPr>
        <p:txBody>
          <a:bodyPr>
            <a:normAutofit fontScale="25000" lnSpcReduction="20000"/>
          </a:bodyPr>
          <a:lstStyle/>
          <a:p>
            <a:pPr algn="just">
              <a:lnSpc>
                <a:spcPct val="107000"/>
              </a:lnSpc>
              <a:spcAft>
                <a:spcPts val="0"/>
              </a:spcAft>
            </a:pPr>
            <a:r>
              <a:rPr lang="ru-RU" sz="5600" dirty="0">
                <a:latin typeface="Times New Roman" panose="02020603050405020304" pitchFamily="18" charset="0"/>
                <a:ea typeface="Calibri" panose="020F0502020204030204" pitchFamily="34" charset="0"/>
                <a:cs typeface="Times New Roman" panose="02020603050405020304" pitchFamily="18" charset="0"/>
              </a:rPr>
              <a:t>25. Расставьте знаки препинания. Укажите цифры, на месте которых должны стоять </a:t>
            </a:r>
            <a:r>
              <a:rPr lang="ru-RU" sz="5600"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5600" dirty="0">
                <a:latin typeface="Times New Roman" panose="02020603050405020304" pitchFamily="18" charset="0"/>
                <a:ea typeface="Calibri" panose="020F0502020204030204" pitchFamily="34" charset="0"/>
                <a:cs typeface="Times New Roman" panose="02020603050405020304" pitchFamily="18" charset="0"/>
              </a:rPr>
              <a:t>Среди необозримых полей (1) лесов (2) перелесков на северо-западе Пензенской области раскинулось (3) старинное село Тарханы. Здесь (4) в имении Арсеньевых (5) провёл детские и отроческие годы Михаил Юрьевич Лермонтов. Сейчас в бывших Тарханах (6) именуемых ныне Лермонтово (7) находится Государственный музей-заповедник великого русского поэта (8) и писателя. Это уникальный (9) историко-культурный памятник федерального значения.</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5600" dirty="0">
                <a:latin typeface="Times New Roman" panose="02020603050405020304" pitchFamily="18" charset="0"/>
                <a:ea typeface="Calibri" panose="020F0502020204030204" pitchFamily="34" charset="0"/>
                <a:cs typeface="Times New Roman" panose="02020603050405020304" pitchFamily="18" charset="0"/>
              </a:rPr>
              <a:t> </a:t>
            </a:r>
            <a:r>
              <a:rPr lang="ru-RU" sz="72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124567</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5600" dirty="0">
                <a:latin typeface="Times New Roman" panose="02020603050405020304" pitchFamily="18" charset="0"/>
                <a:ea typeface="Calibri" panose="020F0502020204030204" pitchFamily="34" charset="0"/>
                <a:cs typeface="Times New Roman" panose="02020603050405020304" pitchFamily="18" charset="0"/>
              </a:rPr>
              <a:t>26. Расставьте знаки препинания. Укажите цифры, на месте которых должны стоять </a:t>
            </a:r>
            <a:r>
              <a:rPr lang="ru-RU" sz="5600"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5600" dirty="0">
                <a:latin typeface="Times New Roman" panose="02020603050405020304" pitchFamily="18" charset="0"/>
                <a:ea typeface="Calibri" panose="020F0502020204030204" pitchFamily="34" charset="0"/>
                <a:cs typeface="Times New Roman" panose="02020603050405020304" pitchFamily="18" charset="0"/>
              </a:rPr>
              <a:t>Дом-музей Петра I в Вологде (1) именуемый «Петровским домиком» (2) служил резиденцией императора во время визитов в город. На фасаде здания сохранилась старинная каменная доска (3) на которой изображена рука (4) с зажатой секирой. До сих пор в музее хранятся камзолы Петра I (5) старинные стулья с голландским гербом на спинках (6) походные солдатские фляги с гравировкой. Всего (7) около 100 экспонатов (8) отражающих быт (9) и реалии того времени.</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sz="72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123568</a:t>
            </a:r>
            <a:r>
              <a:rPr lang="ru-RU" sz="5600" dirty="0">
                <a:latin typeface="Times New Roman" panose="02020603050405020304" pitchFamily="18" charset="0"/>
                <a:ea typeface="Calibri" panose="020F0502020204030204" pitchFamily="34" charset="0"/>
                <a:cs typeface="Times New Roman" panose="02020603050405020304" pitchFamily="18" charset="0"/>
              </a:rPr>
              <a:t> </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sz="5600" dirty="0">
                <a:latin typeface="Times New Roman" panose="02020603050405020304" pitchFamily="18" charset="0"/>
                <a:ea typeface="Calibri" panose="020F0502020204030204" pitchFamily="34" charset="0"/>
                <a:cs typeface="Times New Roman" panose="02020603050405020304" pitchFamily="18" charset="0"/>
              </a:rPr>
              <a:t>27. Расставьте знаки препинания. Укажите цифры, на месте которых должны стоять </a:t>
            </a:r>
            <a:r>
              <a:rPr lang="ru-RU" sz="5600" b="1" dirty="0">
                <a:latin typeface="Times New Roman" panose="02020603050405020304" pitchFamily="18" charset="0"/>
                <a:ea typeface="Calibri" panose="020F0502020204030204" pitchFamily="34" charset="0"/>
                <a:cs typeface="Times New Roman" panose="02020603050405020304" pitchFamily="18" charset="0"/>
              </a:rPr>
              <a:t>запятые.</a:t>
            </a:r>
            <a:r>
              <a:rPr lang="ru-RU" sz="5600" dirty="0">
                <a:latin typeface="Times New Roman" panose="02020603050405020304" pitchFamily="18" charset="0"/>
                <a:ea typeface="Calibri" panose="020F0502020204030204" pitchFamily="34" charset="0"/>
                <a:cs typeface="Times New Roman" panose="02020603050405020304" pitchFamily="18" charset="0"/>
              </a:rPr>
              <a:t> </a:t>
            </a: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sz="5600" dirty="0">
                <a:latin typeface="Times New Roman" panose="02020603050405020304" pitchFamily="18" charset="0"/>
                <a:ea typeface="Calibri" panose="020F0502020204030204" pitchFamily="34" charset="0"/>
                <a:cs typeface="Times New Roman" panose="02020603050405020304" pitchFamily="18" charset="0"/>
              </a:rPr>
              <a:t>Дерево (1) материал недолговечный (2) а время и пожары сделали своё дело. Именно из-за них (3) до наших дней не дошли многие выдающиеся сооружения (4) о которых мы знаем только из летописей. При этом центральные районы России (5) почти не сохранили памятники деревянного зодчества. И только некоторые области Поволжья (6) Урала (7) Сибири и Севера (8) донесли до нас образцы этого высокого искусства.</a:t>
            </a:r>
          </a:p>
          <a:p>
            <a:pPr lvl="0" indent="0" algn="just">
              <a:lnSpc>
                <a:spcPct val="107000"/>
              </a:lnSpc>
              <a:buNone/>
            </a:pPr>
            <a:r>
              <a:rPr lang="ru-RU" sz="72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2467</a:t>
            </a:r>
            <a:endParaRPr lang="ru-RU" sz="72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endParaRPr lang="ru-RU" sz="5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 </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370833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D880BA6-BFB3-4792-8BEC-EC2142BFD2E2}"/>
              </a:ext>
            </a:extLst>
          </p:cNvPr>
          <p:cNvSpPr>
            <a:spLocks noGrp="1"/>
          </p:cNvSpPr>
          <p:nvPr>
            <p:ph type="title"/>
          </p:nvPr>
        </p:nvSpPr>
        <p:spPr>
          <a:xfrm>
            <a:off x="838200" y="365126"/>
            <a:ext cx="10515600" cy="780094"/>
          </a:xfrm>
        </p:spPr>
        <p:txBody>
          <a:bodyPr/>
          <a:lstStyle/>
          <a:p>
            <a:pPr algn="ctr"/>
            <a:r>
              <a:rPr lang="ru-RU" sz="3600" dirty="0">
                <a:solidFill>
                  <a:prstClr val="black"/>
                </a:solidFill>
                <a:latin typeface="Arial Black" panose="020B0A04020102020204" pitchFamily="34" charset="0"/>
              </a:rPr>
              <a:t>Практическая часть:</a:t>
            </a:r>
            <a:endParaRPr lang="ru-RU" dirty="0"/>
          </a:p>
        </p:txBody>
      </p:sp>
      <p:sp>
        <p:nvSpPr>
          <p:cNvPr id="3" name="Объект 2">
            <a:extLst>
              <a:ext uri="{FF2B5EF4-FFF2-40B4-BE49-F238E27FC236}">
                <a16:creationId xmlns:a16="http://schemas.microsoft.com/office/drawing/2014/main" id="{50CA70FC-2A6F-42C6-8E23-CB0737D7BF74}"/>
              </a:ext>
            </a:extLst>
          </p:cNvPr>
          <p:cNvSpPr>
            <a:spLocks noGrp="1"/>
          </p:cNvSpPr>
          <p:nvPr>
            <p:ph idx="1"/>
          </p:nvPr>
        </p:nvSpPr>
        <p:spPr>
          <a:xfrm>
            <a:off x="550416" y="1145220"/>
            <a:ext cx="10803384" cy="5557421"/>
          </a:xfrm>
        </p:spPr>
        <p:txBody>
          <a:bodyPr>
            <a:normAutofit fontScale="70000" lnSpcReduction="20000"/>
          </a:bodyPr>
          <a:lstStyle/>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28.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Ясная Поляна (1) чудесное место. Оказавшись в этом уютном уголке (2) расположенном всего лишь в 200 км от столицы (3) и в 10 минутах езды от Тулы (4) ощущаешь себя на краю земли. Природа поражает своей красотой (5) и время здесь словно останавливается. Берёзовая аллея (6) яблоневые сады (7) парки (8) и пруды настраивают на творческий лад. Неудивительно (9) что в этих местах творил гениальный писатель Л.Н. Толстой.</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lvl="0" indent="0" algn="just">
              <a:lnSpc>
                <a:spcPct val="107000"/>
              </a:lnSpc>
              <a:buNone/>
            </a:pPr>
            <a:r>
              <a:rPr lang="ru-RU" dirty="0">
                <a:latin typeface="Times New Roman" panose="02020603050405020304" pitchFamily="18" charset="0"/>
                <a:ea typeface="Calibri" panose="020F0502020204030204" pitchFamily="34" charset="0"/>
                <a:cs typeface="Times New Roman" panose="02020603050405020304" pitchFamily="18" charset="0"/>
              </a:rPr>
              <a:t> </a:t>
            </a:r>
            <a:r>
              <a:rPr lang="ru-RU" sz="26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245679</a:t>
            </a:r>
            <a:endParaRPr lang="ru-RU" sz="26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29. Расставьте знаки препинания. Укажите цифры, на месте которых должны стоять </a:t>
            </a:r>
            <a:r>
              <a:rPr lang="ru-RU" b="1" dirty="0">
                <a:latin typeface="Times New Roman" panose="02020603050405020304" pitchFamily="18" charset="0"/>
                <a:ea typeface="Calibri" panose="020F0502020204030204" pitchFamily="34" charset="0"/>
                <a:cs typeface="Times New Roman" panose="02020603050405020304" pitchFamily="18" charset="0"/>
              </a:rPr>
              <a:t>запятые.</a:t>
            </a:r>
            <a:endParaRPr lang="ru-RU" sz="2400" dirty="0">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ru-RU" dirty="0">
                <a:latin typeface="Times New Roman" panose="02020603050405020304" pitchFamily="18" charset="0"/>
                <a:ea typeface="Calibri" panose="020F0502020204030204" pitchFamily="34" charset="0"/>
                <a:cs typeface="Times New Roman" panose="02020603050405020304" pitchFamily="18" charset="0"/>
              </a:rPr>
              <a:t>Лабиринты </a:t>
            </a:r>
            <a:r>
              <a:rPr lang="ru-RU" dirty="0" err="1">
                <a:latin typeface="Times New Roman" panose="02020603050405020304" pitchFamily="18" charset="0"/>
                <a:ea typeface="Calibri" panose="020F0502020204030204" pitchFamily="34" charset="0"/>
                <a:cs typeface="Times New Roman" panose="02020603050405020304" pitchFamily="18" charset="0"/>
              </a:rPr>
              <a:t>Заяцкого</a:t>
            </a:r>
            <a:r>
              <a:rPr lang="ru-RU" dirty="0">
                <a:latin typeface="Times New Roman" panose="02020603050405020304" pitchFamily="18" charset="0"/>
                <a:ea typeface="Calibri" panose="020F0502020204030204" pitchFamily="34" charset="0"/>
                <a:cs typeface="Times New Roman" panose="02020603050405020304" pitchFamily="18" charset="0"/>
              </a:rPr>
              <a:t> острова (1) настоящая загадка Соловецкого архипелага. Это невысокие сооружения (2) выложенные в виде спирали из мелких булыжников (3) и (4) имеющие один вход (5) и выход. Над загадкой острова учёные бьются с начала XX века (6) однако (7) единого мнения о происхождении этих лабиринтов до сих пор не существует. Тайна (8) завесу которой пока никто не может приподнять (9) манит к себе большое количество туристов.</a:t>
            </a:r>
          </a:p>
          <a:p>
            <a:pPr lvl="0" indent="0" algn="just">
              <a:lnSpc>
                <a:spcPct val="107000"/>
              </a:lnSpc>
              <a:buNone/>
            </a:pPr>
            <a:r>
              <a:rPr lang="ru-RU" sz="2600" b="1" dirty="0">
                <a:solidFill>
                  <a:srgbClr val="FF00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Ответ: 2689</a:t>
            </a:r>
            <a:endParaRPr lang="ru-RU" dirty="0"/>
          </a:p>
        </p:txBody>
      </p:sp>
    </p:spTree>
    <p:extLst>
      <p:ext uri="{BB962C8B-B14F-4D97-AF65-F5344CB8AC3E}">
        <p14:creationId xmlns:p14="http://schemas.microsoft.com/office/powerpoint/2010/main" val="792818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79BA92-254C-4FEF-9279-CFCFE0E4948A}"/>
              </a:ext>
            </a:extLst>
          </p:cNvPr>
          <p:cNvSpPr>
            <a:spLocks noGrp="1"/>
          </p:cNvSpPr>
          <p:nvPr>
            <p:ph type="title"/>
          </p:nvPr>
        </p:nvSpPr>
        <p:spPr>
          <a:xfrm>
            <a:off x="838200" y="365126"/>
            <a:ext cx="10515600" cy="957648"/>
          </a:xfrm>
        </p:spPr>
        <p:txBody>
          <a:bodyPr>
            <a:normAutofit/>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p>
        </p:txBody>
      </p:sp>
      <p:graphicFrame>
        <p:nvGraphicFramePr>
          <p:cNvPr id="4" name="Объект 3">
            <a:extLst>
              <a:ext uri="{FF2B5EF4-FFF2-40B4-BE49-F238E27FC236}">
                <a16:creationId xmlns:a16="http://schemas.microsoft.com/office/drawing/2014/main" id="{9076191F-CC07-4DD8-9B52-558368C066A3}"/>
              </a:ext>
            </a:extLst>
          </p:cNvPr>
          <p:cNvGraphicFramePr>
            <a:graphicFrameLocks noGrp="1"/>
          </p:cNvGraphicFramePr>
          <p:nvPr>
            <p:ph idx="1"/>
            <p:extLst>
              <p:ext uri="{D42A27DB-BD31-4B8C-83A1-F6EECF244321}">
                <p14:modId xmlns:p14="http://schemas.microsoft.com/office/powerpoint/2010/main" val="3139379552"/>
              </p:ext>
            </p:extLst>
          </p:nvPr>
        </p:nvGraphicFramePr>
        <p:xfrm>
          <a:off x="838200" y="1926454"/>
          <a:ext cx="10515600" cy="3957664"/>
        </p:xfrm>
        <a:graphic>
          <a:graphicData uri="http://schemas.openxmlformats.org/drawingml/2006/table">
            <a:tbl>
              <a:tblPr firstRow="1" firstCol="1" lastRow="1" lastCol="1" bandRow="1" bandCol="1"/>
              <a:tblGrid>
                <a:gridCol w="3657600">
                  <a:extLst>
                    <a:ext uri="{9D8B030D-6E8A-4147-A177-3AD203B41FA5}">
                      <a16:colId xmlns:a16="http://schemas.microsoft.com/office/drawing/2014/main" val="1886901105"/>
                    </a:ext>
                  </a:extLst>
                </a:gridCol>
                <a:gridCol w="3657600">
                  <a:extLst>
                    <a:ext uri="{9D8B030D-6E8A-4147-A177-3AD203B41FA5}">
                      <a16:colId xmlns:a16="http://schemas.microsoft.com/office/drawing/2014/main" val="2617481015"/>
                    </a:ext>
                  </a:extLst>
                </a:gridCol>
                <a:gridCol w="3200400">
                  <a:extLst>
                    <a:ext uri="{9D8B030D-6E8A-4147-A177-3AD203B41FA5}">
                      <a16:colId xmlns:a16="http://schemas.microsoft.com/office/drawing/2014/main" val="1338609700"/>
                    </a:ext>
                  </a:extLst>
                </a:gridCol>
              </a:tblGrid>
              <a:tr h="426128">
                <a:tc>
                  <a:txBody>
                    <a:bodyPr/>
                    <a:lstStyle/>
                    <a:p>
                      <a:pPr algn="ctr">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 какой конструкции: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Правило: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Пример:</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8533362"/>
                  </a:ext>
                </a:extLst>
              </a:tr>
              <a:tr h="852256">
                <a:tc rowSpan="6">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В простом предложении между подлежащим и сказуемым: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Сущ. в Им.п. – сущ. в Им.п.</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Одиночество</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в творчестве – </a:t>
                      </a: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тяжелая штука</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0147809"/>
                  </a:ext>
                </a:extLst>
              </a:tr>
              <a:tr h="426128">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a:t>
                      </a:r>
                      <a:r>
                        <a:rPr lang="ru-RU" sz="1800" b="1"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Числ</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r>
                        <a:rPr lang="ru-RU" sz="1800" b="1"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Числ</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Два </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да</a:t>
                      </a: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два</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четыре</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8264552"/>
                  </a:ext>
                </a:extLst>
              </a:tr>
              <a:tr h="426128">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a:t>
                      </a:r>
                      <a:r>
                        <a:rPr lang="ru-RU" sz="1800" b="1"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Числ</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Сущ. в </a:t>
                      </a:r>
                      <a:r>
                        <a:rPr lang="ru-RU" sz="1800" b="1" dirty="0" err="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Им.п</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Два</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четное </a:t>
                      </a: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число</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4451402"/>
                  </a:ext>
                </a:extLst>
              </a:tr>
              <a:tr h="426128">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4) Инфинитив – Инфинитив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Жить</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Родине </a:t>
                      </a: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служить</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7266488"/>
                  </a:ext>
                </a:extLst>
              </a:tr>
              <a:tr h="426128">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5) Сущ. в Им. П – инфинитив</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Наша </a:t>
                      </a: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цель</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r>
                        <a:rPr lang="ru-RU" sz="1800" b="1" u="db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получить </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знания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3860783"/>
                  </a:ext>
                </a:extLst>
              </a:tr>
              <a:tr h="852256">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6) Перед частицами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это, вот, значит</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Понять</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значит</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простить</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630899"/>
                  </a:ext>
                </a:extLst>
              </a:tr>
            </a:tbl>
          </a:graphicData>
        </a:graphic>
      </p:graphicFrame>
    </p:spTree>
    <p:extLst>
      <p:ext uri="{BB962C8B-B14F-4D97-AF65-F5344CB8AC3E}">
        <p14:creationId xmlns:p14="http://schemas.microsoft.com/office/powerpoint/2010/main" val="533402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893219-47F0-4441-8893-4938576AB996}"/>
              </a:ext>
            </a:extLst>
          </p:cNvPr>
          <p:cNvSpPr>
            <a:spLocks noGrp="1"/>
          </p:cNvSpPr>
          <p:nvPr>
            <p:ph type="title"/>
          </p:nvPr>
        </p:nvSpPr>
        <p:spPr/>
        <p:txBody>
          <a:bodyPr>
            <a:normAutofit/>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p>
        </p:txBody>
      </p:sp>
      <p:graphicFrame>
        <p:nvGraphicFramePr>
          <p:cNvPr id="5" name="Объект 4">
            <a:extLst>
              <a:ext uri="{FF2B5EF4-FFF2-40B4-BE49-F238E27FC236}">
                <a16:creationId xmlns:a16="http://schemas.microsoft.com/office/drawing/2014/main" id="{594EF4FE-0068-4CD0-93F3-DDED369A3B1F}"/>
              </a:ext>
            </a:extLst>
          </p:cNvPr>
          <p:cNvGraphicFramePr>
            <a:graphicFrameLocks noGrp="1"/>
          </p:cNvGraphicFramePr>
          <p:nvPr>
            <p:ph idx="1"/>
            <p:extLst>
              <p:ext uri="{D42A27DB-BD31-4B8C-83A1-F6EECF244321}">
                <p14:modId xmlns:p14="http://schemas.microsoft.com/office/powerpoint/2010/main" val="1076643527"/>
              </p:ext>
            </p:extLst>
          </p:nvPr>
        </p:nvGraphicFramePr>
        <p:xfrm>
          <a:off x="838200" y="2059618"/>
          <a:ext cx="10515600" cy="3977197"/>
        </p:xfrm>
        <a:graphic>
          <a:graphicData uri="http://schemas.openxmlformats.org/drawingml/2006/table">
            <a:tbl>
              <a:tblPr firstRow="1" firstCol="1" lastRow="1" lastCol="1" bandRow="1" bandCol="1"/>
              <a:tblGrid>
                <a:gridCol w="3657600">
                  <a:extLst>
                    <a:ext uri="{9D8B030D-6E8A-4147-A177-3AD203B41FA5}">
                      <a16:colId xmlns:a16="http://schemas.microsoft.com/office/drawing/2014/main" val="2928967729"/>
                    </a:ext>
                  </a:extLst>
                </a:gridCol>
                <a:gridCol w="3657600">
                  <a:extLst>
                    <a:ext uri="{9D8B030D-6E8A-4147-A177-3AD203B41FA5}">
                      <a16:colId xmlns:a16="http://schemas.microsoft.com/office/drawing/2014/main" val="3843989807"/>
                    </a:ext>
                  </a:extLst>
                </a:gridCol>
                <a:gridCol w="3200400">
                  <a:extLst>
                    <a:ext uri="{9D8B030D-6E8A-4147-A177-3AD203B41FA5}">
                      <a16:colId xmlns:a16="http://schemas.microsoft.com/office/drawing/2014/main" val="3116192764"/>
                    </a:ext>
                  </a:extLst>
                </a:gridCol>
              </a:tblGrid>
              <a:tr h="994299">
                <a:tc rowSpan="3">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В неполном предложении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при наличии паузы при опущенном сказуемом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За ночным окном – туман.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2824121"/>
                  </a:ext>
                </a:extLst>
              </a:tr>
              <a:tr h="994299">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при параллелизме частей сложного предложения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Здесь – овраги, дальше – степи, еще дальше – пустыня.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47463732"/>
                  </a:ext>
                </a:extLst>
              </a:tr>
              <a:tr h="1988599">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в сложном предложении, когда пропущенный член восстанавливается из предыдущей части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Ночи стали чернее, дни – пасмурнее.</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2317434"/>
                  </a:ext>
                </a:extLst>
              </a:tr>
            </a:tbl>
          </a:graphicData>
        </a:graphic>
      </p:graphicFrame>
    </p:spTree>
    <p:extLst>
      <p:ext uri="{BB962C8B-B14F-4D97-AF65-F5344CB8AC3E}">
        <p14:creationId xmlns:p14="http://schemas.microsoft.com/office/powerpoint/2010/main" val="3719918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EE8E8FE-E69D-463D-941B-C57ABB1D099A}"/>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endParaRPr lang="ru-RU" dirty="0"/>
          </a:p>
        </p:txBody>
      </p:sp>
      <p:graphicFrame>
        <p:nvGraphicFramePr>
          <p:cNvPr id="4" name="Объект 3">
            <a:extLst>
              <a:ext uri="{FF2B5EF4-FFF2-40B4-BE49-F238E27FC236}">
                <a16:creationId xmlns:a16="http://schemas.microsoft.com/office/drawing/2014/main" id="{3D0AD869-C25D-4D15-BD71-C34F1674744E}"/>
              </a:ext>
            </a:extLst>
          </p:cNvPr>
          <p:cNvGraphicFramePr>
            <a:graphicFrameLocks noGrp="1"/>
          </p:cNvGraphicFramePr>
          <p:nvPr>
            <p:ph idx="1"/>
            <p:extLst>
              <p:ext uri="{D42A27DB-BD31-4B8C-83A1-F6EECF244321}">
                <p14:modId xmlns:p14="http://schemas.microsoft.com/office/powerpoint/2010/main" val="2480004850"/>
              </p:ext>
            </p:extLst>
          </p:nvPr>
        </p:nvGraphicFramePr>
        <p:xfrm>
          <a:off x="719092" y="1970843"/>
          <a:ext cx="10634708" cy="3968318"/>
        </p:xfrm>
        <a:graphic>
          <a:graphicData uri="http://schemas.openxmlformats.org/drawingml/2006/table">
            <a:tbl>
              <a:tblPr firstRow="1" firstCol="1" lastRow="1" lastCol="1" bandRow="1" bandCol="1"/>
              <a:tblGrid>
                <a:gridCol w="3699029">
                  <a:extLst>
                    <a:ext uri="{9D8B030D-6E8A-4147-A177-3AD203B41FA5}">
                      <a16:colId xmlns:a16="http://schemas.microsoft.com/office/drawing/2014/main" val="1301118571"/>
                    </a:ext>
                  </a:extLst>
                </a:gridCol>
                <a:gridCol w="3699029">
                  <a:extLst>
                    <a:ext uri="{9D8B030D-6E8A-4147-A177-3AD203B41FA5}">
                      <a16:colId xmlns:a16="http://schemas.microsoft.com/office/drawing/2014/main" val="3610902169"/>
                    </a:ext>
                  </a:extLst>
                </a:gridCol>
                <a:gridCol w="3236650">
                  <a:extLst>
                    <a:ext uri="{9D8B030D-6E8A-4147-A177-3AD203B41FA5}">
                      <a16:colId xmlns:a16="http://schemas.microsoft.com/office/drawing/2014/main" val="1006689279"/>
                    </a:ext>
                  </a:extLst>
                </a:gridCol>
              </a:tblGrid>
              <a:tr h="1488119">
                <a:tc rowSpan="2">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При однородных членах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после однородных членов перед обобщающим словом.</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 ( )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 лужайке, в беседке, на площадке для гольфа – </a:t>
                      </a:r>
                      <a:r>
                        <a:rPr lang="ru-RU" sz="1800" b="1" u="sng">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всюду</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тишина.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547217"/>
                  </a:ext>
                </a:extLst>
              </a:tr>
              <a:tr h="2480199">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при однородных членах, стоящих после обобщающего слова, если после них предложение продолжается</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 ( ), ( )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Все: и товарищи, и дамы – стали уверять Беликова, что он должен жениться.</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2469567"/>
                  </a:ext>
                </a:extLst>
              </a:tr>
            </a:tbl>
          </a:graphicData>
        </a:graphic>
      </p:graphicFrame>
    </p:spTree>
    <p:extLst>
      <p:ext uri="{BB962C8B-B14F-4D97-AF65-F5344CB8AC3E}">
        <p14:creationId xmlns:p14="http://schemas.microsoft.com/office/powerpoint/2010/main" val="2158301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488E1FC-0123-4759-B8BF-4218CF130C35}"/>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endParaRPr lang="ru-RU" dirty="0"/>
          </a:p>
        </p:txBody>
      </p:sp>
      <p:graphicFrame>
        <p:nvGraphicFramePr>
          <p:cNvPr id="4" name="Объект 3">
            <a:extLst>
              <a:ext uri="{FF2B5EF4-FFF2-40B4-BE49-F238E27FC236}">
                <a16:creationId xmlns:a16="http://schemas.microsoft.com/office/drawing/2014/main" id="{07305A12-7FC2-4FCC-8C68-8A6A98019258}"/>
              </a:ext>
            </a:extLst>
          </p:cNvPr>
          <p:cNvGraphicFramePr>
            <a:graphicFrameLocks noGrp="1"/>
          </p:cNvGraphicFramePr>
          <p:nvPr>
            <p:ph idx="1"/>
            <p:extLst>
              <p:ext uri="{D42A27DB-BD31-4B8C-83A1-F6EECF244321}">
                <p14:modId xmlns:p14="http://schemas.microsoft.com/office/powerpoint/2010/main" val="366430909"/>
              </p:ext>
            </p:extLst>
          </p:nvPr>
        </p:nvGraphicFramePr>
        <p:xfrm>
          <a:off x="838200" y="1890944"/>
          <a:ext cx="10409808" cy="3648722"/>
        </p:xfrm>
        <a:graphic>
          <a:graphicData uri="http://schemas.openxmlformats.org/drawingml/2006/table">
            <a:tbl>
              <a:tblPr firstRow="1" firstCol="1" lastRow="1" lastCol="1" bandRow="1" bandCol="1"/>
              <a:tblGrid>
                <a:gridCol w="3620803">
                  <a:extLst>
                    <a:ext uri="{9D8B030D-6E8A-4147-A177-3AD203B41FA5}">
                      <a16:colId xmlns:a16="http://schemas.microsoft.com/office/drawing/2014/main" val="2408056517"/>
                    </a:ext>
                  </a:extLst>
                </a:gridCol>
                <a:gridCol w="3620803">
                  <a:extLst>
                    <a:ext uri="{9D8B030D-6E8A-4147-A177-3AD203B41FA5}">
                      <a16:colId xmlns:a16="http://schemas.microsoft.com/office/drawing/2014/main" val="1176479267"/>
                    </a:ext>
                  </a:extLst>
                </a:gridCol>
                <a:gridCol w="3168202">
                  <a:extLst>
                    <a:ext uri="{9D8B030D-6E8A-4147-A177-3AD203B41FA5}">
                      <a16:colId xmlns:a16="http://schemas.microsoft.com/office/drawing/2014/main" val="3449658567"/>
                    </a:ext>
                  </a:extLst>
                </a:gridCol>
              </a:tblGrid>
              <a:tr h="2084984">
                <a:tc rowSpan="2">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4. В предложениях с приложением</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 перед приложением, стоящим в конце предложения и поясняющим какой-либо член предложения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 маяке жил только сторож – </a:t>
                      </a:r>
                      <a:r>
                        <a:rPr lang="ru-RU" sz="18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старый глухой швед, бывший шкипер.</a:t>
                      </a:r>
                      <a:endPar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2414417"/>
                  </a:ext>
                </a:extLst>
              </a:tr>
              <a:tr h="1563738">
                <a:tc vMerge="1">
                  <a:txBody>
                    <a:bodyPr/>
                    <a:lstStyle/>
                    <a:p>
                      <a:endParaRPr lang="ru-RU"/>
                    </a:p>
                  </a:txBody>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для выделения приложения с двух сторон запятыми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Степь – </a:t>
                      </a:r>
                      <a:r>
                        <a:rPr lang="ru-RU" sz="1800" b="1" i="1" u="wavy"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бесконечная равнина</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всегда была мила его сердцу.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9263980"/>
                  </a:ext>
                </a:extLst>
              </a:tr>
            </a:tbl>
          </a:graphicData>
        </a:graphic>
      </p:graphicFrame>
    </p:spTree>
    <p:extLst>
      <p:ext uri="{BB962C8B-B14F-4D97-AF65-F5344CB8AC3E}">
        <p14:creationId xmlns:p14="http://schemas.microsoft.com/office/powerpoint/2010/main" val="1097597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09B010-0628-43B7-B6C3-2993903A9E6B}"/>
              </a:ext>
            </a:extLst>
          </p:cNvPr>
          <p:cNvSpPr>
            <a:spLocks noGrp="1"/>
          </p:cNvSpPr>
          <p:nvPr>
            <p:ph type="title"/>
          </p:nvPr>
        </p:nvSpPr>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endParaRPr lang="ru-RU" dirty="0"/>
          </a:p>
        </p:txBody>
      </p:sp>
      <p:graphicFrame>
        <p:nvGraphicFramePr>
          <p:cNvPr id="4" name="Объект 3">
            <a:extLst>
              <a:ext uri="{FF2B5EF4-FFF2-40B4-BE49-F238E27FC236}">
                <a16:creationId xmlns:a16="http://schemas.microsoft.com/office/drawing/2014/main" id="{75CCC506-A139-4119-A68A-08B79D2A4D42}"/>
              </a:ext>
            </a:extLst>
          </p:cNvPr>
          <p:cNvGraphicFramePr>
            <a:graphicFrameLocks noGrp="1"/>
          </p:cNvGraphicFramePr>
          <p:nvPr>
            <p:ph idx="1"/>
            <p:extLst>
              <p:ext uri="{D42A27DB-BD31-4B8C-83A1-F6EECF244321}">
                <p14:modId xmlns:p14="http://schemas.microsoft.com/office/powerpoint/2010/main" val="2937940755"/>
              </p:ext>
            </p:extLst>
          </p:nvPr>
        </p:nvGraphicFramePr>
        <p:xfrm>
          <a:off x="838200" y="2104007"/>
          <a:ext cx="10515600" cy="3515557"/>
        </p:xfrm>
        <a:graphic>
          <a:graphicData uri="http://schemas.openxmlformats.org/drawingml/2006/table">
            <a:tbl>
              <a:tblPr firstRow="1" firstCol="1" lastRow="1" lastCol="1" bandRow="1" bandCol="1"/>
              <a:tblGrid>
                <a:gridCol w="2628900">
                  <a:extLst>
                    <a:ext uri="{9D8B030D-6E8A-4147-A177-3AD203B41FA5}">
                      <a16:colId xmlns:a16="http://schemas.microsoft.com/office/drawing/2014/main" val="2211333836"/>
                    </a:ext>
                  </a:extLst>
                </a:gridCol>
                <a:gridCol w="4206240">
                  <a:extLst>
                    <a:ext uri="{9D8B030D-6E8A-4147-A177-3AD203B41FA5}">
                      <a16:colId xmlns:a16="http://schemas.microsoft.com/office/drawing/2014/main" val="3423625567"/>
                    </a:ext>
                  </a:extLst>
                </a:gridCol>
                <a:gridCol w="3680460">
                  <a:extLst>
                    <a:ext uri="{9D8B030D-6E8A-4147-A177-3AD203B41FA5}">
                      <a16:colId xmlns:a16="http://schemas.microsoft.com/office/drawing/2014/main" val="1525922057"/>
                    </a:ext>
                  </a:extLst>
                </a:gridCol>
              </a:tblGrid>
              <a:tr h="3515557">
                <a:tc>
                  <a:txBody>
                    <a:bodyPr/>
                    <a:lstStyle/>
                    <a:p>
                      <a:pPr algn="just">
                        <a:spcAft>
                          <a:spcPts val="0"/>
                        </a:spcAft>
                      </a:pP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5. В сложносочиненном предложении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во второй части содержится неожиданное присоединение или резкое противопоставление. </a:t>
                      </a:r>
                    </a:p>
                    <a:p>
                      <a:pPr algn="just">
                        <a:spcAft>
                          <a:spcPts val="0"/>
                        </a:spcAft>
                      </a:pP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а, и [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Все</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24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вскочили, схватились</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за ружья – и </a:t>
                      </a:r>
                      <a:r>
                        <a:rPr lang="ru-RU" sz="24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пошла</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2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потеха</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p>
                      <a:pPr algn="just">
                        <a:spcAft>
                          <a:spcPts val="0"/>
                        </a:spcAft>
                      </a:pP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Еще </a:t>
                      </a:r>
                      <a:r>
                        <a:rPr lang="ru-RU" sz="2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напор</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и </a:t>
                      </a:r>
                      <a:r>
                        <a:rPr lang="ru-RU" sz="2400" b="1" u="sng"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враг</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2400" b="1" u="dbl"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бежит</a:t>
                      </a:r>
                      <a:r>
                        <a:rPr lang="ru-RU" sz="24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043215"/>
                  </a:ext>
                </a:extLst>
              </a:tr>
            </a:tbl>
          </a:graphicData>
        </a:graphic>
      </p:graphicFrame>
    </p:spTree>
    <p:extLst>
      <p:ext uri="{BB962C8B-B14F-4D97-AF65-F5344CB8AC3E}">
        <p14:creationId xmlns:p14="http://schemas.microsoft.com/office/powerpoint/2010/main" val="2558084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51EB487-29F8-4016-9A95-531F079C4E8F}"/>
              </a:ext>
            </a:extLst>
          </p:cNvPr>
          <p:cNvSpPr>
            <a:spLocks noGrp="1"/>
          </p:cNvSpPr>
          <p:nvPr>
            <p:ph type="title"/>
          </p:nvPr>
        </p:nvSpPr>
        <p:spPr>
          <a:xfrm>
            <a:off x="838200" y="365126"/>
            <a:ext cx="10515600" cy="788972"/>
          </a:xfrm>
        </p:spPr>
        <p:txBody>
          <a:bodyPr/>
          <a:lstStyle/>
          <a:p>
            <a:pPr algn="ctr"/>
            <a:r>
              <a:rPr lang="ru-RU" sz="4000" b="1" dirty="0">
                <a:solidFill>
                  <a:srgbClr val="FF0000"/>
                </a:solidFill>
                <a:effectLst>
                  <a:outerShdw blurRad="38100" dist="38100" dir="2700000" algn="tl">
                    <a:srgbClr val="000000">
                      <a:alpha val="43137"/>
                    </a:srgbClr>
                  </a:outerShdw>
                </a:effectLst>
                <a:latin typeface="Arial Black" panose="020B0A04020102020204" pitchFamily="34" charset="0"/>
              </a:rPr>
              <a:t>Правила постановки тире:</a:t>
            </a:r>
            <a:endParaRPr lang="ru-RU" dirty="0"/>
          </a:p>
        </p:txBody>
      </p:sp>
      <p:graphicFrame>
        <p:nvGraphicFramePr>
          <p:cNvPr id="4" name="Объект 3">
            <a:extLst>
              <a:ext uri="{FF2B5EF4-FFF2-40B4-BE49-F238E27FC236}">
                <a16:creationId xmlns:a16="http://schemas.microsoft.com/office/drawing/2014/main" id="{E26509A0-FAE4-4387-8F1D-32D376B18FF7}"/>
              </a:ext>
            </a:extLst>
          </p:cNvPr>
          <p:cNvGraphicFramePr>
            <a:graphicFrameLocks noGrp="1"/>
          </p:cNvGraphicFramePr>
          <p:nvPr>
            <p:ph idx="1"/>
            <p:extLst>
              <p:ext uri="{D42A27DB-BD31-4B8C-83A1-F6EECF244321}">
                <p14:modId xmlns:p14="http://schemas.microsoft.com/office/powerpoint/2010/main" val="3556469225"/>
              </p:ext>
            </p:extLst>
          </p:nvPr>
        </p:nvGraphicFramePr>
        <p:xfrm>
          <a:off x="1006876" y="985422"/>
          <a:ext cx="10515600" cy="5760720"/>
        </p:xfrm>
        <a:graphic>
          <a:graphicData uri="http://schemas.openxmlformats.org/drawingml/2006/table">
            <a:tbl>
              <a:tblPr firstRow="1" firstCol="1" lastRow="1" lastCol="1" bandRow="1" bandCol="1"/>
              <a:tblGrid>
                <a:gridCol w="3657600">
                  <a:extLst>
                    <a:ext uri="{9D8B030D-6E8A-4147-A177-3AD203B41FA5}">
                      <a16:colId xmlns:a16="http://schemas.microsoft.com/office/drawing/2014/main" val="1940795868"/>
                    </a:ext>
                  </a:extLst>
                </a:gridCol>
                <a:gridCol w="3657600">
                  <a:extLst>
                    <a:ext uri="{9D8B030D-6E8A-4147-A177-3AD203B41FA5}">
                      <a16:colId xmlns:a16="http://schemas.microsoft.com/office/drawing/2014/main" val="3284744825"/>
                    </a:ext>
                  </a:extLst>
                </a:gridCol>
                <a:gridCol w="3200400">
                  <a:extLst>
                    <a:ext uri="{9D8B030D-6E8A-4147-A177-3AD203B41FA5}">
                      <a16:colId xmlns:a16="http://schemas.microsoft.com/office/drawing/2014/main" val="1912037823"/>
                    </a:ext>
                  </a:extLst>
                </a:gridCol>
              </a:tblGrid>
              <a:tr h="1181998">
                <a:tc rowSpan="4">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6. В бессоюзном сложном предложении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1</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)(Когда)</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первая часть указывает на время</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(Если) </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 ].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или условие действия, о котором говорится во второй части.</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Лес рубят – щепки летят.</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Кукушка закуковала – пора сеять лен.</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7491987"/>
                  </a:ext>
                </a:extLst>
              </a:tr>
              <a:tr h="984998">
                <a:tc vMerge="1">
                  <a:txBody>
                    <a:bodyPr/>
                    <a:lstStyle/>
                    <a:p>
                      <a:endParaRPr lang="ru-RU"/>
                    </a:p>
                  </a:txBody>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2) [ ] – </a:t>
                      </a:r>
                      <a:r>
                        <a:rPr lang="ru-RU" sz="1800" b="1" i="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(поэтому) </a:t>
                      </a: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вторая часть заключает в себе следствие, вывод из того, о чем говорится в первой части.</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Не было возможности уйти незаметно – он вышел открыто.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1516480"/>
                  </a:ext>
                </a:extLst>
              </a:tr>
              <a:tr h="984998">
                <a:tc vMerge="1">
                  <a:txBody>
                    <a:bodyPr/>
                    <a:lstStyle/>
                    <a:p>
                      <a:endParaRPr lang="ru-RU"/>
                    </a:p>
                  </a:txBody>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3) [ ]– </a:t>
                      </a:r>
                      <a:r>
                        <a:rPr lang="ru-RU" sz="1800" b="1" i="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(словно, точно будто) </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Во второй части содержится сравнение с тем, о чем говорится в первой части.</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Молвит слово – соловей поет.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1200475"/>
                  </a:ext>
                </a:extLst>
              </a:tr>
              <a:tr h="984998">
                <a:tc vMerge="1">
                  <a:txBody>
                    <a:bodyPr/>
                    <a:lstStyle/>
                    <a:p>
                      <a:endParaRPr lang="ru-RU"/>
                    </a:p>
                  </a:txBody>
                  <a:tcPr/>
                </a:tc>
                <a:tc>
                  <a:txBody>
                    <a:bodyPr/>
                    <a:lstStyle/>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4) [ ] – </a:t>
                      </a:r>
                      <a:r>
                        <a:rPr lang="ru-RU" sz="1800" b="1" i="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(а, но, и)</a:t>
                      </a: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 [ ]. </a:t>
                      </a:r>
                    </a:p>
                    <a:p>
                      <a:pPr algn="just">
                        <a:spcAft>
                          <a:spcPts val="0"/>
                        </a:spcAft>
                      </a:pPr>
                      <a:r>
                        <a:rPr lang="ru-RU" sz="1800" b="1">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Для выражения быстрой смены событий или резкого противопоставления.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Я с самого начала все знала про стихи – я ничего не знала о прозе.</a:t>
                      </a:r>
                    </a:p>
                    <a:p>
                      <a:pPr algn="just">
                        <a:spcAft>
                          <a:spcPts val="0"/>
                        </a:spcAft>
                      </a:pPr>
                      <a:r>
                        <a:rPr lang="ru-RU" sz="18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Сыр выпал – с ним была плутовка такова.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9076257"/>
                  </a:ext>
                </a:extLst>
              </a:tr>
            </a:tbl>
          </a:graphicData>
        </a:graphic>
      </p:graphicFrame>
    </p:spTree>
    <p:extLst>
      <p:ext uri="{BB962C8B-B14F-4D97-AF65-F5344CB8AC3E}">
        <p14:creationId xmlns:p14="http://schemas.microsoft.com/office/powerpoint/2010/main" val="239919461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5202</Words>
  <Application>Microsoft Office PowerPoint</Application>
  <PresentationFormat>Широкоэкранный</PresentationFormat>
  <Paragraphs>348</Paragraphs>
  <Slides>31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31</vt:i4>
      </vt:variant>
    </vt:vector>
  </HeadingPairs>
  <TitlesOfParts>
    <vt:vector size="37" baseType="lpstr">
      <vt:lpstr>Arial</vt:lpstr>
      <vt:lpstr>Arial Black</vt:lpstr>
      <vt:lpstr>Calibri</vt:lpstr>
      <vt:lpstr>Calibri Light</vt:lpstr>
      <vt:lpstr>Times New Roman</vt:lpstr>
      <vt:lpstr>Тема Office</vt:lpstr>
      <vt:lpstr>Пунктуационный анализ</vt:lpstr>
      <vt:lpstr>3. Пунктуационный анализ: </vt:lpstr>
      <vt:lpstr>Презентация PowerPoint</vt:lpstr>
      <vt:lpstr>Правила постановки тире:</vt:lpstr>
      <vt:lpstr>Правила постановки тире:</vt:lpstr>
      <vt:lpstr>Правила постановки тире:</vt:lpstr>
      <vt:lpstr>Правила постановки тире:</vt:lpstr>
      <vt:lpstr>Правила постановки тире:</vt:lpstr>
      <vt:lpstr>Правила постановки тире:</vt:lpstr>
      <vt:lpstr>Правила постановки тире:</vt:lpstr>
      <vt:lpstr>Практическая часть:</vt:lpstr>
      <vt:lpstr>Практическая часть:</vt:lpstr>
      <vt:lpstr>Правила постановки двоеточия:</vt:lpstr>
      <vt:lpstr>Презентация PowerPoint</vt:lpstr>
      <vt:lpstr>Практическая часть:</vt:lpstr>
      <vt:lpstr>Правила постановки кавычек:</vt:lpstr>
      <vt:lpstr>Практическая часть:</vt:lpstr>
      <vt:lpstr>Правила постановки запятой:</vt:lpstr>
      <vt:lpstr>Презентация PowerPoint</vt:lpstr>
      <vt:lpstr>Правила постановки запятой:</vt:lpstr>
      <vt:lpstr>Правила постановки запятой:</vt:lpstr>
      <vt:lpstr>Правила постановки запятой:</vt:lpstr>
      <vt:lpstr>Правила постановки запятой:</vt:lpstr>
      <vt:lpstr>Презентация PowerPoint</vt:lpstr>
      <vt:lpstr>Практическая часть:</vt:lpstr>
      <vt:lpstr>Практическая часть:</vt:lpstr>
      <vt:lpstr>Практическая часть:</vt:lpstr>
      <vt:lpstr>Практическая часть:</vt:lpstr>
      <vt:lpstr>Практическая часть:</vt:lpstr>
      <vt:lpstr>Практическая часть:</vt:lpstr>
      <vt:lpstr>Практическая часть: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Инга</dc:creator>
  <cp:lastModifiedBy>Инга</cp:lastModifiedBy>
  <cp:revision>11</cp:revision>
  <dcterms:created xsi:type="dcterms:W3CDTF">2020-04-29T07:43:02Z</dcterms:created>
  <dcterms:modified xsi:type="dcterms:W3CDTF">2020-04-29T10:01:01Z</dcterms:modified>
</cp:coreProperties>
</file>