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88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273" r:id="rId49"/>
    <p:sldId id="26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0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3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3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4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16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7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2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E0868-8D8B-4648-9A46-98AB6D0CD0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2CF2-1AB3-4F3C-BFB2-B35144B1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9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hallenna.narod.ru/russian_OGE-zhiznennye-cennosti.html#7" TargetMode="External"/><Relationship Id="rId13" Type="http://schemas.openxmlformats.org/officeDocument/2006/relationships/hyperlink" Target="http://hallenna.narod.ru/russian_OGE-nravstven-vybor-teksty.html" TargetMode="External"/><Relationship Id="rId3" Type="http://schemas.openxmlformats.org/officeDocument/2006/relationships/hyperlink" Target="http://hallenna.narod.ru/russian_OGE-vnutren-mir-teksty.html" TargetMode="External"/><Relationship Id="rId7" Type="http://schemas.openxmlformats.org/officeDocument/2006/relationships/hyperlink" Target="http://hallenna.narod.ru/russian_OGE-druzhba-teksty.html" TargetMode="External"/><Relationship Id="rId12" Type="http://schemas.openxmlformats.org/officeDocument/2006/relationships/hyperlink" Target="http://hallenna.narod.ru/russian_OGE-neuverennost-teksty.html" TargetMode="External"/><Relationship Id="rId2" Type="http://schemas.openxmlformats.org/officeDocument/2006/relationships/hyperlink" Target="http://hallenna.narod.ru/russian_OGE-vzaimovyruchka-teks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llenna.narod.ru/russian_OGE-dragocen-knigi-teksty.html" TargetMode="External"/><Relationship Id="rId11" Type="http://schemas.openxmlformats.org/officeDocument/2006/relationships/hyperlink" Target="http://hallenna.narod.ru/russian_OGE-iskusstvo-teksty.html" TargetMode="External"/><Relationship Id="rId5" Type="http://schemas.openxmlformats.org/officeDocument/2006/relationships/hyperlink" Target="http://hallenna.narod.ru/russian_OGE-dobrota-teksty.html" TargetMode="External"/><Relationship Id="rId15" Type="http://schemas.openxmlformats.org/officeDocument/2006/relationships/hyperlink" Target="http://hallenna.narod.ru/russian_OGE-schastje-teksty.html" TargetMode="External"/><Relationship Id="rId10" Type="http://schemas.openxmlformats.org/officeDocument/2006/relationships/hyperlink" Target="http://hallenna.narod.ru/russian_OGE-materinskaja-lubov-teksty.html" TargetMode="External"/><Relationship Id="rId4" Type="http://schemas.openxmlformats.org/officeDocument/2006/relationships/hyperlink" Target="http://hallenna.narod.ru/russian_OGE-vybor-teksty.html" TargetMode="External"/><Relationship Id="rId9" Type="http://schemas.openxmlformats.org/officeDocument/2006/relationships/hyperlink" Target="http://hallenna.narod.ru/russian_OGE-lubov-teksty.html" TargetMode="External"/><Relationship Id="rId14" Type="http://schemas.openxmlformats.org/officeDocument/2006/relationships/hyperlink" Target="http://hallenna.narod.ru/russian_OGE-sila-duxa-teksty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/>
              <a:t>Приемы компрессии текста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8238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441388"/>
              </p:ext>
            </p:extLst>
          </p:nvPr>
        </p:nvGraphicFramePr>
        <p:xfrm>
          <a:off x="457200" y="764704"/>
          <a:ext cx="8229600" cy="605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228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2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Жители посёлка проводят свой досуг по-разному. 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Кто-то перечитывает любимые с детства жюль-верновские романы; кто-то проводит много времени на реке или в лесу. Основное занятие подростков - спортивные игры и соревнования. Самым запоминающимся событием был прошлогодний велокросс.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Жители посёлка проводят свой досуг по-разному, 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зависимости от вкусов и привычек.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92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Упрощение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слияние нескольких предложений в одно;</a:t>
            </a:r>
          </a:p>
          <a:p>
            <a:pPr marL="0" indent="0">
              <a:buNone/>
            </a:pPr>
            <a:r>
              <a:rPr lang="ru-RU" dirty="0"/>
              <a:t>• замена предложения или его части указательным местоимением;</a:t>
            </a:r>
          </a:p>
          <a:p>
            <a:pPr marL="0" indent="0">
              <a:buNone/>
            </a:pPr>
            <a:r>
              <a:rPr lang="ru-RU" dirty="0"/>
              <a:t>• замена сложноподчинённого предложения простым;</a:t>
            </a:r>
          </a:p>
          <a:p>
            <a:pPr marL="0" indent="0">
              <a:buNone/>
            </a:pPr>
            <a:r>
              <a:rPr lang="ru-RU" dirty="0"/>
              <a:t>• замена фрагмента предложения синонимичным выражением.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2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3533"/>
              </p:ext>
            </p:extLst>
          </p:nvPr>
        </p:nvGraphicFramePr>
        <p:xfrm>
          <a:off x="457200" y="1600200"/>
          <a:ext cx="82296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Небольшое помещение на втором этаже занимает фирма, 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которая предлагает своим клиентам туры по всем континентам и странам.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Небольшое помещение на втором этаже занимает 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туристическая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фирма.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71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722859"/>
              </p:ext>
            </p:extLst>
          </p:nvPr>
        </p:nvGraphicFramePr>
        <p:xfrm>
          <a:off x="457200" y="1600200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читаешь дневник Никитина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то чувствуешь его беспредельную любовь к родине.</a:t>
                      </a:r>
                      <a:b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Читая дневник Никитина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чувству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ешь его беспредельную любовь к родине.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26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501849"/>
              </p:ext>
            </p:extLst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русской земле столько прелести,</a:t>
                      </a:r>
                      <a:r>
                        <a:rPr lang="ru-RU" sz="2400" baseline="0" dirty="0" smtClean="0"/>
                        <a:t> что всем художникам хватит </a:t>
                      </a:r>
                      <a:r>
                        <a:rPr lang="ru-RU" sz="2400" i="1" baseline="0" dirty="0" smtClean="0"/>
                        <a:t>на тысячи лет, </a:t>
                      </a:r>
                      <a:r>
                        <a:rPr lang="ru-RU" sz="2400" baseline="0" dirty="0" smtClean="0"/>
                        <a:t>- говорил </a:t>
                      </a:r>
                      <a:r>
                        <a:rPr lang="ru-RU" sz="2400" i="1" baseline="0" dirty="0" smtClean="0"/>
                        <a:t>мой попутчик, оказавшийся художником</a:t>
                      </a:r>
                      <a:r>
                        <a:rPr lang="ru-RU" sz="2400" baseline="0" dirty="0" smtClean="0"/>
                        <a:t>. – Но знаете, - </a:t>
                      </a:r>
                      <a:r>
                        <a:rPr lang="ru-RU" sz="2400" i="1" baseline="0" dirty="0" smtClean="0"/>
                        <a:t>добавил он с тревогой</a:t>
                      </a:r>
                      <a:r>
                        <a:rPr lang="ru-RU" sz="2400" baseline="0" dirty="0" smtClean="0"/>
                        <a:t>, - что-то человек начал очень уж затаптывать и разорять землю.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Мой попутчик, </a:t>
                      </a:r>
                      <a:r>
                        <a:rPr lang="ru-RU" sz="2400" i="1" dirty="0" smtClean="0"/>
                        <a:t>художник,</a:t>
                      </a:r>
                      <a:r>
                        <a:rPr lang="ru-RU" sz="2400" i="1" baseline="0" dirty="0" smtClean="0"/>
                        <a:t> г</a:t>
                      </a:r>
                      <a:r>
                        <a:rPr lang="ru-RU" sz="2400" dirty="0" smtClean="0"/>
                        <a:t>оворил,</a:t>
                      </a:r>
                      <a:r>
                        <a:rPr lang="ru-RU" sz="2400" baseline="0" dirty="0" smtClean="0"/>
                        <a:t> ч</a:t>
                      </a:r>
                      <a:r>
                        <a:rPr lang="ru-RU" sz="2400" dirty="0" smtClean="0"/>
                        <a:t>то красоты русской земли </a:t>
                      </a:r>
                      <a:r>
                        <a:rPr lang="ru-RU" sz="2400" i="1" dirty="0" smtClean="0"/>
                        <a:t>надолго</a:t>
                      </a:r>
                      <a:r>
                        <a:rPr lang="ru-RU" sz="2400" dirty="0" smtClean="0"/>
                        <a:t> хватит всем художникам, однако </a:t>
                      </a:r>
                      <a:r>
                        <a:rPr lang="ru-RU" sz="2400" i="1" dirty="0" smtClean="0"/>
                        <a:t>сожалел,</a:t>
                      </a:r>
                      <a:r>
                        <a:rPr lang="ru-RU" sz="2400" dirty="0" smtClean="0"/>
                        <a:t> что в последнее время человек начал очень разорять землю.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621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Практическая работа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5573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Неуверенность в себе - проблема древняя, однако она привлекла внимание </a:t>
            </a:r>
            <a:r>
              <a:rPr lang="ru-RU" dirty="0">
                <a:solidFill>
                  <a:srgbClr val="FF0000"/>
                </a:solidFill>
              </a:rPr>
              <a:t>медиков, педагогов и психологов</a:t>
            </a:r>
            <a:r>
              <a:rPr lang="ru-RU" dirty="0"/>
              <a:t> сравнительно недавно - в середине XX века. Именно тогда стало понятно: всё усиливающаяся неуверенность в себе может стать причиной массы неприятностей - </a:t>
            </a:r>
            <a:r>
              <a:rPr lang="ru-RU" dirty="0">
                <a:solidFill>
                  <a:srgbClr val="FF0000"/>
                </a:solidFill>
              </a:rPr>
              <a:t>вплоть до серьёзных заболеваний, не говоря уже о житейских проблемах.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01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Неуверенность в себе - проблема древняя, однако она привлекла внимание </a:t>
            </a:r>
            <a:r>
              <a:rPr lang="ru-RU" dirty="0" smtClean="0"/>
              <a:t>специалистов </a:t>
            </a:r>
            <a:r>
              <a:rPr lang="ru-RU" dirty="0"/>
              <a:t>сравнительно недавно - в середине XX века. Именно тогда стало понятно: всё усиливающаяся неуверенность в себе может стать причиной массы неприятностей  </a:t>
            </a:r>
            <a:r>
              <a:rPr lang="ru-RU" dirty="0" smtClean="0"/>
              <a:t>и даже серьёзных заболеваний.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25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  </a:t>
            </a:r>
            <a:r>
              <a:rPr lang="ru-RU" dirty="0">
                <a:solidFill>
                  <a:srgbClr val="FF0000"/>
                </a:solidFill>
              </a:rPr>
              <a:t>А проблемы психологические? </a:t>
            </a:r>
            <a:r>
              <a:rPr lang="ru-RU" dirty="0"/>
              <a:t>Ведь неуверенность в себе может послужить почвой постоянной зависимости от чужого мнения. Представим себе, как неудобно чувствует себя зависимый: чужие оценки кажутся ему гораздо более важными и значимыми, чем собственные; </a:t>
            </a:r>
            <a:r>
              <a:rPr lang="ru-RU" dirty="0">
                <a:solidFill>
                  <a:srgbClr val="FF0000"/>
                </a:solidFill>
              </a:rPr>
              <a:t>каждый свой поступок он видит прежде всего глазами окружающих</a:t>
            </a:r>
            <a:r>
              <a:rPr lang="ru-RU" dirty="0"/>
              <a:t>. А главное, ему хочется одобрения ото всех, </a:t>
            </a:r>
            <a:r>
              <a:rPr lang="ru-RU" dirty="0">
                <a:solidFill>
                  <a:srgbClr val="FF0000"/>
                </a:solidFill>
              </a:rPr>
              <a:t>начиная с близких и заканчивая пассажирами в трамвае</a:t>
            </a:r>
            <a:r>
              <a:rPr lang="ru-RU" dirty="0"/>
              <a:t>. Такой человек становится нерешительным и не может правильно оценить жизненные ситуации.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78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  Н</a:t>
            </a:r>
            <a:r>
              <a:rPr lang="ru-RU" dirty="0" smtClean="0"/>
              <a:t>еуверенность </a:t>
            </a:r>
            <a:r>
              <a:rPr lang="ru-RU" dirty="0"/>
              <a:t>в себе может послужить почвой постоянной зависимости от чужого мнения. Представим себе, как неудобно чувствует себя зависимый: чужие оценки кажутся ему гораздо более важными и значимыми, чем </a:t>
            </a:r>
            <a:r>
              <a:rPr lang="ru-RU" dirty="0" smtClean="0"/>
              <a:t>собственные. </a:t>
            </a:r>
            <a:r>
              <a:rPr lang="ru-RU" dirty="0"/>
              <a:t>А главное, ему хочется одобрения </a:t>
            </a:r>
            <a:r>
              <a:rPr lang="ru-RU" dirty="0" smtClean="0"/>
              <a:t>абсолютно от всех. </a:t>
            </a:r>
            <a:r>
              <a:rPr lang="ru-RU" dirty="0"/>
              <a:t>Такой человек становится нерешительным и не может правильно оценить жизненные ситуации.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12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Исключение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исключение повторов;</a:t>
            </a:r>
          </a:p>
          <a:p>
            <a:pPr marL="0" indent="0">
              <a:buNone/>
            </a:pPr>
            <a:r>
              <a:rPr lang="ru-RU" dirty="0"/>
              <a:t>• исключение одного или нескольких из синонимов;</a:t>
            </a:r>
          </a:p>
          <a:p>
            <a:pPr marL="0" indent="0">
              <a:buNone/>
            </a:pPr>
            <a:r>
              <a:rPr lang="ru-RU" dirty="0"/>
              <a:t>• исключение уточняющих и поясняющих конструкций;</a:t>
            </a:r>
          </a:p>
          <a:p>
            <a:pPr marL="0" indent="0">
              <a:buNone/>
            </a:pPr>
            <a:r>
              <a:rPr lang="ru-RU" dirty="0"/>
              <a:t>• исключение фрагмента предложения;</a:t>
            </a:r>
          </a:p>
          <a:p>
            <a:pPr marL="0" indent="0">
              <a:buNone/>
            </a:pPr>
            <a:r>
              <a:rPr lang="ru-RU" dirty="0"/>
              <a:t>• исключение одного или нескольких предложений.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000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 же преодолеть неуверенность в себе? </a:t>
            </a:r>
            <a:r>
              <a:rPr lang="ru-RU" dirty="0">
                <a:solidFill>
                  <a:srgbClr val="FF0000"/>
                </a:solidFill>
              </a:rPr>
              <a:t>Одни учёные ищут ответ на этот вопрос, основываясь на физиологических процессах, другие опираются на психологию</a:t>
            </a:r>
            <a:r>
              <a:rPr lang="ru-RU" dirty="0"/>
              <a:t>. Ясно одно: преодолеть неуверенность в себе можно лишь в случае, если человек способен правильно ставить цели, соотносить их с внешними обстоятельствами и позитивно оценивать свои результаты.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03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 же преодолеть неуверенность в себе? </a:t>
            </a:r>
            <a:r>
              <a:rPr lang="ru-RU" dirty="0" smtClean="0"/>
              <a:t>Ученые дают разные ответы. </a:t>
            </a:r>
            <a:r>
              <a:rPr lang="ru-RU" dirty="0"/>
              <a:t>Ясно одно: преодолеть неуверенность в себе можно лишь в случае, если человек способен правильно ставить цели, соотносить их с внешними обстоятельствами и позитивно оценивать свои результаты.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922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 каждого из нас когда-то были любимые игрушки. </a:t>
            </a:r>
            <a:r>
              <a:rPr lang="ru-RU" dirty="0">
                <a:solidFill>
                  <a:srgbClr val="FF0000"/>
                </a:solidFill>
              </a:rPr>
              <a:t>Пожалуй, у каждого человека  есть связанное с ними светлое и нежное воспоминание, которое он бережно хранит в своем сердце. Любимая игрушка</a:t>
            </a:r>
            <a:r>
              <a:rPr lang="ru-RU" dirty="0"/>
              <a:t> – это самое яркое воспоминание из детства каждого человека.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297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 каждого из нас когда-то были любимые игрушки. </a:t>
            </a:r>
            <a:r>
              <a:rPr lang="ru-RU" dirty="0" smtClean="0"/>
              <a:t>Это </a:t>
            </a:r>
            <a:r>
              <a:rPr lang="ru-RU" dirty="0"/>
              <a:t>самое яркое воспоминание из детства каждого человека.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482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век компьютерных технологий реальные игрушки уже не привлекают к себе такого внимания, как виртуальные.  </a:t>
            </a:r>
            <a:r>
              <a:rPr lang="ru-RU" dirty="0">
                <a:solidFill>
                  <a:srgbClr val="FF0000"/>
                </a:solidFill>
              </a:rPr>
              <a:t>Но несмотря на все появляющиеся новинки, такие как телефоны и компьютерная техника,</a:t>
            </a:r>
            <a:r>
              <a:rPr lang="ru-RU" dirty="0"/>
              <a:t> игрушка все-таки остается неповторимой и незаменимой в своем роде, ведь ничто так не учит и не развивает ребенка, как игрушка, с которой он может общаться, играть и даже приобретать жизненный опыт.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317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век компьютерных технологий реальные игрушки уже не привлекают к себе такого внимания, как виртуальные.  </a:t>
            </a:r>
            <a:r>
              <a:rPr lang="ru-RU" dirty="0" smtClean="0"/>
              <a:t>И все-таки игрушка остается </a:t>
            </a:r>
            <a:r>
              <a:rPr lang="ru-RU" dirty="0"/>
              <a:t>неповторимой и незаменимой в своем роде, ведь ничто так не учит и не развивает ребенка, как игрушка, с которой он может общаться, играть и даже приобретать жизненный опыт.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414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Игрушка – это ключ к сознанию маленького человека. Чтобы </a:t>
            </a:r>
            <a:r>
              <a:rPr lang="ru-RU" dirty="0">
                <a:solidFill>
                  <a:srgbClr val="FF0000"/>
                </a:solidFill>
              </a:rPr>
              <a:t>развить и укрепить в нем положительные качества, сделать его психически здоровым,     привить любовь к окружающим, сформировать правильное понимание добра и зла</a:t>
            </a:r>
            <a:r>
              <a:rPr lang="ru-RU" dirty="0"/>
              <a:t>, необходимо тщательно выбирать игрушку, помня, что она принесет в его мир </a:t>
            </a:r>
            <a:r>
              <a:rPr lang="ru-RU" dirty="0">
                <a:solidFill>
                  <a:srgbClr val="FF0000"/>
                </a:solidFill>
              </a:rPr>
              <a:t>не только свой образ, но и поведение, атрибуты, а также систему ценностей и мировоззрение</a:t>
            </a:r>
            <a:r>
              <a:rPr lang="ru-RU" dirty="0"/>
              <a:t>. Невозможно воспитать полноценного человека с помощью игрушек </a:t>
            </a:r>
            <a:r>
              <a:rPr lang="ru-RU" dirty="0">
                <a:solidFill>
                  <a:srgbClr val="FF0000"/>
                </a:solidFill>
              </a:rPr>
              <a:t>негативной направленности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92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Игрушка – это ключ к сознанию маленького человека. Чтобы </a:t>
            </a:r>
            <a:r>
              <a:rPr lang="ru-RU" dirty="0" smtClean="0"/>
              <a:t>привить </a:t>
            </a:r>
            <a:r>
              <a:rPr lang="ru-RU" dirty="0"/>
              <a:t>любовь к </a:t>
            </a:r>
            <a:r>
              <a:rPr lang="ru-RU" dirty="0" smtClean="0"/>
              <a:t>окружающим, </a:t>
            </a:r>
            <a:r>
              <a:rPr lang="ru-RU" dirty="0"/>
              <a:t>сформировать правильное понимание добра и зла, необходимо тщательно выбирать игрушку, помня, что она принесет в его мир не только свой </a:t>
            </a:r>
            <a:r>
              <a:rPr lang="ru-RU" dirty="0" smtClean="0"/>
              <a:t>образ, но и систему </a:t>
            </a:r>
            <a:r>
              <a:rPr lang="ru-RU" dirty="0"/>
              <a:t>ценностей и мировоззрение. Невозможно воспитать полноценного человека с помощью </a:t>
            </a:r>
            <a:r>
              <a:rPr lang="ru-RU" dirty="0" smtClean="0"/>
              <a:t>плохих игрушек.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73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Сочинение 9.3</a:t>
            </a:r>
          </a:p>
          <a:p>
            <a:pPr marL="0" indent="0" algn="ctr">
              <a:buNone/>
            </a:pPr>
            <a:r>
              <a:rPr lang="ru-RU" dirty="0" smtClean="0"/>
              <a:t>Учимся давать толкование лексического значения слова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509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hlinkClick r:id="rId2"/>
              </a:rPr>
              <a:t>1. Взаимовыручка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3"/>
              </a:rPr>
              <a:t>2. Внутренний мир человека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4"/>
              </a:rPr>
              <a:t>3. Выбор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5"/>
              </a:rPr>
              <a:t>4. Доброта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6"/>
              </a:rPr>
              <a:t>5. Драгоценные книги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7"/>
              </a:rPr>
              <a:t>6. Дружба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hlinkClick r:id="rId8"/>
              </a:rPr>
              <a:t>7. Жизненные ценности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hlinkClick r:id="rId9"/>
              </a:rPr>
              <a:t>8. Любовь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10"/>
              </a:rPr>
              <a:t>9. Материнская любовь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11"/>
              </a:rPr>
              <a:t>10. Настоящее искусство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hlinkClick r:id="rId12"/>
              </a:rPr>
              <a:t>11. Неуверенность в себе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13"/>
              </a:rPr>
              <a:t>12. Нравственный выбор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14"/>
              </a:rPr>
              <a:t>13. Сила духа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15"/>
              </a:rPr>
              <a:t>14. Счастье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08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Варианты ИСКЛЮЧЕНИЯ: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 Исключаем один или несколько синонимов в ряду однородных членов, сохраняем тот из синонимов, который обладает наибольшей ёмкостью в данном контексте.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907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sz="3600" b="1" dirty="0" smtClean="0"/>
              <a:t>Способы толкования значения слова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79961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Описательный способ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Черствость – отрицательное качество человека, которое проявляется в равнодушии к чужим бедам.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551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Синонимический 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Черствый – нечуткий, бездушный.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48673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 отрицательного 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Черствый человек – тот, кто лишен человечности, душевной теплоты, милосердия.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94784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Отсылочный 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Черствость – то же, что и равнодушие.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35505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Типовые конструкции для вступления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Попробуем разобраться в смысле этого понятия.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Что такое черствость</a:t>
            </a:r>
            <a:r>
              <a:rPr lang="en-US" dirty="0" smtClean="0"/>
              <a:t>?</a:t>
            </a:r>
            <a:r>
              <a:rPr lang="ru-RU" dirty="0" smtClean="0"/>
              <a:t> Попробуем над этим поразмышлять. Я считаю, что…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Я думаю, что черствость – это…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00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Типовые конструкции для основной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Проиллюстрировать это понятие можно на примере текста…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Чтобы подтвердить сказанное, обратимся к тексту…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тексте… можно найти пример, подтверждающий правильность моего определения.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Примеры… можно встретить и в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439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Типовые конструкции для заключения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Итак, можно увидеть, что…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Мне удалось проиллюстрировать примерами … верность данного мной определения.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результате рассуждения мы пришли к выводу о том, что…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255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4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Взаимовыручка - </a:t>
            </a:r>
            <a:r>
              <a:rPr lang="ru-RU" sz="4000" dirty="0"/>
              <a:t>- это оказание друг другу  помощи, поддержки  в трудной ситуации</a:t>
            </a:r>
            <a:r>
              <a:rPr lang="ru-RU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353065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637903"/>
              </p:ext>
            </p:extLst>
          </p:nvPr>
        </p:nvGraphicFramePr>
        <p:xfrm>
          <a:off x="457200" y="16002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 каждого человека, заходившего в комнату к малышам, на лице появлялась 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радостная, светлая, приветливая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улыбка.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каждого человека, заходившего в комнату к малышам, на лице появлялась 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приветливая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улыбка.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161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Каждый из нас может оказаться в ситуации, когда ему нужна помощь, когда он сам не может справиться со своими проблемами. В такие моменты очень важно, чтобы нашёлся человек, который протянет руку помощи. На этом держится мир.</a:t>
            </a:r>
          </a:p>
          <a:p>
            <a:r>
              <a:rPr lang="ru-RU" dirty="0"/>
              <a:t>- Взаимовыручка держится на готовности человека творить добро, помогать и поддерживать, на сострадании и милосердии.</a:t>
            </a:r>
          </a:p>
          <a:p>
            <a:r>
              <a:rPr lang="ru-RU" dirty="0"/>
              <a:t>- Однако не все помогают бескорыстно. Многим чужды благие намерения, и ими движет лишь собственная выгода.</a:t>
            </a:r>
          </a:p>
        </p:txBody>
      </p:sp>
    </p:spTree>
    <p:extLst>
      <p:ext uri="{BB962C8B-B14F-4D97-AF65-F5344CB8AC3E}">
        <p14:creationId xmlns:p14="http://schemas.microsoft.com/office/powerpoint/2010/main" val="7587364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Дружба -  </a:t>
            </a:r>
            <a:r>
              <a:rPr lang="ru-RU" dirty="0"/>
              <a:t>это близкие отношения между людьми, основанные прежде всего на понимании и поддержке.</a:t>
            </a:r>
          </a:p>
          <a:p>
            <a:r>
              <a:rPr lang="ru-RU" dirty="0"/>
              <a:t>- это близкие отношения между людьми, основанные на искренности, бескорыстии.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9083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- Настоящий друг не станет тебя обманывать ни при каких обстоятельствах. Он найдёт в себе силы сказать правду, даже если ему непросто будет это сделать.</a:t>
            </a:r>
          </a:p>
          <a:p>
            <a:r>
              <a:rPr lang="ru-RU" dirty="0"/>
              <a:t>- Настоящий друг всегда поймёт, когда ты нуждаешься в его помощи, и обязательно поддержит в трудной ситуации. </a:t>
            </a:r>
          </a:p>
          <a:p>
            <a:r>
              <a:rPr lang="ru-RU" dirty="0"/>
              <a:t>- Настоящий друг по достоинству оценит твои таланты и достижения и никогда не будет завидовать твоим успехам. И счастлив должен быть тот человек, который встретил в своей жизни настоящего друга. </a:t>
            </a:r>
          </a:p>
          <a:p>
            <a:r>
              <a:rPr lang="ru-RU" dirty="0"/>
              <a:t>- Если один из друзей отдаёт другому свою заботу и внимание, но взамен ничего не получает, то такая дружба будет недолговечной.</a:t>
            </a:r>
          </a:p>
          <a:p>
            <a:r>
              <a:rPr lang="ru-RU" dirty="0"/>
              <a:t>- Без дружбы человек чувствует себя одиноким, поэтому каждый мечтает, чтобы у него появился настоящий друг, который думает и чувствует так же, как и 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0592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Доброта -  </a:t>
            </a:r>
            <a:r>
              <a:rPr lang="ru-RU" dirty="0"/>
              <a:t>это душевное качество человека, которое выражается в заботливом отношении к другим людям, в стремлении сделать что-то хорошее, помочь им. </a:t>
            </a:r>
          </a:p>
          <a:p>
            <a:r>
              <a:rPr lang="ru-RU" dirty="0" smtClean="0"/>
              <a:t> </a:t>
            </a:r>
            <a:r>
              <a:rPr lang="ru-RU" dirty="0"/>
              <a:t>это проявление любви, заботы, милосердия, сострадания  ко всему живому.</a:t>
            </a:r>
          </a:p>
        </p:txBody>
      </p:sp>
    </p:spTree>
    <p:extLst>
      <p:ext uri="{BB962C8B-B14F-4D97-AF65-F5344CB8AC3E}">
        <p14:creationId xmlns:p14="http://schemas.microsoft.com/office/powerpoint/2010/main" val="1516691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Доброта делает нашу жизнь светлее и радостнее. </a:t>
            </a:r>
          </a:p>
          <a:p>
            <a:r>
              <a:rPr lang="ru-RU" dirty="0"/>
              <a:t>- Доброта проявляется в хороших поступках, в стремлении помогать, не требуя благодарности, не ожидая поощрения. Добрый человек не нуждается в почестях.</a:t>
            </a:r>
          </a:p>
          <a:p>
            <a:r>
              <a:rPr lang="ru-RU" dirty="0"/>
              <a:t>- Совершив добрый поступок, человек ощущает себя сильным, нужным, полезным. </a:t>
            </a:r>
          </a:p>
          <a:p>
            <a:r>
              <a:rPr lang="ru-RU" dirty="0"/>
              <a:t>- В добром отношении к себе нуждаются не только люди, но и животные.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3973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Жизненные ценности - </a:t>
            </a:r>
            <a:r>
              <a:rPr lang="ru-RU" dirty="0"/>
              <a:t>- это то, что люди считают важным в своей жизни. </a:t>
            </a:r>
          </a:p>
          <a:p>
            <a:r>
              <a:rPr lang="ru-RU" dirty="0"/>
              <a:t>- это убеждения, принципы, ориентиры человека.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301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ЖЦ  формируются в детстве, они закладывают фундамент всей дальнейшей жизни. </a:t>
            </a:r>
          </a:p>
          <a:p>
            <a:r>
              <a:rPr lang="ru-RU" dirty="0"/>
              <a:t>- ЖЦ  определяют не только судьбу человека, но и его взаимоотношения с окружающими. </a:t>
            </a:r>
          </a:p>
          <a:p>
            <a:r>
              <a:rPr lang="ru-RU" dirty="0"/>
              <a:t>- ЖЦ бывают материальные и духовные. Какие из них имеют большую значимость для человека?</a:t>
            </a:r>
          </a:p>
          <a:p>
            <a:r>
              <a:rPr lang="ru-RU" dirty="0"/>
              <a:t>-  У каждого человека свои ЖЦ. Каждый человек сам решает, ради чего он живёт.</a:t>
            </a:r>
          </a:p>
          <a:p>
            <a:r>
              <a:rPr lang="ru-RU" dirty="0"/>
              <a:t>- У людей, принадлежащих к разным поколениям, ЖЦ  могут отличаться, а это нередко приводит к конфликту.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570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4563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948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75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2. Удаляем из текста поясняющие конструкции, например, ряд однородных членов при обобщающем слове или ряд простых предложений в составе бессоюзного сложного, поясняющих содержание первой части.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23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57086"/>
              </p:ext>
            </p:extLst>
          </p:nvPr>
        </p:nvGraphicFramePr>
        <p:xfrm>
          <a:off x="457200" y="1600200"/>
          <a:ext cx="82296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 знал разные языки: 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немецкий, французский, итальянский и молдавский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 никто не мог распознать в нём русского.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 знал 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разные языки, 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никто не мог распознать в нём русского.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91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14291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</a:t>
                      </a:r>
                      <a:r>
                        <a:rPr lang="ru-RU" baseline="0" dirty="0" smtClean="0"/>
                        <a:t>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Любые попытки </a:t>
                      </a:r>
                      <a:r>
                        <a:rPr lang="ru-RU" sz="2400" i="1" dirty="0" smtClean="0"/>
                        <a:t>искусственно вызвать любовь, формировать подлинные взаимоотношения, навязывать себя, требовать любви, планировать и подстраивать ситуации для ее осуществления заканчиваются провалом.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Любые попытка искусственно вызвать любовь заканчиваются провалом.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86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замена однородных членов обобщающим наименованием;</a:t>
            </a:r>
          </a:p>
          <a:p>
            <a:pPr marL="0" indent="0">
              <a:buNone/>
            </a:pPr>
            <a:r>
              <a:rPr lang="ru-RU" dirty="0"/>
              <a:t>• замена предложения или его части определительным или отрицательным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0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038528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сжатия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сжатия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Рев бури, шелестящий лист,</a:t>
                      </a:r>
                      <a:r>
                        <a:rPr lang="ru-RU" sz="2800" i="1" baseline="0" dirty="0" smtClean="0"/>
                        <a:t> с</a:t>
                      </a:r>
                      <a:r>
                        <a:rPr lang="ru-RU" sz="2800" i="1" dirty="0" smtClean="0"/>
                        <a:t>короговорка дождя </a:t>
                      </a:r>
                      <a:r>
                        <a:rPr lang="ru-RU" sz="2800" dirty="0" smtClean="0"/>
                        <a:t>– во всем этом есть изначальная и неизведанная гармония.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звуках природы есть изначальная и неизведанная гармония.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40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1078</Words>
  <Application>Microsoft Office PowerPoint</Application>
  <PresentationFormat>Экран (4:3)</PresentationFormat>
  <Paragraphs>116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3" baseType="lpstr">
      <vt:lpstr>Arial</vt:lpstr>
      <vt:lpstr>Calibri</vt:lpstr>
      <vt:lpstr>Wingdings</vt:lpstr>
      <vt:lpstr>Тема Office</vt:lpstr>
      <vt:lpstr>Презентация PowerPoint</vt:lpstr>
      <vt:lpstr>Исключение </vt:lpstr>
      <vt:lpstr>Варианты ИСКЛЮЧЕНИЯ: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Обобщение</vt:lpstr>
      <vt:lpstr>Презентация PowerPoint</vt:lpstr>
      <vt:lpstr>Презентация PowerPoint</vt:lpstr>
      <vt:lpstr>Упрощение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Описательный способ </vt:lpstr>
      <vt:lpstr>Синонимический способ</vt:lpstr>
      <vt:lpstr>Способ отрицательного определения</vt:lpstr>
      <vt:lpstr>Отсылочный способ</vt:lpstr>
      <vt:lpstr>Типовые конструкции для вступления </vt:lpstr>
      <vt:lpstr>Типовые конструкции для основной части</vt:lpstr>
      <vt:lpstr>Типовые конструкции для заключения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45</cp:revision>
  <dcterms:created xsi:type="dcterms:W3CDTF">2020-04-20T20:30:25Z</dcterms:created>
  <dcterms:modified xsi:type="dcterms:W3CDTF">2020-04-22T12:25:05Z</dcterms:modified>
</cp:coreProperties>
</file>