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538" r:id="rId2"/>
    <p:sldId id="498" r:id="rId3"/>
    <p:sldId id="536" r:id="rId4"/>
    <p:sldId id="537" r:id="rId5"/>
    <p:sldId id="539" r:id="rId6"/>
    <p:sldId id="540" r:id="rId7"/>
    <p:sldId id="544" r:id="rId8"/>
    <p:sldId id="545" r:id="rId9"/>
    <p:sldId id="541" r:id="rId10"/>
    <p:sldId id="543" r:id="rId11"/>
    <p:sldId id="542" r:id="rId12"/>
    <p:sldId id="546" r:id="rId13"/>
    <p:sldId id="548" r:id="rId14"/>
    <p:sldId id="549" r:id="rId15"/>
    <p:sldId id="550" r:id="rId16"/>
    <p:sldId id="497" r:id="rId17"/>
    <p:sldId id="551" r:id="rId18"/>
    <p:sldId id="552" r:id="rId19"/>
    <p:sldId id="553" r:id="rId20"/>
    <p:sldId id="554" r:id="rId21"/>
    <p:sldId id="555" r:id="rId22"/>
    <p:sldId id="556" r:id="rId23"/>
    <p:sldId id="557" r:id="rId24"/>
    <p:sldId id="558" r:id="rId25"/>
    <p:sldId id="559" r:id="rId26"/>
    <p:sldId id="560" r:id="rId27"/>
    <p:sldId id="561" r:id="rId28"/>
    <p:sldId id="562" r:id="rId29"/>
    <p:sldId id="563" r:id="rId30"/>
    <p:sldId id="564" r:id="rId31"/>
    <p:sldId id="565" r:id="rId32"/>
    <p:sldId id="566" r:id="rId33"/>
    <p:sldId id="567" r:id="rId34"/>
    <p:sldId id="568" r:id="rId35"/>
    <p:sldId id="569" r:id="rId36"/>
    <p:sldId id="570" r:id="rId37"/>
    <p:sldId id="571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3701-59D6-4FB6-A562-ED232C3A571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53AACB4-7B32-422B-A439-B2425B73D2B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064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3701-59D6-4FB6-A562-ED232C3A571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ACB4-7B32-422B-A439-B2425B73D2BD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242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3701-59D6-4FB6-A562-ED232C3A571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ACB4-7B32-422B-A439-B2425B73D2B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97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3701-59D6-4FB6-A562-ED232C3A571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ACB4-7B32-422B-A439-B2425B73D2BD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91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3701-59D6-4FB6-A562-ED232C3A571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ACB4-7B32-422B-A439-B2425B73D2B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53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3701-59D6-4FB6-A562-ED232C3A571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ACB4-7B32-422B-A439-B2425B73D2BD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35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3701-59D6-4FB6-A562-ED232C3A571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ACB4-7B32-422B-A439-B2425B73D2BD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35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3701-59D6-4FB6-A562-ED232C3A571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ACB4-7B32-422B-A439-B2425B73D2BD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89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3701-59D6-4FB6-A562-ED232C3A571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ACB4-7B32-422B-A439-B2425B73D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60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3701-59D6-4FB6-A562-ED232C3A571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ACB4-7B32-422B-A439-B2425B73D2BD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36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7D43701-59D6-4FB6-A562-ED232C3A571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AACB4-7B32-422B-A439-B2425B73D2BD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92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43701-59D6-4FB6-A562-ED232C3A571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53AACB4-7B32-422B-A439-B2425B73D2B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46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D6D3D2C-825E-402E-8BD5-BB360949F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4366" y="791455"/>
            <a:ext cx="9208034" cy="5334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latin typeface="Gabriola" panose="04040605051002020D02" pitchFamily="82" charset="0"/>
              </a:rPr>
              <a:t>     </a:t>
            </a:r>
            <a:r>
              <a:rPr lang="ru-RU" sz="4400" b="1" dirty="0">
                <a:latin typeface="Gabriola" panose="04040605051002020D02" pitchFamily="82" charset="0"/>
              </a:rPr>
              <a:t>             </a:t>
            </a:r>
            <a:r>
              <a:rPr lang="ru-RU" sz="4400" b="1" dirty="0">
                <a:latin typeface="Monotype Corsiva" panose="03010101010201010101" pitchFamily="66" charset="0"/>
              </a:rPr>
              <a:t>- Эссе на 14 баллов -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2822CB-2081-45E4-8A9E-35BD095CC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696" y="2156369"/>
            <a:ext cx="5507301" cy="364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21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F84203-3417-49C1-90D7-DBCA298BF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802" y="3573710"/>
            <a:ext cx="7136507" cy="25400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645617-8996-4E97-8BD2-9491E9815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69" y="811672"/>
            <a:ext cx="8628571" cy="2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17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FF7E3-0DB7-4042-A0F1-CAEC995A8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18864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363F75-3038-4F11-80A6-3DB88AA46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04758" cy="4351338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106A29-4F2A-4D9D-BCA5-15BF82406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11" y="0"/>
            <a:ext cx="100617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45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E699C-7E81-46E0-AF73-1586FFFCE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6308238" cy="10492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BBB95F-60F8-4F39-8AEE-C131FFB67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9108" y="1825625"/>
            <a:ext cx="3112316" cy="488556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Лексика:</a:t>
            </a:r>
          </a:p>
          <a:p>
            <a:pPr marL="0" indent="0">
              <a:buAutoNum type="arabicParenR"/>
            </a:pPr>
            <a:r>
              <a:rPr lang="ru-RU" b="1" dirty="0"/>
              <a:t>отсутствие ошибок;</a:t>
            </a:r>
          </a:p>
          <a:p>
            <a:pPr marL="0" indent="0">
              <a:buAutoNum type="arabicParenR"/>
            </a:pPr>
            <a:r>
              <a:rPr lang="ru-RU" b="1" dirty="0"/>
              <a:t>соответствие уровню сложности задания (высокий, В1-В2)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AC2379-DAD7-4488-8BBF-07ABDE083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76" y="-91574"/>
            <a:ext cx="84096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3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E699C-7E81-46E0-AF73-1586FFFCE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6174014" cy="10492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BBB95F-60F8-4F39-8AEE-C131FFB67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9108" y="1825625"/>
            <a:ext cx="3112316" cy="488556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Грамматика:</a:t>
            </a:r>
          </a:p>
          <a:p>
            <a:pPr marL="0" indent="0">
              <a:buAutoNum type="arabicParenR"/>
            </a:pPr>
            <a:r>
              <a:rPr lang="ru-RU" b="1" dirty="0"/>
              <a:t>отсутствие ошибок;</a:t>
            </a:r>
          </a:p>
          <a:p>
            <a:pPr marL="0" indent="0">
              <a:buAutoNum type="arabicParenR"/>
            </a:pPr>
            <a:r>
              <a:rPr lang="ru-RU" b="1" dirty="0"/>
              <a:t>соответствие уровню сложности задания (высокий, В1-В2)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5B54FA-FBFE-45D2-A9E9-5CD5AFC57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76" y="0"/>
            <a:ext cx="8394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78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E699C-7E81-46E0-AF73-1586FFFCE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5872010" cy="10492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BBB95F-60F8-4F39-8AEE-C131FFB67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9108" y="1825625"/>
            <a:ext cx="3112316" cy="488556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Грамматика:</a:t>
            </a:r>
          </a:p>
          <a:p>
            <a:pPr marL="0" indent="0">
              <a:buAutoNum type="arabicParenR"/>
            </a:pPr>
            <a:r>
              <a:rPr lang="ru-RU" b="1" dirty="0"/>
              <a:t>отсутствие ошибок;</a:t>
            </a:r>
          </a:p>
          <a:p>
            <a:pPr marL="0" indent="0">
              <a:buAutoNum type="arabicParenR"/>
            </a:pPr>
            <a:r>
              <a:rPr lang="ru-RU" b="1" dirty="0"/>
              <a:t>соответствие уровню сложности задания (высокий, В1-В2)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5B54FA-FBFE-45D2-A9E9-5CD5AFC57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76" y="0"/>
            <a:ext cx="8394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81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ED1704-4624-48A9-9E40-99C5A5C2D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4361992" cy="10492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166ADE-6A60-4E5C-9760-291CB294F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4550" y="2015732"/>
            <a:ext cx="3061982" cy="403774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Орфография и Пунктуация:</a:t>
            </a:r>
          </a:p>
          <a:p>
            <a:pPr marL="0" indent="0">
              <a:buNone/>
            </a:pPr>
            <a:r>
              <a:rPr lang="ru-RU" b="1" dirty="0"/>
              <a:t>отсутствие ошибок;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4C9624-C2C0-4C46-A228-68EDD9C02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18" y="0"/>
            <a:ext cx="8402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32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EBF045-3F0C-4BB3-8F78-89BC70BF9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16632"/>
            <a:ext cx="4609524" cy="6333333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B59F4F1F-952F-4785-8BF4-B880A05587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45136" y="116632"/>
            <a:ext cx="4360013" cy="631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32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0F9D3-E260-42D2-8D5A-841FC3433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51DAD2-460B-43B7-B4C0-66BA6A651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DDC4E06-B5D7-4335-9C28-1520D18D3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799" y="0"/>
            <a:ext cx="7725977" cy="6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30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11B5B-A1E2-4214-9369-358889F8E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0DF9F7-59F3-4689-9785-19BFCEF9E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04F4FB-9B0D-4FE4-9EF4-DAAFA4CD0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99" y="360727"/>
            <a:ext cx="8817203" cy="579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86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D590F0-04F2-43CC-AE26-6BD79AB09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19" y="1391655"/>
            <a:ext cx="9439275" cy="5334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243683-0BAE-4ECE-B0CF-49AA53BEC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481" y="86893"/>
            <a:ext cx="6380952" cy="1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69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AE16C-4000-46EA-8BE6-E7E3FB073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640"/>
            <a:ext cx="4151784" cy="1228998"/>
          </a:xfrm>
        </p:spPr>
        <p:txBody>
          <a:bodyPr>
            <a:normAutofit/>
          </a:bodyPr>
          <a:lstStyle/>
          <a:p>
            <a:r>
              <a:rPr lang="ru-RU" b="1" dirty="0"/>
              <a:t>ЕГЭ, Задание 40</a:t>
            </a:r>
            <a:r>
              <a:rPr lang="ru-RU" dirty="0"/>
              <a:t>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3FFA63-F79A-4DBF-BE43-F8873CD15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6" y="0"/>
            <a:ext cx="7776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78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DB1F89-5463-49B7-B1E1-0ACE4FA5F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82F142-1E75-42C2-B916-EC9C63947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7AB929-819D-43CA-95F6-A26E39F8F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51" y="288188"/>
            <a:ext cx="8263468" cy="611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77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CC1139-6113-4A8D-B618-D801FFB96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0" y="1731015"/>
            <a:ext cx="8401888" cy="505987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802C62-2192-45B4-AA46-94FFD7A1F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451" y="-75501"/>
            <a:ext cx="6006517" cy="208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48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E4BFFA-4AB2-425C-9769-192AB1B8C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219" y="1296500"/>
            <a:ext cx="8445448" cy="54010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A33A22-C1FA-46F0-A552-9891DBCC9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30" y="67929"/>
            <a:ext cx="7161905" cy="1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75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D9192B-345C-4ED5-BA62-CE14BD5CB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E616E5-614E-47F0-80FF-775134E32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28345" cy="22901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B8BC9C-511D-4E07-9CF3-0BE74DBF8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345" y="0"/>
            <a:ext cx="6663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95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ED943-28E0-4013-B4F8-78DC34DA0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D9163A-BFFD-4F21-9490-8E8478BB3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E7F640-48AF-47D4-9A4D-E929701F3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015" y="343949"/>
            <a:ext cx="10066789" cy="543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90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00499F-4A01-4284-8A78-9AF50DDC5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140" y="327171"/>
            <a:ext cx="8551719" cy="535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91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A3BEE0-2A57-4D2D-B2BB-658B193C1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5" y="1132514"/>
            <a:ext cx="12098530" cy="405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00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BD4CB-6BD5-45B0-BD89-A818C11F6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F69618-B8A4-44A5-BBA8-0369239EE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A8A841-0CB8-4E9F-A510-129B5B597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146" y="335443"/>
            <a:ext cx="8811952" cy="504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8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2CFB73-5B17-4BE3-9FA0-4E352FE4E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4919" y="1640631"/>
            <a:ext cx="13006687" cy="215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415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C470A8-8148-4619-A7BB-0539F92E8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082" y="0"/>
            <a:ext cx="6974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33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E2D96F-0176-4ACA-BBFF-A7B2AF856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4842779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0F1996-00F8-4A28-890E-B729062A1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046" y="0"/>
            <a:ext cx="48427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03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020270-648D-401C-8AAC-CFB5B72DD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5560" y="1417739"/>
            <a:ext cx="12734488" cy="251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23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F3D0E4-615E-4222-8192-F1AF44C4A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64" y="418684"/>
            <a:ext cx="9113310" cy="541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93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82F4A3-1DBD-4160-9178-61CD5B703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C09029-B02A-43DD-BB82-BB5D6DDE8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062229-A01A-4694-818C-C9B0EB2DE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57" y="260059"/>
            <a:ext cx="11117563" cy="619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470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EC2AB-2DF2-44A9-80BF-3AE6F007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B7D7A0-C137-4C3B-9354-A24B1056A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5FDEE6-7568-40FB-AB57-7AE69CAE7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685215"/>
            <a:ext cx="9717063" cy="497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327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13599-D790-4F8F-ABE3-8C02C23F7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3" y="0"/>
            <a:ext cx="516248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FEEA10-A073-4337-AAD0-793238047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702" y="4475869"/>
            <a:ext cx="7038095" cy="19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945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CEA705-37BA-458C-A556-6A316F9B9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937" y="0"/>
            <a:ext cx="7686675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061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218A7F-8CCB-4635-A815-3BE86C31F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146" y="1853754"/>
            <a:ext cx="8332340" cy="169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762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401049-933F-4436-BAA3-FC0A4DBD1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79" y="1224793"/>
            <a:ext cx="10123676" cy="628962"/>
          </a:xfrm>
        </p:spPr>
        <p:txBody>
          <a:bodyPr/>
          <a:lstStyle/>
          <a:p>
            <a:pPr algn="ctr"/>
            <a:r>
              <a:rPr lang="en-US" b="1" dirty="0"/>
              <a:t>Thank  you !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8E574E-18A2-4ADE-AE23-05B1A3034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994870"/>
            <a:ext cx="10628568" cy="3120704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ru-RU" b="1" dirty="0"/>
              <a:t>Евгения Сергеевна Каптурова,</a:t>
            </a:r>
          </a:p>
          <a:p>
            <a:pPr marL="0" indent="0" algn="r">
              <a:buNone/>
            </a:pPr>
            <a:r>
              <a:rPr lang="ru-RU" b="1" dirty="0"/>
              <a:t>канд. пед. наук,</a:t>
            </a:r>
          </a:p>
          <a:p>
            <a:pPr marL="0" indent="0" algn="r">
              <a:buNone/>
            </a:pPr>
            <a:r>
              <a:rPr lang="ru-RU" b="1" dirty="0"/>
              <a:t>ведущий эксперт ОГЭ и ЕГЭ,</a:t>
            </a:r>
          </a:p>
          <a:p>
            <a:pPr marL="0" indent="0" algn="r">
              <a:buNone/>
            </a:pPr>
            <a:r>
              <a:rPr lang="ru-RU" b="1" dirty="0"/>
              <a:t>председатель предметной комиссии </a:t>
            </a:r>
          </a:p>
          <a:p>
            <a:pPr marL="0" indent="0" algn="r">
              <a:buNone/>
            </a:pPr>
            <a:r>
              <a:rPr lang="ru-RU" b="1" dirty="0"/>
              <a:t>экспертов ЕГЭ по англ. языку</a:t>
            </a:r>
          </a:p>
          <a:p>
            <a:pPr marL="0" indent="0" algn="r">
              <a:buNone/>
            </a:pPr>
            <a:endParaRPr lang="ru-RU" b="1" dirty="0"/>
          </a:p>
          <a:p>
            <a:pPr marL="0" indent="0" algn="r">
              <a:buNone/>
            </a:pPr>
            <a:r>
              <a:rPr lang="ru-RU" b="1" dirty="0"/>
              <a:t>e_kapturova@mail.ru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606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2AE2E-3C92-4935-9629-5B47DFB92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44193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323197-A171-4337-BF96-3D487D9C2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685176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0974CF-4B22-4CB5-B3D2-193CEB83F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139" y="0"/>
            <a:ext cx="4832661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FA189B-5BF8-4907-82B1-330FEEE83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0"/>
            <a:ext cx="4855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35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94D0BA-E490-4F10-A470-FEBB8F3B2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94" y="0"/>
            <a:ext cx="4827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60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669620-DC0F-4B98-A575-F53933B2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7F9D37-3AEA-40B1-A9AC-13439840F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945CB0-A683-4339-BB2C-4F1BE99B0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14" y="0"/>
            <a:ext cx="10113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25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4EBEAF-B523-4FEF-A790-561AF6795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Gabriola" panose="04040605051002020D02" pitchFamily="82" charset="0"/>
              </a:rPr>
              <a:t>Количество слов: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2E4E5D-8511-4B63-8A79-0759973A8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41156"/>
            <a:ext cx="10515600" cy="2145537"/>
          </a:xfrm>
        </p:spPr>
        <p:txBody>
          <a:bodyPr/>
          <a:lstStyle/>
          <a:p>
            <a:r>
              <a:rPr lang="en-US" dirty="0"/>
              <a:t>20</a:t>
            </a:r>
            <a:r>
              <a:rPr lang="ru-RU" dirty="0"/>
              <a:t>0</a:t>
            </a:r>
            <a:r>
              <a:rPr lang="en-US" dirty="0"/>
              <a:t>-250 words </a:t>
            </a:r>
            <a:r>
              <a:rPr lang="en-US" b="1" dirty="0">
                <a:solidFill>
                  <a:srgbClr val="FF0000"/>
                </a:solidFill>
              </a:rPr>
              <a:t>+/- 10% </a:t>
            </a:r>
          </a:p>
          <a:p>
            <a:r>
              <a:rPr lang="en-US" dirty="0"/>
              <a:t>200</a:t>
            </a:r>
            <a:r>
              <a:rPr lang="ru-RU" dirty="0"/>
              <a:t> </a:t>
            </a:r>
            <a:r>
              <a:rPr lang="en-US" dirty="0"/>
              <a:t>–</a:t>
            </a:r>
            <a:r>
              <a:rPr lang="ru-RU" dirty="0"/>
              <a:t> </a:t>
            </a:r>
            <a:r>
              <a:rPr lang="en-US" dirty="0"/>
              <a:t>20</a:t>
            </a:r>
            <a:r>
              <a:rPr lang="ru-RU" dirty="0"/>
              <a:t> </a:t>
            </a:r>
            <a:r>
              <a:rPr lang="en-US" dirty="0"/>
              <a:t>=</a:t>
            </a:r>
            <a:r>
              <a:rPr lang="ru-RU" dirty="0"/>
              <a:t> </a:t>
            </a:r>
            <a:r>
              <a:rPr lang="en-US" b="1" dirty="0">
                <a:solidFill>
                  <a:srgbClr val="FF0000"/>
                </a:solidFill>
              </a:rPr>
              <a:t>180</a:t>
            </a:r>
          </a:p>
          <a:p>
            <a:r>
              <a:rPr lang="en-US" dirty="0"/>
              <a:t>250</a:t>
            </a:r>
            <a:r>
              <a:rPr lang="ru-RU" dirty="0"/>
              <a:t> </a:t>
            </a:r>
            <a:r>
              <a:rPr lang="en-US" dirty="0"/>
              <a:t>+</a:t>
            </a:r>
            <a:r>
              <a:rPr lang="ru-RU" dirty="0"/>
              <a:t> </a:t>
            </a:r>
            <a:r>
              <a:rPr lang="en-US" dirty="0"/>
              <a:t>25</a:t>
            </a:r>
            <a:r>
              <a:rPr lang="ru-RU" dirty="0"/>
              <a:t> </a:t>
            </a:r>
            <a:r>
              <a:rPr lang="en-US" dirty="0"/>
              <a:t>=</a:t>
            </a:r>
            <a:r>
              <a:rPr lang="ru-RU" dirty="0"/>
              <a:t> </a:t>
            </a:r>
            <a:r>
              <a:rPr lang="en-US" b="1" dirty="0">
                <a:solidFill>
                  <a:srgbClr val="FF0000"/>
                </a:solidFill>
              </a:rPr>
              <a:t>275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385440-B026-4B86-9A77-0811F8E62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366" y="1272997"/>
            <a:ext cx="6361905" cy="2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96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72980-19EF-4E93-9B29-B0B90E7B1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Gabriola" panose="04040605051002020D02" pitchFamily="82" charset="0"/>
              </a:rPr>
              <a:t>Что такое «непродуктивный характер»?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947434-A477-4CA8-B15C-0B53F31C0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46" y="1761688"/>
            <a:ext cx="11887200" cy="4932727"/>
          </a:xfrm>
        </p:spPr>
        <p:txBody>
          <a:bodyPr/>
          <a:lstStyle/>
          <a:p>
            <a:r>
              <a:rPr lang="ru-RU" dirty="0"/>
              <a:t> Если более 30% ответа имеет непродуктивный характер (т.е. текстуально совпадает с опубликованным источником), то выставляется 0 баллов по критерию «Решение коммуникативной задачи», и,  соответственно, все задание оценивается в 0 баллов.</a:t>
            </a:r>
          </a:p>
          <a:p>
            <a:r>
              <a:rPr lang="ru-RU" dirty="0"/>
              <a:t>Текстуальным совпадением считается дословное совпадение отрезка</a:t>
            </a:r>
          </a:p>
          <a:p>
            <a:r>
              <a:rPr lang="ru-RU" dirty="0"/>
              <a:t>письменной речи длиной 10 слов и более. Выявленные текстуальные</a:t>
            </a:r>
          </a:p>
          <a:p>
            <a:r>
              <a:rPr lang="ru-RU" dirty="0"/>
              <a:t>совпадения суммируются, и при превышении ими 30% от общего количества</a:t>
            </a:r>
          </a:p>
          <a:p>
            <a:r>
              <a:rPr lang="ru-RU" dirty="0"/>
              <a:t>слов в ответе работа оценивается в 0 баллов.</a:t>
            </a:r>
          </a:p>
        </p:txBody>
      </p:sp>
    </p:spTree>
    <p:extLst>
      <p:ext uri="{BB962C8B-B14F-4D97-AF65-F5344CB8AC3E}">
        <p14:creationId xmlns:p14="http://schemas.microsoft.com/office/powerpoint/2010/main" val="3187740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76A16-1FB4-42E6-9145-324EC0EA2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67862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1279CA-FAE0-47E4-A17D-85C37449D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79801"/>
            <a:ext cx="8867862" cy="4197161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F213BC-2305-431F-B2CF-E4C1C61C1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264"/>
            <a:ext cx="10098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58580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7196</TotalTime>
  <Words>201</Words>
  <Application>Microsoft Office PowerPoint</Application>
  <PresentationFormat>Широкоэкранный</PresentationFormat>
  <Paragraphs>31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Arial</vt:lpstr>
      <vt:lpstr>Gabriola</vt:lpstr>
      <vt:lpstr>Gill Sans MT</vt:lpstr>
      <vt:lpstr>Monotype Corsiva</vt:lpstr>
      <vt:lpstr>Галерея</vt:lpstr>
      <vt:lpstr>Презентация PowerPoint</vt:lpstr>
      <vt:lpstr>ЕГЭ, Задание 40:</vt:lpstr>
      <vt:lpstr>Презентация PowerPoint</vt:lpstr>
      <vt:lpstr>Презентация PowerPoint</vt:lpstr>
      <vt:lpstr>Презентация PowerPoint</vt:lpstr>
      <vt:lpstr>Презентация PowerPoint</vt:lpstr>
      <vt:lpstr>Количество слов:</vt:lpstr>
      <vt:lpstr>Что такое «непродуктивный характер»?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Thank 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5</cp:revision>
  <dcterms:created xsi:type="dcterms:W3CDTF">2020-03-18T10:30:57Z</dcterms:created>
  <dcterms:modified xsi:type="dcterms:W3CDTF">2020-04-07T10:04:41Z</dcterms:modified>
</cp:coreProperties>
</file>