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75" r:id="rId3"/>
    <p:sldId id="276" r:id="rId4"/>
    <p:sldId id="277" r:id="rId5"/>
    <p:sldId id="278" r:id="rId6"/>
    <p:sldId id="279" r:id="rId7"/>
    <p:sldId id="280" r:id="rId8"/>
    <p:sldId id="281" r:id="rId9"/>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 id="271" r:id="rId25"/>
    <p:sldId id="272" r:id="rId26"/>
    <p:sldId id="273" r:id="rId27"/>
    <p:sldId id="282" r:id="rId2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4" d="100"/>
          <a:sy n="84" d="100"/>
        </p:scale>
        <p:origin x="-1402"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F65996F-7BE9-49B6-B97A-B7E7FA054F00}" type="datetimeFigureOut">
              <a:rPr lang="ru-RU" smtClean="0"/>
              <a:pPr/>
              <a:t>16.04.2020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B3F4847-A388-478E-99A0-32E47394277F}"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F65996F-7BE9-49B6-B97A-B7E7FA054F00}" type="datetimeFigureOut">
              <a:rPr lang="ru-RU" smtClean="0"/>
              <a:pPr/>
              <a:t>16.04.2020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B3F4847-A388-478E-99A0-32E47394277F}"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F65996F-7BE9-49B6-B97A-B7E7FA054F00}" type="datetimeFigureOut">
              <a:rPr lang="ru-RU" smtClean="0"/>
              <a:pPr/>
              <a:t>16.04.2020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B3F4847-A388-478E-99A0-32E47394277F}"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F65996F-7BE9-49B6-B97A-B7E7FA054F00}" type="datetimeFigureOut">
              <a:rPr lang="ru-RU" smtClean="0"/>
              <a:pPr/>
              <a:t>16.04.2020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B3F4847-A388-478E-99A0-32E47394277F}"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F65996F-7BE9-49B6-B97A-B7E7FA054F00}" type="datetimeFigureOut">
              <a:rPr lang="ru-RU" smtClean="0"/>
              <a:pPr/>
              <a:t>16.04.2020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B3F4847-A388-478E-99A0-32E47394277F}"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F65996F-7BE9-49B6-B97A-B7E7FA054F00}" type="datetimeFigureOut">
              <a:rPr lang="ru-RU" smtClean="0"/>
              <a:pPr/>
              <a:t>16.04.2020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B3F4847-A388-478E-99A0-32E47394277F}"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F65996F-7BE9-49B6-B97A-B7E7FA054F00}" type="datetimeFigureOut">
              <a:rPr lang="ru-RU" smtClean="0"/>
              <a:pPr/>
              <a:t>16.04.2020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B3F4847-A388-478E-99A0-32E47394277F}"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F65996F-7BE9-49B6-B97A-B7E7FA054F00}" type="datetimeFigureOut">
              <a:rPr lang="ru-RU" smtClean="0"/>
              <a:pPr/>
              <a:t>16.04.2020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B3F4847-A388-478E-99A0-32E47394277F}"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F65996F-7BE9-49B6-B97A-B7E7FA054F00}" type="datetimeFigureOut">
              <a:rPr lang="ru-RU" smtClean="0"/>
              <a:pPr/>
              <a:t>16.04.2020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B3F4847-A388-478E-99A0-32E47394277F}"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F65996F-7BE9-49B6-B97A-B7E7FA054F00}" type="datetimeFigureOut">
              <a:rPr lang="ru-RU" smtClean="0"/>
              <a:pPr/>
              <a:t>16.04.2020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B3F4847-A388-478E-99A0-32E47394277F}"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F65996F-7BE9-49B6-B97A-B7E7FA054F00}" type="datetimeFigureOut">
              <a:rPr lang="ru-RU" smtClean="0"/>
              <a:pPr/>
              <a:t>16.04.2020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B3F4847-A388-478E-99A0-32E47394277F}"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65996F-7BE9-49B6-B97A-B7E7FA054F00}" type="datetimeFigureOut">
              <a:rPr lang="ru-RU" smtClean="0"/>
              <a:pPr/>
              <a:t>16.04.2020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3F4847-A388-478E-99A0-32E47394277F}"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85720" y="142853"/>
            <a:ext cx="8572560" cy="714379"/>
          </a:xfrm>
        </p:spPr>
        <p:txBody>
          <a:bodyPr>
            <a:normAutofit fontScale="90000"/>
          </a:bodyPr>
          <a:lstStyle/>
          <a:p>
            <a:r>
              <a:rPr lang="ru-RU" b="1" dirty="0" smtClean="0"/>
              <a:t>Задание №11 (рекурсия)</a:t>
            </a:r>
            <a:endParaRPr lang="ru-RU" b="1" dirty="0"/>
          </a:p>
        </p:txBody>
      </p:sp>
      <p:sp>
        <p:nvSpPr>
          <p:cNvPr id="3" name="Подзаголовок 2"/>
          <p:cNvSpPr>
            <a:spLocks noGrp="1"/>
          </p:cNvSpPr>
          <p:nvPr>
            <p:ph type="subTitle" idx="1"/>
          </p:nvPr>
        </p:nvSpPr>
        <p:spPr>
          <a:xfrm>
            <a:off x="285720" y="1000108"/>
            <a:ext cx="8572560" cy="5572164"/>
          </a:xfrm>
        </p:spPr>
        <p:txBody>
          <a:bodyPr>
            <a:normAutofit fontScale="92500" lnSpcReduction="10000"/>
          </a:bodyPr>
          <a:lstStyle/>
          <a:p>
            <a:pPr lvl="0" algn="l"/>
            <a:r>
              <a:rPr lang="ru-RU" b="1" dirty="0" smtClean="0">
                <a:solidFill>
                  <a:schemeClr val="tx1"/>
                </a:solidFill>
              </a:rPr>
              <a:t>1. </a:t>
            </a:r>
            <a:r>
              <a:rPr lang="ru-RU" dirty="0" smtClean="0">
                <a:solidFill>
                  <a:schemeClr val="tx1"/>
                </a:solidFill>
              </a:rPr>
              <a:t>Дан рекурсивный алгоритм:</a:t>
            </a:r>
          </a:p>
          <a:p>
            <a:pPr algn="l"/>
            <a:r>
              <a:rPr lang="en-US" b="1" dirty="0" smtClean="0">
                <a:solidFill>
                  <a:schemeClr val="tx1"/>
                </a:solidFill>
              </a:rPr>
              <a:t>procedure F(n: integer);</a:t>
            </a:r>
            <a:endParaRPr lang="ru-RU" dirty="0" smtClean="0">
              <a:solidFill>
                <a:schemeClr val="tx1"/>
              </a:solidFill>
            </a:endParaRPr>
          </a:p>
          <a:p>
            <a:pPr algn="l"/>
            <a:r>
              <a:rPr lang="en-US" b="1" dirty="0" smtClean="0">
                <a:solidFill>
                  <a:schemeClr val="tx1"/>
                </a:solidFill>
              </a:rPr>
              <a:t>begin</a:t>
            </a:r>
            <a:endParaRPr lang="ru-RU" dirty="0" smtClean="0">
              <a:solidFill>
                <a:schemeClr val="tx1"/>
              </a:solidFill>
            </a:endParaRPr>
          </a:p>
          <a:p>
            <a:pPr algn="l"/>
            <a:r>
              <a:rPr lang="en-US" b="1" dirty="0" smtClean="0">
                <a:solidFill>
                  <a:schemeClr val="tx1"/>
                </a:solidFill>
              </a:rPr>
              <a:t> </a:t>
            </a:r>
            <a:r>
              <a:rPr lang="en-US" b="1" dirty="0" err="1" smtClean="0">
                <a:solidFill>
                  <a:schemeClr val="tx1"/>
                </a:solidFill>
              </a:rPr>
              <a:t>writeln</a:t>
            </a:r>
            <a:r>
              <a:rPr lang="ru-RU" b="1" dirty="0" smtClean="0">
                <a:solidFill>
                  <a:schemeClr val="tx1"/>
                </a:solidFill>
              </a:rPr>
              <a:t> </a:t>
            </a:r>
            <a:r>
              <a:rPr lang="en-US" b="1" dirty="0" smtClean="0">
                <a:solidFill>
                  <a:schemeClr val="tx1"/>
                </a:solidFill>
              </a:rPr>
              <a:t>('*');</a:t>
            </a:r>
            <a:endParaRPr lang="ru-RU" dirty="0" smtClean="0">
              <a:solidFill>
                <a:schemeClr val="tx1"/>
              </a:solidFill>
            </a:endParaRPr>
          </a:p>
          <a:p>
            <a:pPr algn="l"/>
            <a:r>
              <a:rPr lang="en-US" b="1" dirty="0" smtClean="0">
                <a:solidFill>
                  <a:schemeClr val="tx1"/>
                </a:solidFill>
              </a:rPr>
              <a:t> if n &gt; 0 then begin</a:t>
            </a:r>
            <a:endParaRPr lang="ru-RU" dirty="0" smtClean="0">
              <a:solidFill>
                <a:schemeClr val="tx1"/>
              </a:solidFill>
            </a:endParaRPr>
          </a:p>
          <a:p>
            <a:pPr algn="l"/>
            <a:r>
              <a:rPr lang="en-US" b="1" dirty="0" smtClean="0">
                <a:solidFill>
                  <a:schemeClr val="tx1"/>
                </a:solidFill>
              </a:rPr>
              <a:t>   F(n-3);</a:t>
            </a:r>
            <a:endParaRPr lang="ru-RU" dirty="0" smtClean="0">
              <a:solidFill>
                <a:schemeClr val="tx1"/>
              </a:solidFill>
            </a:endParaRPr>
          </a:p>
          <a:p>
            <a:pPr algn="l"/>
            <a:r>
              <a:rPr lang="en-US" b="1" dirty="0" smtClean="0">
                <a:solidFill>
                  <a:schemeClr val="tx1"/>
                </a:solidFill>
              </a:rPr>
              <a:t>   F(n div 2);</a:t>
            </a:r>
            <a:endParaRPr lang="ru-RU" dirty="0" smtClean="0">
              <a:solidFill>
                <a:schemeClr val="tx1"/>
              </a:solidFill>
            </a:endParaRPr>
          </a:p>
          <a:p>
            <a:pPr algn="l"/>
            <a:r>
              <a:rPr lang="en-US" b="1" dirty="0" smtClean="0">
                <a:solidFill>
                  <a:schemeClr val="tx1"/>
                </a:solidFill>
              </a:rPr>
              <a:t> end</a:t>
            </a:r>
            <a:endParaRPr lang="ru-RU" dirty="0" smtClean="0">
              <a:solidFill>
                <a:schemeClr val="tx1"/>
              </a:solidFill>
            </a:endParaRPr>
          </a:p>
          <a:p>
            <a:pPr algn="l"/>
            <a:r>
              <a:rPr lang="en-US" b="1" dirty="0" smtClean="0">
                <a:solidFill>
                  <a:schemeClr val="tx1"/>
                </a:solidFill>
              </a:rPr>
              <a:t>end;</a:t>
            </a:r>
            <a:endParaRPr lang="ru-RU" dirty="0" smtClean="0">
              <a:solidFill>
                <a:schemeClr val="tx1"/>
              </a:solidFill>
            </a:endParaRPr>
          </a:p>
          <a:p>
            <a:pPr algn="l"/>
            <a:r>
              <a:rPr lang="ru-RU" dirty="0" smtClean="0">
                <a:solidFill>
                  <a:schemeClr val="tx1"/>
                </a:solidFill>
              </a:rPr>
              <a:t> Сколько символов "звездочка" будет напечатано на экране при выполнении вызова F(7)?</a:t>
            </a:r>
          </a:p>
          <a:p>
            <a:pPr algn="l"/>
            <a:endParaRPr lang="ru-RU"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142852"/>
            <a:ext cx="8229600" cy="714380"/>
          </a:xfrm>
        </p:spPr>
        <p:txBody>
          <a:bodyPr>
            <a:normAutofit fontScale="90000"/>
          </a:bodyPr>
          <a:lstStyle/>
          <a:p>
            <a:r>
              <a:rPr lang="ru-RU" b="1" u="sng" dirty="0" smtClean="0"/>
              <a:t>Примеры заданий</a:t>
            </a:r>
            <a:endParaRPr lang="ru-RU" b="1" u="sng" dirty="0"/>
          </a:p>
        </p:txBody>
      </p:sp>
      <p:sp>
        <p:nvSpPr>
          <p:cNvPr id="3" name="Содержимое 2"/>
          <p:cNvSpPr>
            <a:spLocks noGrp="1"/>
          </p:cNvSpPr>
          <p:nvPr>
            <p:ph idx="1"/>
          </p:nvPr>
        </p:nvSpPr>
        <p:spPr>
          <a:xfrm>
            <a:off x="285720" y="928670"/>
            <a:ext cx="8572560" cy="5643602"/>
          </a:xfrm>
        </p:spPr>
        <p:txBody>
          <a:bodyPr>
            <a:normAutofit fontScale="70000" lnSpcReduction="20000"/>
          </a:bodyPr>
          <a:lstStyle/>
          <a:p>
            <a:pPr lvl="0">
              <a:buNone/>
            </a:pPr>
            <a:r>
              <a:rPr lang="ru-RU" b="1" dirty="0" smtClean="0"/>
              <a:t>1. </a:t>
            </a:r>
            <a:r>
              <a:rPr lang="ru-RU" dirty="0" smtClean="0"/>
              <a:t>На </a:t>
            </a:r>
            <a:r>
              <a:rPr lang="ru-RU" dirty="0"/>
              <a:t>вход программы поступает последовательность из </a:t>
            </a:r>
            <a:r>
              <a:rPr lang="en-US" dirty="0"/>
              <a:t>N</a:t>
            </a:r>
            <a:r>
              <a:rPr lang="ru-RU" dirty="0"/>
              <a:t> </a:t>
            </a:r>
            <a:r>
              <a:rPr lang="ru-RU" dirty="0" smtClean="0"/>
              <a:t>целых положительных </a:t>
            </a:r>
            <a:r>
              <a:rPr lang="ru-RU" dirty="0"/>
              <a:t>чисел, все числа в последовательности различны. Рассматриваются все пары различных элементов последовательности, находящихся на расстоянии не менее, чем </a:t>
            </a:r>
            <a:r>
              <a:rPr lang="ru-RU" dirty="0" smtClean="0"/>
              <a:t>8 </a:t>
            </a:r>
            <a:r>
              <a:rPr lang="ru-RU" dirty="0"/>
              <a:t>(разница в индексах элементов пары должна быть </a:t>
            </a:r>
            <a:r>
              <a:rPr lang="ru-RU" dirty="0" smtClean="0"/>
              <a:t>8 </a:t>
            </a:r>
            <a:r>
              <a:rPr lang="ru-RU" dirty="0"/>
              <a:t>или более, порядок элементов в паре неважен). Необходимо определить максимальную сумму пары чисел кратную </a:t>
            </a:r>
            <a:r>
              <a:rPr lang="ru-RU" dirty="0" smtClean="0"/>
              <a:t>114, </a:t>
            </a:r>
            <a:r>
              <a:rPr lang="ru-RU" dirty="0"/>
              <a:t>при этом первый элемент пары должен быть больше второго (</a:t>
            </a:r>
            <a:r>
              <a:rPr lang="en-US" i="1" dirty="0"/>
              <a:t>a</a:t>
            </a:r>
            <a:r>
              <a:rPr lang="ru-RU" dirty="0"/>
              <a:t>[</a:t>
            </a:r>
            <a:r>
              <a:rPr lang="en-US" i="1" dirty="0" err="1"/>
              <a:t>i</a:t>
            </a:r>
            <a:r>
              <a:rPr lang="ru-RU" dirty="0"/>
              <a:t>]</a:t>
            </a:r>
            <a:r>
              <a:rPr lang="en-US" dirty="0"/>
              <a:t> </a:t>
            </a:r>
            <a:r>
              <a:rPr lang="ru-RU" dirty="0"/>
              <a:t>&gt; </a:t>
            </a:r>
            <a:r>
              <a:rPr lang="en-US" i="1" dirty="0"/>
              <a:t>a</a:t>
            </a:r>
            <a:r>
              <a:rPr lang="ru-RU" dirty="0"/>
              <a:t>[</a:t>
            </a:r>
            <a:r>
              <a:rPr lang="en-US" i="1" dirty="0"/>
              <a:t>j</a:t>
            </a:r>
            <a:r>
              <a:rPr lang="ru-RU" dirty="0"/>
              <a:t>], </a:t>
            </a:r>
            <a:r>
              <a:rPr lang="en-US" i="1" dirty="0" err="1"/>
              <a:t>i</a:t>
            </a:r>
            <a:r>
              <a:rPr lang="ru-RU" dirty="0"/>
              <a:t> &lt; </a:t>
            </a:r>
            <a:r>
              <a:rPr lang="en-US" i="1" dirty="0"/>
              <a:t>j</a:t>
            </a:r>
            <a:r>
              <a:rPr lang="ru-RU" dirty="0"/>
              <a:t>).</a:t>
            </a:r>
          </a:p>
          <a:p>
            <a:pPr>
              <a:buNone/>
            </a:pPr>
            <a:r>
              <a:rPr lang="ru-RU" b="1" dirty="0"/>
              <a:t>Описание входных и выходных данных</a:t>
            </a:r>
            <a:endParaRPr lang="ru-RU" dirty="0" smtClean="0"/>
          </a:p>
          <a:p>
            <a:pPr>
              <a:buNone/>
            </a:pPr>
            <a:r>
              <a:rPr lang="ru-RU" dirty="0" smtClean="0"/>
              <a:t>     В </a:t>
            </a:r>
            <a:r>
              <a:rPr lang="ru-RU" dirty="0"/>
              <a:t>первой строке входных данных задаётся количество чисел </a:t>
            </a:r>
            <a:r>
              <a:rPr lang="en-US" dirty="0" smtClean="0"/>
              <a:t>N</a:t>
            </a:r>
            <a:endParaRPr lang="ru-RU" dirty="0" smtClean="0"/>
          </a:p>
          <a:p>
            <a:pPr>
              <a:buNone/>
            </a:pPr>
            <a:r>
              <a:rPr lang="ru-RU" dirty="0" smtClean="0"/>
              <a:t>     (8 </a:t>
            </a:r>
            <a:r>
              <a:rPr lang="ru-RU" dirty="0"/>
              <a:t>≤ </a:t>
            </a:r>
            <a:r>
              <a:rPr lang="en-US" dirty="0"/>
              <a:t>N</a:t>
            </a:r>
            <a:r>
              <a:rPr lang="ru-RU" dirty="0"/>
              <a:t> ≤ 1000</a:t>
            </a:r>
            <a:r>
              <a:rPr lang="ru-RU" dirty="0" smtClean="0"/>
              <a:t>). </a:t>
            </a:r>
            <a:r>
              <a:rPr lang="ru-RU" dirty="0"/>
              <a:t>В каждой из последующих </a:t>
            </a:r>
            <a:r>
              <a:rPr lang="en-US" dirty="0"/>
              <a:t>N</a:t>
            </a:r>
            <a:r>
              <a:rPr lang="ru-RU" dirty="0"/>
              <a:t> строк записано </a:t>
            </a:r>
            <a:r>
              <a:rPr lang="ru-RU" dirty="0" smtClean="0"/>
              <a:t>одно целое </a:t>
            </a:r>
            <a:r>
              <a:rPr lang="ru-RU" dirty="0"/>
              <a:t>положительное число, не превышающее 10 000.</a:t>
            </a:r>
          </a:p>
          <a:p>
            <a:pPr>
              <a:buNone/>
            </a:pPr>
            <a:r>
              <a:rPr lang="ru-RU" dirty="0" smtClean="0"/>
              <a:t>      Программа </a:t>
            </a:r>
            <a:r>
              <a:rPr lang="ru-RU" dirty="0"/>
              <a:t>должна вывести в первой строке одно число: максимальную сумму пары элементов, находящихся в последовательности на расстоянии не менее чем </a:t>
            </a:r>
            <a:r>
              <a:rPr lang="ru-RU" dirty="0" smtClean="0"/>
              <a:t>8, </a:t>
            </a:r>
            <a:r>
              <a:rPr lang="ru-RU" dirty="0"/>
              <a:t>в которых сумма элементов кратна </a:t>
            </a:r>
            <a:r>
              <a:rPr lang="ru-RU" dirty="0" smtClean="0"/>
              <a:t>114, </a:t>
            </a:r>
            <a:r>
              <a:rPr lang="ru-RU" dirty="0"/>
              <a:t>а во второй строке – числа, образующие пару, через пробел. Если ни одной подходящей пары нет, нужно вывести одно число –1.</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142852"/>
            <a:ext cx="8229600" cy="714380"/>
          </a:xfrm>
        </p:spPr>
        <p:txBody>
          <a:bodyPr>
            <a:normAutofit fontScale="90000"/>
          </a:bodyPr>
          <a:lstStyle/>
          <a:p>
            <a:r>
              <a:rPr lang="ru-RU" dirty="0" smtClean="0"/>
              <a:t>Вариант решения на </a:t>
            </a:r>
            <a:r>
              <a:rPr lang="ru-RU" b="1" dirty="0" smtClean="0"/>
              <a:t>2 балла</a:t>
            </a:r>
            <a:r>
              <a:rPr lang="ru-RU" dirty="0" smtClean="0"/>
              <a:t>:</a:t>
            </a:r>
            <a:endParaRPr lang="ru-RU" dirty="0"/>
          </a:p>
        </p:txBody>
      </p:sp>
      <p:sp>
        <p:nvSpPr>
          <p:cNvPr id="3" name="Содержимое 2"/>
          <p:cNvSpPr>
            <a:spLocks noGrp="1"/>
          </p:cNvSpPr>
          <p:nvPr>
            <p:ph idx="1"/>
          </p:nvPr>
        </p:nvSpPr>
        <p:spPr>
          <a:xfrm>
            <a:off x="214282" y="857232"/>
            <a:ext cx="8786874" cy="5715040"/>
          </a:xfrm>
        </p:spPr>
        <p:txBody>
          <a:bodyPr>
            <a:normAutofit fontScale="47500" lnSpcReduction="20000"/>
          </a:bodyPr>
          <a:lstStyle/>
          <a:p>
            <a:pPr>
              <a:buNone/>
            </a:pPr>
            <a:r>
              <a:rPr lang="en-US" b="1" dirty="0"/>
              <a:t>const </a:t>
            </a:r>
            <a:endParaRPr lang="ru-RU" b="1" dirty="0" smtClean="0"/>
          </a:p>
          <a:p>
            <a:pPr lvl="1">
              <a:buNone/>
            </a:pPr>
            <a:r>
              <a:rPr lang="en-US" sz="2900" b="1" dirty="0" smtClean="0"/>
              <a:t>m </a:t>
            </a:r>
            <a:r>
              <a:rPr lang="ru-RU" sz="2900" b="1" dirty="0"/>
              <a:t>= </a:t>
            </a:r>
            <a:r>
              <a:rPr lang="ru-RU" sz="2900" b="1" dirty="0" smtClean="0"/>
              <a:t>11</a:t>
            </a:r>
            <a:r>
              <a:rPr lang="en-US" sz="2900" b="1" dirty="0" smtClean="0"/>
              <a:t>4</a:t>
            </a:r>
            <a:r>
              <a:rPr lang="ru-RU" sz="2900" b="1" dirty="0" smtClean="0"/>
              <a:t>;</a:t>
            </a:r>
            <a:r>
              <a:rPr lang="en-US" b="1" dirty="0" smtClean="0"/>
              <a:t>	</a:t>
            </a:r>
            <a:r>
              <a:rPr lang="ru-RU" b="1" dirty="0" smtClean="0"/>
              <a:t>	</a:t>
            </a:r>
            <a:r>
              <a:rPr lang="en-US" b="1" dirty="0" smtClean="0">
                <a:solidFill>
                  <a:srgbClr val="C00000"/>
                </a:solidFill>
              </a:rPr>
              <a:t>// </a:t>
            </a:r>
            <a:r>
              <a:rPr lang="ru-RU" sz="2900" dirty="0" smtClean="0">
                <a:solidFill>
                  <a:srgbClr val="C00000"/>
                </a:solidFill>
              </a:rPr>
              <a:t>делитель, указанный в условии задачи</a:t>
            </a:r>
            <a:endParaRPr lang="ru-RU" sz="2900" dirty="0">
              <a:solidFill>
                <a:srgbClr val="C00000"/>
              </a:solidFill>
            </a:endParaRPr>
          </a:p>
          <a:p>
            <a:pPr>
              <a:buNone/>
            </a:pPr>
            <a:r>
              <a:rPr lang="en-US" b="1" dirty="0" err="1"/>
              <a:t>var</a:t>
            </a:r>
            <a:r>
              <a:rPr lang="en-US" b="1" dirty="0"/>
              <a:t> a:array[1..1000] of integer</a:t>
            </a:r>
            <a:r>
              <a:rPr lang="en-US" b="1" dirty="0" smtClean="0"/>
              <a:t>;</a:t>
            </a:r>
            <a:r>
              <a:rPr lang="ru-RU" b="1" dirty="0" smtClean="0"/>
              <a:t>	</a:t>
            </a:r>
            <a:r>
              <a:rPr lang="ru-RU" b="1" dirty="0" smtClean="0">
                <a:solidFill>
                  <a:srgbClr val="C00000"/>
                </a:solidFill>
              </a:rPr>
              <a:t>// </a:t>
            </a:r>
            <a:r>
              <a:rPr lang="ru-RU" sz="2900" dirty="0" smtClean="0">
                <a:solidFill>
                  <a:srgbClr val="C00000"/>
                </a:solidFill>
              </a:rPr>
              <a:t>храним</a:t>
            </a:r>
            <a:r>
              <a:rPr lang="ru-RU" dirty="0" smtClean="0">
                <a:solidFill>
                  <a:srgbClr val="C00000"/>
                </a:solidFill>
              </a:rPr>
              <a:t> ВСЕ исходные данные в массиве</a:t>
            </a:r>
            <a:endParaRPr lang="ru-RU" dirty="0">
              <a:solidFill>
                <a:srgbClr val="C00000"/>
              </a:solidFill>
            </a:endParaRPr>
          </a:p>
          <a:p>
            <a:pPr>
              <a:buNone/>
            </a:pPr>
            <a:r>
              <a:rPr lang="en-US" b="1" dirty="0"/>
              <a:t>    n, </a:t>
            </a:r>
            <a:r>
              <a:rPr lang="en-US" b="1" dirty="0" err="1"/>
              <a:t>i</a:t>
            </a:r>
            <a:r>
              <a:rPr lang="en-US" b="1" dirty="0"/>
              <a:t>, j, </a:t>
            </a:r>
            <a:r>
              <a:rPr lang="en-US" b="1" dirty="0" err="1" smtClean="0"/>
              <a:t>mX</a:t>
            </a:r>
            <a:r>
              <a:rPr lang="en-US" b="1" dirty="0" smtClean="0"/>
              <a:t>, </a:t>
            </a:r>
            <a:r>
              <a:rPr lang="en-US" b="1" dirty="0" err="1" smtClean="0"/>
              <a:t>mY:integer</a:t>
            </a:r>
            <a:r>
              <a:rPr lang="en-US" b="1" dirty="0"/>
              <a:t>;</a:t>
            </a:r>
            <a:endParaRPr lang="ru-RU" dirty="0"/>
          </a:p>
          <a:p>
            <a:pPr>
              <a:buNone/>
            </a:pPr>
            <a:r>
              <a:rPr lang="en-US" b="1" dirty="0"/>
              <a:t>begin</a:t>
            </a:r>
            <a:endParaRPr lang="ru-RU" dirty="0"/>
          </a:p>
          <a:p>
            <a:pPr>
              <a:buNone/>
            </a:pPr>
            <a:r>
              <a:rPr lang="en-US" b="1" dirty="0" smtClean="0"/>
              <a:t> </a:t>
            </a:r>
            <a:r>
              <a:rPr lang="en-US" b="1" dirty="0" err="1" smtClean="0"/>
              <a:t>mX</a:t>
            </a:r>
            <a:r>
              <a:rPr lang="en-US" b="1" dirty="0" smtClean="0"/>
              <a:t> </a:t>
            </a:r>
            <a:r>
              <a:rPr lang="en-US" b="1" dirty="0"/>
              <a:t>:= 0; </a:t>
            </a:r>
            <a:r>
              <a:rPr lang="en-US" b="1" dirty="0" err="1" smtClean="0"/>
              <a:t>mY</a:t>
            </a:r>
            <a:r>
              <a:rPr lang="en-US" b="1" dirty="0" smtClean="0"/>
              <a:t> </a:t>
            </a:r>
            <a:r>
              <a:rPr lang="en-US" b="1" dirty="0"/>
              <a:t>:= 0</a:t>
            </a:r>
            <a:r>
              <a:rPr lang="en-US" b="1" dirty="0" smtClean="0"/>
              <a:t>;		</a:t>
            </a:r>
            <a:r>
              <a:rPr lang="ru-RU" b="1" dirty="0" smtClean="0">
                <a:solidFill>
                  <a:srgbClr val="C00000"/>
                </a:solidFill>
              </a:rPr>
              <a:t>//</a:t>
            </a:r>
            <a:r>
              <a:rPr lang="ru-RU" sz="1400" b="1" dirty="0">
                <a:solidFill>
                  <a:srgbClr val="C00000"/>
                </a:solidFill>
              </a:rPr>
              <a:t> </a:t>
            </a:r>
            <a:r>
              <a:rPr lang="ru-RU" sz="2900" dirty="0" smtClean="0">
                <a:solidFill>
                  <a:srgbClr val="C00000"/>
                </a:solidFill>
              </a:rPr>
              <a:t>на начальном этапе максимумы каждой пары равны 0</a:t>
            </a:r>
            <a:endParaRPr lang="ru-RU" sz="2900" dirty="0">
              <a:solidFill>
                <a:srgbClr val="C00000"/>
              </a:solidFill>
            </a:endParaRPr>
          </a:p>
          <a:p>
            <a:pPr>
              <a:buNone/>
            </a:pPr>
            <a:r>
              <a:rPr lang="en-US" b="1" dirty="0"/>
              <a:t>  read(n</a:t>
            </a:r>
            <a:r>
              <a:rPr lang="en-US" b="1" dirty="0" smtClean="0"/>
              <a:t>);</a:t>
            </a:r>
            <a:r>
              <a:rPr lang="ru-RU" b="1" dirty="0" smtClean="0"/>
              <a:t>			</a:t>
            </a:r>
            <a:r>
              <a:rPr lang="ru-RU" dirty="0" smtClean="0">
                <a:solidFill>
                  <a:srgbClr val="C00000"/>
                </a:solidFill>
              </a:rPr>
              <a:t>// читаем с клавиатуры количество чисел</a:t>
            </a:r>
            <a:endParaRPr lang="ru-RU" dirty="0">
              <a:solidFill>
                <a:srgbClr val="C00000"/>
              </a:solidFill>
            </a:endParaRPr>
          </a:p>
          <a:p>
            <a:pPr>
              <a:buNone/>
            </a:pPr>
            <a:r>
              <a:rPr lang="en-US" b="1" dirty="0"/>
              <a:t>  for </a:t>
            </a:r>
            <a:r>
              <a:rPr lang="en-US" b="1" dirty="0" err="1"/>
              <a:t>i</a:t>
            </a:r>
            <a:r>
              <a:rPr lang="en-US" b="1" dirty="0"/>
              <a:t>:=1 to n do </a:t>
            </a:r>
            <a:endParaRPr lang="ru-RU" dirty="0"/>
          </a:p>
          <a:p>
            <a:pPr>
              <a:buNone/>
            </a:pPr>
            <a:r>
              <a:rPr lang="en-US" b="1" dirty="0"/>
              <a:t>    read(a[</a:t>
            </a:r>
            <a:r>
              <a:rPr lang="en-US" b="1" dirty="0" err="1"/>
              <a:t>i</a:t>
            </a:r>
            <a:r>
              <a:rPr lang="en-US" b="1" dirty="0" smtClean="0"/>
              <a:t>]);</a:t>
            </a:r>
            <a:r>
              <a:rPr lang="ru-RU" b="1" dirty="0" smtClean="0"/>
              <a:t>		</a:t>
            </a:r>
            <a:r>
              <a:rPr lang="ru-RU" dirty="0" smtClean="0">
                <a:solidFill>
                  <a:srgbClr val="C00000"/>
                </a:solidFill>
              </a:rPr>
              <a:t>// вводим числа и помещаем их в массив</a:t>
            </a:r>
            <a:endParaRPr lang="ru-RU" dirty="0">
              <a:solidFill>
                <a:srgbClr val="C00000"/>
              </a:solidFill>
            </a:endParaRPr>
          </a:p>
          <a:p>
            <a:pPr>
              <a:buNone/>
            </a:pPr>
            <a:r>
              <a:rPr lang="en-US" b="1" dirty="0"/>
              <a:t>  for </a:t>
            </a:r>
            <a:r>
              <a:rPr lang="en-US" b="1" dirty="0" err="1"/>
              <a:t>i</a:t>
            </a:r>
            <a:r>
              <a:rPr lang="en-US" b="1" dirty="0"/>
              <a:t>:=1 to </a:t>
            </a:r>
            <a:r>
              <a:rPr lang="en-US" b="1" dirty="0" smtClean="0"/>
              <a:t>n-</a:t>
            </a:r>
            <a:r>
              <a:rPr lang="ru-RU" b="1" dirty="0" smtClean="0"/>
              <a:t>8</a:t>
            </a:r>
            <a:r>
              <a:rPr lang="en-US" b="1" dirty="0" smtClean="0"/>
              <a:t> </a:t>
            </a:r>
            <a:r>
              <a:rPr lang="en-US" b="1" dirty="0"/>
              <a:t>do</a:t>
            </a:r>
            <a:endParaRPr lang="ru-RU" dirty="0"/>
          </a:p>
          <a:p>
            <a:pPr>
              <a:buNone/>
            </a:pPr>
            <a:r>
              <a:rPr lang="en-US" b="1" dirty="0"/>
              <a:t>    for j:=</a:t>
            </a:r>
            <a:r>
              <a:rPr lang="en-US" b="1" dirty="0" err="1" smtClean="0"/>
              <a:t>i</a:t>
            </a:r>
            <a:r>
              <a:rPr lang="en-US" b="1" dirty="0" smtClean="0"/>
              <a:t>+</a:t>
            </a:r>
            <a:r>
              <a:rPr lang="ru-RU" b="1" dirty="0" smtClean="0"/>
              <a:t>8</a:t>
            </a:r>
            <a:r>
              <a:rPr lang="en-US" b="1" dirty="0" smtClean="0"/>
              <a:t> </a:t>
            </a:r>
            <a:r>
              <a:rPr lang="en-US" b="1" dirty="0"/>
              <a:t>to n </a:t>
            </a:r>
            <a:r>
              <a:rPr lang="en-US" b="1" dirty="0" smtClean="0"/>
              <a:t>do</a:t>
            </a:r>
            <a:r>
              <a:rPr lang="ru-RU" b="1" dirty="0" smtClean="0"/>
              <a:t>		</a:t>
            </a:r>
            <a:r>
              <a:rPr lang="ru-RU" dirty="0" smtClean="0">
                <a:solidFill>
                  <a:srgbClr val="C00000"/>
                </a:solidFill>
              </a:rPr>
              <a:t>// просматриваем все пары чисел, соблюдая расстояние </a:t>
            </a:r>
            <a:r>
              <a:rPr lang="en-US" dirty="0" smtClean="0">
                <a:solidFill>
                  <a:srgbClr val="C00000"/>
                </a:solidFill>
              </a:rPr>
              <a:t>&gt;=8</a:t>
            </a:r>
            <a:endParaRPr lang="ru-RU" dirty="0">
              <a:solidFill>
                <a:srgbClr val="C00000"/>
              </a:solidFill>
            </a:endParaRPr>
          </a:p>
          <a:p>
            <a:pPr>
              <a:buNone/>
            </a:pPr>
            <a:r>
              <a:rPr lang="en-US" b="1" dirty="0"/>
              <a:t>      if ((a[</a:t>
            </a:r>
            <a:r>
              <a:rPr lang="en-US" b="1" dirty="0" err="1"/>
              <a:t>i</a:t>
            </a:r>
            <a:r>
              <a:rPr lang="en-US" b="1" dirty="0"/>
              <a:t>]+a[j]) mod </a:t>
            </a:r>
            <a:r>
              <a:rPr lang="en-US" b="1" dirty="0" smtClean="0"/>
              <a:t>m </a:t>
            </a:r>
            <a:r>
              <a:rPr lang="en-US" b="1" dirty="0"/>
              <a:t>= 0) </a:t>
            </a:r>
            <a:r>
              <a:rPr lang="en-US" b="1" dirty="0" smtClean="0"/>
              <a:t>and	</a:t>
            </a:r>
            <a:r>
              <a:rPr lang="ru-RU" dirty="0" smtClean="0">
                <a:solidFill>
                  <a:srgbClr val="C00000"/>
                </a:solidFill>
              </a:rPr>
              <a:t>// если сумма чисел в очередной паре кратна 114,</a:t>
            </a:r>
            <a:endParaRPr lang="ru-RU" dirty="0">
              <a:solidFill>
                <a:srgbClr val="C00000"/>
              </a:solidFill>
            </a:endParaRPr>
          </a:p>
          <a:p>
            <a:pPr>
              <a:buNone/>
            </a:pPr>
            <a:r>
              <a:rPr lang="en-US" b="1" dirty="0"/>
              <a:t>          (a[</a:t>
            </a:r>
            <a:r>
              <a:rPr lang="en-US" b="1" dirty="0" err="1"/>
              <a:t>i</a:t>
            </a:r>
            <a:r>
              <a:rPr lang="en-US" b="1" dirty="0"/>
              <a:t>] &gt; a[j]) and (a[</a:t>
            </a:r>
            <a:r>
              <a:rPr lang="en-US" b="1" dirty="0" err="1"/>
              <a:t>i</a:t>
            </a:r>
            <a:r>
              <a:rPr lang="en-US" b="1" dirty="0"/>
              <a:t>]+a[j</a:t>
            </a:r>
            <a:r>
              <a:rPr lang="en-US" b="1" dirty="0" smtClean="0"/>
              <a:t>]&gt;</a:t>
            </a:r>
            <a:r>
              <a:rPr lang="en-US" b="1" dirty="0" err="1" smtClean="0"/>
              <a:t>mX+mY</a:t>
            </a:r>
            <a:r>
              <a:rPr lang="en-US" b="1" dirty="0" smtClean="0"/>
              <a:t>) </a:t>
            </a:r>
            <a:r>
              <a:rPr lang="en-US" b="1" dirty="0"/>
              <a:t>then </a:t>
            </a:r>
            <a:r>
              <a:rPr lang="en-US" b="1" dirty="0" smtClean="0"/>
              <a:t>begin</a:t>
            </a:r>
            <a:r>
              <a:rPr lang="ru-RU" b="1" dirty="0" smtClean="0"/>
              <a:t>	</a:t>
            </a:r>
            <a:r>
              <a:rPr lang="ru-RU" dirty="0" smtClean="0">
                <a:solidFill>
                  <a:srgbClr val="C00000"/>
                </a:solidFill>
              </a:rPr>
              <a:t>// первый элемент пары больше второго и</a:t>
            </a:r>
            <a:endParaRPr lang="ru-RU" dirty="0">
              <a:solidFill>
                <a:srgbClr val="C00000"/>
              </a:solidFill>
            </a:endParaRPr>
          </a:p>
          <a:p>
            <a:pPr>
              <a:buNone/>
            </a:pPr>
            <a:r>
              <a:rPr lang="en-US" b="1" dirty="0"/>
              <a:t>        </a:t>
            </a:r>
            <a:r>
              <a:rPr lang="en-US" b="1" dirty="0" err="1" smtClean="0"/>
              <a:t>mX</a:t>
            </a:r>
            <a:r>
              <a:rPr lang="en-US" b="1" dirty="0" smtClean="0"/>
              <a:t> </a:t>
            </a:r>
            <a:r>
              <a:rPr lang="en-US" b="1" dirty="0"/>
              <a:t>:= a[</a:t>
            </a:r>
            <a:r>
              <a:rPr lang="en-US" b="1" dirty="0" err="1"/>
              <a:t>i</a:t>
            </a:r>
            <a:r>
              <a:rPr lang="en-US" b="1" dirty="0" smtClean="0"/>
              <a:t>];</a:t>
            </a:r>
            <a:r>
              <a:rPr lang="ru-RU" b="1" dirty="0" smtClean="0"/>
              <a:t>			</a:t>
            </a:r>
            <a:r>
              <a:rPr lang="ru-RU" dirty="0" smtClean="0">
                <a:solidFill>
                  <a:srgbClr val="C00000"/>
                </a:solidFill>
              </a:rPr>
              <a:t>// сумма чисел в паре больше «прошлой максимальной»,</a:t>
            </a:r>
            <a:endParaRPr lang="ru-RU" dirty="0">
              <a:solidFill>
                <a:srgbClr val="C00000"/>
              </a:solidFill>
            </a:endParaRPr>
          </a:p>
          <a:p>
            <a:pPr>
              <a:buNone/>
            </a:pPr>
            <a:r>
              <a:rPr lang="en-US" b="1" dirty="0"/>
              <a:t>        </a:t>
            </a:r>
            <a:r>
              <a:rPr lang="en-US" b="1" dirty="0" err="1" smtClean="0"/>
              <a:t>mY</a:t>
            </a:r>
            <a:r>
              <a:rPr lang="en-US" b="1" dirty="0" smtClean="0"/>
              <a:t> </a:t>
            </a:r>
            <a:r>
              <a:rPr lang="en-US" b="1" dirty="0"/>
              <a:t>:= a[j</a:t>
            </a:r>
            <a:r>
              <a:rPr lang="en-US" b="1" dirty="0" smtClean="0"/>
              <a:t>];</a:t>
            </a:r>
            <a:r>
              <a:rPr lang="ru-RU" b="1" dirty="0" smtClean="0"/>
              <a:t>		</a:t>
            </a:r>
            <a:r>
              <a:rPr lang="ru-RU" dirty="0" smtClean="0">
                <a:solidFill>
                  <a:srgbClr val="C00000"/>
                </a:solidFill>
              </a:rPr>
              <a:t>// то обновляем значения, максимумов</a:t>
            </a:r>
            <a:endParaRPr lang="ru-RU" dirty="0">
              <a:solidFill>
                <a:srgbClr val="C00000"/>
              </a:solidFill>
            </a:endParaRPr>
          </a:p>
          <a:p>
            <a:pPr>
              <a:buNone/>
            </a:pPr>
            <a:r>
              <a:rPr lang="en-US" b="1" dirty="0"/>
              <a:t>      end;</a:t>
            </a:r>
            <a:endParaRPr lang="ru-RU" dirty="0"/>
          </a:p>
          <a:p>
            <a:pPr>
              <a:buNone/>
            </a:pPr>
            <a:r>
              <a:rPr lang="en-US" b="1" dirty="0"/>
              <a:t>  if </a:t>
            </a:r>
            <a:r>
              <a:rPr lang="en-US" b="1" dirty="0" err="1" smtClean="0"/>
              <a:t>mX</a:t>
            </a:r>
            <a:r>
              <a:rPr lang="en-US" b="1" dirty="0" smtClean="0"/>
              <a:t> </a:t>
            </a:r>
            <a:r>
              <a:rPr lang="en-US" b="1" dirty="0"/>
              <a:t>&gt; 0 then </a:t>
            </a:r>
            <a:r>
              <a:rPr lang="en-US" b="1" dirty="0" smtClean="0"/>
              <a:t>begin</a:t>
            </a:r>
            <a:r>
              <a:rPr lang="ru-RU" b="1" dirty="0" smtClean="0"/>
              <a:t>		</a:t>
            </a:r>
            <a:r>
              <a:rPr lang="ru-RU" dirty="0" smtClean="0">
                <a:solidFill>
                  <a:srgbClr val="C00000"/>
                </a:solidFill>
              </a:rPr>
              <a:t>// если хотя бы одна такая пара нашлась,</a:t>
            </a:r>
            <a:endParaRPr lang="ru-RU" dirty="0">
              <a:solidFill>
                <a:srgbClr val="C00000"/>
              </a:solidFill>
            </a:endParaRPr>
          </a:p>
          <a:p>
            <a:pPr>
              <a:buNone/>
            </a:pPr>
            <a:r>
              <a:rPr lang="en-US" b="1" dirty="0"/>
              <a:t>    </a:t>
            </a:r>
            <a:r>
              <a:rPr lang="en-US" b="1" dirty="0" err="1" smtClean="0"/>
              <a:t>writeln</a:t>
            </a:r>
            <a:r>
              <a:rPr lang="en-US" b="1" dirty="0" smtClean="0"/>
              <a:t>(</a:t>
            </a:r>
            <a:r>
              <a:rPr lang="en-US" b="1" dirty="0" err="1" smtClean="0"/>
              <a:t>mX</a:t>
            </a:r>
            <a:r>
              <a:rPr lang="en-US" b="1" dirty="0" smtClean="0"/>
              <a:t> </a:t>
            </a:r>
            <a:r>
              <a:rPr lang="en-US" b="1" dirty="0"/>
              <a:t>+ </a:t>
            </a:r>
            <a:r>
              <a:rPr lang="en-US" b="1" dirty="0" err="1" smtClean="0"/>
              <a:t>mY</a:t>
            </a:r>
            <a:r>
              <a:rPr lang="en-US" b="1" dirty="0" smtClean="0"/>
              <a:t>);</a:t>
            </a:r>
            <a:r>
              <a:rPr lang="ru-RU" b="1" dirty="0" smtClean="0"/>
              <a:t>		</a:t>
            </a:r>
            <a:r>
              <a:rPr lang="ru-RU" dirty="0" smtClean="0">
                <a:solidFill>
                  <a:srgbClr val="C00000"/>
                </a:solidFill>
              </a:rPr>
              <a:t>// то выводим максимальную сумму</a:t>
            </a:r>
            <a:endParaRPr lang="ru-RU" dirty="0">
              <a:solidFill>
                <a:srgbClr val="C00000"/>
              </a:solidFill>
            </a:endParaRPr>
          </a:p>
          <a:p>
            <a:pPr>
              <a:buNone/>
            </a:pPr>
            <a:r>
              <a:rPr lang="en-US" b="1" dirty="0"/>
              <a:t>    </a:t>
            </a:r>
            <a:r>
              <a:rPr lang="en-US" b="1" dirty="0" err="1" smtClean="0"/>
              <a:t>writeln</a:t>
            </a:r>
            <a:r>
              <a:rPr lang="en-US" b="1" dirty="0" smtClean="0"/>
              <a:t>(</a:t>
            </a:r>
            <a:r>
              <a:rPr lang="en-US" b="1" dirty="0" err="1" smtClean="0"/>
              <a:t>mX</a:t>
            </a:r>
            <a:r>
              <a:rPr lang="en-US" b="1" dirty="0" smtClean="0"/>
              <a:t>,'   ',</a:t>
            </a:r>
            <a:r>
              <a:rPr lang="en-US" b="1" dirty="0" err="1" smtClean="0"/>
              <a:t>mY</a:t>
            </a:r>
            <a:r>
              <a:rPr lang="en-US" b="1" dirty="0" smtClean="0"/>
              <a:t>);</a:t>
            </a:r>
            <a:r>
              <a:rPr lang="ru-RU" b="1" dirty="0" smtClean="0"/>
              <a:t>		</a:t>
            </a:r>
            <a:r>
              <a:rPr lang="ru-RU" dirty="0" smtClean="0">
                <a:solidFill>
                  <a:srgbClr val="C00000"/>
                </a:solidFill>
              </a:rPr>
              <a:t>// и пару чисел</a:t>
            </a:r>
            <a:endParaRPr lang="ru-RU" dirty="0">
              <a:solidFill>
                <a:srgbClr val="C00000"/>
              </a:solidFill>
            </a:endParaRPr>
          </a:p>
          <a:p>
            <a:pPr>
              <a:buNone/>
            </a:pPr>
            <a:r>
              <a:rPr lang="en-US" b="1" dirty="0"/>
              <a:t>  end</a:t>
            </a:r>
            <a:endParaRPr lang="ru-RU" dirty="0"/>
          </a:p>
          <a:p>
            <a:pPr>
              <a:buNone/>
            </a:pPr>
            <a:r>
              <a:rPr lang="en-US" b="1" dirty="0"/>
              <a:t>  else</a:t>
            </a:r>
            <a:endParaRPr lang="ru-RU" dirty="0"/>
          </a:p>
          <a:p>
            <a:pPr>
              <a:buNone/>
            </a:pPr>
            <a:r>
              <a:rPr lang="en-US" b="1" dirty="0"/>
              <a:t>    </a:t>
            </a:r>
            <a:r>
              <a:rPr lang="en-US" b="1" dirty="0" err="1"/>
              <a:t>writeln</a:t>
            </a:r>
            <a:r>
              <a:rPr lang="en-US" b="1" dirty="0"/>
              <a:t>(-1</a:t>
            </a:r>
            <a:r>
              <a:rPr lang="en-US" b="1" dirty="0" smtClean="0"/>
              <a:t>);		</a:t>
            </a:r>
            <a:r>
              <a:rPr lang="ru-RU" dirty="0" smtClean="0">
                <a:solidFill>
                  <a:srgbClr val="C00000"/>
                </a:solidFill>
              </a:rPr>
              <a:t>// иначе выводим «-1»</a:t>
            </a:r>
            <a:endParaRPr lang="ru-RU" dirty="0">
              <a:solidFill>
                <a:srgbClr val="C00000"/>
              </a:solidFill>
            </a:endParaRPr>
          </a:p>
          <a:p>
            <a:pPr>
              <a:buNone/>
            </a:pPr>
            <a:r>
              <a:rPr lang="en-US" b="1" dirty="0"/>
              <a:t>end.</a:t>
            </a:r>
            <a:endParaRPr lang="ru-RU" dirty="0"/>
          </a:p>
          <a:p>
            <a:pPr>
              <a:buNone/>
            </a:pPr>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42852"/>
            <a:ext cx="8229600" cy="500066"/>
          </a:xfrm>
        </p:spPr>
        <p:txBody>
          <a:bodyPr>
            <a:normAutofit fontScale="90000"/>
          </a:bodyPr>
          <a:lstStyle/>
          <a:p>
            <a:r>
              <a:rPr lang="ru-RU" dirty="0" smtClean="0"/>
              <a:t>Вариант решения на </a:t>
            </a:r>
            <a:r>
              <a:rPr lang="ru-RU" b="1" dirty="0" smtClean="0"/>
              <a:t>4 балла:</a:t>
            </a:r>
            <a:endParaRPr lang="ru-RU" b="1" dirty="0"/>
          </a:p>
        </p:txBody>
      </p:sp>
      <p:sp>
        <p:nvSpPr>
          <p:cNvPr id="3" name="Содержимое 2"/>
          <p:cNvSpPr>
            <a:spLocks noGrp="1"/>
          </p:cNvSpPr>
          <p:nvPr>
            <p:ph idx="1"/>
          </p:nvPr>
        </p:nvSpPr>
        <p:spPr>
          <a:xfrm>
            <a:off x="285720" y="714356"/>
            <a:ext cx="8643998" cy="5572164"/>
          </a:xfrm>
        </p:spPr>
        <p:txBody>
          <a:bodyPr>
            <a:normAutofit fontScale="32500" lnSpcReduction="20000"/>
          </a:bodyPr>
          <a:lstStyle/>
          <a:p>
            <a:pPr>
              <a:buNone/>
            </a:pPr>
            <a:r>
              <a:rPr lang="en-US" sz="3700" b="1" dirty="0"/>
              <a:t>const </a:t>
            </a:r>
            <a:r>
              <a:rPr lang="en-US" sz="3700" b="1" dirty="0" smtClean="0"/>
              <a:t>m</a:t>
            </a:r>
            <a:r>
              <a:rPr lang="ru-RU" sz="3700" b="1" dirty="0" smtClean="0"/>
              <a:t> </a:t>
            </a:r>
            <a:r>
              <a:rPr lang="ru-RU" sz="3700" b="1" dirty="0"/>
              <a:t>= </a:t>
            </a:r>
            <a:r>
              <a:rPr lang="ru-RU" sz="3700" b="1" dirty="0" smtClean="0"/>
              <a:t>114; </a:t>
            </a:r>
            <a:r>
              <a:rPr lang="en-US" sz="3700" b="1" dirty="0" smtClean="0"/>
              <a:t>	</a:t>
            </a:r>
            <a:r>
              <a:rPr lang="ru-RU" sz="3700" b="1" dirty="0" smtClean="0"/>
              <a:t>	</a:t>
            </a:r>
            <a:r>
              <a:rPr lang="ru-RU" sz="3700" b="1" dirty="0" smtClean="0">
                <a:solidFill>
                  <a:srgbClr val="C00000"/>
                </a:solidFill>
              </a:rPr>
              <a:t>// делитель суммы</a:t>
            </a:r>
            <a:endParaRPr lang="ru-RU" sz="3700" dirty="0">
              <a:solidFill>
                <a:srgbClr val="C00000"/>
              </a:solidFill>
            </a:endParaRPr>
          </a:p>
          <a:p>
            <a:pPr>
              <a:buNone/>
            </a:pPr>
            <a:r>
              <a:rPr lang="ru-RU" sz="3700" b="1" dirty="0"/>
              <a:t>      </a:t>
            </a:r>
            <a:r>
              <a:rPr lang="en-US" sz="3700" b="1" dirty="0"/>
              <a:t>d = </a:t>
            </a:r>
            <a:r>
              <a:rPr lang="ru-RU" sz="3700" b="1" dirty="0" smtClean="0"/>
              <a:t>8</a:t>
            </a:r>
            <a:r>
              <a:rPr lang="en-US" sz="3700" b="1" dirty="0" smtClean="0"/>
              <a:t>;</a:t>
            </a:r>
            <a:r>
              <a:rPr lang="ru-RU" sz="3700" b="1" dirty="0" smtClean="0"/>
              <a:t>			</a:t>
            </a:r>
            <a:r>
              <a:rPr lang="ru-RU" sz="3700" b="1" dirty="0" smtClean="0">
                <a:solidFill>
                  <a:srgbClr val="C00000"/>
                </a:solidFill>
              </a:rPr>
              <a:t>// расстояние между элементами пары</a:t>
            </a:r>
            <a:endParaRPr lang="ru-RU" sz="3700" dirty="0">
              <a:solidFill>
                <a:srgbClr val="C00000"/>
              </a:solidFill>
            </a:endParaRPr>
          </a:p>
          <a:p>
            <a:pPr>
              <a:buNone/>
            </a:pPr>
            <a:r>
              <a:rPr lang="en-US" sz="3700" b="1" dirty="0" err="1"/>
              <a:t>var</a:t>
            </a:r>
            <a:r>
              <a:rPr lang="en-US" sz="3700" b="1" dirty="0"/>
              <a:t> </a:t>
            </a:r>
            <a:r>
              <a:rPr lang="en-US" sz="3700" b="1" dirty="0" smtClean="0"/>
              <a:t>ma: </a:t>
            </a:r>
            <a:r>
              <a:rPr lang="en-US" sz="3700" b="1" dirty="0"/>
              <a:t>array[0</a:t>
            </a:r>
            <a:r>
              <a:rPr lang="en-US" sz="3700" b="1" dirty="0" smtClean="0"/>
              <a:t>..</a:t>
            </a:r>
            <a:r>
              <a:rPr lang="en-US" sz="3700" b="1" dirty="0"/>
              <a:t>m</a:t>
            </a:r>
            <a:r>
              <a:rPr lang="en-US" sz="3700" b="1" dirty="0" smtClean="0"/>
              <a:t>-1</a:t>
            </a:r>
            <a:r>
              <a:rPr lang="en-US" sz="3700" b="1" dirty="0"/>
              <a:t>] of integer</a:t>
            </a:r>
            <a:r>
              <a:rPr lang="en-US" sz="3700" b="1" dirty="0" smtClean="0"/>
              <a:t>;	</a:t>
            </a:r>
            <a:r>
              <a:rPr lang="ru-RU" sz="3700" b="1" dirty="0" smtClean="0">
                <a:solidFill>
                  <a:srgbClr val="C00000"/>
                </a:solidFill>
              </a:rPr>
              <a:t>// массив максимумов</a:t>
            </a:r>
            <a:endParaRPr lang="ru-RU" sz="3700" dirty="0">
              <a:solidFill>
                <a:srgbClr val="C00000"/>
              </a:solidFill>
            </a:endParaRPr>
          </a:p>
          <a:p>
            <a:pPr>
              <a:buNone/>
            </a:pPr>
            <a:r>
              <a:rPr lang="en-US" sz="3700" b="1" dirty="0"/>
              <a:t>    </a:t>
            </a:r>
            <a:r>
              <a:rPr lang="en-US" sz="3700" b="1" dirty="0" smtClean="0"/>
              <a:t>   q: </a:t>
            </a:r>
            <a:r>
              <a:rPr lang="en-US" sz="3700" b="1" dirty="0"/>
              <a:t>array[0..d-1] of integer</a:t>
            </a:r>
            <a:r>
              <a:rPr lang="en-US" sz="3700" b="1" dirty="0" smtClean="0"/>
              <a:t>;</a:t>
            </a:r>
            <a:r>
              <a:rPr lang="ru-RU" sz="3700" b="1" dirty="0" smtClean="0"/>
              <a:t>	</a:t>
            </a:r>
            <a:r>
              <a:rPr lang="ru-RU" sz="3700" b="1" dirty="0" smtClean="0">
                <a:solidFill>
                  <a:srgbClr val="C00000"/>
                </a:solidFill>
              </a:rPr>
              <a:t>// и очередь</a:t>
            </a:r>
            <a:endParaRPr lang="ru-RU" sz="3700" dirty="0">
              <a:solidFill>
                <a:srgbClr val="C00000"/>
              </a:solidFill>
            </a:endParaRPr>
          </a:p>
          <a:p>
            <a:pPr>
              <a:buNone/>
            </a:pPr>
            <a:r>
              <a:rPr lang="en-US" sz="3700" b="1" dirty="0"/>
              <a:t>    n, </a:t>
            </a:r>
            <a:r>
              <a:rPr lang="en-US" sz="3700" b="1" dirty="0" err="1"/>
              <a:t>i</a:t>
            </a:r>
            <a:r>
              <a:rPr lang="en-US" sz="3700" b="1" dirty="0"/>
              <a:t>, </a:t>
            </a:r>
            <a:r>
              <a:rPr lang="en-US" sz="3700" b="1" dirty="0" smtClean="0"/>
              <a:t>f, c, </a:t>
            </a:r>
            <a:r>
              <a:rPr lang="en-US" sz="3700" b="1" dirty="0"/>
              <a:t>k, </a:t>
            </a:r>
            <a:r>
              <a:rPr lang="en-US" sz="3700" b="1" dirty="0" err="1"/>
              <a:t>dk</a:t>
            </a:r>
            <a:r>
              <a:rPr lang="en-US" sz="3700" b="1" dirty="0"/>
              <a:t>, </a:t>
            </a:r>
            <a:r>
              <a:rPr lang="en-US" sz="3700" b="1" dirty="0" err="1" smtClean="0"/>
              <a:t>m</a:t>
            </a:r>
            <a:r>
              <a:rPr lang="en-US" sz="3700" b="1" dirty="0" err="1"/>
              <a:t>X</a:t>
            </a:r>
            <a:r>
              <a:rPr lang="en-US" sz="3700" b="1" dirty="0" smtClean="0"/>
              <a:t>, </a:t>
            </a:r>
            <a:r>
              <a:rPr lang="en-US" sz="3700" b="1" dirty="0" err="1" smtClean="0"/>
              <a:t>mY:integer</a:t>
            </a:r>
            <a:r>
              <a:rPr lang="en-US" sz="3700" b="1" dirty="0"/>
              <a:t>;</a:t>
            </a:r>
            <a:endParaRPr lang="ru-RU" sz="3700" dirty="0"/>
          </a:p>
          <a:p>
            <a:pPr>
              <a:buNone/>
            </a:pPr>
            <a:r>
              <a:rPr lang="en-US" sz="3700" b="1" dirty="0"/>
              <a:t>begin</a:t>
            </a:r>
            <a:endParaRPr lang="ru-RU" sz="3700" dirty="0"/>
          </a:p>
          <a:p>
            <a:pPr>
              <a:buNone/>
            </a:pPr>
            <a:r>
              <a:rPr lang="en-US" sz="3700" b="1" dirty="0"/>
              <a:t>  </a:t>
            </a:r>
            <a:r>
              <a:rPr lang="en-US" sz="3700" b="1" dirty="0" err="1" smtClean="0"/>
              <a:t>mX</a:t>
            </a:r>
            <a:r>
              <a:rPr lang="en-US" sz="3700" b="1" dirty="0" smtClean="0"/>
              <a:t> </a:t>
            </a:r>
            <a:r>
              <a:rPr lang="en-US" sz="3700" b="1" dirty="0"/>
              <a:t>:= 0; </a:t>
            </a:r>
            <a:r>
              <a:rPr lang="en-US" sz="3700" b="1" dirty="0" err="1" smtClean="0"/>
              <a:t>mY</a:t>
            </a:r>
            <a:r>
              <a:rPr lang="en-US" sz="3700" b="1" dirty="0" smtClean="0"/>
              <a:t> </a:t>
            </a:r>
            <a:r>
              <a:rPr lang="en-US" sz="3700" b="1" dirty="0"/>
              <a:t>:= 0</a:t>
            </a:r>
            <a:r>
              <a:rPr lang="en-US" sz="3700" b="1" dirty="0" smtClean="0"/>
              <a:t>;</a:t>
            </a:r>
            <a:r>
              <a:rPr lang="ru-RU" sz="3700" b="1" dirty="0" smtClean="0"/>
              <a:t>		</a:t>
            </a:r>
            <a:r>
              <a:rPr lang="ru-RU" sz="3700" b="1" dirty="0" smtClean="0">
                <a:solidFill>
                  <a:srgbClr val="C00000"/>
                </a:solidFill>
              </a:rPr>
              <a:t>// обнуляем пару</a:t>
            </a:r>
            <a:endParaRPr lang="ru-RU" sz="3700" dirty="0">
              <a:solidFill>
                <a:srgbClr val="C00000"/>
              </a:solidFill>
            </a:endParaRPr>
          </a:p>
          <a:p>
            <a:pPr>
              <a:buNone/>
            </a:pPr>
            <a:r>
              <a:rPr lang="en-US" sz="3700" b="1" dirty="0"/>
              <a:t>  for </a:t>
            </a:r>
            <a:r>
              <a:rPr lang="en-US" sz="3700" b="1" dirty="0" err="1"/>
              <a:t>i</a:t>
            </a:r>
            <a:r>
              <a:rPr lang="en-US" sz="3700" b="1" dirty="0"/>
              <a:t>:=0 to m</a:t>
            </a:r>
            <a:r>
              <a:rPr lang="en-US" sz="3700" b="1" dirty="0" smtClean="0"/>
              <a:t>-1 </a:t>
            </a:r>
            <a:r>
              <a:rPr lang="en-US" sz="3700" b="1" dirty="0"/>
              <a:t>do </a:t>
            </a:r>
            <a:r>
              <a:rPr lang="en-US" sz="3700" b="1" dirty="0" smtClean="0"/>
              <a:t>ma[</a:t>
            </a:r>
            <a:r>
              <a:rPr lang="en-US" sz="3700" b="1" dirty="0" err="1" smtClean="0"/>
              <a:t>i</a:t>
            </a:r>
            <a:r>
              <a:rPr lang="en-US" sz="3700" b="1" dirty="0"/>
              <a:t>]:=0; </a:t>
            </a:r>
            <a:r>
              <a:rPr lang="en-US" sz="3700" b="1" dirty="0" smtClean="0"/>
              <a:t>		</a:t>
            </a:r>
            <a:r>
              <a:rPr lang="en-US" sz="3700" b="1" dirty="0" smtClean="0">
                <a:solidFill>
                  <a:srgbClr val="C00000"/>
                </a:solidFill>
              </a:rPr>
              <a:t>// </a:t>
            </a:r>
            <a:r>
              <a:rPr lang="en-US" sz="3700" b="1" dirty="0" err="1">
                <a:solidFill>
                  <a:srgbClr val="C00000"/>
                </a:solidFill>
              </a:rPr>
              <a:t>обнуляем</a:t>
            </a:r>
            <a:r>
              <a:rPr lang="en-US" sz="3700" b="1" dirty="0">
                <a:solidFill>
                  <a:srgbClr val="C00000"/>
                </a:solidFill>
              </a:rPr>
              <a:t> </a:t>
            </a:r>
            <a:r>
              <a:rPr lang="en-US" sz="3700" b="1" dirty="0" err="1">
                <a:solidFill>
                  <a:srgbClr val="C00000"/>
                </a:solidFill>
              </a:rPr>
              <a:t>массив</a:t>
            </a:r>
            <a:r>
              <a:rPr lang="en-US" sz="3700" b="1" dirty="0">
                <a:solidFill>
                  <a:srgbClr val="C00000"/>
                </a:solidFill>
              </a:rPr>
              <a:t> </a:t>
            </a:r>
            <a:r>
              <a:rPr lang="en-US" sz="3700" b="1" dirty="0" err="1" smtClean="0">
                <a:solidFill>
                  <a:srgbClr val="C00000"/>
                </a:solidFill>
              </a:rPr>
              <a:t>максимумов</a:t>
            </a:r>
            <a:endParaRPr lang="ru-RU" sz="3700" dirty="0">
              <a:solidFill>
                <a:srgbClr val="C00000"/>
              </a:solidFill>
            </a:endParaRPr>
          </a:p>
          <a:p>
            <a:pPr>
              <a:buNone/>
            </a:pPr>
            <a:r>
              <a:rPr lang="en-US" sz="3700" b="1" dirty="0"/>
              <a:t>  read</a:t>
            </a:r>
            <a:r>
              <a:rPr lang="ru-RU" sz="3700" b="1" dirty="0"/>
              <a:t>(</a:t>
            </a:r>
            <a:r>
              <a:rPr lang="en-US" sz="3700" b="1" dirty="0"/>
              <a:t>n</a:t>
            </a:r>
            <a:r>
              <a:rPr lang="ru-RU" sz="3700" b="1" dirty="0"/>
              <a:t>);     </a:t>
            </a:r>
            <a:r>
              <a:rPr lang="ru-RU" sz="3700" b="1" dirty="0" smtClean="0"/>
              <a:t>			</a:t>
            </a:r>
            <a:r>
              <a:rPr lang="ru-RU" sz="3700" b="1" dirty="0" smtClean="0">
                <a:solidFill>
                  <a:srgbClr val="C00000"/>
                </a:solidFill>
              </a:rPr>
              <a:t>// количество чисел</a:t>
            </a:r>
            <a:endParaRPr lang="ru-RU" sz="3700" dirty="0">
              <a:solidFill>
                <a:srgbClr val="C00000"/>
              </a:solidFill>
            </a:endParaRPr>
          </a:p>
          <a:p>
            <a:pPr>
              <a:buNone/>
            </a:pPr>
            <a:r>
              <a:rPr lang="ru-RU" sz="3700" b="1" dirty="0"/>
              <a:t>  </a:t>
            </a:r>
            <a:r>
              <a:rPr lang="en-US" sz="3700" b="1" dirty="0"/>
              <a:t>for </a:t>
            </a:r>
            <a:r>
              <a:rPr lang="en-US" sz="3700" b="1" dirty="0" err="1"/>
              <a:t>i</a:t>
            </a:r>
            <a:r>
              <a:rPr lang="ru-RU" sz="3700" b="1" dirty="0"/>
              <a:t>:=0 </a:t>
            </a:r>
            <a:r>
              <a:rPr lang="en-US" sz="3700" b="1" dirty="0"/>
              <a:t>to d</a:t>
            </a:r>
            <a:r>
              <a:rPr lang="ru-RU" sz="3700" b="1" dirty="0"/>
              <a:t>-1 </a:t>
            </a:r>
            <a:r>
              <a:rPr lang="en-US" sz="3700" b="1" dirty="0"/>
              <a:t>do</a:t>
            </a:r>
            <a:r>
              <a:rPr lang="ru-RU" sz="3700" b="1" dirty="0"/>
              <a:t> </a:t>
            </a:r>
            <a:r>
              <a:rPr lang="en-US" sz="3700" b="1" dirty="0" smtClean="0"/>
              <a:t>		</a:t>
            </a:r>
            <a:r>
              <a:rPr lang="ru-RU" sz="3700" b="1" dirty="0" smtClean="0"/>
              <a:t> </a:t>
            </a:r>
            <a:r>
              <a:rPr lang="ru-RU" sz="3700" b="1" dirty="0">
                <a:solidFill>
                  <a:srgbClr val="C00000"/>
                </a:solidFill>
              </a:rPr>
              <a:t>// считываем первые </a:t>
            </a:r>
            <a:r>
              <a:rPr lang="en-US" sz="3700" b="1" dirty="0">
                <a:solidFill>
                  <a:srgbClr val="C00000"/>
                </a:solidFill>
              </a:rPr>
              <a:t>d</a:t>
            </a:r>
            <a:r>
              <a:rPr lang="ru-RU" sz="3700" b="1" dirty="0">
                <a:solidFill>
                  <a:srgbClr val="C00000"/>
                </a:solidFill>
              </a:rPr>
              <a:t> элементов в очередь</a:t>
            </a:r>
            <a:endParaRPr lang="ru-RU" sz="3700" dirty="0">
              <a:solidFill>
                <a:srgbClr val="C00000"/>
              </a:solidFill>
            </a:endParaRPr>
          </a:p>
          <a:p>
            <a:pPr>
              <a:buNone/>
            </a:pPr>
            <a:r>
              <a:rPr lang="ru-RU" sz="3700" b="1" dirty="0"/>
              <a:t>    </a:t>
            </a:r>
            <a:r>
              <a:rPr lang="en-US" sz="3700" b="1" dirty="0"/>
              <a:t>read( </a:t>
            </a:r>
            <a:r>
              <a:rPr lang="en-US" sz="3700" b="1" dirty="0" smtClean="0"/>
              <a:t>q[</a:t>
            </a:r>
            <a:r>
              <a:rPr lang="en-US" sz="3700" b="1" dirty="0" err="1" smtClean="0"/>
              <a:t>i</a:t>
            </a:r>
            <a:r>
              <a:rPr lang="en-US" sz="3700" b="1" dirty="0"/>
              <a:t>] </a:t>
            </a:r>
            <a:r>
              <a:rPr lang="en-US" sz="3700" b="1" dirty="0" smtClean="0"/>
              <a:t>);</a:t>
            </a:r>
            <a:r>
              <a:rPr lang="ru-RU" sz="3700" b="1" dirty="0" smtClean="0"/>
              <a:t>			</a:t>
            </a:r>
            <a:endParaRPr lang="ru-RU" sz="3700" dirty="0"/>
          </a:p>
          <a:p>
            <a:pPr>
              <a:buNone/>
            </a:pPr>
            <a:r>
              <a:rPr lang="en-US" sz="3700" b="1" dirty="0"/>
              <a:t>  for </a:t>
            </a:r>
            <a:r>
              <a:rPr lang="en-US" sz="3700" b="1" dirty="0" err="1"/>
              <a:t>i</a:t>
            </a:r>
            <a:r>
              <a:rPr lang="en-US" sz="3700" b="1" dirty="0"/>
              <a:t>:=d to n-1 do </a:t>
            </a:r>
            <a:r>
              <a:rPr lang="en-US" sz="3700" b="1" dirty="0" smtClean="0"/>
              <a:t>begin</a:t>
            </a:r>
            <a:r>
              <a:rPr lang="ru-RU" sz="3700" b="1" dirty="0" smtClean="0"/>
              <a:t>		</a:t>
            </a:r>
            <a:r>
              <a:rPr lang="ru-RU" sz="3700" b="1" dirty="0" smtClean="0">
                <a:solidFill>
                  <a:srgbClr val="C00000"/>
                </a:solidFill>
              </a:rPr>
              <a:t>// читаем оставшиеся числа и сразу их обрабатываем</a:t>
            </a:r>
            <a:endParaRPr lang="ru-RU" sz="3700" dirty="0">
              <a:solidFill>
                <a:srgbClr val="C00000"/>
              </a:solidFill>
            </a:endParaRPr>
          </a:p>
          <a:p>
            <a:pPr>
              <a:buNone/>
            </a:pPr>
            <a:r>
              <a:rPr lang="en-US" sz="3700" b="1" dirty="0"/>
              <a:t>    </a:t>
            </a:r>
            <a:r>
              <a:rPr lang="en-US" sz="3700" b="1" dirty="0" smtClean="0"/>
              <a:t>f </a:t>
            </a:r>
            <a:r>
              <a:rPr lang="en-US" sz="3700" b="1" dirty="0"/>
              <a:t>:= </a:t>
            </a:r>
            <a:r>
              <a:rPr lang="en-US" sz="3700" b="1" dirty="0" smtClean="0"/>
              <a:t>q [</a:t>
            </a:r>
            <a:r>
              <a:rPr lang="en-US" sz="3700" b="1" dirty="0" err="1" smtClean="0"/>
              <a:t>i</a:t>
            </a:r>
            <a:r>
              <a:rPr lang="en-US" sz="3700" b="1" dirty="0" smtClean="0"/>
              <a:t> </a:t>
            </a:r>
            <a:r>
              <a:rPr lang="en-US" sz="3700" b="1" dirty="0"/>
              <a:t>mod d</a:t>
            </a:r>
            <a:r>
              <a:rPr lang="en-US" sz="3700" b="1" dirty="0" smtClean="0"/>
              <a:t>];</a:t>
            </a:r>
            <a:r>
              <a:rPr lang="ru-RU" sz="3700" b="1" dirty="0" smtClean="0"/>
              <a:t>		</a:t>
            </a:r>
            <a:r>
              <a:rPr lang="ru-RU" sz="3700" b="1" dirty="0" smtClean="0">
                <a:solidFill>
                  <a:srgbClr val="C00000"/>
                </a:solidFill>
              </a:rPr>
              <a:t>// берем первый элемент пары из очереди</a:t>
            </a:r>
            <a:endParaRPr lang="ru-RU" sz="3700" dirty="0">
              <a:solidFill>
                <a:srgbClr val="C00000"/>
              </a:solidFill>
            </a:endParaRPr>
          </a:p>
          <a:p>
            <a:pPr>
              <a:buNone/>
            </a:pPr>
            <a:r>
              <a:rPr lang="en-US" sz="3700" b="1" dirty="0"/>
              <a:t>    k := </a:t>
            </a:r>
            <a:r>
              <a:rPr lang="en-US" sz="3700" b="1" dirty="0" smtClean="0"/>
              <a:t>f </a:t>
            </a:r>
            <a:r>
              <a:rPr lang="en-US" sz="3700" b="1" dirty="0"/>
              <a:t>mod m</a:t>
            </a:r>
            <a:r>
              <a:rPr lang="en-US" sz="3700" b="1" dirty="0" smtClean="0"/>
              <a:t>;</a:t>
            </a:r>
            <a:r>
              <a:rPr lang="ru-RU" sz="3700" b="1" dirty="0" smtClean="0"/>
              <a:t>		</a:t>
            </a:r>
            <a:r>
              <a:rPr lang="ru-RU" sz="3700" b="1" dirty="0" smtClean="0">
                <a:solidFill>
                  <a:srgbClr val="C00000"/>
                </a:solidFill>
              </a:rPr>
              <a:t>// находим его остаток от деления на 114</a:t>
            </a:r>
            <a:endParaRPr lang="ru-RU" sz="3700" dirty="0">
              <a:solidFill>
                <a:srgbClr val="C00000"/>
              </a:solidFill>
            </a:endParaRPr>
          </a:p>
          <a:p>
            <a:pPr>
              <a:buNone/>
            </a:pPr>
            <a:r>
              <a:rPr lang="en-US" sz="3700" b="1" dirty="0"/>
              <a:t>    if </a:t>
            </a:r>
            <a:r>
              <a:rPr lang="en-US" sz="3700" b="1" dirty="0" smtClean="0"/>
              <a:t>f &gt;ma[k</a:t>
            </a:r>
            <a:r>
              <a:rPr lang="en-US" sz="3700" b="1" dirty="0"/>
              <a:t>] then </a:t>
            </a:r>
            <a:r>
              <a:rPr lang="en-US" sz="3700" b="1" dirty="0" smtClean="0"/>
              <a:t>ma[k</a:t>
            </a:r>
            <a:r>
              <a:rPr lang="en-US" sz="3700" b="1" dirty="0"/>
              <a:t>] := </a:t>
            </a:r>
            <a:r>
              <a:rPr lang="en-US" sz="3700" b="1" dirty="0" smtClean="0"/>
              <a:t>f;</a:t>
            </a:r>
            <a:r>
              <a:rPr lang="ru-RU" sz="3700" b="1" dirty="0" smtClean="0"/>
              <a:t>		</a:t>
            </a:r>
            <a:r>
              <a:rPr lang="ru-RU" sz="3700" b="1" dirty="0" smtClean="0">
                <a:solidFill>
                  <a:srgbClr val="C00000"/>
                </a:solidFill>
              </a:rPr>
              <a:t>// если «первое» число больше, чем раньше, то кладем его в массив </a:t>
            </a:r>
            <a:endParaRPr lang="ru-RU" sz="3700" dirty="0">
              <a:solidFill>
                <a:srgbClr val="C00000"/>
              </a:solidFill>
            </a:endParaRPr>
          </a:p>
          <a:p>
            <a:pPr>
              <a:buNone/>
            </a:pPr>
            <a:r>
              <a:rPr lang="en-US" sz="3700" b="1" dirty="0"/>
              <a:t>    read</a:t>
            </a:r>
            <a:r>
              <a:rPr lang="ru-RU" sz="3700" b="1" dirty="0" smtClean="0"/>
              <a:t>(</a:t>
            </a:r>
            <a:r>
              <a:rPr lang="en-US" sz="3700" b="1" dirty="0" smtClean="0"/>
              <a:t>c</a:t>
            </a:r>
            <a:r>
              <a:rPr lang="ru-RU" sz="3700" b="1" dirty="0" smtClean="0"/>
              <a:t>); </a:t>
            </a:r>
            <a:r>
              <a:rPr lang="en-US" sz="3700" b="1" dirty="0" smtClean="0"/>
              <a:t>			</a:t>
            </a:r>
            <a:r>
              <a:rPr lang="ru-RU" sz="3700" b="1" dirty="0" smtClean="0">
                <a:solidFill>
                  <a:srgbClr val="C00000"/>
                </a:solidFill>
              </a:rPr>
              <a:t>// </a:t>
            </a:r>
            <a:r>
              <a:rPr lang="ru-RU" sz="3700" b="1" dirty="0">
                <a:solidFill>
                  <a:srgbClr val="C00000"/>
                </a:solidFill>
              </a:rPr>
              <a:t>считываем новый элемент и ищем ему пару</a:t>
            </a:r>
            <a:endParaRPr lang="ru-RU" sz="3700" dirty="0">
              <a:solidFill>
                <a:srgbClr val="C00000"/>
              </a:solidFill>
            </a:endParaRPr>
          </a:p>
          <a:p>
            <a:pPr>
              <a:buNone/>
            </a:pPr>
            <a:r>
              <a:rPr lang="ru-RU" sz="3700" b="1" dirty="0"/>
              <a:t>    </a:t>
            </a:r>
            <a:r>
              <a:rPr lang="en-US" sz="3700" b="1" dirty="0"/>
              <a:t>k := </a:t>
            </a:r>
            <a:r>
              <a:rPr lang="en-US" sz="3700" b="1" dirty="0" smtClean="0"/>
              <a:t>c </a:t>
            </a:r>
            <a:r>
              <a:rPr lang="en-US" sz="3700" b="1" dirty="0"/>
              <a:t>mod m</a:t>
            </a:r>
            <a:r>
              <a:rPr lang="en-US" sz="3700" b="1" dirty="0" smtClean="0"/>
              <a:t>; </a:t>
            </a:r>
            <a:r>
              <a:rPr lang="ru-RU" sz="3700" b="1" dirty="0" smtClean="0"/>
              <a:t>		</a:t>
            </a:r>
            <a:r>
              <a:rPr lang="ru-RU" sz="3700" b="1" dirty="0" smtClean="0">
                <a:solidFill>
                  <a:srgbClr val="C00000"/>
                </a:solidFill>
              </a:rPr>
              <a:t>// находим его остаток от деления на 114</a:t>
            </a:r>
            <a:endParaRPr lang="ru-RU" sz="3700" dirty="0">
              <a:solidFill>
                <a:srgbClr val="C00000"/>
              </a:solidFill>
            </a:endParaRPr>
          </a:p>
          <a:p>
            <a:pPr>
              <a:buNone/>
            </a:pPr>
            <a:r>
              <a:rPr lang="en-US" sz="3700" b="1" dirty="0"/>
              <a:t>    </a:t>
            </a:r>
            <a:r>
              <a:rPr lang="en-US" sz="3700" b="1" dirty="0" err="1"/>
              <a:t>dk</a:t>
            </a:r>
            <a:r>
              <a:rPr lang="en-US" sz="3700" b="1" dirty="0"/>
              <a:t>:= </a:t>
            </a:r>
            <a:r>
              <a:rPr lang="en-US" sz="3700" b="1" dirty="0" smtClean="0"/>
              <a:t>(</a:t>
            </a:r>
            <a:r>
              <a:rPr lang="en-US" sz="3700" b="1" dirty="0"/>
              <a:t>m</a:t>
            </a:r>
            <a:r>
              <a:rPr lang="en-US" sz="3700" b="1" dirty="0" smtClean="0"/>
              <a:t> </a:t>
            </a:r>
            <a:r>
              <a:rPr lang="en-US" sz="3700" b="1" dirty="0"/>
              <a:t>- k) mod m</a:t>
            </a:r>
            <a:r>
              <a:rPr lang="en-US" sz="3700" b="1" dirty="0" smtClean="0"/>
              <a:t>; </a:t>
            </a:r>
            <a:r>
              <a:rPr lang="ru-RU" sz="3700" b="1" dirty="0" smtClean="0"/>
              <a:t>		</a:t>
            </a:r>
            <a:r>
              <a:rPr lang="ru-RU" sz="3700" b="1" dirty="0" smtClean="0">
                <a:solidFill>
                  <a:srgbClr val="C00000"/>
                </a:solidFill>
              </a:rPr>
              <a:t>// находим остаток от деления парного элемента суммы</a:t>
            </a:r>
            <a:endParaRPr lang="ru-RU" sz="3700" dirty="0">
              <a:solidFill>
                <a:srgbClr val="C00000"/>
              </a:solidFill>
            </a:endParaRPr>
          </a:p>
          <a:p>
            <a:pPr>
              <a:buNone/>
            </a:pPr>
            <a:r>
              <a:rPr lang="en-US" sz="3700" b="1" dirty="0"/>
              <a:t>    if</a:t>
            </a:r>
            <a:r>
              <a:rPr lang="ru-RU" sz="3700" b="1" dirty="0"/>
              <a:t> </a:t>
            </a:r>
            <a:r>
              <a:rPr lang="ru-RU" sz="3700" b="1" dirty="0" smtClean="0"/>
              <a:t>(</a:t>
            </a:r>
            <a:r>
              <a:rPr lang="en-US" sz="3700" b="1" dirty="0" smtClean="0"/>
              <a:t>ma</a:t>
            </a:r>
            <a:r>
              <a:rPr lang="ru-RU" sz="3700" b="1" dirty="0" smtClean="0"/>
              <a:t>[</a:t>
            </a:r>
            <a:r>
              <a:rPr lang="en-US" sz="3700" b="1" dirty="0" err="1" smtClean="0"/>
              <a:t>dk</a:t>
            </a:r>
            <a:r>
              <a:rPr lang="ru-RU" sz="3700" b="1" dirty="0" smtClean="0"/>
              <a:t>] </a:t>
            </a:r>
            <a:r>
              <a:rPr lang="ru-RU" sz="3700" b="1" dirty="0"/>
              <a:t>&gt; </a:t>
            </a:r>
            <a:r>
              <a:rPr lang="en-US" sz="3700" b="1" dirty="0" smtClean="0"/>
              <a:t>c</a:t>
            </a:r>
            <a:r>
              <a:rPr lang="ru-RU" sz="3700" b="1" dirty="0" smtClean="0"/>
              <a:t>) </a:t>
            </a:r>
            <a:r>
              <a:rPr lang="en-US" sz="3700" b="1" dirty="0"/>
              <a:t>and</a:t>
            </a:r>
            <a:r>
              <a:rPr lang="ru-RU" sz="3700" b="1" dirty="0"/>
              <a:t> (</a:t>
            </a:r>
            <a:r>
              <a:rPr lang="en-US" sz="3700" b="1" dirty="0" smtClean="0"/>
              <a:t>ma</a:t>
            </a:r>
            <a:r>
              <a:rPr lang="ru-RU" sz="3700" b="1" dirty="0" smtClean="0"/>
              <a:t>[</a:t>
            </a:r>
            <a:r>
              <a:rPr lang="en-US" sz="3700" b="1" dirty="0" err="1" smtClean="0"/>
              <a:t>dk</a:t>
            </a:r>
            <a:r>
              <a:rPr lang="ru-RU" sz="3700" b="1" dirty="0" smtClean="0"/>
              <a:t>]+</a:t>
            </a:r>
            <a:r>
              <a:rPr lang="en-US" sz="3700" b="1" dirty="0" smtClean="0"/>
              <a:t>c</a:t>
            </a:r>
            <a:r>
              <a:rPr lang="ru-RU" sz="3700" b="1" dirty="0" smtClean="0"/>
              <a:t> </a:t>
            </a:r>
            <a:r>
              <a:rPr lang="ru-RU" sz="3700" b="1" dirty="0"/>
              <a:t>&gt; </a:t>
            </a:r>
            <a:r>
              <a:rPr lang="en-US" sz="3700" b="1" dirty="0" err="1" smtClean="0"/>
              <a:t>mX</a:t>
            </a:r>
            <a:r>
              <a:rPr lang="ru-RU" sz="3700" b="1" dirty="0" smtClean="0"/>
              <a:t>+</a:t>
            </a:r>
            <a:r>
              <a:rPr lang="en-US" sz="3700" b="1" dirty="0" err="1" smtClean="0"/>
              <a:t>mY</a:t>
            </a:r>
            <a:r>
              <a:rPr lang="ru-RU" sz="3700" b="1" dirty="0" smtClean="0"/>
              <a:t>) </a:t>
            </a:r>
            <a:r>
              <a:rPr lang="en-US" sz="3700" b="1" dirty="0" smtClean="0"/>
              <a:t>	</a:t>
            </a:r>
            <a:r>
              <a:rPr lang="ru-RU" sz="3700" b="1" dirty="0" smtClean="0">
                <a:solidFill>
                  <a:srgbClr val="C00000"/>
                </a:solidFill>
              </a:rPr>
              <a:t>// </a:t>
            </a:r>
            <a:r>
              <a:rPr lang="ru-RU" sz="3700" b="1" dirty="0">
                <a:solidFill>
                  <a:srgbClr val="C00000"/>
                </a:solidFill>
              </a:rPr>
              <a:t>левый больше? сумма больше?</a:t>
            </a:r>
            <a:endParaRPr lang="ru-RU" sz="3700" dirty="0">
              <a:solidFill>
                <a:srgbClr val="C00000"/>
              </a:solidFill>
            </a:endParaRPr>
          </a:p>
          <a:p>
            <a:pPr>
              <a:buNone/>
            </a:pPr>
            <a:r>
              <a:rPr lang="ru-RU" sz="3700" b="1" dirty="0"/>
              <a:t>    </a:t>
            </a:r>
            <a:r>
              <a:rPr lang="en-US" sz="3700" b="1" dirty="0"/>
              <a:t>then </a:t>
            </a:r>
            <a:r>
              <a:rPr lang="en-US" sz="3700" b="1" dirty="0" smtClean="0"/>
              <a:t>begin </a:t>
            </a:r>
            <a:r>
              <a:rPr lang="en-US" sz="3700" b="1" dirty="0" err="1" smtClean="0"/>
              <a:t>mX</a:t>
            </a:r>
            <a:r>
              <a:rPr lang="en-US" sz="3700" b="1" dirty="0" smtClean="0"/>
              <a:t>:=ma[</a:t>
            </a:r>
            <a:r>
              <a:rPr lang="en-US" sz="3700" b="1" dirty="0" err="1" smtClean="0"/>
              <a:t>dk</a:t>
            </a:r>
            <a:r>
              <a:rPr lang="en-US" sz="3700" b="1" dirty="0" smtClean="0"/>
              <a:t>]; </a:t>
            </a:r>
            <a:r>
              <a:rPr lang="en-US" sz="3700" b="1" dirty="0" err="1" smtClean="0"/>
              <a:t>mY</a:t>
            </a:r>
            <a:r>
              <a:rPr lang="en-US" sz="3700" b="1" dirty="0" smtClean="0"/>
              <a:t>:=c; end	</a:t>
            </a:r>
            <a:r>
              <a:rPr lang="ru-RU" sz="3700" b="1" dirty="0" smtClean="0">
                <a:solidFill>
                  <a:srgbClr val="C00000"/>
                </a:solidFill>
              </a:rPr>
              <a:t>// тогда запоминаем эту пару с максимальной суммой</a:t>
            </a:r>
            <a:endParaRPr lang="ru-RU" sz="3700" dirty="0">
              <a:solidFill>
                <a:srgbClr val="C00000"/>
              </a:solidFill>
            </a:endParaRPr>
          </a:p>
          <a:p>
            <a:pPr>
              <a:buNone/>
            </a:pPr>
            <a:r>
              <a:rPr lang="en-US" sz="3700" b="1" dirty="0"/>
              <a:t>    </a:t>
            </a:r>
            <a:r>
              <a:rPr lang="en-US" sz="3700" b="1" dirty="0" smtClean="0"/>
              <a:t>q[</a:t>
            </a:r>
            <a:r>
              <a:rPr lang="en-US" sz="3700" b="1" dirty="0" err="1" smtClean="0"/>
              <a:t>i</a:t>
            </a:r>
            <a:r>
              <a:rPr lang="en-US" sz="3700" b="1" dirty="0" smtClean="0"/>
              <a:t> </a:t>
            </a:r>
            <a:r>
              <a:rPr lang="en-US" sz="3700" b="1" dirty="0"/>
              <a:t>mod d] := </a:t>
            </a:r>
            <a:r>
              <a:rPr lang="en-US" sz="3700" b="1" dirty="0" smtClean="0"/>
              <a:t>c;</a:t>
            </a:r>
            <a:r>
              <a:rPr lang="ru-RU" sz="3700" b="1" dirty="0" smtClean="0"/>
              <a:t>		</a:t>
            </a:r>
            <a:r>
              <a:rPr lang="ru-RU" sz="3700" b="1" dirty="0" smtClean="0">
                <a:solidFill>
                  <a:srgbClr val="C00000"/>
                </a:solidFill>
              </a:rPr>
              <a:t>// запоминаем очередное число в очереди</a:t>
            </a:r>
            <a:endParaRPr lang="ru-RU" sz="3700" dirty="0">
              <a:solidFill>
                <a:srgbClr val="C00000"/>
              </a:solidFill>
            </a:endParaRPr>
          </a:p>
          <a:p>
            <a:pPr>
              <a:buNone/>
            </a:pPr>
            <a:r>
              <a:rPr lang="en-US" sz="3700" b="1" dirty="0"/>
              <a:t>  end</a:t>
            </a:r>
            <a:r>
              <a:rPr lang="en-US" sz="3700" b="1" dirty="0" smtClean="0"/>
              <a:t>;</a:t>
            </a:r>
            <a:endParaRPr lang="ru-RU" sz="3700" dirty="0"/>
          </a:p>
          <a:p>
            <a:pPr>
              <a:buNone/>
            </a:pPr>
            <a:r>
              <a:rPr lang="en-US" sz="3700" b="1" dirty="0"/>
              <a:t>  if </a:t>
            </a:r>
            <a:r>
              <a:rPr lang="en-US" sz="3700" b="1" dirty="0" err="1" smtClean="0"/>
              <a:t>mX</a:t>
            </a:r>
            <a:r>
              <a:rPr lang="en-US" sz="3700" b="1" dirty="0" smtClean="0"/>
              <a:t> </a:t>
            </a:r>
            <a:r>
              <a:rPr lang="en-US" sz="3700" b="1" dirty="0"/>
              <a:t>&gt; 0 then </a:t>
            </a:r>
            <a:r>
              <a:rPr lang="en-US" sz="3700" b="1" dirty="0" smtClean="0"/>
              <a:t>begin</a:t>
            </a:r>
            <a:r>
              <a:rPr lang="ru-RU" sz="3700" b="1" dirty="0" smtClean="0"/>
              <a:t>		</a:t>
            </a:r>
            <a:r>
              <a:rPr lang="ru-RU" sz="3700" b="1" dirty="0" smtClean="0">
                <a:solidFill>
                  <a:srgbClr val="C00000"/>
                </a:solidFill>
              </a:rPr>
              <a:t>// если хотя бы одна такая пара была</a:t>
            </a:r>
            <a:endParaRPr lang="ru-RU" sz="3700" dirty="0">
              <a:solidFill>
                <a:srgbClr val="C00000"/>
              </a:solidFill>
            </a:endParaRPr>
          </a:p>
          <a:p>
            <a:pPr>
              <a:buNone/>
            </a:pPr>
            <a:r>
              <a:rPr lang="en-US" sz="3700" b="1" dirty="0"/>
              <a:t>    </a:t>
            </a:r>
            <a:r>
              <a:rPr lang="en-US" sz="3700" b="1" dirty="0" err="1" smtClean="0"/>
              <a:t>writeln</a:t>
            </a:r>
            <a:r>
              <a:rPr lang="en-US" sz="3700" b="1" dirty="0" smtClean="0"/>
              <a:t>(</a:t>
            </a:r>
            <a:r>
              <a:rPr lang="en-US" sz="3700" b="1" dirty="0" err="1" smtClean="0"/>
              <a:t>mX</a:t>
            </a:r>
            <a:r>
              <a:rPr lang="en-US" sz="3700" b="1" dirty="0" smtClean="0"/>
              <a:t> </a:t>
            </a:r>
            <a:r>
              <a:rPr lang="en-US" sz="3700" b="1" dirty="0"/>
              <a:t>+ </a:t>
            </a:r>
            <a:r>
              <a:rPr lang="en-US" sz="3700" b="1" dirty="0" err="1" smtClean="0"/>
              <a:t>mY</a:t>
            </a:r>
            <a:r>
              <a:rPr lang="en-US" sz="3700" b="1" dirty="0" smtClean="0"/>
              <a:t>);</a:t>
            </a:r>
            <a:r>
              <a:rPr lang="ru-RU" sz="3700" b="1" dirty="0" smtClean="0"/>
              <a:t>		</a:t>
            </a:r>
            <a:r>
              <a:rPr lang="ru-RU" sz="3700" b="1" dirty="0" smtClean="0">
                <a:solidFill>
                  <a:srgbClr val="C00000"/>
                </a:solidFill>
              </a:rPr>
              <a:t>// выводим сумму этой пары</a:t>
            </a:r>
            <a:endParaRPr lang="ru-RU" sz="3700" dirty="0">
              <a:solidFill>
                <a:srgbClr val="C00000"/>
              </a:solidFill>
            </a:endParaRPr>
          </a:p>
          <a:p>
            <a:pPr>
              <a:buNone/>
            </a:pPr>
            <a:r>
              <a:rPr lang="en-US" sz="3700" b="1" dirty="0"/>
              <a:t>    </a:t>
            </a:r>
            <a:r>
              <a:rPr lang="en-US" sz="3700" b="1" dirty="0" err="1" smtClean="0"/>
              <a:t>writeln</a:t>
            </a:r>
            <a:r>
              <a:rPr lang="en-US" sz="3700" b="1" dirty="0" smtClean="0"/>
              <a:t>(</a:t>
            </a:r>
            <a:r>
              <a:rPr lang="en-US" sz="3700" b="1" dirty="0" err="1" smtClean="0"/>
              <a:t>mX</a:t>
            </a:r>
            <a:r>
              <a:rPr lang="en-US" sz="3700" b="1" dirty="0" smtClean="0"/>
              <a:t>,'   ',</a:t>
            </a:r>
            <a:r>
              <a:rPr lang="en-US" sz="3700" b="1" dirty="0" err="1" smtClean="0"/>
              <a:t>mY</a:t>
            </a:r>
            <a:r>
              <a:rPr lang="en-US" sz="3700" b="1" dirty="0" smtClean="0"/>
              <a:t>);</a:t>
            </a:r>
            <a:r>
              <a:rPr lang="ru-RU" sz="3700" b="1" dirty="0" smtClean="0"/>
              <a:t>		</a:t>
            </a:r>
            <a:r>
              <a:rPr lang="ru-RU" sz="3700" b="1" dirty="0" smtClean="0">
                <a:solidFill>
                  <a:srgbClr val="C00000"/>
                </a:solidFill>
              </a:rPr>
              <a:t>// и саму пару</a:t>
            </a:r>
            <a:endParaRPr lang="ru-RU" sz="3700" dirty="0">
              <a:solidFill>
                <a:srgbClr val="C00000"/>
              </a:solidFill>
            </a:endParaRPr>
          </a:p>
          <a:p>
            <a:pPr>
              <a:buNone/>
            </a:pPr>
            <a:r>
              <a:rPr lang="en-US" sz="3700" b="1" dirty="0"/>
              <a:t>  end</a:t>
            </a:r>
            <a:endParaRPr lang="ru-RU" sz="3700" dirty="0"/>
          </a:p>
          <a:p>
            <a:pPr>
              <a:buNone/>
            </a:pPr>
            <a:r>
              <a:rPr lang="en-US" sz="3700" b="1" dirty="0"/>
              <a:t>  else</a:t>
            </a:r>
            <a:endParaRPr lang="ru-RU" sz="3700" dirty="0"/>
          </a:p>
          <a:p>
            <a:pPr>
              <a:buNone/>
            </a:pPr>
            <a:r>
              <a:rPr lang="en-US" sz="3700" b="1" dirty="0"/>
              <a:t>    </a:t>
            </a:r>
            <a:r>
              <a:rPr lang="en-US" sz="3700" b="1" dirty="0" err="1"/>
              <a:t>writeln</a:t>
            </a:r>
            <a:r>
              <a:rPr lang="en-US" sz="3700" b="1" dirty="0"/>
              <a:t>(-1</a:t>
            </a:r>
            <a:r>
              <a:rPr lang="en-US" sz="3700" b="1" dirty="0" smtClean="0"/>
              <a:t>);</a:t>
            </a:r>
            <a:r>
              <a:rPr lang="ru-RU" sz="3700" b="1" dirty="0" smtClean="0"/>
              <a:t>			</a:t>
            </a:r>
            <a:r>
              <a:rPr lang="ru-RU" sz="3700" b="1" dirty="0" smtClean="0">
                <a:solidFill>
                  <a:srgbClr val="C00000"/>
                </a:solidFill>
              </a:rPr>
              <a:t>// иначе выводим «-1»</a:t>
            </a:r>
            <a:endParaRPr lang="ru-RU" sz="3700" dirty="0">
              <a:solidFill>
                <a:srgbClr val="C00000"/>
              </a:solidFill>
            </a:endParaRPr>
          </a:p>
          <a:p>
            <a:pPr>
              <a:buNone/>
            </a:pPr>
            <a:r>
              <a:rPr lang="en-US" sz="3700" b="1" dirty="0"/>
              <a:t>end.</a:t>
            </a:r>
            <a:endParaRPr lang="ru-RU" sz="3700" dirty="0"/>
          </a:p>
          <a:p>
            <a:pPr>
              <a:buNone/>
            </a:pPr>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142852"/>
            <a:ext cx="8786874" cy="6357982"/>
          </a:xfrm>
        </p:spPr>
        <p:txBody>
          <a:bodyPr>
            <a:normAutofit fontScale="62500" lnSpcReduction="20000"/>
          </a:bodyPr>
          <a:lstStyle/>
          <a:p>
            <a:pPr lvl="0">
              <a:buNone/>
            </a:pPr>
            <a:r>
              <a:rPr lang="ru-RU" b="1" dirty="0" smtClean="0"/>
              <a:t>2.</a:t>
            </a:r>
            <a:r>
              <a:rPr lang="ru-RU" dirty="0" smtClean="0"/>
              <a:t>   Для заданной последовательности неотрицательных целых чисел необходимо найти максимальное произведение двух её элементов, номера которых различаются не менее чем на 8. Значение каждого элемента последовательности не превышает 1000. Количество элементов последовательности не превышает 10000.</a:t>
            </a:r>
          </a:p>
          <a:p>
            <a:pPr>
              <a:buNone/>
            </a:pPr>
            <a:r>
              <a:rPr lang="ru-RU" b="1" dirty="0" smtClean="0"/>
              <a:t>Задача А (2 балла). </a:t>
            </a:r>
            <a:r>
              <a:rPr lang="ru-RU" dirty="0" smtClean="0"/>
              <a:t>Напишите на любом языке программирования программу для решения поставленной задачи, в которой входные данные будут запоминаться  в массиве, после чего будут проверены все возможные пары элементов.</a:t>
            </a:r>
          </a:p>
          <a:p>
            <a:pPr>
              <a:buNone/>
            </a:pPr>
            <a:r>
              <a:rPr lang="ru-RU" b="1" dirty="0" smtClean="0"/>
              <a:t>Задача Б (4 балла). </a:t>
            </a:r>
            <a:r>
              <a:rPr lang="ru-RU" dirty="0" smtClean="0"/>
              <a:t>Напишите программу для решения поставленной задачи, которая будет эффективна как по времени, так и по памяти (или хотя бы по одной из этих</a:t>
            </a:r>
          </a:p>
          <a:p>
            <a:pPr>
              <a:buNone/>
            </a:pPr>
            <a:r>
              <a:rPr lang="ru-RU" dirty="0" smtClean="0"/>
              <a:t>      характеристик).</a:t>
            </a:r>
          </a:p>
          <a:p>
            <a:r>
              <a:rPr lang="ru-RU" dirty="0" smtClean="0"/>
              <a:t>Программа считается эффективной по времени, если время работы программы пропорционально количеству элементов последовательности </a:t>
            </a:r>
            <a:r>
              <a:rPr lang="ru-RU" i="1" dirty="0" smtClean="0"/>
              <a:t>N</a:t>
            </a:r>
            <a:r>
              <a:rPr lang="ru-RU" dirty="0" smtClean="0"/>
              <a:t>, т.е. при увеличении </a:t>
            </a:r>
            <a:r>
              <a:rPr lang="ru-RU" i="1" dirty="0" smtClean="0"/>
              <a:t>N</a:t>
            </a:r>
            <a:r>
              <a:rPr lang="ru-RU" dirty="0" smtClean="0"/>
              <a:t> в </a:t>
            </a:r>
            <a:r>
              <a:rPr lang="ru-RU" i="1" dirty="0" err="1" smtClean="0"/>
              <a:t>k</a:t>
            </a:r>
            <a:r>
              <a:rPr lang="ru-RU" dirty="0" smtClean="0"/>
              <a:t> раз время работы программы должно увеличиваться не более чем в </a:t>
            </a:r>
            <a:r>
              <a:rPr lang="ru-RU" i="1" dirty="0" err="1" smtClean="0"/>
              <a:t>k</a:t>
            </a:r>
            <a:r>
              <a:rPr lang="ru-RU" dirty="0" smtClean="0"/>
              <a:t> раз. Программа считается эффективной по памяти, если размер памяти, использованной в программе для хранения данных, не зависит от числа</a:t>
            </a:r>
            <a:r>
              <a:rPr lang="ru-RU" i="1" dirty="0" smtClean="0"/>
              <a:t> N </a:t>
            </a:r>
            <a:r>
              <a:rPr lang="ru-RU" dirty="0" smtClean="0"/>
              <a:t>и не превышает 1 килобайта.</a:t>
            </a:r>
          </a:p>
          <a:p>
            <a:r>
              <a:rPr lang="ru-RU" dirty="0" smtClean="0"/>
              <a:t>Входные данные представлены следующим образом. В первой строке задаётся число </a:t>
            </a:r>
            <a:r>
              <a:rPr lang="ru-RU" i="1" dirty="0" smtClean="0"/>
              <a:t>N</a:t>
            </a:r>
            <a:r>
              <a:rPr lang="ru-RU" dirty="0" smtClean="0"/>
              <a:t> – общее количество элементов последовательности. Гарантируется, что </a:t>
            </a:r>
            <a:r>
              <a:rPr lang="ru-RU" i="1" dirty="0" smtClean="0"/>
              <a:t>N </a:t>
            </a:r>
            <a:r>
              <a:rPr lang="ru-RU" dirty="0" smtClean="0"/>
              <a:t>&gt; 8. В каждой из следующих </a:t>
            </a:r>
            <a:r>
              <a:rPr lang="ru-RU" i="1" dirty="0" smtClean="0"/>
              <a:t>N</a:t>
            </a:r>
            <a:r>
              <a:rPr lang="ru-RU" dirty="0" smtClean="0"/>
              <a:t> строк задаётся одно неотрицательное целое число – очередной элемент последовательности. </a:t>
            </a:r>
          </a:p>
          <a:p>
            <a:pPr>
              <a:buNone/>
            </a:pPr>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txBody>
          <a:bodyPr>
            <a:normAutofit fontScale="90000"/>
          </a:bodyPr>
          <a:lstStyle/>
          <a:p>
            <a:r>
              <a:rPr lang="ru-RU" dirty="0" smtClean="0"/>
              <a:t>Вариант решения на </a:t>
            </a:r>
            <a:r>
              <a:rPr lang="ru-RU" b="1" dirty="0" smtClean="0"/>
              <a:t>2 балла</a:t>
            </a:r>
            <a:r>
              <a:rPr lang="ru-RU" dirty="0" smtClean="0"/>
              <a:t>:</a:t>
            </a:r>
            <a:endParaRPr lang="ru-RU" dirty="0"/>
          </a:p>
        </p:txBody>
      </p:sp>
      <p:sp>
        <p:nvSpPr>
          <p:cNvPr id="3" name="Содержимое 2"/>
          <p:cNvSpPr>
            <a:spLocks noGrp="1"/>
          </p:cNvSpPr>
          <p:nvPr>
            <p:ph idx="1"/>
          </p:nvPr>
        </p:nvSpPr>
        <p:spPr>
          <a:xfrm>
            <a:off x="214282" y="857232"/>
            <a:ext cx="8786874" cy="5643602"/>
          </a:xfrm>
        </p:spPr>
        <p:txBody>
          <a:bodyPr>
            <a:normAutofit fontScale="85000" lnSpcReduction="20000"/>
          </a:bodyPr>
          <a:lstStyle/>
          <a:p>
            <a:pPr>
              <a:buNone/>
            </a:pPr>
            <a:r>
              <a:rPr lang="en-US" b="1" dirty="0" err="1" smtClean="0"/>
              <a:t>var</a:t>
            </a:r>
            <a:r>
              <a:rPr lang="en-US" b="1" dirty="0" smtClean="0"/>
              <a:t> N: integer;</a:t>
            </a:r>
            <a:r>
              <a:rPr lang="ru-RU" b="1" dirty="0" smtClean="0"/>
              <a:t>	</a:t>
            </a:r>
            <a:endParaRPr lang="ru-RU" dirty="0" smtClean="0"/>
          </a:p>
          <a:p>
            <a:pPr>
              <a:buNone/>
            </a:pPr>
            <a:r>
              <a:rPr lang="en-US" b="1" dirty="0" smtClean="0"/>
              <a:t>    a: array[1..10000] of integer;</a:t>
            </a:r>
            <a:r>
              <a:rPr lang="ru-RU" b="1" dirty="0" smtClean="0"/>
              <a:t> </a:t>
            </a:r>
            <a:r>
              <a:rPr lang="ru-RU" sz="2100" b="1" dirty="0" smtClean="0">
                <a:solidFill>
                  <a:srgbClr val="C00000"/>
                </a:solidFill>
              </a:rPr>
              <a:t>// массив для ВСЕХ чисел </a:t>
            </a:r>
            <a:endParaRPr lang="ru-RU" sz="2100" dirty="0" smtClean="0">
              <a:solidFill>
                <a:srgbClr val="C00000"/>
              </a:solidFill>
            </a:endParaRPr>
          </a:p>
          <a:p>
            <a:pPr>
              <a:buNone/>
            </a:pPr>
            <a:r>
              <a:rPr lang="en-US" b="1" dirty="0" smtClean="0"/>
              <a:t>    </a:t>
            </a:r>
            <a:r>
              <a:rPr lang="en-US" b="1" dirty="0" err="1" smtClean="0"/>
              <a:t>i</a:t>
            </a:r>
            <a:r>
              <a:rPr lang="en-US" b="1" dirty="0" smtClean="0"/>
              <a:t>, j, max: integer;</a:t>
            </a:r>
            <a:endParaRPr lang="ru-RU" dirty="0" smtClean="0"/>
          </a:p>
          <a:p>
            <a:pPr>
              <a:buNone/>
            </a:pPr>
            <a:r>
              <a:rPr lang="en-US" b="1" dirty="0" smtClean="0"/>
              <a:t>begin</a:t>
            </a:r>
            <a:endParaRPr lang="ru-RU" dirty="0" smtClean="0"/>
          </a:p>
          <a:p>
            <a:pPr>
              <a:buNone/>
            </a:pPr>
            <a:r>
              <a:rPr lang="en-US" b="1" dirty="0" smtClean="0"/>
              <a:t>  </a:t>
            </a:r>
            <a:r>
              <a:rPr lang="en-US" b="1" dirty="0" err="1" smtClean="0"/>
              <a:t>readln</a:t>
            </a:r>
            <a:r>
              <a:rPr lang="en-US" b="1" dirty="0" smtClean="0"/>
              <a:t>(N);</a:t>
            </a:r>
            <a:r>
              <a:rPr lang="ru-RU" b="1" dirty="0" smtClean="0"/>
              <a:t>				</a:t>
            </a:r>
            <a:r>
              <a:rPr lang="ru-RU" sz="2100" b="1" dirty="0" smtClean="0">
                <a:solidFill>
                  <a:srgbClr val="C00000"/>
                </a:solidFill>
              </a:rPr>
              <a:t>// количество чисел</a:t>
            </a:r>
            <a:endParaRPr lang="ru-RU" sz="2100" dirty="0" smtClean="0">
              <a:solidFill>
                <a:srgbClr val="C00000"/>
              </a:solidFill>
            </a:endParaRPr>
          </a:p>
          <a:p>
            <a:pPr>
              <a:buNone/>
            </a:pPr>
            <a:r>
              <a:rPr lang="en-US" b="1" dirty="0" smtClean="0"/>
              <a:t>  for </a:t>
            </a:r>
            <a:r>
              <a:rPr lang="en-US" b="1" dirty="0" err="1" smtClean="0"/>
              <a:t>i</a:t>
            </a:r>
            <a:r>
              <a:rPr lang="en-US" b="1" dirty="0" smtClean="0"/>
              <a:t>:=1 to N do read(a[</a:t>
            </a:r>
            <a:r>
              <a:rPr lang="en-US" b="1" dirty="0" err="1" smtClean="0"/>
              <a:t>i</a:t>
            </a:r>
            <a:r>
              <a:rPr lang="en-US" b="1" dirty="0" smtClean="0"/>
              <a:t>]);</a:t>
            </a:r>
            <a:r>
              <a:rPr lang="ru-RU" b="1" dirty="0" smtClean="0"/>
              <a:t>	</a:t>
            </a:r>
            <a:r>
              <a:rPr lang="ru-RU" sz="2100" b="1" dirty="0" smtClean="0">
                <a:solidFill>
                  <a:srgbClr val="C00000"/>
                </a:solidFill>
              </a:rPr>
              <a:t>// читаем числа в массив</a:t>
            </a:r>
            <a:endParaRPr lang="ru-RU" sz="2100" dirty="0" smtClean="0">
              <a:solidFill>
                <a:srgbClr val="C00000"/>
              </a:solidFill>
            </a:endParaRPr>
          </a:p>
          <a:p>
            <a:pPr>
              <a:buNone/>
            </a:pPr>
            <a:r>
              <a:rPr lang="en-US" b="1" dirty="0" smtClean="0"/>
              <a:t>  max:= 0;</a:t>
            </a:r>
            <a:r>
              <a:rPr lang="ru-RU" b="1" dirty="0" smtClean="0"/>
              <a:t>			</a:t>
            </a:r>
            <a:r>
              <a:rPr lang="ru-RU" sz="2100" b="1" dirty="0" smtClean="0">
                <a:solidFill>
                  <a:srgbClr val="C00000"/>
                </a:solidFill>
              </a:rPr>
              <a:t>// сначала максимальное произведение равно 0</a:t>
            </a:r>
            <a:endParaRPr lang="ru-RU" sz="2100" dirty="0" smtClean="0">
              <a:solidFill>
                <a:srgbClr val="C00000"/>
              </a:solidFill>
            </a:endParaRPr>
          </a:p>
          <a:p>
            <a:pPr>
              <a:buNone/>
            </a:pPr>
            <a:r>
              <a:rPr lang="en-US" b="1" dirty="0" smtClean="0"/>
              <a:t>  for </a:t>
            </a:r>
            <a:r>
              <a:rPr lang="en-US" b="1" dirty="0" err="1" smtClean="0"/>
              <a:t>i</a:t>
            </a:r>
            <a:r>
              <a:rPr lang="en-US" b="1" dirty="0" smtClean="0"/>
              <a:t>:= 1 to N-8 do </a:t>
            </a:r>
            <a:r>
              <a:rPr lang="ru-RU" b="1" dirty="0" smtClean="0"/>
              <a:t>	</a:t>
            </a:r>
            <a:r>
              <a:rPr lang="ru-RU" sz="2100" b="1" dirty="0" smtClean="0">
                <a:solidFill>
                  <a:srgbClr val="C00000"/>
                </a:solidFill>
              </a:rPr>
              <a:t>// перебираем все неповторяющиеся пары чисел на</a:t>
            </a:r>
            <a:endParaRPr lang="ru-RU" sz="2100" dirty="0" smtClean="0">
              <a:solidFill>
                <a:srgbClr val="C00000"/>
              </a:solidFill>
            </a:endParaRPr>
          </a:p>
          <a:p>
            <a:pPr>
              <a:buNone/>
            </a:pPr>
            <a:r>
              <a:rPr lang="en-US" b="1" dirty="0" smtClean="0"/>
              <a:t>    for j:= i+8 to N do </a:t>
            </a:r>
            <a:r>
              <a:rPr lang="ru-RU" sz="2100" b="1" dirty="0" smtClean="0">
                <a:solidFill>
                  <a:srgbClr val="C00000"/>
                </a:solidFill>
              </a:rPr>
              <a:t>// расстоянии не менее 8</a:t>
            </a:r>
            <a:endParaRPr lang="ru-RU" sz="2100" dirty="0" smtClean="0">
              <a:solidFill>
                <a:srgbClr val="C00000"/>
              </a:solidFill>
            </a:endParaRPr>
          </a:p>
          <a:p>
            <a:pPr>
              <a:buNone/>
            </a:pPr>
            <a:r>
              <a:rPr lang="en-US" b="1" dirty="0" smtClean="0"/>
              <a:t>      if a[</a:t>
            </a:r>
            <a:r>
              <a:rPr lang="en-US" b="1" dirty="0" err="1" smtClean="0"/>
              <a:t>i</a:t>
            </a:r>
            <a:r>
              <a:rPr lang="en-US" b="1" dirty="0" smtClean="0"/>
              <a:t>]*a[j] &gt; max then</a:t>
            </a:r>
            <a:r>
              <a:rPr lang="ru-RU" sz="2100" b="1" dirty="0" smtClean="0">
                <a:solidFill>
                  <a:srgbClr val="C00000"/>
                </a:solidFill>
              </a:rPr>
              <a:t>// если произведение пары больше прежнего </a:t>
            </a:r>
            <a:r>
              <a:rPr lang="en-US" sz="2100" b="1" dirty="0" smtClean="0">
                <a:solidFill>
                  <a:srgbClr val="C00000"/>
                </a:solidFill>
              </a:rPr>
              <a:t>max</a:t>
            </a:r>
            <a:endParaRPr lang="ru-RU" sz="2100" dirty="0" smtClean="0">
              <a:solidFill>
                <a:srgbClr val="C00000"/>
              </a:solidFill>
            </a:endParaRPr>
          </a:p>
          <a:p>
            <a:pPr>
              <a:buNone/>
            </a:pPr>
            <a:r>
              <a:rPr lang="en-US" b="1" dirty="0" smtClean="0"/>
              <a:t>         max := a[</a:t>
            </a:r>
            <a:r>
              <a:rPr lang="en-US" b="1" dirty="0" err="1" smtClean="0"/>
              <a:t>i</a:t>
            </a:r>
            <a:r>
              <a:rPr lang="en-US" b="1" dirty="0" smtClean="0"/>
              <a:t>]*a[j];</a:t>
            </a:r>
            <a:r>
              <a:rPr lang="ru-RU" b="1" dirty="0" smtClean="0"/>
              <a:t> 	</a:t>
            </a:r>
            <a:r>
              <a:rPr lang="ru-RU" sz="2100" b="1" dirty="0" smtClean="0">
                <a:solidFill>
                  <a:srgbClr val="C00000"/>
                </a:solidFill>
              </a:rPr>
              <a:t>// то обновляем значение </a:t>
            </a:r>
            <a:r>
              <a:rPr lang="en-US" sz="2100" b="1" dirty="0" smtClean="0">
                <a:solidFill>
                  <a:srgbClr val="C00000"/>
                </a:solidFill>
              </a:rPr>
              <a:t>max</a:t>
            </a:r>
            <a:endParaRPr lang="ru-RU" sz="2100" dirty="0" smtClean="0">
              <a:solidFill>
                <a:srgbClr val="C00000"/>
              </a:solidFill>
            </a:endParaRPr>
          </a:p>
          <a:p>
            <a:pPr>
              <a:buNone/>
            </a:pPr>
            <a:r>
              <a:rPr lang="en-US" b="1" dirty="0" smtClean="0"/>
              <a:t>  </a:t>
            </a:r>
            <a:r>
              <a:rPr lang="en-US" b="1" dirty="0" err="1" smtClean="0"/>
              <a:t>writeln</a:t>
            </a:r>
            <a:r>
              <a:rPr lang="en-US" b="1" dirty="0" smtClean="0"/>
              <a:t>(max);		</a:t>
            </a:r>
            <a:r>
              <a:rPr lang="ru-RU" sz="2100" b="1" dirty="0" smtClean="0">
                <a:solidFill>
                  <a:srgbClr val="C00000"/>
                </a:solidFill>
              </a:rPr>
              <a:t>// выводим максимальное произведение</a:t>
            </a:r>
            <a:endParaRPr lang="ru-RU" sz="2100" dirty="0" smtClean="0">
              <a:solidFill>
                <a:srgbClr val="C00000"/>
              </a:solidFill>
            </a:endParaRPr>
          </a:p>
          <a:p>
            <a:pPr>
              <a:buNone/>
            </a:pPr>
            <a:r>
              <a:rPr lang="ru-RU" b="1" dirty="0" err="1" smtClean="0"/>
              <a:t>end</a:t>
            </a:r>
            <a:r>
              <a:rPr lang="ru-RU" b="1" dirty="0" smtClean="0"/>
              <a:t>.</a:t>
            </a:r>
            <a:endParaRPr lang="ru-RU" dirty="0" smtClean="0"/>
          </a:p>
          <a:p>
            <a:pPr>
              <a:buNone/>
            </a:pPr>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txBody>
          <a:bodyPr>
            <a:normAutofit fontScale="90000"/>
          </a:bodyPr>
          <a:lstStyle/>
          <a:p>
            <a:r>
              <a:rPr lang="ru-RU" dirty="0" smtClean="0"/>
              <a:t>Вариант решения на </a:t>
            </a:r>
            <a:r>
              <a:rPr lang="ru-RU" b="1" dirty="0" smtClean="0"/>
              <a:t>4 балла:</a:t>
            </a:r>
            <a:endParaRPr lang="ru-RU" dirty="0"/>
          </a:p>
        </p:txBody>
      </p:sp>
      <p:sp>
        <p:nvSpPr>
          <p:cNvPr id="3" name="Содержимое 2"/>
          <p:cNvSpPr>
            <a:spLocks noGrp="1"/>
          </p:cNvSpPr>
          <p:nvPr>
            <p:ph idx="1"/>
          </p:nvPr>
        </p:nvSpPr>
        <p:spPr>
          <a:xfrm>
            <a:off x="214282" y="857232"/>
            <a:ext cx="8715436" cy="5715040"/>
          </a:xfrm>
        </p:spPr>
        <p:txBody>
          <a:bodyPr>
            <a:normAutofit fontScale="55000" lnSpcReduction="20000"/>
          </a:bodyPr>
          <a:lstStyle/>
          <a:p>
            <a:pPr>
              <a:buNone/>
            </a:pPr>
            <a:r>
              <a:rPr lang="en-US" b="1" dirty="0" smtClean="0"/>
              <a:t>const d</a:t>
            </a:r>
            <a:r>
              <a:rPr lang="ru-RU" b="1" dirty="0" smtClean="0"/>
              <a:t>=8</a:t>
            </a:r>
            <a:r>
              <a:rPr lang="en-US" b="1" dirty="0" smtClean="0"/>
              <a:t>;</a:t>
            </a:r>
            <a:endParaRPr lang="ru-RU" dirty="0" smtClean="0"/>
          </a:p>
          <a:p>
            <a:pPr>
              <a:buNone/>
            </a:pPr>
            <a:r>
              <a:rPr lang="en-US" b="1" dirty="0" err="1" smtClean="0"/>
              <a:t>var</a:t>
            </a:r>
            <a:r>
              <a:rPr lang="en-US" b="1" dirty="0" smtClean="0"/>
              <a:t> N: integer;</a:t>
            </a:r>
            <a:endParaRPr lang="ru-RU" dirty="0" smtClean="0"/>
          </a:p>
          <a:p>
            <a:pPr>
              <a:buNone/>
            </a:pPr>
            <a:r>
              <a:rPr lang="en-US" b="1" dirty="0" smtClean="0"/>
              <a:t>    a: array[1..d] of integer;</a:t>
            </a:r>
            <a:r>
              <a:rPr lang="ru-RU" b="1" dirty="0" smtClean="0"/>
              <a:t> </a:t>
            </a:r>
            <a:r>
              <a:rPr lang="ru-RU" b="1" dirty="0" smtClean="0">
                <a:solidFill>
                  <a:srgbClr val="C00000"/>
                </a:solidFill>
              </a:rPr>
              <a:t>// массив ровно на минимальное расстояние (8)</a:t>
            </a:r>
            <a:r>
              <a:rPr lang="ru-RU" b="1" dirty="0" smtClean="0"/>
              <a:t> </a:t>
            </a:r>
            <a:endParaRPr lang="ru-RU" dirty="0" smtClean="0"/>
          </a:p>
          <a:p>
            <a:pPr>
              <a:buNone/>
            </a:pPr>
            <a:r>
              <a:rPr lang="en-US" b="1" dirty="0" smtClean="0"/>
              <a:t>    max, m, x, j, </a:t>
            </a:r>
            <a:r>
              <a:rPr lang="en-US" b="1" dirty="0" err="1" smtClean="0"/>
              <a:t>i</a:t>
            </a:r>
            <a:r>
              <a:rPr lang="en-US" b="1" dirty="0" smtClean="0"/>
              <a:t>: integer;</a:t>
            </a:r>
            <a:endParaRPr lang="ru-RU" dirty="0" smtClean="0"/>
          </a:p>
          <a:p>
            <a:pPr>
              <a:buNone/>
            </a:pPr>
            <a:r>
              <a:rPr lang="en-US" b="1" dirty="0" smtClean="0"/>
              <a:t>begin</a:t>
            </a:r>
            <a:endParaRPr lang="ru-RU" dirty="0" smtClean="0"/>
          </a:p>
          <a:p>
            <a:pPr>
              <a:buNone/>
            </a:pPr>
            <a:r>
              <a:rPr lang="en-US" b="1" dirty="0" smtClean="0"/>
              <a:t>  </a:t>
            </a:r>
            <a:r>
              <a:rPr lang="en-US" b="1" dirty="0" err="1" smtClean="0"/>
              <a:t>readln</a:t>
            </a:r>
            <a:r>
              <a:rPr lang="en-US" b="1" dirty="0" smtClean="0"/>
              <a:t>(N);</a:t>
            </a:r>
            <a:r>
              <a:rPr lang="ru-RU" b="1" dirty="0" smtClean="0"/>
              <a:t>		</a:t>
            </a:r>
            <a:r>
              <a:rPr lang="ru-RU" b="1" dirty="0" smtClean="0">
                <a:solidFill>
                  <a:srgbClr val="C00000"/>
                </a:solidFill>
              </a:rPr>
              <a:t>// читаем количество чисел</a:t>
            </a:r>
            <a:endParaRPr lang="ru-RU" dirty="0" smtClean="0">
              <a:solidFill>
                <a:srgbClr val="C00000"/>
              </a:solidFill>
            </a:endParaRPr>
          </a:p>
          <a:p>
            <a:pPr>
              <a:buNone/>
            </a:pPr>
            <a:r>
              <a:rPr lang="en-US" b="1" dirty="0" smtClean="0"/>
              <a:t>  for j:=1 to d do read(a[j]);</a:t>
            </a:r>
            <a:r>
              <a:rPr lang="ru-RU" b="1" dirty="0" smtClean="0">
                <a:solidFill>
                  <a:srgbClr val="C00000"/>
                </a:solidFill>
              </a:rPr>
              <a:t>// и первые 8 из них</a:t>
            </a:r>
            <a:endParaRPr lang="ru-RU" dirty="0" smtClean="0">
              <a:solidFill>
                <a:srgbClr val="C00000"/>
              </a:solidFill>
            </a:endParaRPr>
          </a:p>
          <a:p>
            <a:pPr>
              <a:buNone/>
            </a:pPr>
            <a:r>
              <a:rPr lang="en-US" b="1" dirty="0" smtClean="0"/>
              <a:t>  max:= 0;</a:t>
            </a:r>
            <a:r>
              <a:rPr lang="ru-RU" b="1" dirty="0" smtClean="0"/>
              <a:t>		</a:t>
            </a:r>
            <a:r>
              <a:rPr lang="ru-RU" b="1" dirty="0" smtClean="0">
                <a:solidFill>
                  <a:srgbClr val="C00000"/>
                </a:solidFill>
              </a:rPr>
              <a:t>// пока максимальное произведение равно 0</a:t>
            </a:r>
            <a:endParaRPr lang="ru-RU" dirty="0" smtClean="0">
              <a:solidFill>
                <a:srgbClr val="C00000"/>
              </a:solidFill>
            </a:endParaRPr>
          </a:p>
          <a:p>
            <a:pPr>
              <a:buNone/>
            </a:pPr>
            <a:r>
              <a:rPr lang="en-US" b="1" dirty="0" smtClean="0"/>
              <a:t>  m:= 0;</a:t>
            </a:r>
            <a:r>
              <a:rPr lang="ru-RU" b="1" dirty="0" smtClean="0"/>
              <a:t>			</a:t>
            </a:r>
            <a:r>
              <a:rPr lang="ru-RU" b="1" dirty="0" smtClean="0">
                <a:solidFill>
                  <a:srgbClr val="C00000"/>
                </a:solidFill>
              </a:rPr>
              <a:t>// и текущий максимум среди чисел тоже 0</a:t>
            </a:r>
            <a:endParaRPr lang="ru-RU" dirty="0" smtClean="0">
              <a:solidFill>
                <a:srgbClr val="C00000"/>
              </a:solidFill>
            </a:endParaRPr>
          </a:p>
          <a:p>
            <a:pPr>
              <a:buNone/>
            </a:pPr>
            <a:r>
              <a:rPr lang="en-US" b="1" dirty="0" smtClean="0"/>
              <a:t>  for j:= d+1 to N do begin</a:t>
            </a:r>
            <a:r>
              <a:rPr lang="ru-RU" b="1" dirty="0" smtClean="0"/>
              <a:t>	</a:t>
            </a:r>
            <a:r>
              <a:rPr lang="ru-RU" b="1" dirty="0" smtClean="0">
                <a:solidFill>
                  <a:srgbClr val="C00000"/>
                </a:solidFill>
              </a:rPr>
              <a:t>// продолжаем вводить числа последовательности</a:t>
            </a:r>
            <a:endParaRPr lang="ru-RU" dirty="0" smtClean="0">
              <a:solidFill>
                <a:srgbClr val="C00000"/>
              </a:solidFill>
            </a:endParaRPr>
          </a:p>
          <a:p>
            <a:pPr>
              <a:buNone/>
            </a:pPr>
            <a:r>
              <a:rPr lang="en-US" b="1" dirty="0" smtClean="0"/>
              <a:t>    read(x);</a:t>
            </a:r>
            <a:endParaRPr lang="ru-RU" dirty="0" smtClean="0"/>
          </a:p>
          <a:p>
            <a:pPr>
              <a:buNone/>
            </a:pPr>
            <a:r>
              <a:rPr lang="en-US" b="1" dirty="0" smtClean="0"/>
              <a:t>    if a[1] &gt; m then m := a[1];</a:t>
            </a:r>
            <a:r>
              <a:rPr lang="ru-RU" b="1" dirty="0" smtClean="0">
                <a:solidFill>
                  <a:srgbClr val="C00000"/>
                </a:solidFill>
              </a:rPr>
              <a:t>// если первое в массиве больше, то заменили </a:t>
            </a:r>
            <a:r>
              <a:rPr lang="en-US" b="1" dirty="0" smtClean="0">
                <a:solidFill>
                  <a:srgbClr val="C00000"/>
                </a:solidFill>
              </a:rPr>
              <a:t>m</a:t>
            </a:r>
            <a:endParaRPr lang="ru-RU" dirty="0" smtClean="0">
              <a:solidFill>
                <a:srgbClr val="C00000"/>
              </a:solidFill>
            </a:endParaRPr>
          </a:p>
          <a:p>
            <a:pPr>
              <a:buNone/>
            </a:pPr>
            <a:r>
              <a:rPr lang="en-US" b="1" dirty="0" smtClean="0"/>
              <a:t>    if m*x &gt; max then max := m*x;</a:t>
            </a:r>
            <a:r>
              <a:rPr lang="ru-RU" b="1" dirty="0" smtClean="0">
                <a:solidFill>
                  <a:srgbClr val="C00000"/>
                </a:solidFill>
              </a:rPr>
              <a:t>// запомнили максимальное произведение</a:t>
            </a:r>
            <a:endParaRPr lang="ru-RU" dirty="0" smtClean="0">
              <a:solidFill>
                <a:srgbClr val="C00000"/>
              </a:solidFill>
            </a:endParaRPr>
          </a:p>
          <a:p>
            <a:pPr>
              <a:buNone/>
            </a:pPr>
            <a:r>
              <a:rPr lang="en-US" b="1" dirty="0" smtClean="0"/>
              <a:t>    for </a:t>
            </a:r>
            <a:r>
              <a:rPr lang="en-US" b="1" dirty="0" err="1" smtClean="0"/>
              <a:t>i</a:t>
            </a:r>
            <a:r>
              <a:rPr lang="en-US" b="1" dirty="0" smtClean="0"/>
              <a:t>:=1 to d-1 do a[</a:t>
            </a:r>
            <a:r>
              <a:rPr lang="en-US" b="1" dirty="0" err="1" smtClean="0"/>
              <a:t>i</a:t>
            </a:r>
            <a:r>
              <a:rPr lang="en-US" b="1" dirty="0" smtClean="0"/>
              <a:t>]:=a[i+1];</a:t>
            </a:r>
            <a:r>
              <a:rPr lang="ru-RU" b="1" dirty="0" smtClean="0">
                <a:solidFill>
                  <a:srgbClr val="C00000"/>
                </a:solidFill>
              </a:rPr>
              <a:t>// теперь первый элемент нам не нужен (сдвинули)</a:t>
            </a:r>
            <a:endParaRPr lang="ru-RU" dirty="0" smtClean="0">
              <a:solidFill>
                <a:srgbClr val="C00000"/>
              </a:solidFill>
            </a:endParaRPr>
          </a:p>
          <a:p>
            <a:pPr>
              <a:buNone/>
            </a:pPr>
            <a:r>
              <a:rPr lang="en-US" b="1" dirty="0" smtClean="0"/>
              <a:t>    a[d]:=x;</a:t>
            </a:r>
            <a:r>
              <a:rPr lang="ru-RU" b="1" dirty="0" smtClean="0"/>
              <a:t>		</a:t>
            </a:r>
            <a:r>
              <a:rPr lang="ru-RU" b="1" dirty="0" smtClean="0">
                <a:solidFill>
                  <a:srgbClr val="C00000"/>
                </a:solidFill>
              </a:rPr>
              <a:t>// запомнили текущее число на последнем месте</a:t>
            </a:r>
            <a:endParaRPr lang="ru-RU" dirty="0" smtClean="0">
              <a:solidFill>
                <a:srgbClr val="C00000"/>
              </a:solidFill>
            </a:endParaRPr>
          </a:p>
          <a:p>
            <a:pPr>
              <a:buNone/>
            </a:pPr>
            <a:r>
              <a:rPr lang="en-US" b="1" dirty="0" smtClean="0"/>
              <a:t>  end;     </a:t>
            </a:r>
            <a:r>
              <a:rPr lang="ru-RU" b="1" dirty="0" smtClean="0"/>
              <a:t>			</a:t>
            </a:r>
            <a:r>
              <a:rPr lang="ru-RU" b="1" dirty="0" smtClean="0">
                <a:solidFill>
                  <a:srgbClr val="C00000"/>
                </a:solidFill>
              </a:rPr>
              <a:t>// и так далее для каждого последующего числа</a:t>
            </a:r>
            <a:endParaRPr lang="ru-RU" dirty="0" smtClean="0">
              <a:solidFill>
                <a:srgbClr val="C00000"/>
              </a:solidFill>
            </a:endParaRPr>
          </a:p>
          <a:p>
            <a:pPr>
              <a:buNone/>
            </a:pPr>
            <a:r>
              <a:rPr lang="en-US" b="1" dirty="0" smtClean="0"/>
              <a:t>  </a:t>
            </a:r>
            <a:r>
              <a:rPr lang="en-US" b="1" dirty="0" err="1" smtClean="0"/>
              <a:t>writeln</a:t>
            </a:r>
            <a:r>
              <a:rPr lang="en-US" b="1" dirty="0" smtClean="0"/>
              <a:t>(max);</a:t>
            </a:r>
            <a:r>
              <a:rPr lang="ru-RU" b="1" dirty="0" smtClean="0"/>
              <a:t>		</a:t>
            </a:r>
            <a:r>
              <a:rPr lang="ru-RU" b="1" dirty="0" smtClean="0">
                <a:solidFill>
                  <a:srgbClr val="C00000"/>
                </a:solidFill>
              </a:rPr>
              <a:t>// выводим результат- максимальное произведение</a:t>
            </a:r>
            <a:endParaRPr lang="ru-RU" dirty="0" smtClean="0">
              <a:solidFill>
                <a:srgbClr val="C00000"/>
              </a:solidFill>
            </a:endParaRPr>
          </a:p>
          <a:p>
            <a:pPr>
              <a:buNone/>
            </a:pPr>
            <a:r>
              <a:rPr lang="ru-RU" b="1" dirty="0" err="1" smtClean="0"/>
              <a:t>end</a:t>
            </a:r>
            <a:r>
              <a:rPr lang="ru-RU" b="1" dirty="0" smtClean="0"/>
              <a:t>.</a:t>
            </a:r>
            <a:endParaRPr lang="ru-RU" dirty="0" smtClean="0"/>
          </a:p>
          <a:p>
            <a:pPr>
              <a:buNone/>
            </a:pPr>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274638"/>
            <a:ext cx="8715436" cy="725470"/>
          </a:xfrm>
        </p:spPr>
        <p:txBody>
          <a:bodyPr>
            <a:normAutofit fontScale="90000"/>
          </a:bodyPr>
          <a:lstStyle/>
          <a:p>
            <a:r>
              <a:rPr lang="ru-RU" dirty="0" smtClean="0"/>
              <a:t>Еще один вариант решения на </a:t>
            </a:r>
            <a:r>
              <a:rPr lang="ru-RU" b="1" dirty="0" smtClean="0"/>
              <a:t>4 балла:</a:t>
            </a:r>
            <a:endParaRPr lang="ru-RU" dirty="0"/>
          </a:p>
        </p:txBody>
      </p:sp>
      <p:sp>
        <p:nvSpPr>
          <p:cNvPr id="3" name="Содержимое 2"/>
          <p:cNvSpPr>
            <a:spLocks noGrp="1"/>
          </p:cNvSpPr>
          <p:nvPr>
            <p:ph idx="1"/>
          </p:nvPr>
        </p:nvSpPr>
        <p:spPr>
          <a:xfrm>
            <a:off x="285720" y="928670"/>
            <a:ext cx="8643998" cy="5572164"/>
          </a:xfrm>
        </p:spPr>
        <p:txBody>
          <a:bodyPr>
            <a:normAutofit fontScale="55000" lnSpcReduction="20000"/>
          </a:bodyPr>
          <a:lstStyle/>
          <a:p>
            <a:pPr>
              <a:buNone/>
            </a:pPr>
            <a:r>
              <a:rPr lang="en-US" b="1" dirty="0" smtClean="0"/>
              <a:t>const d = 8;</a:t>
            </a:r>
            <a:endParaRPr lang="ru-RU" dirty="0" smtClean="0"/>
          </a:p>
          <a:p>
            <a:pPr>
              <a:buNone/>
            </a:pPr>
            <a:r>
              <a:rPr lang="en-US" b="1" dirty="0" err="1" smtClean="0"/>
              <a:t>var</a:t>
            </a:r>
            <a:r>
              <a:rPr lang="en-US" b="1" dirty="0" smtClean="0"/>
              <a:t> N: integer;</a:t>
            </a:r>
            <a:endParaRPr lang="ru-RU" dirty="0" smtClean="0"/>
          </a:p>
          <a:p>
            <a:pPr>
              <a:buNone/>
            </a:pPr>
            <a:r>
              <a:rPr lang="en-US" b="1" dirty="0" smtClean="0"/>
              <a:t>    a: array[0..d-1] of integer;</a:t>
            </a:r>
            <a:r>
              <a:rPr lang="ru-RU" b="1" dirty="0" smtClean="0">
                <a:solidFill>
                  <a:srgbClr val="C00000"/>
                </a:solidFill>
              </a:rPr>
              <a:t>// индексы- остатки от деления номера на </a:t>
            </a:r>
            <a:r>
              <a:rPr lang="en-US" b="1" dirty="0" smtClean="0">
                <a:solidFill>
                  <a:srgbClr val="C00000"/>
                </a:solidFill>
              </a:rPr>
              <a:t>d</a:t>
            </a:r>
            <a:endParaRPr lang="ru-RU" dirty="0" smtClean="0">
              <a:solidFill>
                <a:srgbClr val="C00000"/>
              </a:solidFill>
            </a:endParaRPr>
          </a:p>
          <a:p>
            <a:pPr>
              <a:buNone/>
            </a:pPr>
            <a:r>
              <a:rPr lang="en-US" b="1" dirty="0" smtClean="0"/>
              <a:t>    max, m, x, j, </a:t>
            </a:r>
            <a:r>
              <a:rPr lang="en-US" b="1" dirty="0" err="1" smtClean="0"/>
              <a:t>i</a:t>
            </a:r>
            <a:r>
              <a:rPr lang="en-US" b="1" dirty="0" smtClean="0"/>
              <a:t>: integer;</a:t>
            </a:r>
            <a:endParaRPr lang="ru-RU" dirty="0" smtClean="0"/>
          </a:p>
          <a:p>
            <a:pPr>
              <a:buNone/>
            </a:pPr>
            <a:r>
              <a:rPr lang="en-US" b="1" dirty="0" smtClean="0"/>
              <a:t>begin</a:t>
            </a:r>
            <a:endParaRPr lang="ru-RU" dirty="0" smtClean="0"/>
          </a:p>
          <a:p>
            <a:pPr>
              <a:buNone/>
            </a:pPr>
            <a:r>
              <a:rPr lang="en-US" b="1" dirty="0" smtClean="0"/>
              <a:t>  </a:t>
            </a:r>
            <a:r>
              <a:rPr lang="en-US" b="1" dirty="0" err="1" smtClean="0"/>
              <a:t>readln</a:t>
            </a:r>
            <a:r>
              <a:rPr lang="en-US" b="1" dirty="0" smtClean="0"/>
              <a:t>(N);		</a:t>
            </a:r>
            <a:r>
              <a:rPr lang="ru-RU" b="1" dirty="0" smtClean="0">
                <a:solidFill>
                  <a:srgbClr val="C00000"/>
                </a:solidFill>
              </a:rPr>
              <a:t>// читаем количество чисел</a:t>
            </a:r>
            <a:endParaRPr lang="ru-RU" dirty="0" smtClean="0">
              <a:solidFill>
                <a:srgbClr val="C00000"/>
              </a:solidFill>
            </a:endParaRPr>
          </a:p>
          <a:p>
            <a:pPr>
              <a:buNone/>
            </a:pPr>
            <a:r>
              <a:rPr lang="en-US" b="1" dirty="0" smtClean="0"/>
              <a:t>  for j:=0 to d-1 do read(a[j]);</a:t>
            </a:r>
            <a:r>
              <a:rPr lang="ru-RU" b="1" dirty="0" smtClean="0">
                <a:solidFill>
                  <a:srgbClr val="C00000"/>
                </a:solidFill>
              </a:rPr>
              <a:t>// и первые </a:t>
            </a:r>
            <a:r>
              <a:rPr lang="en-US" b="1" dirty="0" smtClean="0">
                <a:solidFill>
                  <a:srgbClr val="C00000"/>
                </a:solidFill>
              </a:rPr>
              <a:t>d</a:t>
            </a:r>
            <a:r>
              <a:rPr lang="ru-RU" b="1" dirty="0" smtClean="0">
                <a:solidFill>
                  <a:srgbClr val="C00000"/>
                </a:solidFill>
              </a:rPr>
              <a:t> элементов последовательности</a:t>
            </a:r>
            <a:endParaRPr lang="ru-RU" dirty="0" smtClean="0">
              <a:solidFill>
                <a:srgbClr val="C00000"/>
              </a:solidFill>
            </a:endParaRPr>
          </a:p>
          <a:p>
            <a:pPr>
              <a:buNone/>
            </a:pPr>
            <a:r>
              <a:rPr lang="en-US" b="1" dirty="0" smtClean="0"/>
              <a:t>  max:= 0;</a:t>
            </a:r>
            <a:endParaRPr lang="ru-RU" dirty="0" smtClean="0"/>
          </a:p>
          <a:p>
            <a:pPr>
              <a:buNone/>
            </a:pPr>
            <a:r>
              <a:rPr lang="en-US" b="1" dirty="0" smtClean="0"/>
              <a:t>  m:= 0;</a:t>
            </a:r>
            <a:endParaRPr lang="ru-RU" dirty="0" smtClean="0"/>
          </a:p>
          <a:p>
            <a:pPr>
              <a:buNone/>
            </a:pPr>
            <a:r>
              <a:rPr lang="en-US" b="1" dirty="0" smtClean="0"/>
              <a:t>  for j:= d to N-1 do begin</a:t>
            </a:r>
            <a:endParaRPr lang="ru-RU" dirty="0" smtClean="0"/>
          </a:p>
          <a:p>
            <a:pPr>
              <a:buNone/>
            </a:pPr>
            <a:r>
              <a:rPr lang="en-US" b="1" dirty="0" smtClean="0"/>
              <a:t>    read(x);</a:t>
            </a:r>
            <a:r>
              <a:rPr lang="ru-RU" b="1" dirty="0" smtClean="0"/>
              <a:t>		</a:t>
            </a:r>
            <a:r>
              <a:rPr lang="ru-RU" b="1" dirty="0" smtClean="0">
                <a:solidFill>
                  <a:srgbClr val="C00000"/>
                </a:solidFill>
              </a:rPr>
              <a:t>// читаем очередное число</a:t>
            </a:r>
            <a:endParaRPr lang="ru-RU" dirty="0" smtClean="0">
              <a:solidFill>
                <a:srgbClr val="C00000"/>
              </a:solidFill>
            </a:endParaRPr>
          </a:p>
          <a:p>
            <a:pPr>
              <a:buNone/>
            </a:pPr>
            <a:r>
              <a:rPr lang="en-US" b="1" dirty="0" smtClean="0"/>
              <a:t>    if a[j mod d] &gt; m then m := a[j mod d];</a:t>
            </a:r>
            <a:r>
              <a:rPr lang="ru-RU" b="1" dirty="0" smtClean="0"/>
              <a:t> </a:t>
            </a:r>
            <a:r>
              <a:rPr lang="ru-RU" b="1" dirty="0" smtClean="0">
                <a:solidFill>
                  <a:srgbClr val="C00000"/>
                </a:solidFill>
              </a:rPr>
              <a:t>// если под нужным номером число                    				          //в массиве больше прежнего </a:t>
            </a:r>
            <a:r>
              <a:rPr lang="en-US" b="1" dirty="0" smtClean="0">
                <a:solidFill>
                  <a:srgbClr val="C00000"/>
                </a:solidFill>
              </a:rPr>
              <a:t>m</a:t>
            </a:r>
            <a:endParaRPr lang="ru-RU" b="1" dirty="0" smtClean="0">
              <a:solidFill>
                <a:srgbClr val="C00000"/>
              </a:solidFill>
            </a:endParaRPr>
          </a:p>
          <a:p>
            <a:pPr>
              <a:buNone/>
            </a:pPr>
            <a:r>
              <a:rPr lang="ru-RU" b="1" dirty="0" smtClean="0">
                <a:solidFill>
                  <a:srgbClr val="C00000"/>
                </a:solidFill>
              </a:rPr>
              <a:t>					// то запоминаем это значение в </a:t>
            </a:r>
            <a:r>
              <a:rPr lang="en-US" b="1" dirty="0" smtClean="0">
                <a:solidFill>
                  <a:srgbClr val="C00000"/>
                </a:solidFill>
              </a:rPr>
              <a:t>m</a:t>
            </a:r>
            <a:endParaRPr lang="ru-RU" dirty="0" smtClean="0">
              <a:solidFill>
                <a:srgbClr val="C00000"/>
              </a:solidFill>
            </a:endParaRPr>
          </a:p>
          <a:p>
            <a:pPr>
              <a:buNone/>
            </a:pPr>
            <a:r>
              <a:rPr lang="en-US" b="1" dirty="0" smtClean="0"/>
              <a:t>    if m*x &gt; max then max := m*x; </a:t>
            </a:r>
            <a:r>
              <a:rPr lang="ru-RU" b="1" dirty="0" smtClean="0">
                <a:solidFill>
                  <a:srgbClr val="C00000"/>
                </a:solidFill>
              </a:rPr>
              <a:t>// запоминаем большее произведение</a:t>
            </a:r>
            <a:endParaRPr lang="ru-RU" dirty="0" smtClean="0">
              <a:solidFill>
                <a:srgbClr val="C00000"/>
              </a:solidFill>
            </a:endParaRPr>
          </a:p>
          <a:p>
            <a:pPr>
              <a:buNone/>
            </a:pPr>
            <a:r>
              <a:rPr lang="en-US" b="1" dirty="0" smtClean="0"/>
              <a:t>    a[j mod d]:=x;</a:t>
            </a:r>
            <a:r>
              <a:rPr lang="ru-RU" b="1" dirty="0" smtClean="0"/>
              <a:t>	</a:t>
            </a:r>
            <a:r>
              <a:rPr lang="ru-RU" b="1" dirty="0" smtClean="0">
                <a:solidFill>
                  <a:srgbClr val="C00000"/>
                </a:solidFill>
              </a:rPr>
              <a:t>// прежний элемент под этим номером не нужен, меняем на </a:t>
            </a:r>
            <a:r>
              <a:rPr lang="en-US" b="1" dirty="0" smtClean="0">
                <a:solidFill>
                  <a:srgbClr val="C00000"/>
                </a:solidFill>
              </a:rPr>
              <a:t>x</a:t>
            </a:r>
            <a:endParaRPr lang="ru-RU" dirty="0" smtClean="0">
              <a:solidFill>
                <a:srgbClr val="C00000"/>
              </a:solidFill>
            </a:endParaRPr>
          </a:p>
          <a:p>
            <a:pPr>
              <a:buNone/>
            </a:pPr>
            <a:r>
              <a:rPr lang="en-US" b="1" dirty="0" smtClean="0"/>
              <a:t>  end;     </a:t>
            </a:r>
            <a:endParaRPr lang="ru-RU" dirty="0" smtClean="0"/>
          </a:p>
          <a:p>
            <a:pPr>
              <a:buNone/>
            </a:pPr>
            <a:r>
              <a:rPr lang="en-US" b="1" dirty="0" smtClean="0"/>
              <a:t>  </a:t>
            </a:r>
            <a:r>
              <a:rPr lang="ru-RU" b="1" dirty="0" err="1" smtClean="0"/>
              <a:t>writeln</a:t>
            </a:r>
            <a:r>
              <a:rPr lang="ru-RU" b="1" dirty="0" smtClean="0"/>
              <a:t>(</a:t>
            </a:r>
            <a:r>
              <a:rPr lang="ru-RU" b="1" dirty="0" err="1" smtClean="0"/>
              <a:t>max</a:t>
            </a:r>
            <a:r>
              <a:rPr lang="ru-RU" b="1" dirty="0" smtClean="0"/>
              <a:t>)</a:t>
            </a:r>
            <a:r>
              <a:rPr lang="en-US" b="1" dirty="0" smtClean="0"/>
              <a:t>;</a:t>
            </a:r>
            <a:r>
              <a:rPr lang="ru-RU" b="1" dirty="0" smtClean="0"/>
              <a:t>	</a:t>
            </a:r>
            <a:r>
              <a:rPr lang="ru-RU" b="1" dirty="0" smtClean="0">
                <a:solidFill>
                  <a:srgbClr val="C00000"/>
                </a:solidFill>
              </a:rPr>
              <a:t>// выводим максимальное произведение</a:t>
            </a:r>
            <a:endParaRPr lang="ru-RU" dirty="0" smtClean="0">
              <a:solidFill>
                <a:srgbClr val="C00000"/>
              </a:solidFill>
            </a:endParaRPr>
          </a:p>
          <a:p>
            <a:pPr>
              <a:buNone/>
            </a:pPr>
            <a:r>
              <a:rPr lang="ru-RU" b="1" dirty="0" err="1" smtClean="0"/>
              <a:t>end</a:t>
            </a:r>
            <a:r>
              <a:rPr lang="ru-RU" b="1" dirty="0" smtClean="0"/>
              <a:t>.</a:t>
            </a:r>
            <a:endParaRPr lang="ru-RU" dirty="0" smtClean="0"/>
          </a:p>
          <a:p>
            <a:pPr>
              <a:buNone/>
            </a:pPr>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214290"/>
            <a:ext cx="8572560" cy="6357982"/>
          </a:xfrm>
        </p:spPr>
        <p:txBody>
          <a:bodyPr>
            <a:normAutofit lnSpcReduction="10000"/>
          </a:bodyPr>
          <a:lstStyle/>
          <a:p>
            <a:pPr lvl="0">
              <a:buNone/>
            </a:pPr>
            <a:r>
              <a:rPr lang="ru-RU" b="1" dirty="0" smtClean="0"/>
              <a:t>3.</a:t>
            </a:r>
            <a:r>
              <a:rPr lang="ru-RU" dirty="0" smtClean="0"/>
              <a:t> </a:t>
            </a:r>
            <a:r>
              <a:rPr lang="ru-RU" sz="2800" dirty="0" smtClean="0"/>
              <a:t>Дан набор из </a:t>
            </a:r>
            <a:r>
              <a:rPr lang="en-US" sz="2800" i="1" dirty="0" smtClean="0"/>
              <a:t>N</a:t>
            </a:r>
            <a:r>
              <a:rPr lang="en-US" sz="2800" dirty="0" smtClean="0"/>
              <a:t> </a:t>
            </a:r>
            <a:r>
              <a:rPr lang="ru-RU" sz="2800" dirty="0" smtClean="0"/>
              <a:t>натуральных чисел. Необходимо определить количество пар элементов (</a:t>
            </a:r>
            <a:r>
              <a:rPr lang="en-US" sz="2800" i="1" dirty="0" err="1" smtClean="0"/>
              <a:t>a</a:t>
            </a:r>
            <a:r>
              <a:rPr lang="en-US" sz="2800" i="1" baseline="-25000" dirty="0" err="1" smtClean="0"/>
              <a:t>i</a:t>
            </a:r>
            <a:r>
              <a:rPr lang="ru-RU" sz="2800" dirty="0" smtClean="0"/>
              <a:t>, </a:t>
            </a:r>
            <a:r>
              <a:rPr lang="en-US" sz="2800" i="1" dirty="0" err="1" smtClean="0"/>
              <a:t>a</a:t>
            </a:r>
            <a:r>
              <a:rPr lang="en-US" sz="2800" i="1" baseline="-25000" dirty="0" err="1" smtClean="0"/>
              <a:t>j</a:t>
            </a:r>
            <a:r>
              <a:rPr lang="ru-RU" sz="2800" dirty="0" smtClean="0"/>
              <a:t>) этого набора, в которых  1 </a:t>
            </a:r>
            <a:r>
              <a:rPr lang="ru-RU" sz="2800" dirty="0" smtClean="0">
                <a:sym typeface="Symbol"/>
              </a:rPr>
              <a:t></a:t>
            </a:r>
            <a:r>
              <a:rPr lang="ru-RU" sz="2800" dirty="0" smtClean="0"/>
              <a:t> </a:t>
            </a:r>
            <a:r>
              <a:rPr lang="en-US" sz="2800" i="1" dirty="0" err="1" smtClean="0"/>
              <a:t>i</a:t>
            </a:r>
            <a:r>
              <a:rPr lang="en-US" sz="2800" i="1" dirty="0" smtClean="0"/>
              <a:t> </a:t>
            </a:r>
            <a:r>
              <a:rPr lang="ru-RU" sz="2800" dirty="0" smtClean="0"/>
              <a:t>&lt; </a:t>
            </a:r>
            <a:r>
              <a:rPr lang="en-US" sz="2800" i="1" dirty="0" smtClean="0"/>
              <a:t>j </a:t>
            </a:r>
            <a:r>
              <a:rPr lang="ru-RU" sz="2800" dirty="0" smtClean="0">
                <a:sym typeface="Symbol"/>
              </a:rPr>
              <a:t></a:t>
            </a:r>
            <a:r>
              <a:rPr lang="ru-RU" sz="2800" dirty="0" smtClean="0"/>
              <a:t> </a:t>
            </a:r>
            <a:r>
              <a:rPr lang="en-US" sz="2800" i="1" dirty="0" smtClean="0"/>
              <a:t>N</a:t>
            </a:r>
            <a:r>
              <a:rPr lang="ru-RU" sz="2800" dirty="0" smtClean="0"/>
              <a:t> и произведение элементов кратно 6. Напишите эффективную по времени и по памяти программу для решения этой задачи. </a:t>
            </a:r>
          </a:p>
          <a:p>
            <a:pPr>
              <a:buNone/>
            </a:pPr>
            <a:r>
              <a:rPr lang="ru-RU" sz="2800" b="1" dirty="0" smtClean="0"/>
              <a:t>Описание входных и выходных данных </a:t>
            </a:r>
            <a:endParaRPr lang="ru-RU" sz="2800" dirty="0" smtClean="0"/>
          </a:p>
          <a:p>
            <a:pPr>
              <a:buNone/>
            </a:pPr>
            <a:r>
              <a:rPr lang="ru-RU" sz="2800" dirty="0" smtClean="0"/>
              <a:t>    В первой строке входных данных задаётся количество чисел </a:t>
            </a:r>
            <a:r>
              <a:rPr lang="en-US" sz="2800" i="1" dirty="0" smtClean="0"/>
              <a:t>N</a:t>
            </a:r>
            <a:r>
              <a:rPr lang="ru-RU" sz="2800" dirty="0" smtClean="0"/>
              <a:t> (1 ≤ </a:t>
            </a:r>
            <a:r>
              <a:rPr lang="en-US" sz="2800" i="1" dirty="0" smtClean="0"/>
              <a:t>N</a:t>
            </a:r>
            <a:r>
              <a:rPr lang="ru-RU" sz="2800" dirty="0" smtClean="0"/>
              <a:t> ≤ 10000). В каждой из последующих </a:t>
            </a:r>
            <a:r>
              <a:rPr lang="en-US" sz="2800" i="1" dirty="0" smtClean="0"/>
              <a:t>N</a:t>
            </a:r>
            <a:r>
              <a:rPr lang="ru-RU" sz="2800" dirty="0" smtClean="0"/>
              <a:t> строк записано одно натуральное число, не превышающее 1000.</a:t>
            </a:r>
          </a:p>
          <a:p>
            <a:pPr>
              <a:buNone/>
            </a:pPr>
            <a:r>
              <a:rPr lang="ru-RU" sz="2800" dirty="0" smtClean="0"/>
              <a:t>	Необходимо вывести единственное число – количество таких пар.</a:t>
            </a:r>
          </a:p>
          <a:p>
            <a:pPr>
              <a:buNone/>
            </a:pPr>
            <a:r>
              <a:rPr lang="ru-RU" dirty="0" smtClean="0"/>
              <a:t>	</a:t>
            </a:r>
            <a:endParaRPr lang="ru-R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4032"/>
          </a:xfrm>
        </p:spPr>
        <p:txBody>
          <a:bodyPr>
            <a:normAutofit fontScale="90000"/>
          </a:bodyPr>
          <a:lstStyle/>
          <a:p>
            <a:r>
              <a:rPr lang="ru-RU" dirty="0" smtClean="0"/>
              <a:t>Вариант решения на </a:t>
            </a:r>
            <a:r>
              <a:rPr lang="ru-RU" b="1" dirty="0" smtClean="0"/>
              <a:t>2 балла</a:t>
            </a:r>
            <a:r>
              <a:rPr lang="ru-RU" dirty="0" smtClean="0"/>
              <a:t>:</a:t>
            </a:r>
            <a:endParaRPr lang="ru-RU" dirty="0"/>
          </a:p>
        </p:txBody>
      </p:sp>
      <p:sp>
        <p:nvSpPr>
          <p:cNvPr id="3" name="Содержимое 2"/>
          <p:cNvSpPr>
            <a:spLocks noGrp="1"/>
          </p:cNvSpPr>
          <p:nvPr>
            <p:ph idx="1"/>
          </p:nvPr>
        </p:nvSpPr>
        <p:spPr>
          <a:xfrm>
            <a:off x="285720" y="928670"/>
            <a:ext cx="8643998" cy="5572164"/>
          </a:xfrm>
        </p:spPr>
        <p:txBody>
          <a:bodyPr>
            <a:normAutofit fontScale="77500" lnSpcReduction="20000"/>
          </a:bodyPr>
          <a:lstStyle/>
          <a:p>
            <a:pPr>
              <a:buNone/>
            </a:pPr>
            <a:r>
              <a:rPr lang="en-US" b="1" dirty="0" err="1" smtClean="0"/>
              <a:t>var</a:t>
            </a:r>
            <a:r>
              <a:rPr lang="en-US" b="1" dirty="0" smtClean="0"/>
              <a:t> N, </a:t>
            </a:r>
            <a:r>
              <a:rPr lang="en-US" b="1" dirty="0" err="1" smtClean="0"/>
              <a:t>i</a:t>
            </a:r>
            <a:r>
              <a:rPr lang="en-US" b="1" dirty="0" smtClean="0"/>
              <a:t>, j: integer;</a:t>
            </a:r>
            <a:endParaRPr lang="ru-RU" dirty="0" smtClean="0"/>
          </a:p>
          <a:p>
            <a:pPr>
              <a:buNone/>
            </a:pPr>
            <a:r>
              <a:rPr lang="en-US" b="1" dirty="0" smtClean="0"/>
              <a:t>    count: integer;</a:t>
            </a:r>
            <a:endParaRPr lang="ru-RU" dirty="0" smtClean="0"/>
          </a:p>
          <a:p>
            <a:pPr>
              <a:buNone/>
            </a:pPr>
            <a:r>
              <a:rPr lang="en-US" b="1" dirty="0" smtClean="0"/>
              <a:t>    a: array[</a:t>
            </a:r>
            <a:r>
              <a:rPr lang="ru-RU" b="1" dirty="0" smtClean="0"/>
              <a:t>1</a:t>
            </a:r>
            <a:r>
              <a:rPr lang="en-US" b="1" dirty="0" smtClean="0"/>
              <a:t>..</a:t>
            </a:r>
            <a:r>
              <a:rPr lang="ru-RU" b="1" dirty="0" smtClean="0"/>
              <a:t>10000</a:t>
            </a:r>
            <a:r>
              <a:rPr lang="en-US" b="1" dirty="0" smtClean="0"/>
              <a:t>] of integer;</a:t>
            </a:r>
            <a:r>
              <a:rPr lang="ru-RU" b="1" dirty="0" smtClean="0">
                <a:solidFill>
                  <a:srgbClr val="C00000"/>
                </a:solidFill>
              </a:rPr>
              <a:t>// храним все числа</a:t>
            </a:r>
            <a:endParaRPr lang="ru-RU" dirty="0" smtClean="0">
              <a:solidFill>
                <a:srgbClr val="C00000"/>
              </a:solidFill>
            </a:endParaRPr>
          </a:p>
          <a:p>
            <a:pPr>
              <a:buNone/>
            </a:pPr>
            <a:r>
              <a:rPr lang="ru-RU" b="1" dirty="0" err="1" smtClean="0"/>
              <a:t>begin</a:t>
            </a:r>
            <a:endParaRPr lang="ru-RU" dirty="0" smtClean="0"/>
          </a:p>
          <a:p>
            <a:pPr>
              <a:buNone/>
            </a:pPr>
            <a:r>
              <a:rPr lang="en-US" b="1" dirty="0" smtClean="0"/>
              <a:t>  </a:t>
            </a:r>
            <a:r>
              <a:rPr lang="en-US" b="1" dirty="0" err="1" smtClean="0"/>
              <a:t>readln</a:t>
            </a:r>
            <a:r>
              <a:rPr lang="en-US" b="1" dirty="0" smtClean="0"/>
              <a:t>(N);</a:t>
            </a:r>
            <a:r>
              <a:rPr lang="ru-RU" b="1" dirty="0" smtClean="0"/>
              <a:t> </a:t>
            </a:r>
            <a:r>
              <a:rPr lang="ru-RU" b="1" dirty="0" smtClean="0">
                <a:solidFill>
                  <a:srgbClr val="C00000"/>
                </a:solidFill>
              </a:rPr>
              <a:t>// количество чисел</a:t>
            </a:r>
            <a:endParaRPr lang="ru-RU" dirty="0" smtClean="0">
              <a:solidFill>
                <a:srgbClr val="C00000"/>
              </a:solidFill>
            </a:endParaRPr>
          </a:p>
          <a:p>
            <a:pPr>
              <a:buNone/>
            </a:pPr>
            <a:r>
              <a:rPr lang="en-US" b="1" dirty="0" smtClean="0"/>
              <a:t>  for </a:t>
            </a:r>
            <a:r>
              <a:rPr lang="en-US" b="1" dirty="0" err="1" smtClean="0"/>
              <a:t>i</a:t>
            </a:r>
            <a:r>
              <a:rPr lang="en-US" b="1" dirty="0" smtClean="0"/>
              <a:t>:=</a:t>
            </a:r>
            <a:r>
              <a:rPr lang="ru-RU" b="1" dirty="0" smtClean="0"/>
              <a:t>1</a:t>
            </a:r>
            <a:r>
              <a:rPr lang="en-US" b="1" dirty="0" smtClean="0"/>
              <a:t> to N do</a:t>
            </a:r>
            <a:endParaRPr lang="ru-RU" dirty="0" smtClean="0"/>
          </a:p>
          <a:p>
            <a:pPr>
              <a:buNone/>
            </a:pPr>
            <a:r>
              <a:rPr lang="en-US" b="1" dirty="0" smtClean="0"/>
              <a:t>    </a:t>
            </a:r>
            <a:r>
              <a:rPr lang="en-US" b="1" dirty="0" err="1" smtClean="0"/>
              <a:t>readln</a:t>
            </a:r>
            <a:r>
              <a:rPr lang="en-US" b="1" dirty="0" smtClean="0"/>
              <a:t>(a[</a:t>
            </a:r>
            <a:r>
              <a:rPr lang="en-US" b="1" dirty="0" err="1" smtClean="0"/>
              <a:t>i</a:t>
            </a:r>
            <a:r>
              <a:rPr lang="en-US" b="1" dirty="0" smtClean="0"/>
              <a:t>]);</a:t>
            </a:r>
            <a:r>
              <a:rPr lang="ru-RU" b="1" dirty="0" smtClean="0"/>
              <a:t> </a:t>
            </a:r>
            <a:r>
              <a:rPr lang="ru-RU" b="1" dirty="0" smtClean="0">
                <a:solidFill>
                  <a:srgbClr val="C00000"/>
                </a:solidFill>
              </a:rPr>
              <a:t>// вводим все числа и отправляем в массив</a:t>
            </a:r>
            <a:endParaRPr lang="ru-RU" dirty="0" smtClean="0">
              <a:solidFill>
                <a:srgbClr val="C00000"/>
              </a:solidFill>
            </a:endParaRPr>
          </a:p>
          <a:p>
            <a:pPr>
              <a:buNone/>
            </a:pPr>
            <a:r>
              <a:rPr lang="en-US" b="1" dirty="0" smtClean="0"/>
              <a:t>  count := 0;</a:t>
            </a:r>
            <a:r>
              <a:rPr lang="ru-RU" b="1" dirty="0" smtClean="0"/>
              <a:t>	</a:t>
            </a:r>
            <a:r>
              <a:rPr lang="ru-RU" b="1" dirty="0" smtClean="0">
                <a:solidFill>
                  <a:srgbClr val="C00000"/>
                </a:solidFill>
              </a:rPr>
              <a:t>// таких пар пока 0</a:t>
            </a:r>
            <a:endParaRPr lang="ru-RU" dirty="0" smtClean="0">
              <a:solidFill>
                <a:srgbClr val="C00000"/>
              </a:solidFill>
            </a:endParaRPr>
          </a:p>
          <a:p>
            <a:pPr>
              <a:buNone/>
            </a:pPr>
            <a:r>
              <a:rPr lang="en-US" b="1" dirty="0" smtClean="0"/>
              <a:t>  for </a:t>
            </a:r>
            <a:r>
              <a:rPr lang="en-US" b="1" dirty="0" err="1" smtClean="0"/>
              <a:t>i</a:t>
            </a:r>
            <a:r>
              <a:rPr lang="en-US" b="1" dirty="0" smtClean="0"/>
              <a:t>:=</a:t>
            </a:r>
            <a:r>
              <a:rPr lang="ru-RU" b="1" dirty="0" smtClean="0"/>
              <a:t>1</a:t>
            </a:r>
            <a:r>
              <a:rPr lang="en-US" b="1" dirty="0" smtClean="0"/>
              <a:t> to N-</a:t>
            </a:r>
            <a:r>
              <a:rPr lang="ru-RU" b="1" dirty="0" smtClean="0"/>
              <a:t>1</a:t>
            </a:r>
            <a:r>
              <a:rPr lang="en-US" b="1" dirty="0" smtClean="0"/>
              <a:t> do</a:t>
            </a:r>
            <a:r>
              <a:rPr lang="ru-RU" b="1" dirty="0" smtClean="0"/>
              <a:t>	</a:t>
            </a:r>
            <a:r>
              <a:rPr lang="ru-RU" b="1" dirty="0" smtClean="0">
                <a:solidFill>
                  <a:srgbClr val="C00000"/>
                </a:solidFill>
              </a:rPr>
              <a:t>// перебираем все различные пары</a:t>
            </a:r>
            <a:endParaRPr lang="ru-RU" dirty="0" smtClean="0">
              <a:solidFill>
                <a:srgbClr val="C00000"/>
              </a:solidFill>
            </a:endParaRPr>
          </a:p>
          <a:p>
            <a:pPr>
              <a:buNone/>
            </a:pPr>
            <a:r>
              <a:rPr lang="en-US" b="1" dirty="0" smtClean="0"/>
              <a:t>    for j:=i+1 to N do</a:t>
            </a:r>
            <a:endParaRPr lang="ru-RU" dirty="0" smtClean="0"/>
          </a:p>
          <a:p>
            <a:pPr>
              <a:buNone/>
            </a:pPr>
            <a:r>
              <a:rPr lang="en-US" b="1" dirty="0" smtClean="0"/>
              <a:t>      if a[</a:t>
            </a:r>
            <a:r>
              <a:rPr lang="en-US" b="1" dirty="0" err="1" smtClean="0"/>
              <a:t>i</a:t>
            </a:r>
            <a:r>
              <a:rPr lang="en-US" b="1" dirty="0" smtClean="0"/>
              <a:t>]*a[j] mod 6 = 0 then</a:t>
            </a:r>
            <a:r>
              <a:rPr lang="ru-RU" b="1" dirty="0" smtClean="0"/>
              <a:t> </a:t>
            </a:r>
            <a:r>
              <a:rPr lang="ru-RU" b="1" dirty="0" smtClean="0">
                <a:solidFill>
                  <a:srgbClr val="C00000"/>
                </a:solidFill>
              </a:rPr>
              <a:t>// если произведение кратно 6</a:t>
            </a:r>
            <a:endParaRPr lang="ru-RU" dirty="0" smtClean="0">
              <a:solidFill>
                <a:srgbClr val="C00000"/>
              </a:solidFill>
            </a:endParaRPr>
          </a:p>
          <a:p>
            <a:pPr>
              <a:buNone/>
            </a:pPr>
            <a:r>
              <a:rPr lang="ru-RU" b="1" dirty="0" smtClean="0"/>
              <a:t>        </a:t>
            </a:r>
            <a:r>
              <a:rPr lang="ru-RU" b="1" dirty="0" err="1" smtClean="0"/>
              <a:t>count</a:t>
            </a:r>
            <a:r>
              <a:rPr lang="ru-RU" b="1" dirty="0" smtClean="0"/>
              <a:t> := </a:t>
            </a:r>
            <a:r>
              <a:rPr lang="ru-RU" b="1" dirty="0" err="1" smtClean="0"/>
              <a:t>count</a:t>
            </a:r>
            <a:r>
              <a:rPr lang="ru-RU" b="1" dirty="0" smtClean="0"/>
              <a:t> + 1; </a:t>
            </a:r>
            <a:r>
              <a:rPr lang="ru-RU" b="1" dirty="0" smtClean="0">
                <a:solidFill>
                  <a:srgbClr val="C00000"/>
                </a:solidFill>
              </a:rPr>
              <a:t>// то это то, что нам нужно, +1</a:t>
            </a:r>
            <a:endParaRPr lang="ru-RU" dirty="0" smtClean="0">
              <a:solidFill>
                <a:srgbClr val="C00000"/>
              </a:solidFill>
            </a:endParaRPr>
          </a:p>
          <a:p>
            <a:pPr>
              <a:buNone/>
            </a:pPr>
            <a:r>
              <a:rPr lang="ru-RU" b="1" dirty="0" smtClean="0"/>
              <a:t>  </a:t>
            </a:r>
            <a:r>
              <a:rPr lang="ru-RU" b="1" dirty="0" err="1" smtClean="0"/>
              <a:t>writeln</a:t>
            </a:r>
            <a:r>
              <a:rPr lang="ru-RU" b="1" dirty="0" smtClean="0"/>
              <a:t>(</a:t>
            </a:r>
            <a:r>
              <a:rPr lang="ru-RU" b="1" dirty="0" err="1" smtClean="0"/>
              <a:t>count</a:t>
            </a:r>
            <a:r>
              <a:rPr lang="ru-RU" b="1" dirty="0" smtClean="0"/>
              <a:t>)</a:t>
            </a:r>
            <a:r>
              <a:rPr lang="en-US" b="1" dirty="0" smtClean="0"/>
              <a:t>;</a:t>
            </a:r>
            <a:r>
              <a:rPr lang="ru-RU" b="1" dirty="0" smtClean="0"/>
              <a:t>	</a:t>
            </a:r>
            <a:r>
              <a:rPr lang="ru-RU" b="1" dirty="0" smtClean="0">
                <a:solidFill>
                  <a:srgbClr val="C00000"/>
                </a:solidFill>
              </a:rPr>
              <a:t>// выводим найденное количество пар</a:t>
            </a:r>
            <a:endParaRPr lang="ru-RU" dirty="0" smtClean="0">
              <a:solidFill>
                <a:srgbClr val="C00000"/>
              </a:solidFill>
            </a:endParaRPr>
          </a:p>
          <a:p>
            <a:pPr>
              <a:buNone/>
            </a:pPr>
            <a:r>
              <a:rPr lang="ru-RU" b="1" dirty="0" err="1" smtClean="0"/>
              <a:t>end</a:t>
            </a:r>
            <a:r>
              <a:rPr lang="ru-RU" b="1" dirty="0" smtClean="0"/>
              <a:t>.              </a:t>
            </a:r>
            <a:endParaRPr lang="ru-RU" dirty="0" smtClean="0"/>
          </a:p>
          <a:p>
            <a:pPr>
              <a:buNone/>
            </a:pPr>
            <a:endParaRPr lang="ru-RU"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4032"/>
          </a:xfrm>
        </p:spPr>
        <p:txBody>
          <a:bodyPr>
            <a:normAutofit fontScale="90000"/>
          </a:bodyPr>
          <a:lstStyle/>
          <a:p>
            <a:r>
              <a:rPr lang="ru-RU" dirty="0" smtClean="0"/>
              <a:t>Вариант решения на </a:t>
            </a:r>
            <a:r>
              <a:rPr lang="ru-RU" b="1" dirty="0" smtClean="0"/>
              <a:t>4 балла:</a:t>
            </a:r>
            <a:endParaRPr lang="ru-RU" dirty="0"/>
          </a:p>
        </p:txBody>
      </p:sp>
      <p:sp>
        <p:nvSpPr>
          <p:cNvPr id="3" name="Содержимое 2"/>
          <p:cNvSpPr>
            <a:spLocks noGrp="1"/>
          </p:cNvSpPr>
          <p:nvPr>
            <p:ph idx="1"/>
          </p:nvPr>
        </p:nvSpPr>
        <p:spPr>
          <a:xfrm>
            <a:off x="457200" y="928670"/>
            <a:ext cx="8229600" cy="5197493"/>
          </a:xfrm>
        </p:spPr>
        <p:txBody>
          <a:bodyPr/>
          <a:lstStyle/>
          <a:p>
            <a:pPr>
              <a:buNone/>
            </a:pPr>
            <a:r>
              <a:rPr lang="ru-RU" b="1" u="sng" dirty="0" smtClean="0"/>
              <a:t>Математика решения:</a:t>
            </a:r>
          </a:p>
          <a:p>
            <a:pPr>
              <a:buNone/>
            </a:pPr>
            <a:r>
              <a:rPr lang="ru-RU" dirty="0" smtClean="0"/>
              <a:t>	Произведение двух чисел кратно 6, если:</a:t>
            </a:r>
          </a:p>
          <a:p>
            <a:pPr marL="514350" indent="-514350">
              <a:buAutoNum type="arabicPeriod"/>
            </a:pPr>
            <a:r>
              <a:rPr lang="ru-RU" dirty="0" smtClean="0"/>
              <a:t>Один из сомножителей кратен 6, а второй- любое число</a:t>
            </a:r>
            <a:r>
              <a:rPr lang="en-US" dirty="0" smtClean="0"/>
              <a:t>;</a:t>
            </a:r>
          </a:p>
          <a:p>
            <a:pPr marL="514350" indent="-514350">
              <a:buAutoNum type="arabicPeriod"/>
            </a:pPr>
            <a:r>
              <a:rPr lang="ru-RU" dirty="0" smtClean="0"/>
              <a:t>Ни один из сомножителей не кратен 6, но один из них кратен 2, а второй кратен 3.</a:t>
            </a:r>
          </a:p>
          <a:p>
            <a:pPr marL="514350" indent="-514350">
              <a:buNone/>
            </a:pP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alpha val="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4032"/>
          </a:xfrm>
        </p:spPr>
        <p:txBody>
          <a:bodyPr>
            <a:normAutofit fontScale="90000"/>
          </a:bodyPr>
          <a:lstStyle/>
          <a:p>
            <a:r>
              <a:rPr lang="ru-RU" u="sng" dirty="0" smtClean="0"/>
              <a:t>Возможный вариант решения:</a:t>
            </a:r>
            <a:endParaRPr lang="ru-RU" u="sng" dirty="0"/>
          </a:p>
        </p:txBody>
      </p:sp>
      <p:sp>
        <p:nvSpPr>
          <p:cNvPr id="3" name="Содержимое 2"/>
          <p:cNvSpPr>
            <a:spLocks noGrp="1"/>
          </p:cNvSpPr>
          <p:nvPr>
            <p:ph idx="1"/>
          </p:nvPr>
        </p:nvSpPr>
        <p:spPr>
          <a:xfrm>
            <a:off x="214282" y="1000108"/>
            <a:ext cx="8715436" cy="5643602"/>
          </a:xfrm>
        </p:spPr>
        <p:txBody>
          <a:bodyPr>
            <a:normAutofit fontScale="70000" lnSpcReduction="20000"/>
          </a:bodyPr>
          <a:lstStyle/>
          <a:p>
            <a:pPr>
              <a:buNone/>
            </a:pPr>
            <a:r>
              <a:rPr lang="en-US" dirty="0" smtClean="0"/>
              <a:t>F(7)=*</a:t>
            </a:r>
            <a:r>
              <a:rPr lang="en-US" dirty="0" smtClean="0">
                <a:solidFill>
                  <a:srgbClr val="C00000"/>
                </a:solidFill>
              </a:rPr>
              <a:t>F(4)</a:t>
            </a:r>
            <a:r>
              <a:rPr lang="en-US" dirty="0" smtClean="0">
                <a:solidFill>
                  <a:srgbClr val="7030A0"/>
                </a:solidFill>
              </a:rPr>
              <a:t>F(3)</a:t>
            </a:r>
          </a:p>
          <a:p>
            <a:pPr>
              <a:buNone/>
            </a:pPr>
            <a:r>
              <a:rPr lang="en-US" dirty="0" smtClean="0">
                <a:solidFill>
                  <a:srgbClr val="C00000"/>
                </a:solidFill>
              </a:rPr>
              <a:t>F(4)</a:t>
            </a:r>
            <a:r>
              <a:rPr lang="en-US" dirty="0" smtClean="0"/>
              <a:t>=*</a:t>
            </a:r>
            <a:r>
              <a:rPr lang="en-US" dirty="0" smtClean="0">
                <a:solidFill>
                  <a:srgbClr val="FF0000"/>
                </a:solidFill>
              </a:rPr>
              <a:t>F(1)</a:t>
            </a:r>
            <a:r>
              <a:rPr lang="en-US" dirty="0" smtClean="0">
                <a:solidFill>
                  <a:srgbClr val="92D050"/>
                </a:solidFill>
              </a:rPr>
              <a:t>F(2)</a:t>
            </a:r>
          </a:p>
          <a:p>
            <a:pPr>
              <a:buNone/>
            </a:pPr>
            <a:r>
              <a:rPr lang="en-US" dirty="0" smtClean="0">
                <a:solidFill>
                  <a:srgbClr val="FF0000"/>
                </a:solidFill>
              </a:rPr>
              <a:t>F(1)</a:t>
            </a:r>
            <a:r>
              <a:rPr lang="en-US" dirty="0" smtClean="0"/>
              <a:t>=*</a:t>
            </a:r>
            <a:r>
              <a:rPr lang="en-US" dirty="0" smtClean="0">
                <a:solidFill>
                  <a:srgbClr val="FFC000"/>
                </a:solidFill>
              </a:rPr>
              <a:t>F(-2)</a:t>
            </a:r>
            <a:r>
              <a:rPr lang="en-US" dirty="0" smtClean="0">
                <a:solidFill>
                  <a:srgbClr val="FFFF00"/>
                </a:solidFill>
              </a:rPr>
              <a:t>F(0)</a:t>
            </a:r>
          </a:p>
          <a:p>
            <a:pPr>
              <a:buNone/>
            </a:pPr>
            <a:r>
              <a:rPr lang="en-US" dirty="0" smtClean="0">
                <a:solidFill>
                  <a:srgbClr val="FFC000"/>
                </a:solidFill>
              </a:rPr>
              <a:t>F(-2)</a:t>
            </a:r>
            <a:r>
              <a:rPr lang="en-US" dirty="0" smtClean="0"/>
              <a:t>=*</a:t>
            </a:r>
          </a:p>
          <a:p>
            <a:pPr>
              <a:buNone/>
            </a:pPr>
            <a:r>
              <a:rPr lang="en-US" dirty="0" smtClean="0">
                <a:solidFill>
                  <a:srgbClr val="FFFF00"/>
                </a:solidFill>
              </a:rPr>
              <a:t>F(0)</a:t>
            </a:r>
            <a:r>
              <a:rPr lang="en-US" dirty="0" smtClean="0"/>
              <a:t>=*</a:t>
            </a:r>
          </a:p>
          <a:p>
            <a:pPr>
              <a:buNone/>
            </a:pPr>
            <a:r>
              <a:rPr lang="en-US" dirty="0" smtClean="0">
                <a:solidFill>
                  <a:srgbClr val="92D050"/>
                </a:solidFill>
              </a:rPr>
              <a:t>F(2)</a:t>
            </a:r>
            <a:r>
              <a:rPr lang="en-US" dirty="0" smtClean="0"/>
              <a:t>=*</a:t>
            </a:r>
            <a:r>
              <a:rPr lang="en-US" dirty="0" smtClean="0">
                <a:solidFill>
                  <a:srgbClr val="00B050"/>
                </a:solidFill>
              </a:rPr>
              <a:t>F(-1)</a:t>
            </a:r>
            <a:r>
              <a:rPr lang="en-US" dirty="0" smtClean="0">
                <a:solidFill>
                  <a:srgbClr val="00B0F0"/>
                </a:solidFill>
              </a:rPr>
              <a:t>F(1)</a:t>
            </a:r>
          </a:p>
          <a:p>
            <a:pPr>
              <a:buNone/>
            </a:pPr>
            <a:r>
              <a:rPr lang="en-US" dirty="0" smtClean="0">
                <a:solidFill>
                  <a:srgbClr val="00B050"/>
                </a:solidFill>
              </a:rPr>
              <a:t>F(-1)</a:t>
            </a:r>
            <a:r>
              <a:rPr lang="en-US" dirty="0" smtClean="0"/>
              <a:t>=*</a:t>
            </a:r>
          </a:p>
          <a:p>
            <a:pPr>
              <a:buNone/>
            </a:pPr>
            <a:r>
              <a:rPr lang="en-US" dirty="0" smtClean="0">
                <a:solidFill>
                  <a:srgbClr val="00B0F0"/>
                </a:solidFill>
              </a:rPr>
              <a:t>F(1)</a:t>
            </a:r>
            <a:r>
              <a:rPr lang="en-US" dirty="0" smtClean="0"/>
              <a:t>=*</a:t>
            </a:r>
            <a:r>
              <a:rPr lang="en-US" dirty="0" smtClean="0">
                <a:solidFill>
                  <a:srgbClr val="0070C0"/>
                </a:solidFill>
              </a:rPr>
              <a:t>F(-2)</a:t>
            </a:r>
            <a:r>
              <a:rPr lang="en-US" dirty="0" smtClean="0">
                <a:solidFill>
                  <a:srgbClr val="002060"/>
                </a:solidFill>
              </a:rPr>
              <a:t>F(0)</a:t>
            </a:r>
          </a:p>
          <a:p>
            <a:pPr>
              <a:buNone/>
            </a:pPr>
            <a:r>
              <a:rPr lang="en-US" dirty="0" smtClean="0">
                <a:solidFill>
                  <a:srgbClr val="0070C0"/>
                </a:solidFill>
              </a:rPr>
              <a:t>F(-2)</a:t>
            </a:r>
            <a:r>
              <a:rPr lang="en-US" dirty="0" smtClean="0"/>
              <a:t>=*</a:t>
            </a:r>
          </a:p>
          <a:p>
            <a:pPr>
              <a:buNone/>
            </a:pPr>
            <a:r>
              <a:rPr lang="en-US" dirty="0" smtClean="0">
                <a:solidFill>
                  <a:srgbClr val="002060"/>
                </a:solidFill>
              </a:rPr>
              <a:t>F(0)</a:t>
            </a:r>
            <a:r>
              <a:rPr lang="en-US" dirty="0" smtClean="0"/>
              <a:t>=*</a:t>
            </a:r>
          </a:p>
          <a:p>
            <a:pPr>
              <a:buNone/>
            </a:pPr>
            <a:r>
              <a:rPr lang="en-US" dirty="0" smtClean="0">
                <a:solidFill>
                  <a:srgbClr val="7030A0"/>
                </a:solidFill>
              </a:rPr>
              <a:t>F(3)</a:t>
            </a:r>
            <a:r>
              <a:rPr lang="en-US" dirty="0" smtClean="0"/>
              <a:t>=*</a:t>
            </a:r>
            <a:r>
              <a:rPr lang="en-US" dirty="0" smtClean="0">
                <a:solidFill>
                  <a:schemeClr val="accent6">
                    <a:lumMod val="75000"/>
                  </a:schemeClr>
                </a:solidFill>
              </a:rPr>
              <a:t>F(0)</a:t>
            </a:r>
            <a:r>
              <a:rPr lang="en-US" dirty="0" smtClean="0">
                <a:solidFill>
                  <a:schemeClr val="accent5">
                    <a:lumMod val="75000"/>
                  </a:schemeClr>
                </a:solidFill>
              </a:rPr>
              <a:t>F(1)</a:t>
            </a:r>
          </a:p>
          <a:p>
            <a:pPr>
              <a:buNone/>
            </a:pPr>
            <a:r>
              <a:rPr lang="en-US" dirty="0" smtClean="0">
                <a:solidFill>
                  <a:schemeClr val="accent6">
                    <a:lumMod val="75000"/>
                  </a:schemeClr>
                </a:solidFill>
              </a:rPr>
              <a:t>F(0)</a:t>
            </a:r>
            <a:r>
              <a:rPr lang="en-US" dirty="0" smtClean="0"/>
              <a:t>=*</a:t>
            </a:r>
          </a:p>
          <a:p>
            <a:pPr>
              <a:buNone/>
            </a:pPr>
            <a:r>
              <a:rPr lang="en-US" dirty="0" smtClean="0">
                <a:solidFill>
                  <a:schemeClr val="accent5">
                    <a:lumMod val="75000"/>
                  </a:schemeClr>
                </a:solidFill>
              </a:rPr>
              <a:t>F(1)</a:t>
            </a:r>
            <a:r>
              <a:rPr lang="en-US" dirty="0" smtClean="0"/>
              <a:t>=*</a:t>
            </a:r>
            <a:r>
              <a:rPr lang="en-US" dirty="0" smtClean="0">
                <a:solidFill>
                  <a:schemeClr val="accent4">
                    <a:lumMod val="75000"/>
                  </a:schemeClr>
                </a:solidFill>
              </a:rPr>
              <a:t>F(-2)</a:t>
            </a:r>
            <a:r>
              <a:rPr lang="en-US" dirty="0" smtClean="0">
                <a:solidFill>
                  <a:schemeClr val="accent3">
                    <a:lumMod val="75000"/>
                  </a:schemeClr>
                </a:solidFill>
              </a:rPr>
              <a:t>F(0)</a:t>
            </a:r>
          </a:p>
          <a:p>
            <a:pPr>
              <a:buNone/>
            </a:pPr>
            <a:r>
              <a:rPr lang="en-US" dirty="0" smtClean="0">
                <a:solidFill>
                  <a:schemeClr val="accent4">
                    <a:lumMod val="75000"/>
                  </a:schemeClr>
                </a:solidFill>
              </a:rPr>
              <a:t>F(-2)</a:t>
            </a:r>
            <a:r>
              <a:rPr lang="en-US" dirty="0" smtClean="0"/>
              <a:t>=*</a:t>
            </a:r>
          </a:p>
          <a:p>
            <a:pPr>
              <a:buNone/>
            </a:pPr>
            <a:r>
              <a:rPr lang="en-US" dirty="0" smtClean="0">
                <a:solidFill>
                  <a:schemeClr val="accent3">
                    <a:lumMod val="75000"/>
                  </a:schemeClr>
                </a:solidFill>
              </a:rPr>
              <a:t>F(0)</a:t>
            </a:r>
            <a:r>
              <a:rPr lang="en-US" dirty="0" smtClean="0"/>
              <a:t>=*</a:t>
            </a:r>
          </a:p>
          <a:p>
            <a:pPr>
              <a:buNone/>
            </a:pPr>
            <a:r>
              <a:rPr lang="ru-RU" dirty="0" smtClean="0"/>
              <a:t>Ответ: </a:t>
            </a:r>
            <a:r>
              <a:rPr lang="ru-RU" sz="4000" b="1" dirty="0" smtClean="0"/>
              <a:t>15</a:t>
            </a:r>
            <a:endParaRPr lang="ru-RU" sz="4000" b="1" dirty="0"/>
          </a:p>
        </p:txBody>
      </p:sp>
      <p:sp>
        <p:nvSpPr>
          <p:cNvPr id="4" name="TextBox 3"/>
          <p:cNvSpPr txBox="1"/>
          <p:nvPr/>
        </p:nvSpPr>
        <p:spPr>
          <a:xfrm>
            <a:off x="3357554" y="1214422"/>
            <a:ext cx="5286412" cy="4031873"/>
          </a:xfrm>
          <a:prstGeom prst="rect">
            <a:avLst/>
          </a:prstGeom>
          <a:noFill/>
        </p:spPr>
        <p:txBody>
          <a:bodyPr wrap="square" rtlCol="0">
            <a:spAutoFit/>
          </a:bodyPr>
          <a:lstStyle/>
          <a:p>
            <a:r>
              <a:rPr lang="en-US" sz="3200" b="1" dirty="0" smtClean="0"/>
              <a:t>procedure F(n: integer);</a:t>
            </a:r>
            <a:endParaRPr lang="ru-RU" sz="3200" dirty="0" smtClean="0"/>
          </a:p>
          <a:p>
            <a:r>
              <a:rPr lang="en-US" sz="3200" b="1" dirty="0" smtClean="0"/>
              <a:t>begin</a:t>
            </a:r>
            <a:endParaRPr lang="ru-RU" sz="3200" dirty="0" smtClean="0"/>
          </a:p>
          <a:p>
            <a:r>
              <a:rPr lang="en-US" sz="3200" b="1" dirty="0" smtClean="0"/>
              <a:t> </a:t>
            </a:r>
            <a:r>
              <a:rPr lang="en-US" sz="3200" b="1" dirty="0" err="1" smtClean="0"/>
              <a:t>writeln</a:t>
            </a:r>
            <a:r>
              <a:rPr lang="ru-RU" sz="3200" b="1" dirty="0" smtClean="0"/>
              <a:t> </a:t>
            </a:r>
            <a:r>
              <a:rPr lang="en-US" sz="3200" b="1" dirty="0" smtClean="0"/>
              <a:t>('*');</a:t>
            </a:r>
            <a:endParaRPr lang="ru-RU" sz="3200" dirty="0" smtClean="0"/>
          </a:p>
          <a:p>
            <a:r>
              <a:rPr lang="en-US" sz="3200" b="1" dirty="0" smtClean="0"/>
              <a:t> if n &gt; 0 then begin</a:t>
            </a:r>
            <a:endParaRPr lang="ru-RU" sz="3200" dirty="0" smtClean="0"/>
          </a:p>
          <a:p>
            <a:r>
              <a:rPr lang="en-US" sz="3200" b="1" dirty="0" smtClean="0"/>
              <a:t>   F(n-3);</a:t>
            </a:r>
            <a:endParaRPr lang="ru-RU" sz="3200" dirty="0" smtClean="0"/>
          </a:p>
          <a:p>
            <a:r>
              <a:rPr lang="en-US" sz="3200" b="1" dirty="0" smtClean="0"/>
              <a:t>   F(n div 2);</a:t>
            </a:r>
            <a:endParaRPr lang="ru-RU" sz="3200" dirty="0" smtClean="0"/>
          </a:p>
          <a:p>
            <a:r>
              <a:rPr lang="en-US" sz="3200" b="1" dirty="0" smtClean="0"/>
              <a:t> end</a:t>
            </a:r>
            <a:endParaRPr lang="ru-RU" sz="3200" dirty="0" smtClean="0"/>
          </a:p>
          <a:p>
            <a:r>
              <a:rPr lang="en-US" sz="3200" b="1" dirty="0" smtClean="0"/>
              <a:t>end;</a:t>
            </a:r>
            <a:endParaRPr lang="ru-RU" sz="32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85728"/>
            <a:ext cx="8715436" cy="6286544"/>
          </a:xfrm>
        </p:spPr>
        <p:txBody>
          <a:bodyPr>
            <a:normAutofit/>
          </a:bodyPr>
          <a:lstStyle/>
          <a:p>
            <a:pPr>
              <a:buNone/>
            </a:pPr>
            <a:r>
              <a:rPr lang="ru-RU" sz="2000" dirty="0" smtClean="0"/>
              <a:t>М2- количество сомножителей, которые кратны 2, но не кратны 6</a:t>
            </a:r>
            <a:r>
              <a:rPr lang="en-US" sz="2000" dirty="0" smtClean="0"/>
              <a:t>;</a:t>
            </a:r>
          </a:p>
          <a:p>
            <a:pPr>
              <a:buNone/>
            </a:pPr>
            <a:r>
              <a:rPr lang="ru-RU" sz="2000" dirty="0" smtClean="0"/>
              <a:t>М3- количество сомножителей, которые кратны 3, но не кратны 6</a:t>
            </a:r>
            <a:r>
              <a:rPr lang="en-US" sz="2000" dirty="0" smtClean="0"/>
              <a:t>;</a:t>
            </a:r>
          </a:p>
          <a:p>
            <a:pPr>
              <a:buNone/>
            </a:pPr>
            <a:r>
              <a:rPr lang="ru-RU" sz="2000" dirty="0" smtClean="0"/>
              <a:t>М6- количество сомножителей, которые кратны 6.</a:t>
            </a:r>
          </a:p>
          <a:p>
            <a:pPr>
              <a:buNone/>
            </a:pPr>
            <a:endParaRPr lang="ru-RU" sz="2000" dirty="0" smtClean="0"/>
          </a:p>
          <a:p>
            <a:pPr>
              <a:buNone/>
            </a:pPr>
            <a:r>
              <a:rPr lang="ru-RU" sz="2000" dirty="0" smtClean="0"/>
              <a:t>Количество пар, одним из элементов которой является элемент, кратный 6, равно (</a:t>
            </a:r>
            <a:r>
              <a:rPr lang="en-US" sz="2000" i="1" dirty="0" smtClean="0"/>
              <a:t>N</a:t>
            </a:r>
            <a:r>
              <a:rPr lang="ru-RU" sz="2000" dirty="0" smtClean="0"/>
              <a:t> – 1) + (</a:t>
            </a:r>
            <a:r>
              <a:rPr lang="en-US" sz="2000" i="1" dirty="0" smtClean="0"/>
              <a:t>N</a:t>
            </a:r>
            <a:r>
              <a:rPr lang="ru-RU" sz="2000" dirty="0" smtClean="0"/>
              <a:t> – 2) + … + (</a:t>
            </a:r>
            <a:r>
              <a:rPr lang="en-US" sz="2000" i="1" dirty="0" smtClean="0"/>
              <a:t>N</a:t>
            </a:r>
            <a:r>
              <a:rPr lang="ru-RU" sz="2000" dirty="0" smtClean="0"/>
              <a:t> – </a:t>
            </a:r>
            <a:r>
              <a:rPr lang="en-US" sz="2000" i="1" dirty="0" smtClean="0"/>
              <a:t>M</a:t>
            </a:r>
            <a:r>
              <a:rPr lang="ru-RU" sz="2000" baseline="-25000" dirty="0" smtClean="0"/>
              <a:t>6</a:t>
            </a:r>
            <a:r>
              <a:rPr lang="ru-RU" sz="2000" dirty="0" smtClean="0"/>
              <a:t>) = </a:t>
            </a:r>
            <a:r>
              <a:rPr lang="en-US" sz="2000" i="1" dirty="0" smtClean="0"/>
              <a:t>M</a:t>
            </a:r>
            <a:r>
              <a:rPr lang="ru-RU" sz="2000" baseline="-25000" dirty="0" smtClean="0"/>
              <a:t>6 </a:t>
            </a:r>
            <a:r>
              <a:rPr lang="en-US" sz="2000" dirty="0" smtClean="0">
                <a:sym typeface="Symbol"/>
              </a:rPr>
              <a:t></a:t>
            </a:r>
            <a:r>
              <a:rPr lang="en-US" sz="2000" dirty="0" smtClean="0"/>
              <a:t> </a:t>
            </a:r>
            <a:r>
              <a:rPr lang="en-US" sz="2000" i="1" dirty="0" smtClean="0"/>
              <a:t>N</a:t>
            </a:r>
            <a:r>
              <a:rPr lang="ru-RU" sz="2000" dirty="0" smtClean="0"/>
              <a:t> – (1 + 2 + … + </a:t>
            </a:r>
            <a:r>
              <a:rPr lang="en-US" sz="2000" i="1" dirty="0" smtClean="0"/>
              <a:t>M</a:t>
            </a:r>
            <a:r>
              <a:rPr lang="ru-RU" sz="2000" baseline="-25000" dirty="0" smtClean="0"/>
              <a:t>6</a:t>
            </a:r>
            <a:r>
              <a:rPr lang="ru-RU" sz="2000" dirty="0" smtClean="0"/>
              <a:t>).</a:t>
            </a:r>
          </a:p>
          <a:p>
            <a:pPr>
              <a:buNone/>
            </a:pPr>
            <a:endParaRPr lang="ru-RU" sz="2000" dirty="0" smtClean="0"/>
          </a:p>
          <a:p>
            <a:pPr>
              <a:buNone/>
            </a:pPr>
            <a:r>
              <a:rPr lang="ru-RU" sz="2000" dirty="0" smtClean="0"/>
              <a:t>Сумма членов арифметической прогрессии (1 + 2 + … + </a:t>
            </a:r>
            <a:r>
              <a:rPr lang="en-US" sz="2000" i="1" dirty="0" smtClean="0"/>
              <a:t>M</a:t>
            </a:r>
            <a:r>
              <a:rPr lang="ru-RU" sz="2000" baseline="-25000" dirty="0" smtClean="0"/>
              <a:t>6</a:t>
            </a:r>
            <a:r>
              <a:rPr lang="ru-RU" sz="2000" dirty="0" smtClean="0"/>
              <a:t>) равна</a:t>
            </a:r>
          </a:p>
          <a:p>
            <a:pPr>
              <a:buNone/>
            </a:pPr>
            <a:r>
              <a:rPr lang="ru-RU" sz="2000" dirty="0" smtClean="0"/>
              <a:t> </a:t>
            </a:r>
            <a:r>
              <a:rPr lang="en-US" sz="2000" i="1" dirty="0" smtClean="0"/>
              <a:t>M</a:t>
            </a:r>
            <a:r>
              <a:rPr lang="ru-RU" sz="2000" baseline="-25000" dirty="0" smtClean="0"/>
              <a:t>6 </a:t>
            </a:r>
            <a:r>
              <a:rPr lang="ru-RU" sz="2000" dirty="0" smtClean="0">
                <a:sym typeface="Symbol"/>
              </a:rPr>
              <a:t></a:t>
            </a:r>
            <a:r>
              <a:rPr lang="ru-RU" sz="2000" dirty="0" smtClean="0"/>
              <a:t> (</a:t>
            </a:r>
            <a:r>
              <a:rPr lang="en-US" sz="2000" i="1" dirty="0" smtClean="0"/>
              <a:t>M</a:t>
            </a:r>
            <a:r>
              <a:rPr lang="ru-RU" sz="2000" baseline="-25000" dirty="0" smtClean="0"/>
              <a:t>6</a:t>
            </a:r>
            <a:r>
              <a:rPr lang="ru-RU" sz="2000" dirty="0" smtClean="0"/>
              <a:t> + 1) / 2.</a:t>
            </a:r>
          </a:p>
          <a:p>
            <a:pPr>
              <a:buNone/>
            </a:pPr>
            <a:endParaRPr lang="ru-RU" sz="2000" dirty="0" smtClean="0"/>
          </a:p>
          <a:p>
            <a:pPr>
              <a:buNone/>
            </a:pPr>
            <a:r>
              <a:rPr lang="ru-RU" sz="2000" dirty="0" smtClean="0"/>
              <a:t>Количество пар, в которых один из сомножителей кратен 2, а второй- 3 и, при этом, ни один из них не кратен 6 равно </a:t>
            </a:r>
            <a:r>
              <a:rPr lang="en-US" sz="2000" i="1" dirty="0" smtClean="0"/>
              <a:t>M</a:t>
            </a:r>
            <a:r>
              <a:rPr lang="en-US" sz="2000" baseline="-25000" dirty="0" smtClean="0"/>
              <a:t>2</a:t>
            </a:r>
            <a:r>
              <a:rPr lang="en-US" sz="2000" dirty="0" smtClean="0"/>
              <a:t> </a:t>
            </a:r>
            <a:r>
              <a:rPr lang="en-US" sz="2000" dirty="0" smtClean="0">
                <a:sym typeface="Symbol"/>
              </a:rPr>
              <a:t></a:t>
            </a:r>
            <a:r>
              <a:rPr lang="en-US" sz="2000" dirty="0" smtClean="0"/>
              <a:t> </a:t>
            </a:r>
            <a:r>
              <a:rPr lang="en-US" sz="2000" i="1" dirty="0" smtClean="0"/>
              <a:t>M</a:t>
            </a:r>
            <a:r>
              <a:rPr lang="en-US" sz="2000" baseline="-25000" dirty="0" smtClean="0"/>
              <a:t>3</a:t>
            </a:r>
            <a:r>
              <a:rPr lang="en-US" sz="2000" dirty="0" smtClean="0"/>
              <a:t> (</a:t>
            </a:r>
            <a:r>
              <a:rPr lang="ru-RU" sz="2000" dirty="0" smtClean="0"/>
              <a:t>множества не пересекаются).</a:t>
            </a:r>
          </a:p>
          <a:p>
            <a:pPr>
              <a:buNone/>
            </a:pPr>
            <a:endParaRPr lang="ru-RU" sz="2000" dirty="0" smtClean="0"/>
          </a:p>
          <a:p>
            <a:pPr>
              <a:buNone/>
            </a:pPr>
            <a:r>
              <a:rPr lang="ru-RU" sz="2000" dirty="0" smtClean="0"/>
              <a:t>Тогда конечный результат: </a:t>
            </a:r>
            <a:r>
              <a:rPr lang="en-US" sz="2000" i="1" dirty="0" smtClean="0"/>
              <a:t>M</a:t>
            </a:r>
            <a:r>
              <a:rPr lang="ru-RU" sz="2000" baseline="-25000" dirty="0" smtClean="0"/>
              <a:t>6 </a:t>
            </a:r>
            <a:r>
              <a:rPr lang="en-US" sz="2000" dirty="0" smtClean="0">
                <a:sym typeface="Symbol"/>
              </a:rPr>
              <a:t></a:t>
            </a:r>
            <a:r>
              <a:rPr lang="en-US" sz="2000" dirty="0" smtClean="0"/>
              <a:t> </a:t>
            </a:r>
            <a:r>
              <a:rPr lang="en-US" sz="2000" i="1" dirty="0" smtClean="0"/>
              <a:t>N</a:t>
            </a:r>
            <a:r>
              <a:rPr lang="ru-RU" sz="2000" dirty="0" smtClean="0"/>
              <a:t> – </a:t>
            </a:r>
            <a:r>
              <a:rPr lang="en-US" sz="2000" i="1" dirty="0" smtClean="0"/>
              <a:t>M</a:t>
            </a:r>
            <a:r>
              <a:rPr lang="ru-RU" sz="2000" baseline="-25000" dirty="0" smtClean="0"/>
              <a:t>6 </a:t>
            </a:r>
            <a:r>
              <a:rPr lang="ru-RU" sz="2000" dirty="0" smtClean="0">
                <a:sym typeface="Symbol"/>
              </a:rPr>
              <a:t></a:t>
            </a:r>
            <a:r>
              <a:rPr lang="ru-RU" sz="2000" dirty="0" smtClean="0"/>
              <a:t> (</a:t>
            </a:r>
            <a:r>
              <a:rPr lang="en-US" sz="2000" i="1" dirty="0" smtClean="0"/>
              <a:t>M</a:t>
            </a:r>
            <a:r>
              <a:rPr lang="ru-RU" sz="2000" baseline="-25000" dirty="0" smtClean="0"/>
              <a:t>6</a:t>
            </a:r>
            <a:r>
              <a:rPr lang="ru-RU" sz="2000" dirty="0" smtClean="0"/>
              <a:t> + 1) / 2 + </a:t>
            </a:r>
            <a:r>
              <a:rPr lang="en-US" sz="2000" i="1" dirty="0" smtClean="0"/>
              <a:t>M</a:t>
            </a:r>
            <a:r>
              <a:rPr lang="ru-RU" sz="2000" baseline="-25000" dirty="0" smtClean="0"/>
              <a:t>2</a:t>
            </a:r>
            <a:r>
              <a:rPr lang="ru-RU" sz="2000" dirty="0" smtClean="0"/>
              <a:t> </a:t>
            </a:r>
            <a:r>
              <a:rPr lang="en-US" sz="2000" dirty="0" smtClean="0">
                <a:sym typeface="Symbol"/>
              </a:rPr>
              <a:t></a:t>
            </a:r>
            <a:r>
              <a:rPr lang="en-US" sz="2000" dirty="0" smtClean="0"/>
              <a:t> </a:t>
            </a:r>
            <a:r>
              <a:rPr lang="en-US" sz="2000" i="1" dirty="0" smtClean="0"/>
              <a:t>M</a:t>
            </a:r>
            <a:r>
              <a:rPr lang="ru-RU" sz="2000" baseline="-25000" dirty="0" smtClean="0"/>
              <a:t>3</a:t>
            </a:r>
            <a:r>
              <a:rPr lang="ru-RU" sz="2000" dirty="0" smtClean="0"/>
              <a:t>.</a:t>
            </a:r>
          </a:p>
          <a:p>
            <a:pPr>
              <a:buNone/>
            </a:pPr>
            <a:endParaRPr lang="ru-RU" sz="2000" dirty="0" smtClean="0"/>
          </a:p>
          <a:p>
            <a:pPr>
              <a:buNone/>
            </a:pPr>
            <a:r>
              <a:rPr lang="ru-RU" sz="2000" dirty="0" smtClean="0"/>
              <a:t>Остается только написать программу решения:</a:t>
            </a:r>
            <a:endParaRPr lang="ru-RU" sz="20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14290"/>
            <a:ext cx="8715436" cy="6286544"/>
          </a:xfrm>
        </p:spPr>
        <p:txBody>
          <a:bodyPr>
            <a:normAutofit fontScale="70000" lnSpcReduction="20000"/>
          </a:bodyPr>
          <a:lstStyle/>
          <a:p>
            <a:pPr>
              <a:buNone/>
            </a:pPr>
            <a:r>
              <a:rPr lang="en-US" b="1" dirty="0" err="1" smtClean="0"/>
              <a:t>var</a:t>
            </a:r>
            <a:r>
              <a:rPr lang="en-US" b="1" dirty="0" smtClean="0"/>
              <a:t> N, x, </a:t>
            </a:r>
            <a:r>
              <a:rPr lang="en-US" b="1" dirty="0" err="1" smtClean="0"/>
              <a:t>i</a:t>
            </a:r>
            <a:r>
              <a:rPr lang="en-US" b="1" dirty="0" smtClean="0"/>
              <a:t>, j, m2, m3, m6: integer;</a:t>
            </a:r>
            <a:endParaRPr lang="ru-RU" dirty="0" smtClean="0"/>
          </a:p>
          <a:p>
            <a:pPr>
              <a:buNone/>
            </a:pPr>
            <a:r>
              <a:rPr lang="en-US" b="1" dirty="0" smtClean="0"/>
              <a:t>begin</a:t>
            </a:r>
            <a:endParaRPr lang="ru-RU" dirty="0" smtClean="0"/>
          </a:p>
          <a:p>
            <a:pPr>
              <a:buNone/>
            </a:pPr>
            <a:r>
              <a:rPr lang="en-US" b="1" dirty="0" smtClean="0"/>
              <a:t>  m2 := 0; m3 := 0; m6 := 0;</a:t>
            </a:r>
            <a:endParaRPr lang="ru-RU" dirty="0" smtClean="0"/>
          </a:p>
          <a:p>
            <a:pPr>
              <a:buNone/>
            </a:pPr>
            <a:r>
              <a:rPr lang="en-US" b="1" dirty="0" smtClean="0"/>
              <a:t>  </a:t>
            </a:r>
            <a:r>
              <a:rPr lang="en-US" b="1" dirty="0" err="1" smtClean="0"/>
              <a:t>readln</a:t>
            </a:r>
            <a:r>
              <a:rPr lang="en-US" b="1" dirty="0" smtClean="0"/>
              <a:t>(N);</a:t>
            </a:r>
            <a:endParaRPr lang="ru-RU" dirty="0" smtClean="0"/>
          </a:p>
          <a:p>
            <a:pPr>
              <a:buNone/>
            </a:pPr>
            <a:r>
              <a:rPr lang="en-US" b="1" dirty="0" smtClean="0"/>
              <a:t>  for </a:t>
            </a:r>
            <a:r>
              <a:rPr lang="en-US" b="1" dirty="0" err="1" smtClean="0"/>
              <a:t>i</a:t>
            </a:r>
            <a:r>
              <a:rPr lang="en-US" b="1" dirty="0" smtClean="0"/>
              <a:t> := 1 to N do begin</a:t>
            </a:r>
            <a:endParaRPr lang="ru-RU" dirty="0" smtClean="0"/>
          </a:p>
          <a:p>
            <a:pPr>
              <a:buNone/>
            </a:pPr>
            <a:r>
              <a:rPr lang="en-US" b="1" dirty="0" smtClean="0"/>
              <a:t>    </a:t>
            </a:r>
            <a:r>
              <a:rPr lang="en-US" b="1" dirty="0" err="1" smtClean="0"/>
              <a:t>readln</a:t>
            </a:r>
            <a:r>
              <a:rPr lang="en-US" b="1" dirty="0" smtClean="0"/>
              <a:t>(x);</a:t>
            </a:r>
            <a:endParaRPr lang="ru-RU" dirty="0" smtClean="0"/>
          </a:p>
          <a:p>
            <a:pPr>
              <a:buNone/>
            </a:pPr>
            <a:r>
              <a:rPr lang="en-US" b="1" dirty="0" smtClean="0"/>
              <a:t>    if x mod 6 = 0 then</a:t>
            </a:r>
            <a:endParaRPr lang="ru-RU" dirty="0" smtClean="0"/>
          </a:p>
          <a:p>
            <a:pPr>
              <a:buNone/>
            </a:pPr>
            <a:r>
              <a:rPr lang="en-US" b="1" dirty="0" smtClean="0"/>
              <a:t>      m6 := m6 + 1</a:t>
            </a:r>
            <a:endParaRPr lang="ru-RU" dirty="0" smtClean="0"/>
          </a:p>
          <a:p>
            <a:pPr>
              <a:buNone/>
            </a:pPr>
            <a:r>
              <a:rPr lang="en-US" b="1" dirty="0" smtClean="0"/>
              <a:t>    else begin</a:t>
            </a:r>
            <a:endParaRPr lang="ru-RU" dirty="0" smtClean="0"/>
          </a:p>
          <a:p>
            <a:pPr>
              <a:buNone/>
            </a:pPr>
            <a:r>
              <a:rPr lang="en-US" b="1" dirty="0" smtClean="0"/>
              <a:t>      if x mod 2 = 0 then</a:t>
            </a:r>
            <a:endParaRPr lang="ru-RU" dirty="0" smtClean="0"/>
          </a:p>
          <a:p>
            <a:pPr>
              <a:buNone/>
            </a:pPr>
            <a:r>
              <a:rPr lang="en-US" b="1" dirty="0" smtClean="0"/>
              <a:t>        m2 := m2 + 1;</a:t>
            </a:r>
            <a:endParaRPr lang="ru-RU" dirty="0" smtClean="0"/>
          </a:p>
          <a:p>
            <a:pPr>
              <a:buNone/>
            </a:pPr>
            <a:r>
              <a:rPr lang="en-US" b="1" dirty="0" smtClean="0"/>
              <a:t>      if x mod 3 = 0 then</a:t>
            </a:r>
            <a:endParaRPr lang="ru-RU" dirty="0" smtClean="0"/>
          </a:p>
          <a:p>
            <a:pPr>
              <a:buNone/>
            </a:pPr>
            <a:r>
              <a:rPr lang="en-US" b="1" dirty="0" smtClean="0"/>
              <a:t>        m3 := m3 + 1;</a:t>
            </a:r>
            <a:endParaRPr lang="ru-RU" dirty="0" smtClean="0"/>
          </a:p>
          <a:p>
            <a:pPr>
              <a:buNone/>
            </a:pPr>
            <a:r>
              <a:rPr lang="en-US" b="1" dirty="0" smtClean="0"/>
              <a:t>    end</a:t>
            </a:r>
            <a:endParaRPr lang="ru-RU" dirty="0" smtClean="0"/>
          </a:p>
          <a:p>
            <a:pPr>
              <a:buNone/>
            </a:pPr>
            <a:r>
              <a:rPr lang="en-US" b="1" dirty="0" smtClean="0"/>
              <a:t>  end;</a:t>
            </a:r>
            <a:endParaRPr lang="ru-RU" dirty="0" smtClean="0"/>
          </a:p>
          <a:p>
            <a:pPr>
              <a:buNone/>
            </a:pPr>
            <a:r>
              <a:rPr lang="en-US" b="1" dirty="0" smtClean="0"/>
              <a:t>  write(m6 * N - m6 * (m6 + 1) div 2 + m2 * m3);</a:t>
            </a:r>
            <a:endParaRPr lang="ru-RU" dirty="0" smtClean="0"/>
          </a:p>
          <a:p>
            <a:pPr>
              <a:buNone/>
            </a:pPr>
            <a:r>
              <a:rPr lang="en-US" b="1" dirty="0" smtClean="0"/>
              <a:t>end.              </a:t>
            </a:r>
            <a:endParaRPr lang="ru-RU" dirty="0" smtClean="0"/>
          </a:p>
          <a:p>
            <a:pPr>
              <a:buNone/>
            </a:pPr>
            <a:endParaRPr lang="ru-RU"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14290"/>
            <a:ext cx="8715436" cy="6357982"/>
          </a:xfrm>
        </p:spPr>
        <p:txBody>
          <a:bodyPr>
            <a:normAutofit fontScale="47500" lnSpcReduction="20000"/>
          </a:bodyPr>
          <a:lstStyle/>
          <a:p>
            <a:pPr lvl="0">
              <a:buNone/>
            </a:pPr>
            <a:r>
              <a:rPr lang="ru-RU" b="1" dirty="0" smtClean="0"/>
              <a:t>4. </a:t>
            </a:r>
            <a:r>
              <a:rPr lang="ru-RU" dirty="0" smtClean="0"/>
              <a:t>   По каналу связи передаются данные в виде последовательности положительных целых чисел. Количество чисел заранее неизвестно, но не менее двух, признаком конца данных считается число 0. После данных передаётся контрольное значение. Оно равно такому максимально возможному произведению двух чисел из переданного набора, которое делится на 7, но не делится на 49. Если такое произведение получить нельзя, контрольное значение считается равным 1.</a:t>
            </a:r>
          </a:p>
          <a:p>
            <a:pPr>
              <a:buNone/>
            </a:pPr>
            <a:r>
              <a:rPr lang="ru-RU" dirty="0" smtClean="0"/>
              <a:t>	Напишите эффективную, в том числе по памяти, программу, которая будет моделировать процесс приёма данных. Программа должна ввести все числа и контрольное значение и напечатать краткий отчёт, включающий количество принятых чисел, принятое контрольное значение, вычисленное контрольное значение и вывод о совпадении значений.</a:t>
            </a:r>
          </a:p>
          <a:p>
            <a:pPr>
              <a:buNone/>
            </a:pPr>
            <a:r>
              <a:rPr lang="ru-RU" dirty="0" smtClean="0"/>
              <a:t>	Перед текстом программы кратко опишите алгоритм решения задачи и укажите используемый язык программирования и его версию. </a:t>
            </a:r>
          </a:p>
          <a:p>
            <a:pPr>
              <a:buNone/>
            </a:pPr>
            <a:r>
              <a:rPr lang="ru-RU" b="1" dirty="0" smtClean="0"/>
              <a:t>Описание входных данных</a:t>
            </a:r>
            <a:endParaRPr lang="ru-RU" dirty="0" smtClean="0"/>
          </a:p>
          <a:p>
            <a:pPr>
              <a:buNone/>
            </a:pPr>
            <a:r>
              <a:rPr lang="ru-RU" dirty="0" smtClean="0"/>
              <a:t>	В каждой строке исходных данных содержится одно целое число. Сначала идут строки с основными данными – положительными числами, затем число 0 (признак окончания данных), в последней строке – контрольное значение. </a:t>
            </a:r>
          </a:p>
          <a:p>
            <a:pPr>
              <a:buNone/>
            </a:pPr>
            <a:r>
              <a:rPr lang="ru-RU" b="1" dirty="0" smtClean="0"/>
              <a:t>Описание выходных данных</a:t>
            </a:r>
            <a:endParaRPr lang="ru-RU" dirty="0" smtClean="0"/>
          </a:p>
          <a:p>
            <a:pPr>
              <a:buNone/>
            </a:pPr>
            <a:r>
              <a:rPr lang="ru-RU" dirty="0" smtClean="0"/>
              <a:t>	Программа должна вывести отчёт по форме, приведённой ниже в примере.</a:t>
            </a:r>
          </a:p>
          <a:p>
            <a:pPr>
              <a:buNone/>
            </a:pPr>
            <a:r>
              <a:rPr lang="ru-RU" b="1" dirty="0" smtClean="0"/>
              <a:t>Пример входных данных:</a:t>
            </a:r>
            <a:endParaRPr lang="ru-RU" dirty="0" smtClean="0"/>
          </a:p>
          <a:p>
            <a:pPr>
              <a:buNone/>
            </a:pPr>
            <a:r>
              <a:rPr lang="ru-RU" b="1" dirty="0" smtClean="0"/>
              <a:t>	6</a:t>
            </a:r>
            <a:endParaRPr lang="ru-RU" dirty="0" smtClean="0"/>
          </a:p>
          <a:p>
            <a:pPr>
              <a:buNone/>
            </a:pPr>
            <a:r>
              <a:rPr lang="ru-RU" b="1" dirty="0" smtClean="0"/>
              <a:t>	7</a:t>
            </a:r>
            <a:endParaRPr lang="ru-RU" dirty="0" smtClean="0"/>
          </a:p>
          <a:p>
            <a:pPr>
              <a:buNone/>
            </a:pPr>
            <a:r>
              <a:rPr lang="ru-RU" b="1" dirty="0" smtClean="0"/>
              <a:t>	8</a:t>
            </a:r>
            <a:endParaRPr lang="ru-RU" dirty="0" smtClean="0"/>
          </a:p>
          <a:p>
            <a:pPr>
              <a:buNone/>
            </a:pPr>
            <a:r>
              <a:rPr lang="ru-RU" b="1" dirty="0" smtClean="0"/>
              <a:t>	9</a:t>
            </a:r>
            <a:endParaRPr lang="ru-RU" dirty="0" smtClean="0"/>
          </a:p>
          <a:p>
            <a:pPr>
              <a:buNone/>
            </a:pPr>
            <a:r>
              <a:rPr lang="ru-RU" b="1" dirty="0" smtClean="0"/>
              <a:t>	0</a:t>
            </a:r>
            <a:endParaRPr lang="ru-RU" dirty="0" smtClean="0"/>
          </a:p>
          <a:p>
            <a:pPr>
              <a:buNone/>
            </a:pPr>
            <a:r>
              <a:rPr lang="ru-RU" b="1" dirty="0" smtClean="0"/>
              <a:t>	64</a:t>
            </a:r>
            <a:endParaRPr lang="ru-RU" dirty="0" smtClean="0"/>
          </a:p>
          <a:p>
            <a:pPr>
              <a:buNone/>
            </a:pPr>
            <a:r>
              <a:rPr lang="ru-RU" b="1" dirty="0" smtClean="0"/>
              <a:t>Пример выходных данных для приведённого выше примера входных данных:</a:t>
            </a:r>
            <a:endParaRPr lang="ru-RU" dirty="0" smtClean="0"/>
          </a:p>
          <a:p>
            <a:pPr>
              <a:buNone/>
            </a:pPr>
            <a:r>
              <a:rPr lang="ru-RU" b="1" dirty="0" smtClean="0"/>
              <a:t>	Введено чисел: 4</a:t>
            </a:r>
            <a:endParaRPr lang="ru-RU" dirty="0" smtClean="0"/>
          </a:p>
          <a:p>
            <a:pPr>
              <a:buNone/>
            </a:pPr>
            <a:r>
              <a:rPr lang="ru-RU" b="1" dirty="0" smtClean="0"/>
              <a:t>	Контрольное значение: 64</a:t>
            </a:r>
            <a:endParaRPr lang="ru-RU" dirty="0" smtClean="0"/>
          </a:p>
          <a:p>
            <a:pPr>
              <a:buNone/>
            </a:pPr>
            <a:r>
              <a:rPr lang="ru-RU" b="1" dirty="0" smtClean="0"/>
              <a:t>	Вычисленное значение: 63</a:t>
            </a:r>
            <a:endParaRPr lang="ru-RU" dirty="0" smtClean="0"/>
          </a:p>
          <a:p>
            <a:pPr>
              <a:buNone/>
            </a:pPr>
            <a:r>
              <a:rPr lang="ru-RU" b="1" dirty="0" smtClean="0"/>
              <a:t>	Значения не совпали</a:t>
            </a:r>
            <a:endParaRPr lang="ru-RU" dirty="0" smtClean="0"/>
          </a:p>
          <a:p>
            <a:pPr>
              <a:buNone/>
            </a:pPr>
            <a:endParaRPr lang="ru-RU"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2594"/>
          </a:xfrm>
        </p:spPr>
        <p:txBody>
          <a:bodyPr>
            <a:normAutofit fontScale="90000"/>
          </a:bodyPr>
          <a:lstStyle/>
          <a:p>
            <a:r>
              <a:rPr lang="ru-RU" dirty="0" smtClean="0"/>
              <a:t>Возможное решение на </a:t>
            </a:r>
            <a:r>
              <a:rPr lang="ru-RU" b="1" dirty="0" smtClean="0"/>
              <a:t>4 балла:</a:t>
            </a:r>
            <a:endParaRPr lang="ru-RU" b="1" dirty="0"/>
          </a:p>
        </p:txBody>
      </p:sp>
      <p:sp>
        <p:nvSpPr>
          <p:cNvPr id="3" name="Содержимое 2"/>
          <p:cNvSpPr>
            <a:spLocks noGrp="1"/>
          </p:cNvSpPr>
          <p:nvPr>
            <p:ph idx="1"/>
          </p:nvPr>
        </p:nvSpPr>
        <p:spPr>
          <a:xfrm>
            <a:off x="214282" y="928670"/>
            <a:ext cx="8715436" cy="5643602"/>
          </a:xfrm>
        </p:spPr>
        <p:txBody>
          <a:bodyPr>
            <a:normAutofit/>
          </a:bodyPr>
          <a:lstStyle/>
          <a:p>
            <a:pPr>
              <a:buNone/>
            </a:pPr>
            <a:r>
              <a:rPr lang="ru-RU" dirty="0" smtClean="0"/>
              <a:t>Все числа, которые нас интересуют, делятся на</a:t>
            </a:r>
          </a:p>
          <a:p>
            <a:pPr>
              <a:buNone/>
            </a:pPr>
            <a:r>
              <a:rPr lang="ru-RU" dirty="0" smtClean="0"/>
              <a:t> </a:t>
            </a:r>
            <a:r>
              <a:rPr lang="ru-RU" b="1" u="sng" dirty="0" smtClean="0"/>
              <a:t>2 группы:</a:t>
            </a:r>
          </a:p>
          <a:p>
            <a:pPr>
              <a:buNone/>
            </a:pPr>
            <a:endParaRPr lang="ru-RU" b="1" u="sng" dirty="0" smtClean="0"/>
          </a:p>
          <a:p>
            <a:pPr lvl="0"/>
            <a:r>
              <a:rPr lang="ru-RU" sz="2800" dirty="0" smtClean="0"/>
              <a:t>числа, которые </a:t>
            </a:r>
            <a:r>
              <a:rPr lang="ru-RU" sz="2800" b="1" dirty="0" smtClean="0"/>
              <a:t>делятся на 7, но не делятся на 49</a:t>
            </a:r>
            <a:r>
              <a:rPr lang="en-US" sz="2800" b="1" dirty="0" smtClean="0"/>
              <a:t>;</a:t>
            </a:r>
            <a:endParaRPr lang="ru-RU" sz="2800" b="1" dirty="0" smtClean="0"/>
          </a:p>
          <a:p>
            <a:pPr lvl="0"/>
            <a:r>
              <a:rPr lang="ru-RU" sz="2800" dirty="0" smtClean="0"/>
              <a:t>числа, которые </a:t>
            </a:r>
            <a:r>
              <a:rPr lang="ru-RU" sz="2800" b="1" dirty="0" smtClean="0"/>
              <a:t>не делятся на 7</a:t>
            </a:r>
            <a:r>
              <a:rPr lang="en-US" sz="2800" b="1" dirty="0" smtClean="0"/>
              <a:t>.</a:t>
            </a:r>
            <a:endParaRPr lang="ru-RU" sz="2800" b="1" dirty="0" smtClean="0"/>
          </a:p>
          <a:p>
            <a:pPr lvl="0">
              <a:buNone/>
            </a:pPr>
            <a:endParaRPr lang="ru-RU" b="1" dirty="0" smtClean="0"/>
          </a:p>
          <a:p>
            <a:pPr>
              <a:buNone/>
            </a:pPr>
            <a:r>
              <a:rPr lang="ru-RU" dirty="0" smtClean="0"/>
              <a:t>В каждой группе нужно выбрать </a:t>
            </a:r>
            <a:r>
              <a:rPr lang="ru-RU" b="1" i="1" dirty="0" smtClean="0"/>
              <a:t>наибольшее</a:t>
            </a:r>
            <a:r>
              <a:rPr lang="ru-RU" dirty="0" smtClean="0"/>
              <a:t>, </a:t>
            </a:r>
            <a:r>
              <a:rPr lang="ru-RU" i="1" dirty="0" smtClean="0"/>
              <a:t>их произведение должно быть равно контрольному значению.</a:t>
            </a:r>
          </a:p>
          <a:p>
            <a:pPr>
              <a:buNone/>
            </a:pPr>
            <a:r>
              <a:rPr lang="ru-RU" i="1" dirty="0" smtClean="0"/>
              <a:t> </a:t>
            </a:r>
            <a:endParaRPr lang="ru-RU" i="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14290"/>
            <a:ext cx="8786874" cy="6357982"/>
          </a:xfrm>
        </p:spPr>
        <p:txBody>
          <a:bodyPr>
            <a:normAutofit fontScale="55000" lnSpcReduction="20000"/>
          </a:bodyPr>
          <a:lstStyle/>
          <a:p>
            <a:pPr>
              <a:buNone/>
            </a:pPr>
            <a:r>
              <a:rPr lang="en-US" b="1" dirty="0" err="1" smtClean="0"/>
              <a:t>var</a:t>
            </a:r>
            <a:r>
              <a:rPr lang="en-US" b="1" dirty="0" smtClean="0"/>
              <a:t> x, max7, max, R, R1, count: integer;</a:t>
            </a:r>
            <a:endParaRPr lang="ru-RU" dirty="0" smtClean="0"/>
          </a:p>
          <a:p>
            <a:pPr>
              <a:buNone/>
            </a:pPr>
            <a:r>
              <a:rPr lang="en-US" b="1" dirty="0" smtClean="0"/>
              <a:t>begin</a:t>
            </a:r>
            <a:endParaRPr lang="ru-RU" dirty="0" smtClean="0"/>
          </a:p>
          <a:p>
            <a:pPr>
              <a:buNone/>
            </a:pPr>
            <a:r>
              <a:rPr lang="en-US" b="1" dirty="0" smtClean="0"/>
              <a:t>  max:= 0; max7:= 0;	</a:t>
            </a:r>
            <a:r>
              <a:rPr lang="ru-RU" b="1" dirty="0" smtClean="0">
                <a:solidFill>
                  <a:srgbClr val="C00000"/>
                </a:solidFill>
              </a:rPr>
              <a:t>// максимальные двух групп обнуляем</a:t>
            </a:r>
            <a:r>
              <a:rPr lang="en-US" b="1" dirty="0" smtClean="0"/>
              <a:t>  </a:t>
            </a:r>
            <a:endParaRPr lang="ru-RU" dirty="0" smtClean="0"/>
          </a:p>
          <a:p>
            <a:pPr>
              <a:buNone/>
            </a:pPr>
            <a:r>
              <a:rPr lang="en-US" b="1" dirty="0" smtClean="0"/>
              <a:t>  count:= 0;</a:t>
            </a:r>
            <a:r>
              <a:rPr lang="ru-RU" b="1" dirty="0" smtClean="0"/>
              <a:t>		</a:t>
            </a:r>
            <a:r>
              <a:rPr lang="ru-RU" b="1" dirty="0" smtClean="0">
                <a:solidFill>
                  <a:srgbClr val="C00000"/>
                </a:solidFill>
              </a:rPr>
              <a:t>// счетчик введенных чисел так же =0</a:t>
            </a:r>
            <a:endParaRPr lang="ru-RU" dirty="0" smtClean="0">
              <a:solidFill>
                <a:srgbClr val="C00000"/>
              </a:solidFill>
            </a:endParaRPr>
          </a:p>
          <a:p>
            <a:pPr>
              <a:buNone/>
            </a:pPr>
            <a:r>
              <a:rPr lang="en-US" b="1" dirty="0" smtClean="0"/>
              <a:t>  while True do begin</a:t>
            </a:r>
            <a:r>
              <a:rPr lang="ru-RU" b="1" dirty="0" smtClean="0"/>
              <a:t>	</a:t>
            </a:r>
            <a:r>
              <a:rPr lang="ru-RU" b="1" dirty="0" smtClean="0">
                <a:solidFill>
                  <a:srgbClr val="C00000"/>
                </a:solidFill>
              </a:rPr>
              <a:t>// запускаем «вечный» цикл до момента ввода нуля</a:t>
            </a:r>
            <a:endParaRPr lang="ru-RU" dirty="0" smtClean="0">
              <a:solidFill>
                <a:srgbClr val="C00000"/>
              </a:solidFill>
            </a:endParaRPr>
          </a:p>
          <a:p>
            <a:pPr>
              <a:buNone/>
            </a:pPr>
            <a:r>
              <a:rPr lang="en-US" b="1" dirty="0" smtClean="0"/>
              <a:t>    read(x);</a:t>
            </a:r>
            <a:r>
              <a:rPr lang="ru-RU" b="1" dirty="0" smtClean="0"/>
              <a:t>		</a:t>
            </a:r>
            <a:r>
              <a:rPr lang="ru-RU" b="1" dirty="0" smtClean="0">
                <a:solidFill>
                  <a:srgbClr val="C00000"/>
                </a:solidFill>
              </a:rPr>
              <a:t>// читаем очередное число</a:t>
            </a:r>
            <a:endParaRPr lang="ru-RU" dirty="0" smtClean="0">
              <a:solidFill>
                <a:srgbClr val="C00000"/>
              </a:solidFill>
            </a:endParaRPr>
          </a:p>
          <a:p>
            <a:pPr>
              <a:buNone/>
            </a:pPr>
            <a:r>
              <a:rPr lang="en-US" b="1" dirty="0" smtClean="0"/>
              <a:t>    if x = 0 then break;</a:t>
            </a:r>
            <a:r>
              <a:rPr lang="ru-RU" b="1" dirty="0" smtClean="0"/>
              <a:t>	</a:t>
            </a:r>
            <a:r>
              <a:rPr lang="ru-RU" b="1" dirty="0" smtClean="0">
                <a:solidFill>
                  <a:srgbClr val="C00000"/>
                </a:solidFill>
              </a:rPr>
              <a:t>// если введен 0, то прекращаем цикл и выходим</a:t>
            </a:r>
            <a:endParaRPr lang="ru-RU" dirty="0" smtClean="0">
              <a:solidFill>
                <a:srgbClr val="C00000"/>
              </a:solidFill>
            </a:endParaRPr>
          </a:p>
          <a:p>
            <a:pPr>
              <a:buNone/>
            </a:pPr>
            <a:r>
              <a:rPr lang="en-US" b="1" dirty="0" smtClean="0"/>
              <a:t>    count:=count + 1;	</a:t>
            </a:r>
            <a:r>
              <a:rPr lang="ru-RU" b="1" dirty="0" smtClean="0">
                <a:solidFill>
                  <a:srgbClr val="C00000"/>
                </a:solidFill>
              </a:rPr>
              <a:t>// если все нормально, то счетчик чисел увеличиваем</a:t>
            </a:r>
            <a:endParaRPr lang="ru-RU" dirty="0" smtClean="0"/>
          </a:p>
          <a:p>
            <a:pPr>
              <a:buNone/>
            </a:pPr>
            <a:r>
              <a:rPr lang="en-US" b="1" dirty="0" smtClean="0"/>
              <a:t>    if (x mod 7 = 0) and (x mod 49 &lt;&gt; 0) and</a:t>
            </a:r>
            <a:r>
              <a:rPr lang="ru-RU" b="1" dirty="0" smtClean="0"/>
              <a:t> </a:t>
            </a:r>
            <a:r>
              <a:rPr lang="ru-RU" b="1" dirty="0" smtClean="0">
                <a:solidFill>
                  <a:srgbClr val="C00000"/>
                </a:solidFill>
              </a:rPr>
              <a:t>// если число из первой группы</a:t>
            </a:r>
            <a:endParaRPr lang="ru-RU" dirty="0" smtClean="0">
              <a:solidFill>
                <a:srgbClr val="C00000"/>
              </a:solidFill>
            </a:endParaRPr>
          </a:p>
          <a:p>
            <a:pPr>
              <a:buNone/>
            </a:pPr>
            <a:r>
              <a:rPr lang="en-US" b="1" dirty="0" smtClean="0"/>
              <a:t>       (x &gt; max7) then max7:= x;</a:t>
            </a:r>
            <a:r>
              <a:rPr lang="ru-RU" b="1" dirty="0" smtClean="0"/>
              <a:t>	</a:t>
            </a:r>
            <a:r>
              <a:rPr lang="ru-RU" b="1" dirty="0" smtClean="0">
                <a:solidFill>
                  <a:srgbClr val="C00000"/>
                </a:solidFill>
              </a:rPr>
              <a:t>// и оно больше, чем было, то запомнили его</a:t>
            </a:r>
            <a:endParaRPr lang="ru-RU" dirty="0" smtClean="0">
              <a:solidFill>
                <a:srgbClr val="C00000"/>
              </a:solidFill>
            </a:endParaRPr>
          </a:p>
          <a:p>
            <a:pPr>
              <a:buNone/>
            </a:pPr>
            <a:r>
              <a:rPr lang="en-US" b="1" dirty="0" smtClean="0"/>
              <a:t>    if (x mod 7 &lt;&gt; 0) and (x &gt; max) then max:= x;      </a:t>
            </a:r>
            <a:r>
              <a:rPr lang="ru-RU" b="1" dirty="0" smtClean="0">
                <a:solidFill>
                  <a:srgbClr val="C00000"/>
                </a:solidFill>
              </a:rPr>
              <a:t>// аналогично для второй группы</a:t>
            </a:r>
            <a:r>
              <a:rPr lang="en-US" b="1" dirty="0" smtClean="0"/>
              <a:t>  </a:t>
            </a:r>
            <a:endParaRPr lang="ru-RU" dirty="0" smtClean="0"/>
          </a:p>
          <a:p>
            <a:pPr>
              <a:buNone/>
            </a:pPr>
            <a:r>
              <a:rPr lang="en-US" b="1" dirty="0" smtClean="0"/>
              <a:t>  end;</a:t>
            </a:r>
            <a:r>
              <a:rPr lang="ru-RU" b="1" dirty="0" smtClean="0"/>
              <a:t>			</a:t>
            </a:r>
            <a:r>
              <a:rPr lang="ru-RU" b="1" dirty="0" smtClean="0">
                <a:solidFill>
                  <a:srgbClr val="C00000"/>
                </a:solidFill>
              </a:rPr>
              <a:t>// продолжаем до ввода 0</a:t>
            </a:r>
            <a:endParaRPr lang="ru-RU" dirty="0" smtClean="0">
              <a:solidFill>
                <a:srgbClr val="C00000"/>
              </a:solidFill>
            </a:endParaRPr>
          </a:p>
          <a:p>
            <a:pPr>
              <a:buNone/>
            </a:pPr>
            <a:r>
              <a:rPr lang="en-US" b="1" dirty="0" smtClean="0"/>
              <a:t>  read(R);</a:t>
            </a:r>
            <a:r>
              <a:rPr lang="ru-RU" b="1" dirty="0" smtClean="0"/>
              <a:t>			</a:t>
            </a:r>
            <a:r>
              <a:rPr lang="ru-RU" b="1" dirty="0" smtClean="0">
                <a:solidFill>
                  <a:srgbClr val="C00000"/>
                </a:solidFill>
              </a:rPr>
              <a:t>// читаем контрольное значение</a:t>
            </a:r>
            <a:endParaRPr lang="ru-RU" dirty="0" smtClean="0">
              <a:solidFill>
                <a:srgbClr val="C00000"/>
              </a:solidFill>
            </a:endParaRPr>
          </a:p>
          <a:p>
            <a:pPr>
              <a:buNone/>
            </a:pPr>
            <a:r>
              <a:rPr lang="en-US" b="1" dirty="0" smtClean="0"/>
              <a:t>  R1:= max7*max;</a:t>
            </a:r>
            <a:r>
              <a:rPr lang="ru-RU" b="1" dirty="0" smtClean="0"/>
              <a:t>		</a:t>
            </a:r>
            <a:r>
              <a:rPr lang="ru-RU" b="1" dirty="0" smtClean="0">
                <a:solidFill>
                  <a:srgbClr val="C00000"/>
                </a:solidFill>
              </a:rPr>
              <a:t>// и считаем свое</a:t>
            </a:r>
            <a:endParaRPr lang="ru-RU" dirty="0" smtClean="0">
              <a:solidFill>
                <a:srgbClr val="C00000"/>
              </a:solidFill>
            </a:endParaRPr>
          </a:p>
          <a:p>
            <a:pPr>
              <a:buNone/>
            </a:pPr>
            <a:r>
              <a:rPr lang="en-US" b="1" dirty="0" smtClean="0"/>
              <a:t>  if R1 = 0 then R1:= 1;</a:t>
            </a:r>
            <a:r>
              <a:rPr lang="ru-RU" b="1" dirty="0" smtClean="0"/>
              <a:t>	</a:t>
            </a:r>
            <a:r>
              <a:rPr lang="ru-RU" b="1" dirty="0" smtClean="0">
                <a:solidFill>
                  <a:srgbClr val="C00000"/>
                </a:solidFill>
              </a:rPr>
              <a:t>// если такое значение получить нельзя, то 1</a:t>
            </a:r>
            <a:endParaRPr lang="ru-RU" dirty="0" smtClean="0">
              <a:solidFill>
                <a:srgbClr val="C00000"/>
              </a:solidFill>
            </a:endParaRPr>
          </a:p>
          <a:p>
            <a:pPr>
              <a:buNone/>
            </a:pPr>
            <a:r>
              <a:rPr lang="en-US" b="1" dirty="0" smtClean="0"/>
              <a:t>  </a:t>
            </a:r>
            <a:r>
              <a:rPr lang="en-US" b="1" dirty="0" err="1" smtClean="0"/>
              <a:t>writeln</a:t>
            </a:r>
            <a:r>
              <a:rPr lang="en-US" b="1" dirty="0" smtClean="0"/>
              <a:t>('</a:t>
            </a:r>
            <a:r>
              <a:rPr lang="ru-RU" b="1" dirty="0" smtClean="0"/>
              <a:t>Введено чисел</a:t>
            </a:r>
            <a:r>
              <a:rPr lang="en-US" b="1" dirty="0" smtClean="0"/>
              <a:t>: ', count);</a:t>
            </a:r>
            <a:r>
              <a:rPr lang="ru-RU" b="1" dirty="0" smtClean="0"/>
              <a:t>	</a:t>
            </a:r>
            <a:r>
              <a:rPr lang="ru-RU" b="1" dirty="0" smtClean="0">
                <a:solidFill>
                  <a:srgbClr val="C00000"/>
                </a:solidFill>
              </a:rPr>
              <a:t>// вывод краткого отчета</a:t>
            </a:r>
            <a:endParaRPr lang="ru-RU" dirty="0" smtClean="0">
              <a:solidFill>
                <a:srgbClr val="C00000"/>
              </a:solidFill>
            </a:endParaRPr>
          </a:p>
          <a:p>
            <a:pPr>
              <a:buNone/>
            </a:pPr>
            <a:r>
              <a:rPr lang="en-US" b="1" dirty="0" smtClean="0"/>
              <a:t>  </a:t>
            </a:r>
            <a:r>
              <a:rPr lang="en-US" b="1" dirty="0" err="1" smtClean="0"/>
              <a:t>writeln</a:t>
            </a:r>
            <a:r>
              <a:rPr lang="ru-RU" b="1" dirty="0" smtClean="0"/>
              <a:t>('Контрольное значение: ', </a:t>
            </a:r>
            <a:r>
              <a:rPr lang="en-US" b="1" dirty="0" smtClean="0"/>
              <a:t>R </a:t>
            </a:r>
            <a:r>
              <a:rPr lang="ru-RU" b="1" dirty="0" smtClean="0"/>
              <a:t>);</a:t>
            </a:r>
            <a:endParaRPr lang="ru-RU" dirty="0" smtClean="0"/>
          </a:p>
          <a:p>
            <a:pPr>
              <a:buNone/>
            </a:pPr>
            <a:r>
              <a:rPr lang="ru-RU" b="1" dirty="0" smtClean="0"/>
              <a:t>  </a:t>
            </a:r>
            <a:r>
              <a:rPr lang="en-US" b="1" dirty="0" err="1" smtClean="0"/>
              <a:t>writeln</a:t>
            </a:r>
            <a:r>
              <a:rPr lang="ru-RU" b="1" dirty="0" smtClean="0"/>
              <a:t>('Вычисленное значение: ', </a:t>
            </a:r>
            <a:r>
              <a:rPr lang="en-US" b="1" dirty="0" smtClean="0"/>
              <a:t>R</a:t>
            </a:r>
            <a:r>
              <a:rPr lang="ru-RU" b="1" dirty="0" smtClean="0"/>
              <a:t>1);</a:t>
            </a:r>
            <a:endParaRPr lang="ru-RU" dirty="0" smtClean="0"/>
          </a:p>
          <a:p>
            <a:pPr>
              <a:buNone/>
            </a:pPr>
            <a:r>
              <a:rPr lang="ru-RU" b="1" dirty="0" smtClean="0"/>
              <a:t>  </a:t>
            </a:r>
            <a:r>
              <a:rPr lang="en-US" b="1" dirty="0" smtClean="0"/>
              <a:t>if R1 = R then</a:t>
            </a:r>
            <a:r>
              <a:rPr lang="ru-RU" b="1" dirty="0" smtClean="0"/>
              <a:t>		</a:t>
            </a:r>
            <a:r>
              <a:rPr lang="ru-RU" b="1" dirty="0" smtClean="0">
                <a:solidFill>
                  <a:srgbClr val="C00000"/>
                </a:solidFill>
              </a:rPr>
              <a:t>// если наше и контрольное значения совпали</a:t>
            </a:r>
            <a:endParaRPr lang="ru-RU" dirty="0" smtClean="0">
              <a:solidFill>
                <a:srgbClr val="C00000"/>
              </a:solidFill>
            </a:endParaRPr>
          </a:p>
          <a:p>
            <a:pPr>
              <a:buNone/>
            </a:pPr>
            <a:r>
              <a:rPr lang="en-US" b="1" dirty="0" smtClean="0"/>
              <a:t>       </a:t>
            </a:r>
            <a:r>
              <a:rPr lang="en-US" b="1" dirty="0" err="1" smtClean="0"/>
              <a:t>writeln</a:t>
            </a:r>
            <a:r>
              <a:rPr lang="en-US" b="1" dirty="0" smtClean="0"/>
              <a:t>('</a:t>
            </a:r>
            <a:r>
              <a:rPr lang="ru-RU" b="1" dirty="0" smtClean="0"/>
              <a:t>Значения совпали</a:t>
            </a:r>
            <a:r>
              <a:rPr lang="en-US" b="1" dirty="0" smtClean="0"/>
              <a:t>')</a:t>
            </a:r>
            <a:r>
              <a:rPr lang="ru-RU" b="1" dirty="0" smtClean="0"/>
              <a:t>	</a:t>
            </a:r>
            <a:r>
              <a:rPr lang="ru-RU" b="1" dirty="0" smtClean="0">
                <a:solidFill>
                  <a:srgbClr val="C00000"/>
                </a:solidFill>
              </a:rPr>
              <a:t>// то все нормально</a:t>
            </a:r>
            <a:endParaRPr lang="ru-RU" dirty="0" smtClean="0">
              <a:solidFill>
                <a:srgbClr val="C00000"/>
              </a:solidFill>
            </a:endParaRPr>
          </a:p>
          <a:p>
            <a:pPr>
              <a:buNone/>
            </a:pPr>
            <a:r>
              <a:rPr lang="en-US" b="1" dirty="0" smtClean="0"/>
              <a:t>  else </a:t>
            </a:r>
            <a:r>
              <a:rPr lang="en-US" b="1" dirty="0" err="1" smtClean="0"/>
              <a:t>writeln</a:t>
            </a:r>
            <a:r>
              <a:rPr lang="ru-RU" b="1" dirty="0" smtClean="0"/>
              <a:t>('Значения не совпали')</a:t>
            </a:r>
            <a:r>
              <a:rPr lang="en-US" b="1" dirty="0" smtClean="0"/>
              <a:t>;</a:t>
            </a:r>
            <a:r>
              <a:rPr lang="ru-RU" b="1" dirty="0" smtClean="0"/>
              <a:t>	</a:t>
            </a:r>
            <a:r>
              <a:rPr lang="ru-RU" b="1" dirty="0" smtClean="0">
                <a:solidFill>
                  <a:srgbClr val="C00000"/>
                </a:solidFill>
              </a:rPr>
              <a:t>// иначе тоже об этом сообщаем </a:t>
            </a:r>
            <a:endParaRPr lang="ru-RU" dirty="0" smtClean="0">
              <a:solidFill>
                <a:srgbClr val="C00000"/>
              </a:solidFill>
            </a:endParaRPr>
          </a:p>
          <a:p>
            <a:pPr>
              <a:buNone/>
            </a:pPr>
            <a:r>
              <a:rPr lang="en-US" b="1" dirty="0" smtClean="0"/>
              <a:t>end.</a:t>
            </a:r>
            <a:endParaRPr lang="ru-RU" dirty="0" smtClean="0"/>
          </a:p>
          <a:p>
            <a:pPr>
              <a:buNone/>
            </a:pPr>
            <a:endParaRPr lang="ru-RU"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142852"/>
            <a:ext cx="8858312" cy="6429420"/>
          </a:xfrm>
        </p:spPr>
        <p:txBody>
          <a:bodyPr>
            <a:normAutofit fontScale="55000" lnSpcReduction="20000"/>
          </a:bodyPr>
          <a:lstStyle/>
          <a:p>
            <a:pPr lvl="0">
              <a:buNone/>
            </a:pPr>
            <a:r>
              <a:rPr lang="en-US" b="1" dirty="0" smtClean="0"/>
              <a:t>5.</a:t>
            </a:r>
            <a:r>
              <a:rPr lang="en-US" dirty="0" smtClean="0"/>
              <a:t> </a:t>
            </a:r>
            <a:r>
              <a:rPr lang="ru-RU" dirty="0" smtClean="0"/>
              <a:t>Назовём длиной числа количество цифр в его десятичной записи. Например, длина числа 2017 равна 4, а длина числа 7 равна 1. Дан набор из N целых положительных чисел, каждое из которых не превышает 10</a:t>
            </a:r>
            <a:r>
              <a:rPr lang="ru-RU" baseline="30000" dirty="0" smtClean="0"/>
              <a:t>9</a:t>
            </a:r>
            <a:r>
              <a:rPr lang="ru-RU" dirty="0" smtClean="0"/>
              <a:t>. Необходимо определить, числа какой длины реже всего (но не менее одного раза) встречаются в данном наборе и сколько в нём чисел этой длины. Если числа разной длины встречаются одинаково часто (и реже, чем числа любой другой длины), нужно выбрать меньшую длину. Напишите эффективную по времени и по памяти программу для решения этой задачи.</a:t>
            </a:r>
          </a:p>
          <a:p>
            <a:pPr>
              <a:buNone/>
            </a:pPr>
            <a:r>
              <a:rPr lang="ru-RU" b="1" dirty="0" smtClean="0"/>
              <a:t>Описание входных и выходных данных </a:t>
            </a:r>
            <a:endParaRPr lang="ru-RU" dirty="0" smtClean="0"/>
          </a:p>
          <a:p>
            <a:pPr>
              <a:buNone/>
            </a:pPr>
            <a:r>
              <a:rPr lang="ru-RU" dirty="0" smtClean="0"/>
              <a:t>	В первой строке входных данных задаётся количество чисел </a:t>
            </a:r>
            <a:r>
              <a:rPr lang="en-US" i="1" dirty="0" smtClean="0"/>
              <a:t>N</a:t>
            </a:r>
            <a:r>
              <a:rPr lang="ru-RU" dirty="0" smtClean="0"/>
              <a:t> (1 ≤ </a:t>
            </a:r>
            <a:r>
              <a:rPr lang="en-US" i="1" dirty="0" smtClean="0"/>
              <a:t>N</a:t>
            </a:r>
            <a:r>
              <a:rPr lang="ru-RU" dirty="0" smtClean="0"/>
              <a:t> ≤ 10000). В каждой из последующих </a:t>
            </a:r>
            <a:r>
              <a:rPr lang="en-US" i="1" dirty="0" smtClean="0"/>
              <a:t>N</a:t>
            </a:r>
            <a:r>
              <a:rPr lang="ru-RU" dirty="0" smtClean="0"/>
              <a:t> строк записано одно натуральное число, не превышающее 10</a:t>
            </a:r>
            <a:r>
              <a:rPr lang="ru-RU" baseline="30000" dirty="0" smtClean="0"/>
              <a:t>9</a:t>
            </a:r>
            <a:r>
              <a:rPr lang="ru-RU" dirty="0" smtClean="0"/>
              <a:t>.</a:t>
            </a:r>
          </a:p>
          <a:p>
            <a:pPr>
              <a:buNone/>
            </a:pPr>
            <a:r>
              <a:rPr lang="ru-RU" b="1" dirty="0" smtClean="0"/>
              <a:t>Пример входных данных:</a:t>
            </a:r>
            <a:endParaRPr lang="ru-RU" dirty="0" smtClean="0"/>
          </a:p>
          <a:p>
            <a:pPr>
              <a:buNone/>
            </a:pPr>
            <a:r>
              <a:rPr lang="ru-RU" b="1" dirty="0" smtClean="0"/>
              <a:t>	5</a:t>
            </a:r>
            <a:endParaRPr lang="ru-RU" dirty="0" smtClean="0"/>
          </a:p>
          <a:p>
            <a:pPr>
              <a:buNone/>
            </a:pPr>
            <a:r>
              <a:rPr lang="ru-RU" b="1" dirty="0" smtClean="0"/>
              <a:t>	12</a:t>
            </a:r>
            <a:endParaRPr lang="ru-RU" dirty="0" smtClean="0"/>
          </a:p>
          <a:p>
            <a:pPr>
              <a:buNone/>
            </a:pPr>
            <a:r>
              <a:rPr lang="ru-RU" b="1" dirty="0" smtClean="0"/>
              <a:t>	417</a:t>
            </a:r>
            <a:endParaRPr lang="ru-RU" dirty="0" smtClean="0"/>
          </a:p>
          <a:p>
            <a:pPr>
              <a:buNone/>
            </a:pPr>
            <a:r>
              <a:rPr lang="ru-RU" b="1" dirty="0" smtClean="0"/>
              <a:t>	125</a:t>
            </a:r>
            <a:endParaRPr lang="ru-RU" dirty="0" smtClean="0"/>
          </a:p>
          <a:p>
            <a:pPr>
              <a:buNone/>
            </a:pPr>
            <a:r>
              <a:rPr lang="ru-RU" b="1" dirty="0" smtClean="0"/>
              <a:t>	327</a:t>
            </a:r>
            <a:endParaRPr lang="ru-RU" dirty="0" smtClean="0"/>
          </a:p>
          <a:p>
            <a:pPr>
              <a:buNone/>
            </a:pPr>
            <a:r>
              <a:rPr lang="ru-RU" b="1" dirty="0" smtClean="0"/>
              <a:t>	4801</a:t>
            </a:r>
            <a:endParaRPr lang="ru-RU" dirty="0" smtClean="0"/>
          </a:p>
          <a:p>
            <a:pPr>
              <a:buNone/>
            </a:pPr>
            <a:r>
              <a:rPr lang="ru-RU" b="1" dirty="0" smtClean="0"/>
              <a:t>Пример выходных данных для приведённого выше примера входных данных:</a:t>
            </a:r>
            <a:endParaRPr lang="ru-RU" dirty="0" smtClean="0"/>
          </a:p>
          <a:p>
            <a:pPr>
              <a:buNone/>
            </a:pPr>
            <a:r>
              <a:rPr lang="ru-RU" b="1" dirty="0" smtClean="0"/>
              <a:t>	2 1 </a:t>
            </a:r>
            <a:endParaRPr lang="ru-RU" dirty="0" smtClean="0"/>
          </a:p>
          <a:p>
            <a:pPr>
              <a:buNone/>
            </a:pPr>
            <a:r>
              <a:rPr lang="ru-RU" dirty="0" smtClean="0"/>
              <a:t>	В данном наборе реже всего (по 1 разу) встречаются числа длины 2 и 4. </a:t>
            </a:r>
            <a:endParaRPr lang="ru-RU"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txBody>
          <a:bodyPr>
            <a:normAutofit fontScale="90000"/>
          </a:bodyPr>
          <a:lstStyle/>
          <a:p>
            <a:r>
              <a:rPr lang="ru-RU" dirty="0" smtClean="0"/>
              <a:t>Вариант решения на </a:t>
            </a:r>
            <a:r>
              <a:rPr lang="ru-RU" b="1" dirty="0" smtClean="0"/>
              <a:t>4 балла:</a:t>
            </a:r>
            <a:endParaRPr lang="ru-RU" b="1" dirty="0"/>
          </a:p>
        </p:txBody>
      </p:sp>
      <p:sp>
        <p:nvSpPr>
          <p:cNvPr id="3" name="Содержимое 2"/>
          <p:cNvSpPr>
            <a:spLocks noGrp="1"/>
          </p:cNvSpPr>
          <p:nvPr>
            <p:ph idx="1"/>
          </p:nvPr>
        </p:nvSpPr>
        <p:spPr>
          <a:xfrm>
            <a:off x="214282" y="857232"/>
            <a:ext cx="8715436" cy="5715040"/>
          </a:xfrm>
        </p:spPr>
        <p:txBody>
          <a:bodyPr>
            <a:normAutofit fontScale="47500" lnSpcReduction="20000"/>
          </a:bodyPr>
          <a:lstStyle/>
          <a:p>
            <a:pPr>
              <a:buNone/>
            </a:pPr>
            <a:r>
              <a:rPr lang="en-US" b="1" dirty="0" err="1" smtClean="0"/>
              <a:t>var</a:t>
            </a:r>
            <a:r>
              <a:rPr lang="en-US" b="1" dirty="0" smtClean="0"/>
              <a:t> count: array[1..10] of integer;</a:t>
            </a:r>
            <a:r>
              <a:rPr lang="ru-RU" b="1" dirty="0" smtClean="0"/>
              <a:t> </a:t>
            </a:r>
            <a:r>
              <a:rPr lang="ru-RU" b="1" dirty="0" smtClean="0">
                <a:solidFill>
                  <a:srgbClr val="C00000"/>
                </a:solidFill>
              </a:rPr>
              <a:t>// массив, где индексы- длины, а элементы- 			</a:t>
            </a:r>
            <a:r>
              <a:rPr lang="en-US" b="1" dirty="0" smtClean="0">
                <a:solidFill>
                  <a:srgbClr val="C00000"/>
                </a:solidFill>
              </a:rPr>
              <a:t>	       </a:t>
            </a:r>
            <a:r>
              <a:rPr lang="ru-RU" b="1" dirty="0" smtClean="0">
                <a:solidFill>
                  <a:srgbClr val="C00000"/>
                </a:solidFill>
              </a:rPr>
              <a:t>	        </a:t>
            </a:r>
            <a:r>
              <a:rPr lang="en-US" b="1" dirty="0" smtClean="0">
                <a:solidFill>
                  <a:srgbClr val="C00000"/>
                </a:solidFill>
              </a:rPr>
              <a:t>          </a:t>
            </a:r>
            <a:r>
              <a:rPr lang="ru-RU" b="1" dirty="0" smtClean="0">
                <a:solidFill>
                  <a:srgbClr val="C00000"/>
                </a:solidFill>
              </a:rPr>
              <a:t>// количество чисел соответствующей длины</a:t>
            </a:r>
            <a:endParaRPr lang="ru-RU" dirty="0" smtClean="0">
              <a:solidFill>
                <a:srgbClr val="C00000"/>
              </a:solidFill>
            </a:endParaRPr>
          </a:p>
          <a:p>
            <a:pPr>
              <a:buNone/>
            </a:pPr>
            <a:r>
              <a:rPr lang="en-US" b="1" dirty="0" smtClean="0"/>
              <a:t>    </a:t>
            </a:r>
            <a:r>
              <a:rPr lang="en-US" b="1" dirty="0" err="1" smtClean="0"/>
              <a:t>i</a:t>
            </a:r>
            <a:r>
              <a:rPr lang="en-US" b="1" dirty="0" smtClean="0"/>
              <a:t>, N, s, </a:t>
            </a:r>
            <a:r>
              <a:rPr lang="en-US" b="1" dirty="0" err="1" smtClean="0"/>
              <a:t>minLen</a:t>
            </a:r>
            <a:r>
              <a:rPr lang="en-US" b="1" dirty="0" smtClean="0"/>
              <a:t>, </a:t>
            </a:r>
            <a:r>
              <a:rPr lang="en-US" b="1" dirty="0" err="1" smtClean="0"/>
              <a:t>minCount</a:t>
            </a:r>
            <a:r>
              <a:rPr lang="en-US" b="1" dirty="0" smtClean="0"/>
              <a:t>: integer;</a:t>
            </a:r>
            <a:endParaRPr lang="ru-RU" dirty="0" smtClean="0"/>
          </a:p>
          <a:p>
            <a:pPr>
              <a:buNone/>
            </a:pPr>
            <a:r>
              <a:rPr lang="en-US" b="1" dirty="0" smtClean="0"/>
              <a:t>begin</a:t>
            </a:r>
            <a:endParaRPr lang="ru-RU" dirty="0" smtClean="0"/>
          </a:p>
          <a:p>
            <a:pPr>
              <a:buNone/>
            </a:pPr>
            <a:r>
              <a:rPr lang="en-US" b="1" dirty="0" smtClean="0"/>
              <a:t>  for </a:t>
            </a:r>
            <a:r>
              <a:rPr lang="en-US" b="1" dirty="0" err="1" smtClean="0"/>
              <a:t>i</a:t>
            </a:r>
            <a:r>
              <a:rPr lang="en-US" b="1" dirty="0" smtClean="0"/>
              <a:t>:=1 to 10 do count[</a:t>
            </a:r>
            <a:r>
              <a:rPr lang="en-US" b="1" dirty="0" err="1" smtClean="0"/>
              <a:t>i</a:t>
            </a:r>
            <a:r>
              <a:rPr lang="en-US" b="1" dirty="0" smtClean="0"/>
              <a:t>] := 0;</a:t>
            </a:r>
            <a:r>
              <a:rPr lang="ru-RU" b="1" dirty="0" smtClean="0"/>
              <a:t> </a:t>
            </a:r>
            <a:r>
              <a:rPr lang="en-US" b="1" dirty="0" smtClean="0"/>
              <a:t>	</a:t>
            </a:r>
            <a:r>
              <a:rPr lang="ru-RU" b="1" dirty="0" smtClean="0">
                <a:solidFill>
                  <a:srgbClr val="C00000"/>
                </a:solidFill>
              </a:rPr>
              <a:t>// обнуляем массив (обязательно!)</a:t>
            </a:r>
            <a:endParaRPr lang="ru-RU" dirty="0" smtClean="0">
              <a:solidFill>
                <a:srgbClr val="C00000"/>
              </a:solidFill>
            </a:endParaRPr>
          </a:p>
          <a:p>
            <a:pPr>
              <a:buNone/>
            </a:pPr>
            <a:r>
              <a:rPr lang="en-US" b="1" dirty="0" smtClean="0"/>
              <a:t>  </a:t>
            </a:r>
            <a:r>
              <a:rPr lang="en-US" b="1" dirty="0" err="1" smtClean="0"/>
              <a:t>readln</a:t>
            </a:r>
            <a:r>
              <a:rPr lang="en-US" b="1" dirty="0" smtClean="0"/>
              <a:t>(N);</a:t>
            </a:r>
            <a:r>
              <a:rPr lang="ru-RU" b="1" dirty="0" smtClean="0"/>
              <a:t>		</a:t>
            </a:r>
            <a:r>
              <a:rPr lang="en-US" b="1" dirty="0" smtClean="0"/>
              <a:t>	</a:t>
            </a:r>
            <a:r>
              <a:rPr lang="ru-RU" b="1" dirty="0" smtClean="0">
                <a:solidFill>
                  <a:srgbClr val="C00000"/>
                </a:solidFill>
              </a:rPr>
              <a:t>// вводим количество чисел</a:t>
            </a:r>
            <a:endParaRPr lang="ru-RU" dirty="0" smtClean="0">
              <a:solidFill>
                <a:srgbClr val="C00000"/>
              </a:solidFill>
            </a:endParaRPr>
          </a:p>
          <a:p>
            <a:pPr>
              <a:buNone/>
            </a:pPr>
            <a:r>
              <a:rPr lang="en-US" b="1" dirty="0" smtClean="0"/>
              <a:t>  for </a:t>
            </a:r>
            <a:r>
              <a:rPr lang="en-US" b="1" dirty="0" err="1" smtClean="0"/>
              <a:t>i</a:t>
            </a:r>
            <a:r>
              <a:rPr lang="en-US" b="1" dirty="0" smtClean="0"/>
              <a:t>:=1 to N do begin</a:t>
            </a:r>
            <a:endParaRPr lang="ru-RU" dirty="0" smtClean="0"/>
          </a:p>
          <a:p>
            <a:pPr>
              <a:buNone/>
            </a:pPr>
            <a:r>
              <a:rPr lang="en-US" b="1" dirty="0" smtClean="0"/>
              <a:t>    </a:t>
            </a:r>
            <a:r>
              <a:rPr lang="en-US" b="1" dirty="0" err="1" smtClean="0"/>
              <a:t>readln</a:t>
            </a:r>
            <a:r>
              <a:rPr lang="en-US" b="1" dirty="0" smtClean="0"/>
              <a:t>(s); </a:t>
            </a:r>
            <a:r>
              <a:rPr lang="en-US" b="1" dirty="0" err="1" smtClean="0"/>
              <a:t>len</a:t>
            </a:r>
            <a:r>
              <a:rPr lang="en-US" b="1" dirty="0" smtClean="0"/>
              <a:t>:=0;		</a:t>
            </a:r>
            <a:r>
              <a:rPr lang="ru-RU" b="1" dirty="0" smtClean="0">
                <a:solidFill>
                  <a:srgbClr val="C00000"/>
                </a:solidFill>
              </a:rPr>
              <a:t>// вводим очередное число, длину обнуляем</a:t>
            </a:r>
            <a:endParaRPr lang="ru-RU" dirty="0" smtClean="0">
              <a:solidFill>
                <a:srgbClr val="C00000"/>
              </a:solidFill>
            </a:endParaRPr>
          </a:p>
          <a:p>
            <a:pPr>
              <a:buNone/>
            </a:pPr>
            <a:r>
              <a:rPr lang="ru-RU" dirty="0" smtClean="0"/>
              <a:t> </a:t>
            </a:r>
            <a:r>
              <a:rPr lang="en-US" dirty="0" smtClean="0"/>
              <a:t> </a:t>
            </a:r>
            <a:r>
              <a:rPr lang="en-US" b="1" dirty="0" smtClean="0"/>
              <a:t>while s&lt;&gt;0 do begin		</a:t>
            </a:r>
            <a:r>
              <a:rPr lang="ru-RU" b="1" dirty="0" smtClean="0">
                <a:solidFill>
                  <a:srgbClr val="C00000"/>
                </a:solidFill>
              </a:rPr>
              <a:t>// пока в числе еще есть цифры, выполняем цикл</a:t>
            </a:r>
            <a:endParaRPr lang="en-US" b="1" dirty="0" smtClean="0">
              <a:solidFill>
                <a:srgbClr val="C00000"/>
              </a:solidFill>
            </a:endParaRPr>
          </a:p>
          <a:p>
            <a:pPr>
              <a:buNone/>
            </a:pPr>
            <a:r>
              <a:rPr lang="en-US" b="1" dirty="0" smtClean="0"/>
              <a:t>	</a:t>
            </a:r>
            <a:r>
              <a:rPr lang="en-US" b="1" dirty="0" err="1" smtClean="0"/>
              <a:t>len</a:t>
            </a:r>
            <a:r>
              <a:rPr lang="en-US" b="1" dirty="0" smtClean="0"/>
              <a:t>:=len+1; </a:t>
            </a:r>
            <a:r>
              <a:rPr lang="ru-RU" b="1" dirty="0" smtClean="0"/>
              <a:t>		</a:t>
            </a:r>
            <a:r>
              <a:rPr lang="ru-RU" b="1" dirty="0" smtClean="0">
                <a:solidFill>
                  <a:srgbClr val="C00000"/>
                </a:solidFill>
              </a:rPr>
              <a:t>// считаем количество цифр</a:t>
            </a:r>
            <a:endParaRPr lang="en-US" b="1" dirty="0" smtClean="0">
              <a:solidFill>
                <a:srgbClr val="C00000"/>
              </a:solidFill>
            </a:endParaRPr>
          </a:p>
          <a:p>
            <a:pPr>
              <a:buNone/>
            </a:pPr>
            <a:r>
              <a:rPr lang="en-US" b="1" dirty="0" smtClean="0"/>
              <a:t>	s:=s div 10; end;</a:t>
            </a:r>
            <a:r>
              <a:rPr lang="ru-RU" b="1" dirty="0" smtClean="0"/>
              <a:t>		</a:t>
            </a:r>
            <a:r>
              <a:rPr lang="ru-RU" b="1" dirty="0" smtClean="0">
                <a:solidFill>
                  <a:srgbClr val="C00000"/>
                </a:solidFill>
              </a:rPr>
              <a:t>// избавляемся от цифр в числе (оно нам больше не нужно)</a:t>
            </a:r>
          </a:p>
          <a:p>
            <a:pPr>
              <a:buNone/>
            </a:pPr>
            <a:r>
              <a:rPr lang="en-US" b="1" dirty="0" smtClean="0"/>
              <a:t>    count[</a:t>
            </a:r>
            <a:r>
              <a:rPr lang="en-US" b="1" dirty="0" err="1" smtClean="0"/>
              <a:t>len</a:t>
            </a:r>
            <a:r>
              <a:rPr lang="en-US" b="1" dirty="0" smtClean="0"/>
              <a:t>] := count[</a:t>
            </a:r>
            <a:r>
              <a:rPr lang="en-US" b="1" dirty="0" err="1" smtClean="0"/>
              <a:t>len</a:t>
            </a:r>
            <a:r>
              <a:rPr lang="en-US" b="1" dirty="0" smtClean="0"/>
              <a:t>] + 1;</a:t>
            </a:r>
            <a:r>
              <a:rPr lang="ru-RU" b="1" dirty="0" smtClean="0"/>
              <a:t>	</a:t>
            </a:r>
            <a:r>
              <a:rPr lang="ru-RU" b="1" dirty="0" smtClean="0">
                <a:solidFill>
                  <a:srgbClr val="C00000"/>
                </a:solidFill>
              </a:rPr>
              <a:t>// увеличиваем соответствующий элемент массива на 1</a:t>
            </a:r>
            <a:endParaRPr lang="ru-RU" dirty="0" smtClean="0">
              <a:solidFill>
                <a:srgbClr val="C00000"/>
              </a:solidFill>
            </a:endParaRPr>
          </a:p>
          <a:p>
            <a:pPr>
              <a:buNone/>
            </a:pPr>
            <a:r>
              <a:rPr lang="en-US" b="1" dirty="0" smtClean="0"/>
              <a:t>  end;</a:t>
            </a:r>
            <a:r>
              <a:rPr lang="ru-RU" b="1" dirty="0" smtClean="0"/>
              <a:t>			</a:t>
            </a:r>
            <a:r>
              <a:rPr lang="ru-RU" b="1" dirty="0" smtClean="0">
                <a:solidFill>
                  <a:srgbClr val="C00000"/>
                </a:solidFill>
              </a:rPr>
              <a:t>// и так делаем для каждого введенного числа</a:t>
            </a:r>
            <a:endParaRPr lang="ru-RU" dirty="0" smtClean="0"/>
          </a:p>
          <a:p>
            <a:pPr>
              <a:buNone/>
            </a:pPr>
            <a:r>
              <a:rPr lang="en-US" b="1" dirty="0" err="1" smtClean="0"/>
              <a:t>minCount</a:t>
            </a:r>
            <a:r>
              <a:rPr lang="en-US" b="1" dirty="0" smtClean="0"/>
              <a:t>:=N+1; </a:t>
            </a:r>
          </a:p>
          <a:p>
            <a:pPr>
              <a:buNone/>
            </a:pPr>
            <a:r>
              <a:rPr lang="en-US" b="1" dirty="0" smtClean="0"/>
              <a:t> for </a:t>
            </a:r>
            <a:r>
              <a:rPr lang="en-US" b="1" dirty="0" err="1" smtClean="0"/>
              <a:t>i</a:t>
            </a:r>
            <a:r>
              <a:rPr lang="en-US" b="1" dirty="0" smtClean="0"/>
              <a:t>:=1 to 10 do 		</a:t>
            </a:r>
            <a:r>
              <a:rPr lang="ru-RU" b="1" dirty="0" smtClean="0">
                <a:solidFill>
                  <a:srgbClr val="C00000"/>
                </a:solidFill>
              </a:rPr>
              <a:t>// смотрим в массив</a:t>
            </a:r>
            <a:endParaRPr lang="ru-RU" dirty="0" smtClean="0">
              <a:solidFill>
                <a:srgbClr val="C00000"/>
              </a:solidFill>
            </a:endParaRPr>
          </a:p>
          <a:p>
            <a:pPr>
              <a:buNone/>
            </a:pPr>
            <a:r>
              <a:rPr lang="en-US" b="1" dirty="0" smtClean="0"/>
              <a:t>    if (count[</a:t>
            </a:r>
            <a:r>
              <a:rPr lang="en-US" b="1" dirty="0" err="1" smtClean="0"/>
              <a:t>i</a:t>
            </a:r>
            <a:r>
              <a:rPr lang="en-US" b="1" dirty="0" smtClean="0"/>
              <a:t>] &gt; 0) and (count[</a:t>
            </a:r>
            <a:r>
              <a:rPr lang="en-US" b="1" dirty="0" err="1" smtClean="0"/>
              <a:t>i</a:t>
            </a:r>
            <a:r>
              <a:rPr lang="en-US" b="1" dirty="0" smtClean="0"/>
              <a:t>] &lt; </a:t>
            </a:r>
            <a:r>
              <a:rPr lang="en-US" b="1" dirty="0" err="1" smtClean="0"/>
              <a:t>minCount</a:t>
            </a:r>
            <a:r>
              <a:rPr lang="en-US" b="1" dirty="0" smtClean="0"/>
              <a:t>) then begin</a:t>
            </a:r>
            <a:r>
              <a:rPr lang="ru-RU" b="1" dirty="0" smtClean="0"/>
              <a:t> </a:t>
            </a:r>
            <a:r>
              <a:rPr lang="ru-RU" b="1" dirty="0" smtClean="0">
                <a:solidFill>
                  <a:srgbClr val="C00000"/>
                </a:solidFill>
              </a:rPr>
              <a:t>// если чисел такой длины не 0 и меньше всего</a:t>
            </a:r>
            <a:endParaRPr lang="ru-RU" dirty="0" smtClean="0">
              <a:solidFill>
                <a:srgbClr val="C00000"/>
              </a:solidFill>
            </a:endParaRPr>
          </a:p>
          <a:p>
            <a:pPr>
              <a:buNone/>
            </a:pPr>
            <a:r>
              <a:rPr lang="en-US" b="1" dirty="0" smtClean="0"/>
              <a:t>      </a:t>
            </a:r>
            <a:r>
              <a:rPr lang="en-US" b="1" dirty="0" err="1" smtClean="0"/>
              <a:t>minCount</a:t>
            </a:r>
            <a:r>
              <a:rPr lang="en-US" b="1" dirty="0" smtClean="0"/>
              <a:t> := count[</a:t>
            </a:r>
            <a:r>
              <a:rPr lang="en-US" b="1" dirty="0" err="1" smtClean="0"/>
              <a:t>i</a:t>
            </a:r>
            <a:r>
              <a:rPr lang="en-US" b="1" dirty="0" smtClean="0"/>
              <a:t>];</a:t>
            </a:r>
            <a:r>
              <a:rPr lang="ru-RU" b="1" dirty="0" smtClean="0"/>
              <a:t>	</a:t>
            </a:r>
            <a:r>
              <a:rPr lang="ru-RU" b="1" dirty="0" smtClean="0">
                <a:solidFill>
                  <a:srgbClr val="C00000"/>
                </a:solidFill>
              </a:rPr>
              <a:t>// то запоминаем это количество</a:t>
            </a:r>
            <a:endParaRPr lang="ru-RU" dirty="0" smtClean="0">
              <a:solidFill>
                <a:srgbClr val="C00000"/>
              </a:solidFill>
            </a:endParaRPr>
          </a:p>
          <a:p>
            <a:pPr>
              <a:buNone/>
            </a:pPr>
            <a:r>
              <a:rPr lang="en-US" b="1" dirty="0" smtClean="0"/>
              <a:t>      </a:t>
            </a:r>
            <a:r>
              <a:rPr lang="en-US" b="1" dirty="0" err="1" smtClean="0"/>
              <a:t>minLen</a:t>
            </a:r>
            <a:r>
              <a:rPr lang="en-US" b="1" dirty="0" smtClean="0"/>
              <a:t> := </a:t>
            </a:r>
            <a:r>
              <a:rPr lang="en-US" b="1" dirty="0" err="1" smtClean="0"/>
              <a:t>i</a:t>
            </a:r>
            <a:r>
              <a:rPr lang="en-US" b="1" dirty="0" smtClean="0"/>
              <a:t>;</a:t>
            </a:r>
            <a:r>
              <a:rPr lang="ru-RU" b="1" dirty="0" smtClean="0"/>
              <a:t>		</a:t>
            </a:r>
            <a:r>
              <a:rPr lang="ru-RU" b="1" dirty="0" smtClean="0">
                <a:solidFill>
                  <a:srgbClr val="C00000"/>
                </a:solidFill>
              </a:rPr>
              <a:t>// и длину</a:t>
            </a:r>
            <a:endParaRPr lang="ru-RU" dirty="0" smtClean="0">
              <a:solidFill>
                <a:srgbClr val="C00000"/>
              </a:solidFill>
            </a:endParaRPr>
          </a:p>
          <a:p>
            <a:pPr>
              <a:buNone/>
            </a:pPr>
            <a:r>
              <a:rPr lang="en-US" b="1" dirty="0" smtClean="0"/>
              <a:t>    end;</a:t>
            </a:r>
            <a:endParaRPr lang="ru-RU" dirty="0" smtClean="0"/>
          </a:p>
          <a:p>
            <a:pPr>
              <a:buNone/>
            </a:pPr>
            <a:r>
              <a:rPr lang="en-US" b="1" dirty="0" smtClean="0"/>
              <a:t>  </a:t>
            </a:r>
            <a:r>
              <a:rPr lang="en-US" b="1" dirty="0" err="1" smtClean="0"/>
              <a:t>writeln</a:t>
            </a:r>
            <a:r>
              <a:rPr lang="en-US" b="1" dirty="0" smtClean="0"/>
              <a:t>(</a:t>
            </a:r>
            <a:r>
              <a:rPr lang="en-US" b="1" dirty="0" err="1" smtClean="0"/>
              <a:t>minLen</a:t>
            </a:r>
            <a:r>
              <a:rPr lang="en-US" b="1" dirty="0" smtClean="0"/>
              <a:t>, ' ', </a:t>
            </a:r>
            <a:r>
              <a:rPr lang="en-US" b="1" dirty="0" err="1" smtClean="0"/>
              <a:t>minCount</a:t>
            </a:r>
            <a:r>
              <a:rPr lang="en-US" b="1" dirty="0" smtClean="0"/>
              <a:t>);      </a:t>
            </a:r>
            <a:r>
              <a:rPr lang="ru-RU" b="1" dirty="0" smtClean="0">
                <a:solidFill>
                  <a:srgbClr val="C00000"/>
                </a:solidFill>
              </a:rPr>
              <a:t>// выводим результат</a:t>
            </a:r>
            <a:endParaRPr lang="ru-RU" dirty="0" smtClean="0">
              <a:solidFill>
                <a:srgbClr val="C00000"/>
              </a:solidFill>
            </a:endParaRPr>
          </a:p>
          <a:p>
            <a:pPr>
              <a:buNone/>
            </a:pPr>
            <a:r>
              <a:rPr lang="ru-RU" b="1" dirty="0" err="1" smtClean="0"/>
              <a:t>end</a:t>
            </a:r>
            <a:r>
              <a:rPr lang="ru-RU" b="1" dirty="0" smtClean="0"/>
              <a:t>.</a:t>
            </a:r>
            <a:endParaRPr lang="ru-RU" dirty="0" smtClean="0"/>
          </a:p>
          <a:p>
            <a:pPr>
              <a:buNone/>
            </a:pPr>
            <a:endParaRPr lang="ru-RU"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297106"/>
          </a:xfrm>
        </p:spPr>
        <p:txBody>
          <a:bodyPr>
            <a:normAutofit fontScale="90000"/>
          </a:bodyPr>
          <a:lstStyle/>
          <a:p>
            <a:r>
              <a:rPr lang="ru-RU" dirty="0" smtClean="0"/>
              <a:t>Ссылки на задания, способы решения, разбор некоторых заданий</a:t>
            </a:r>
            <a:r>
              <a:rPr lang="en-US" dirty="0" smtClean="0"/>
              <a:t> (</a:t>
            </a:r>
            <a:r>
              <a:rPr lang="ru-RU" dirty="0" smtClean="0"/>
              <a:t>наиболее полный перечень и регулярное обновление ресурсов:</a:t>
            </a:r>
            <a:endParaRPr lang="ru-RU" dirty="0"/>
          </a:p>
        </p:txBody>
      </p:sp>
      <p:sp>
        <p:nvSpPr>
          <p:cNvPr id="3" name="Содержимое 2"/>
          <p:cNvSpPr>
            <a:spLocks noGrp="1"/>
          </p:cNvSpPr>
          <p:nvPr>
            <p:ph idx="1"/>
          </p:nvPr>
        </p:nvSpPr>
        <p:spPr>
          <a:xfrm>
            <a:off x="457200" y="3214686"/>
            <a:ext cx="8229600" cy="2911477"/>
          </a:xfrm>
        </p:spPr>
        <p:txBody>
          <a:bodyPr/>
          <a:lstStyle/>
          <a:p>
            <a:pPr>
              <a:buNone/>
            </a:pPr>
            <a:r>
              <a:rPr lang="en-US" dirty="0" smtClean="0">
                <a:solidFill>
                  <a:srgbClr val="002060"/>
                </a:solidFill>
              </a:rPr>
              <a:t>http://kpolyakov.spb.ru/</a:t>
            </a:r>
          </a:p>
          <a:p>
            <a:pPr>
              <a:buNone/>
            </a:pP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14290"/>
            <a:ext cx="8715436" cy="6357982"/>
          </a:xfrm>
        </p:spPr>
        <p:txBody>
          <a:bodyPr/>
          <a:lstStyle/>
          <a:p>
            <a:pPr>
              <a:buNone/>
            </a:pPr>
            <a:r>
              <a:rPr lang="ru-RU" b="1" dirty="0" smtClean="0"/>
              <a:t>2.</a:t>
            </a:r>
            <a:r>
              <a:rPr lang="ru-RU" i="1" dirty="0" smtClean="0"/>
              <a:t> Ниже записана рекурсивная процедура:</a:t>
            </a:r>
            <a:endParaRPr lang="ru-RU" dirty="0" smtClean="0"/>
          </a:p>
          <a:p>
            <a:pPr>
              <a:buNone/>
            </a:pPr>
            <a:r>
              <a:rPr lang="en-US" b="1" dirty="0" smtClean="0"/>
              <a:t>procedure F(n: integer);</a:t>
            </a:r>
            <a:endParaRPr lang="ru-RU" dirty="0" smtClean="0"/>
          </a:p>
          <a:p>
            <a:pPr>
              <a:buNone/>
            </a:pPr>
            <a:r>
              <a:rPr lang="en-US" b="1" dirty="0" smtClean="0"/>
              <a:t>begin</a:t>
            </a:r>
            <a:endParaRPr lang="ru-RU" dirty="0" smtClean="0"/>
          </a:p>
          <a:p>
            <a:pPr>
              <a:buNone/>
            </a:pPr>
            <a:r>
              <a:rPr lang="en-US" b="1" dirty="0" smtClean="0"/>
              <a:t>  if n &gt; 1 then begin</a:t>
            </a:r>
            <a:endParaRPr lang="ru-RU" dirty="0" smtClean="0"/>
          </a:p>
          <a:p>
            <a:pPr>
              <a:buNone/>
            </a:pPr>
            <a:r>
              <a:rPr lang="en-US" b="1" dirty="0" smtClean="0"/>
              <a:t>    F(n - 4);</a:t>
            </a:r>
            <a:endParaRPr lang="ru-RU" dirty="0" smtClean="0"/>
          </a:p>
          <a:p>
            <a:pPr>
              <a:buNone/>
            </a:pPr>
            <a:r>
              <a:rPr lang="en-US" b="1" dirty="0" smtClean="0"/>
              <a:t>    write(n);</a:t>
            </a:r>
            <a:endParaRPr lang="ru-RU" dirty="0" smtClean="0"/>
          </a:p>
          <a:p>
            <a:pPr>
              <a:buNone/>
            </a:pPr>
            <a:r>
              <a:rPr lang="en-US" b="1" dirty="0" smtClean="0"/>
              <a:t>    F(n div 2);</a:t>
            </a:r>
            <a:endParaRPr lang="ru-RU" dirty="0" smtClean="0"/>
          </a:p>
          <a:p>
            <a:pPr>
              <a:buNone/>
            </a:pPr>
            <a:r>
              <a:rPr lang="en-US" b="1" dirty="0" smtClean="0"/>
              <a:t>  end;</a:t>
            </a:r>
            <a:endParaRPr lang="ru-RU" dirty="0" smtClean="0"/>
          </a:p>
          <a:p>
            <a:pPr>
              <a:buNone/>
            </a:pPr>
            <a:r>
              <a:rPr lang="en-US" b="1" dirty="0" smtClean="0"/>
              <a:t>end;</a:t>
            </a:r>
            <a:endParaRPr lang="ru-RU" dirty="0" smtClean="0"/>
          </a:p>
          <a:p>
            <a:pPr>
              <a:buNone/>
            </a:pPr>
            <a:r>
              <a:rPr lang="ru-RU" i="1" dirty="0" smtClean="0"/>
              <a:t>Что будет напечатано на экране при выполнении вызова F</a:t>
            </a:r>
            <a:r>
              <a:rPr lang="ru-RU" dirty="0" smtClean="0"/>
              <a:t>(11)</a:t>
            </a:r>
            <a:r>
              <a:rPr lang="ru-RU" i="1" dirty="0" smtClean="0"/>
              <a:t>?</a:t>
            </a: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txBody>
          <a:bodyPr>
            <a:normAutofit fontScale="90000"/>
          </a:bodyPr>
          <a:lstStyle/>
          <a:p>
            <a:r>
              <a:rPr lang="ru-RU" u="sng" dirty="0" smtClean="0"/>
              <a:t>Возможный вариант решения:</a:t>
            </a:r>
            <a:endParaRPr lang="ru-RU" u="sng" dirty="0"/>
          </a:p>
        </p:txBody>
      </p:sp>
      <p:sp>
        <p:nvSpPr>
          <p:cNvPr id="3" name="Содержимое 2"/>
          <p:cNvSpPr>
            <a:spLocks noGrp="1"/>
          </p:cNvSpPr>
          <p:nvPr>
            <p:ph idx="1"/>
          </p:nvPr>
        </p:nvSpPr>
        <p:spPr>
          <a:xfrm>
            <a:off x="214282" y="857232"/>
            <a:ext cx="8715436" cy="5786478"/>
          </a:xfrm>
        </p:spPr>
        <p:txBody>
          <a:bodyPr>
            <a:normAutofit lnSpcReduction="10000"/>
          </a:bodyPr>
          <a:lstStyle/>
          <a:p>
            <a:pPr>
              <a:buNone/>
            </a:pPr>
            <a:r>
              <a:rPr lang="ru-RU" b="1" dirty="0" smtClean="0"/>
              <a:t>F(11)= </a:t>
            </a:r>
            <a:r>
              <a:rPr lang="ru-RU" b="1" dirty="0" smtClean="0">
                <a:solidFill>
                  <a:srgbClr val="C00000"/>
                </a:solidFill>
              </a:rPr>
              <a:t>F(7)</a:t>
            </a:r>
            <a:r>
              <a:rPr lang="ru-RU" b="1" dirty="0" smtClean="0"/>
              <a:t>  11  </a:t>
            </a:r>
            <a:r>
              <a:rPr lang="ru-RU" b="1" dirty="0" smtClean="0">
                <a:solidFill>
                  <a:srgbClr val="FF0000"/>
                </a:solidFill>
              </a:rPr>
              <a:t>F(5)</a:t>
            </a:r>
          </a:p>
          <a:p>
            <a:pPr>
              <a:buNone/>
            </a:pPr>
            <a:r>
              <a:rPr lang="en-US" b="1" dirty="0" smtClean="0">
                <a:solidFill>
                  <a:srgbClr val="C00000"/>
                </a:solidFill>
              </a:rPr>
              <a:t>F(7)</a:t>
            </a:r>
            <a:r>
              <a:rPr lang="en-US" b="1" dirty="0" smtClean="0"/>
              <a:t>= </a:t>
            </a:r>
            <a:r>
              <a:rPr lang="en-US" b="1" dirty="0" smtClean="0">
                <a:solidFill>
                  <a:srgbClr val="FFFF00"/>
                </a:solidFill>
              </a:rPr>
              <a:t>F(3)</a:t>
            </a:r>
            <a:r>
              <a:rPr lang="en-US" b="1" dirty="0" smtClean="0"/>
              <a:t> </a:t>
            </a:r>
            <a:r>
              <a:rPr lang="ru-RU" b="1" dirty="0" smtClean="0"/>
              <a:t> </a:t>
            </a:r>
            <a:r>
              <a:rPr lang="en-US" b="1" dirty="0" smtClean="0"/>
              <a:t>7</a:t>
            </a:r>
            <a:r>
              <a:rPr lang="ru-RU" b="1" dirty="0" smtClean="0"/>
              <a:t> </a:t>
            </a:r>
            <a:r>
              <a:rPr lang="en-US" b="1" dirty="0" smtClean="0"/>
              <a:t> </a:t>
            </a:r>
            <a:r>
              <a:rPr lang="en-US" b="1" dirty="0" smtClean="0">
                <a:solidFill>
                  <a:srgbClr val="FFFF00"/>
                </a:solidFill>
              </a:rPr>
              <a:t>F(3)</a:t>
            </a:r>
            <a:endParaRPr lang="ru-RU" dirty="0" smtClean="0">
              <a:solidFill>
                <a:srgbClr val="FFFF00"/>
              </a:solidFill>
            </a:endParaRPr>
          </a:p>
          <a:p>
            <a:pPr>
              <a:buNone/>
            </a:pPr>
            <a:r>
              <a:rPr lang="en-US" b="1" dirty="0" smtClean="0">
                <a:solidFill>
                  <a:srgbClr val="FF0000"/>
                </a:solidFill>
              </a:rPr>
              <a:t>F(5)</a:t>
            </a:r>
            <a:r>
              <a:rPr lang="en-US" b="1" dirty="0" smtClean="0"/>
              <a:t>= F(1) </a:t>
            </a:r>
            <a:r>
              <a:rPr lang="ru-RU" b="1" dirty="0" smtClean="0"/>
              <a:t> </a:t>
            </a:r>
            <a:r>
              <a:rPr lang="en-US" b="1" dirty="0" smtClean="0"/>
              <a:t>5</a:t>
            </a:r>
            <a:r>
              <a:rPr lang="ru-RU" b="1" dirty="0" smtClean="0"/>
              <a:t> </a:t>
            </a:r>
            <a:r>
              <a:rPr lang="en-US" b="1" dirty="0" smtClean="0"/>
              <a:t> F(2)</a:t>
            </a:r>
            <a:r>
              <a:rPr lang="ru-RU" b="1" dirty="0" smtClean="0"/>
              <a:t> = </a:t>
            </a:r>
            <a:r>
              <a:rPr lang="en-US" b="1" dirty="0" smtClean="0"/>
              <a:t>5</a:t>
            </a:r>
            <a:r>
              <a:rPr lang="ru-RU" b="1" dirty="0" smtClean="0"/>
              <a:t> </a:t>
            </a:r>
            <a:r>
              <a:rPr lang="en-US" b="1" dirty="0" smtClean="0"/>
              <a:t> </a:t>
            </a:r>
            <a:r>
              <a:rPr lang="en-US" b="1" dirty="0" smtClean="0">
                <a:solidFill>
                  <a:srgbClr val="00B050"/>
                </a:solidFill>
              </a:rPr>
              <a:t>F(2)</a:t>
            </a:r>
            <a:endParaRPr lang="ru-RU" dirty="0" smtClean="0">
              <a:solidFill>
                <a:srgbClr val="00B050"/>
              </a:solidFill>
            </a:endParaRPr>
          </a:p>
          <a:p>
            <a:pPr>
              <a:buNone/>
            </a:pPr>
            <a:r>
              <a:rPr lang="ru-RU" b="1" dirty="0" smtClean="0">
                <a:solidFill>
                  <a:srgbClr val="FFFF00"/>
                </a:solidFill>
              </a:rPr>
              <a:t>F(3)</a:t>
            </a:r>
            <a:r>
              <a:rPr lang="ru-RU" b="1" dirty="0" smtClean="0"/>
              <a:t>= F(-1)  3  F(1) = 3</a:t>
            </a:r>
            <a:endParaRPr lang="ru-RU" dirty="0" smtClean="0"/>
          </a:p>
          <a:p>
            <a:pPr>
              <a:buNone/>
            </a:pPr>
            <a:r>
              <a:rPr lang="ru-RU" b="1" dirty="0" smtClean="0">
                <a:solidFill>
                  <a:srgbClr val="00B050"/>
                </a:solidFill>
              </a:rPr>
              <a:t>F(</a:t>
            </a:r>
            <a:r>
              <a:rPr lang="en-US" b="1" dirty="0" smtClean="0">
                <a:solidFill>
                  <a:srgbClr val="00B050"/>
                </a:solidFill>
              </a:rPr>
              <a:t>2</a:t>
            </a:r>
            <a:r>
              <a:rPr lang="ru-RU" b="1" dirty="0" smtClean="0">
                <a:solidFill>
                  <a:srgbClr val="00B050"/>
                </a:solidFill>
              </a:rPr>
              <a:t>)</a:t>
            </a:r>
            <a:r>
              <a:rPr lang="ru-RU" b="1" dirty="0" smtClean="0"/>
              <a:t>= F(-</a:t>
            </a:r>
            <a:r>
              <a:rPr lang="en-US" b="1" dirty="0" smtClean="0"/>
              <a:t>2</a:t>
            </a:r>
            <a:r>
              <a:rPr lang="ru-RU" b="1" dirty="0" smtClean="0"/>
              <a:t>)  </a:t>
            </a:r>
            <a:r>
              <a:rPr lang="en-US" b="1" dirty="0" smtClean="0"/>
              <a:t>2</a:t>
            </a:r>
            <a:r>
              <a:rPr lang="ru-RU" b="1" dirty="0" smtClean="0"/>
              <a:t>  F(</a:t>
            </a:r>
            <a:r>
              <a:rPr lang="en-US" b="1" dirty="0" smtClean="0"/>
              <a:t>0</a:t>
            </a:r>
            <a:r>
              <a:rPr lang="ru-RU" b="1" dirty="0" smtClean="0"/>
              <a:t>) = </a:t>
            </a:r>
            <a:r>
              <a:rPr lang="en-US" b="1" dirty="0" smtClean="0"/>
              <a:t>2</a:t>
            </a:r>
            <a:endParaRPr lang="ru-RU" b="1" dirty="0" smtClean="0"/>
          </a:p>
          <a:p>
            <a:pPr>
              <a:buNone/>
            </a:pPr>
            <a:r>
              <a:rPr lang="ru-RU" b="1" i="1" dirty="0" smtClean="0"/>
              <a:t>«поднимаемся»</a:t>
            </a:r>
            <a:r>
              <a:rPr lang="ru-RU" b="1" i="1" dirty="0" smtClean="0"/>
              <a:t>:</a:t>
            </a:r>
            <a:endParaRPr lang="ru-RU" b="1" i="1" dirty="0" smtClean="0"/>
          </a:p>
          <a:p>
            <a:pPr>
              <a:buNone/>
            </a:pPr>
            <a:r>
              <a:rPr lang="ru-RU" b="1" dirty="0" smtClean="0">
                <a:solidFill>
                  <a:srgbClr val="FF0000"/>
                </a:solidFill>
              </a:rPr>
              <a:t>F(5)</a:t>
            </a:r>
            <a:r>
              <a:rPr lang="ru-RU" b="1" dirty="0" smtClean="0"/>
              <a:t>= 5 F(2)</a:t>
            </a:r>
            <a:r>
              <a:rPr lang="en-US" b="1" dirty="0" smtClean="0"/>
              <a:t> = 52</a:t>
            </a:r>
            <a:endParaRPr lang="ru-RU" dirty="0" smtClean="0"/>
          </a:p>
          <a:p>
            <a:pPr>
              <a:buNone/>
            </a:pPr>
            <a:r>
              <a:rPr lang="en-US" b="1" dirty="0" smtClean="0">
                <a:solidFill>
                  <a:srgbClr val="C00000"/>
                </a:solidFill>
              </a:rPr>
              <a:t>F(7)</a:t>
            </a:r>
            <a:r>
              <a:rPr lang="en-US" b="1" dirty="0" smtClean="0"/>
              <a:t>= F(3)</a:t>
            </a:r>
            <a:r>
              <a:rPr lang="ru-RU" b="1" dirty="0" smtClean="0"/>
              <a:t> </a:t>
            </a:r>
            <a:r>
              <a:rPr lang="en-US" b="1" dirty="0" smtClean="0"/>
              <a:t> 7 </a:t>
            </a:r>
            <a:r>
              <a:rPr lang="ru-RU" b="1" dirty="0" smtClean="0"/>
              <a:t> </a:t>
            </a:r>
            <a:r>
              <a:rPr lang="en-US" b="1" dirty="0" smtClean="0"/>
              <a:t>F(3) = 373</a:t>
            </a:r>
            <a:endParaRPr lang="ru-RU" dirty="0" smtClean="0"/>
          </a:p>
          <a:p>
            <a:pPr>
              <a:buNone/>
            </a:pPr>
            <a:r>
              <a:rPr lang="ru-RU" b="1" dirty="0" smtClean="0"/>
              <a:t>F(11)= F(7)  11  F(5) = 3731152</a:t>
            </a:r>
          </a:p>
          <a:p>
            <a:pPr>
              <a:buNone/>
            </a:pPr>
            <a:r>
              <a:rPr lang="ru-RU" dirty="0" smtClean="0"/>
              <a:t>Ответ:  </a:t>
            </a:r>
            <a:r>
              <a:rPr lang="ru-RU" b="1" dirty="0" smtClean="0"/>
              <a:t>3731152</a:t>
            </a:r>
            <a:r>
              <a:rPr lang="ru-RU" dirty="0" smtClean="0"/>
              <a:t>.</a:t>
            </a:r>
            <a:endParaRPr lang="ru-RU" dirty="0"/>
          </a:p>
        </p:txBody>
      </p:sp>
      <p:sp>
        <p:nvSpPr>
          <p:cNvPr id="16" name="Прямоугольник 15"/>
          <p:cNvSpPr/>
          <p:nvPr/>
        </p:nvSpPr>
        <p:spPr>
          <a:xfrm>
            <a:off x="5357818" y="1285860"/>
            <a:ext cx="3143272" cy="321471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smtClean="0">
                <a:solidFill>
                  <a:schemeClr val="tx1"/>
                </a:solidFill>
              </a:rPr>
              <a:t>procedure F(n: integer);</a:t>
            </a:r>
            <a:endParaRPr lang="ru-RU" sz="2000" dirty="0" smtClean="0">
              <a:solidFill>
                <a:schemeClr val="tx1"/>
              </a:solidFill>
            </a:endParaRPr>
          </a:p>
          <a:p>
            <a:r>
              <a:rPr lang="en-US" sz="2000" b="1" dirty="0" smtClean="0">
                <a:solidFill>
                  <a:schemeClr val="tx1"/>
                </a:solidFill>
              </a:rPr>
              <a:t>begin</a:t>
            </a:r>
            <a:endParaRPr lang="ru-RU" sz="2000" dirty="0" smtClean="0">
              <a:solidFill>
                <a:schemeClr val="tx1"/>
              </a:solidFill>
            </a:endParaRPr>
          </a:p>
          <a:p>
            <a:r>
              <a:rPr lang="en-US" sz="2000" b="1" dirty="0" smtClean="0">
                <a:solidFill>
                  <a:schemeClr val="tx1"/>
                </a:solidFill>
              </a:rPr>
              <a:t>  if n &gt; 1 then begin</a:t>
            </a:r>
            <a:endParaRPr lang="ru-RU" sz="2000" dirty="0" smtClean="0">
              <a:solidFill>
                <a:schemeClr val="tx1"/>
              </a:solidFill>
            </a:endParaRPr>
          </a:p>
          <a:p>
            <a:r>
              <a:rPr lang="en-US" sz="2000" b="1" dirty="0" smtClean="0">
                <a:solidFill>
                  <a:schemeClr val="tx1"/>
                </a:solidFill>
              </a:rPr>
              <a:t>    F(n - 4);</a:t>
            </a:r>
            <a:endParaRPr lang="ru-RU" sz="2000" dirty="0" smtClean="0">
              <a:solidFill>
                <a:schemeClr val="tx1"/>
              </a:solidFill>
            </a:endParaRPr>
          </a:p>
          <a:p>
            <a:r>
              <a:rPr lang="en-US" sz="2000" b="1" dirty="0" smtClean="0">
                <a:solidFill>
                  <a:schemeClr val="tx1"/>
                </a:solidFill>
              </a:rPr>
              <a:t>    write(n);</a:t>
            </a:r>
            <a:endParaRPr lang="ru-RU" sz="2000" dirty="0" smtClean="0">
              <a:solidFill>
                <a:schemeClr val="tx1"/>
              </a:solidFill>
            </a:endParaRPr>
          </a:p>
          <a:p>
            <a:r>
              <a:rPr lang="en-US" sz="2000" b="1" dirty="0" smtClean="0">
                <a:solidFill>
                  <a:schemeClr val="tx1"/>
                </a:solidFill>
              </a:rPr>
              <a:t>    F(n div 2);</a:t>
            </a:r>
            <a:endParaRPr lang="ru-RU" sz="2000" dirty="0" smtClean="0">
              <a:solidFill>
                <a:schemeClr val="tx1"/>
              </a:solidFill>
            </a:endParaRPr>
          </a:p>
          <a:p>
            <a:r>
              <a:rPr lang="en-US" sz="2000" b="1" dirty="0" smtClean="0">
                <a:solidFill>
                  <a:schemeClr val="tx1"/>
                </a:solidFill>
              </a:rPr>
              <a:t>  end;</a:t>
            </a:r>
            <a:endParaRPr lang="ru-RU" sz="2000" dirty="0" smtClean="0">
              <a:solidFill>
                <a:schemeClr val="tx1"/>
              </a:solidFill>
            </a:endParaRPr>
          </a:p>
          <a:p>
            <a:r>
              <a:rPr lang="en-US" sz="2000" b="1" dirty="0" smtClean="0">
                <a:solidFill>
                  <a:schemeClr val="tx1"/>
                </a:solidFill>
              </a:rPr>
              <a:t>end;</a:t>
            </a:r>
            <a:endParaRPr lang="ru-RU" sz="2000" dirty="0" smtClean="0">
              <a:solidFill>
                <a:schemeClr val="tx1"/>
              </a:solidFill>
            </a:endParaRPr>
          </a:p>
          <a:p>
            <a:pPr algn="ct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2594"/>
          </a:xfrm>
        </p:spPr>
        <p:txBody>
          <a:bodyPr>
            <a:normAutofit fontScale="90000"/>
          </a:bodyPr>
          <a:lstStyle/>
          <a:p>
            <a:r>
              <a:rPr lang="ru-RU" dirty="0" smtClean="0"/>
              <a:t>Задание №18</a:t>
            </a:r>
            <a:endParaRPr lang="ru-RU" dirty="0"/>
          </a:p>
        </p:txBody>
      </p:sp>
      <p:sp>
        <p:nvSpPr>
          <p:cNvPr id="3" name="Содержимое 2"/>
          <p:cNvSpPr>
            <a:spLocks noGrp="1"/>
          </p:cNvSpPr>
          <p:nvPr>
            <p:ph idx="1"/>
          </p:nvPr>
        </p:nvSpPr>
        <p:spPr>
          <a:xfrm>
            <a:off x="214282" y="928670"/>
            <a:ext cx="8715436" cy="1357322"/>
          </a:xfrm>
        </p:spPr>
        <p:txBody>
          <a:bodyPr/>
          <a:lstStyle/>
          <a:p>
            <a:pPr>
              <a:buNone/>
            </a:pPr>
            <a:r>
              <a:rPr lang="ru-RU" sz="2000" i="1" dirty="0" smtClean="0"/>
              <a:t>Укажите </a:t>
            </a:r>
            <a:r>
              <a:rPr lang="ru-RU" sz="2000" b="1" i="1" dirty="0" smtClean="0"/>
              <a:t>наименьшее целое</a:t>
            </a:r>
            <a:r>
              <a:rPr lang="ru-RU" sz="2000" i="1" dirty="0" smtClean="0"/>
              <a:t> значение А, при котором выражение</a:t>
            </a:r>
            <a:endParaRPr lang="ru-RU" sz="2000" b="1" dirty="0" smtClean="0"/>
          </a:p>
          <a:p>
            <a:pPr>
              <a:buNone/>
            </a:pPr>
            <a:r>
              <a:rPr lang="ru-RU" sz="2000" b="1" dirty="0" smtClean="0"/>
              <a:t>(</a:t>
            </a:r>
            <a:r>
              <a:rPr lang="ru-RU" sz="2000" b="1" i="1" dirty="0" err="1" smtClean="0"/>
              <a:t>y</a:t>
            </a:r>
            <a:r>
              <a:rPr lang="ru-RU" sz="2000" b="1" i="1" dirty="0" smtClean="0"/>
              <a:t> </a:t>
            </a:r>
            <a:r>
              <a:rPr lang="ru-RU" sz="2000" b="1" dirty="0" smtClean="0"/>
              <a:t>+ 3</a:t>
            </a:r>
            <a:r>
              <a:rPr lang="ru-RU" sz="2000" b="1" i="1" dirty="0" smtClean="0"/>
              <a:t>x</a:t>
            </a:r>
            <a:r>
              <a:rPr lang="ru-RU" sz="2000" b="1" dirty="0" smtClean="0"/>
              <a:t> &lt; </a:t>
            </a:r>
            <a:r>
              <a:rPr lang="ru-RU" sz="2000" b="1" i="1" dirty="0" smtClean="0"/>
              <a:t>A</a:t>
            </a:r>
            <a:r>
              <a:rPr lang="ru-RU" sz="2000" b="1" dirty="0" smtClean="0"/>
              <a:t>) ∨ (2</a:t>
            </a:r>
            <a:r>
              <a:rPr lang="ru-RU" sz="2000" b="1" i="1" dirty="0" smtClean="0"/>
              <a:t>y +</a:t>
            </a:r>
            <a:r>
              <a:rPr lang="ru-RU" sz="2000" b="1" i="1" dirty="0" err="1" smtClean="0"/>
              <a:t>x</a:t>
            </a:r>
            <a:r>
              <a:rPr lang="ru-RU" sz="2000" b="1" dirty="0" smtClean="0"/>
              <a:t> &gt; 50) ∨ (4</a:t>
            </a:r>
            <a:r>
              <a:rPr lang="ru-RU" sz="2000" b="1" i="1" dirty="0" smtClean="0"/>
              <a:t>y</a:t>
            </a:r>
            <a:r>
              <a:rPr lang="ru-RU" sz="2000" b="1" dirty="0" smtClean="0"/>
              <a:t> –</a:t>
            </a:r>
            <a:r>
              <a:rPr lang="ru-RU" sz="2000" b="1" i="1" dirty="0" smtClean="0"/>
              <a:t> </a:t>
            </a:r>
            <a:r>
              <a:rPr lang="ru-RU" sz="2000" b="1" i="1" dirty="0" err="1" smtClean="0"/>
              <a:t>x</a:t>
            </a:r>
            <a:r>
              <a:rPr lang="ru-RU" sz="2000" b="1" dirty="0" smtClean="0"/>
              <a:t> </a:t>
            </a:r>
            <a:r>
              <a:rPr lang="en-US" sz="2000" b="1" dirty="0" smtClean="0"/>
              <a:t>&lt; 4</a:t>
            </a:r>
            <a:r>
              <a:rPr lang="ru-RU" sz="2000" b="1" dirty="0" smtClean="0"/>
              <a:t>0)</a:t>
            </a:r>
          </a:p>
          <a:p>
            <a:pPr>
              <a:buNone/>
            </a:pPr>
            <a:r>
              <a:rPr lang="ru-RU" sz="2000" dirty="0" smtClean="0"/>
              <a:t>истинно для любых целых положительных значений </a:t>
            </a:r>
            <a:r>
              <a:rPr lang="ru-RU" sz="2000" i="1" dirty="0" err="1" smtClean="0"/>
              <a:t>x</a:t>
            </a:r>
            <a:r>
              <a:rPr lang="ru-RU" sz="2000" dirty="0" smtClean="0"/>
              <a:t> и </a:t>
            </a:r>
            <a:r>
              <a:rPr lang="ru-RU" sz="2000" i="1" dirty="0" err="1" smtClean="0"/>
              <a:t>y</a:t>
            </a:r>
            <a:r>
              <a:rPr lang="ru-RU" sz="2000" dirty="0" smtClean="0"/>
              <a:t>.</a:t>
            </a:r>
            <a:endParaRPr lang="ru-RU" sz="2000" b="1" dirty="0" smtClean="0"/>
          </a:p>
          <a:p>
            <a:pPr>
              <a:buNone/>
            </a:pPr>
            <a:endParaRPr lang="ru-RU" dirty="0"/>
          </a:p>
        </p:txBody>
      </p:sp>
      <p:sp>
        <p:nvSpPr>
          <p:cNvPr id="35874" name="Rectangle 3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pSp>
        <p:nvGrpSpPr>
          <p:cNvPr id="35841" name="Group 1"/>
          <p:cNvGrpSpPr>
            <a:grpSpLocks noChangeAspect="1"/>
          </p:cNvGrpSpPr>
          <p:nvPr/>
        </p:nvGrpSpPr>
        <p:grpSpPr bwMode="auto">
          <a:xfrm>
            <a:off x="428596" y="2571744"/>
            <a:ext cx="5000660" cy="3272515"/>
            <a:chOff x="3210" y="11025"/>
            <a:chExt cx="3878" cy="2538"/>
          </a:xfrm>
        </p:grpSpPr>
        <p:sp>
          <p:nvSpPr>
            <p:cNvPr id="35873" name="AutoShape 33"/>
            <p:cNvSpPr>
              <a:spLocks noChangeAspect="1" noChangeArrowheads="1" noTextEdit="1"/>
            </p:cNvSpPr>
            <p:nvPr/>
          </p:nvSpPr>
          <p:spPr bwMode="auto">
            <a:xfrm>
              <a:off x="3210" y="11025"/>
              <a:ext cx="3878" cy="2538"/>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35872" name="Freeform 32" descr="Светлый диагональный 2"/>
            <p:cNvSpPr>
              <a:spLocks/>
            </p:cNvSpPr>
            <p:nvPr/>
          </p:nvSpPr>
          <p:spPr bwMode="auto">
            <a:xfrm>
              <a:off x="3679" y="12173"/>
              <a:ext cx="875" cy="545"/>
            </a:xfrm>
            <a:custGeom>
              <a:avLst/>
              <a:gdLst/>
              <a:ahLst/>
              <a:cxnLst>
                <a:cxn ang="0">
                  <a:pos x="0" y="545"/>
                </a:cxn>
                <a:cxn ang="0">
                  <a:pos x="1" y="0"/>
                </a:cxn>
                <a:cxn ang="0">
                  <a:pos x="875" y="380"/>
                </a:cxn>
                <a:cxn ang="0">
                  <a:pos x="0" y="545"/>
                </a:cxn>
              </a:cxnLst>
              <a:rect l="0" t="0" r="r" b="b"/>
              <a:pathLst>
                <a:path w="875" h="545">
                  <a:moveTo>
                    <a:pt x="0" y="545"/>
                  </a:moveTo>
                  <a:lnTo>
                    <a:pt x="1" y="0"/>
                  </a:lnTo>
                  <a:lnTo>
                    <a:pt x="875" y="380"/>
                  </a:lnTo>
                  <a:lnTo>
                    <a:pt x="0" y="545"/>
                  </a:lnTo>
                  <a:close/>
                </a:path>
              </a:pathLst>
            </a:custGeom>
            <a:pattFill prst="ltUpDiag">
              <a:fgClr>
                <a:srgbClr val="000000"/>
              </a:fgClr>
              <a:bgClr>
                <a:srgbClr val="FFFFFF"/>
              </a:bgClr>
            </a:pattFill>
            <a:ln w="9525">
              <a:no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35871" name="Freeform 31"/>
            <p:cNvSpPr>
              <a:spLocks/>
            </p:cNvSpPr>
            <p:nvPr/>
          </p:nvSpPr>
          <p:spPr bwMode="auto">
            <a:xfrm>
              <a:off x="3650" y="11095"/>
              <a:ext cx="3429" cy="2081"/>
            </a:xfrm>
            <a:custGeom>
              <a:avLst/>
              <a:gdLst/>
              <a:ahLst/>
              <a:cxnLst>
                <a:cxn ang="0">
                  <a:pos x="0" y="0"/>
                </a:cxn>
                <a:cxn ang="0">
                  <a:pos x="0" y="2080"/>
                </a:cxn>
                <a:cxn ang="0">
                  <a:pos x="2310" y="2080"/>
                </a:cxn>
              </a:cxnLst>
              <a:rect l="0" t="0" r="r" b="b"/>
              <a:pathLst>
                <a:path w="2310" h="2080">
                  <a:moveTo>
                    <a:pt x="0" y="0"/>
                  </a:moveTo>
                  <a:lnTo>
                    <a:pt x="0" y="2080"/>
                  </a:lnTo>
                  <a:lnTo>
                    <a:pt x="2310" y="2080"/>
                  </a:lnTo>
                </a:path>
              </a:pathLst>
            </a:custGeom>
            <a:noFill/>
            <a:ln w="9525">
              <a:solidFill>
                <a:srgbClr val="000000"/>
              </a:solidFill>
              <a:round/>
              <a:headEnd type="triangle" w="med" len="lg"/>
              <a:tailEnd type="triangle" w="med" len="lg"/>
            </a:ln>
          </p:spPr>
          <p:txBody>
            <a:bodyPr vert="horz" wrap="square" lIns="91440" tIns="45720" rIns="91440" bIns="45720" numCol="1" anchor="t" anchorCtr="0" compatLnSpc="1">
              <a:prstTxWarp prst="textNoShape">
                <a:avLst/>
              </a:prstTxWarp>
            </a:bodyPr>
            <a:lstStyle/>
            <a:p>
              <a:endParaRPr lang="ru-RU"/>
            </a:p>
          </p:txBody>
        </p:sp>
        <p:sp>
          <p:nvSpPr>
            <p:cNvPr id="35870" name="Text Box 30"/>
            <p:cNvSpPr txBox="1">
              <a:spLocks noChangeArrowheads="1"/>
            </p:cNvSpPr>
            <p:nvPr/>
          </p:nvSpPr>
          <p:spPr bwMode="auto">
            <a:xfrm>
              <a:off x="3210" y="11025"/>
              <a:ext cx="380" cy="34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1" u="none" strike="noStrike" cap="none" normalizeH="0" baseline="0" smtClean="0">
                  <a:ln>
                    <a:noFill/>
                  </a:ln>
                  <a:solidFill>
                    <a:schemeClr val="tx1"/>
                  </a:solidFill>
                  <a:effectLst/>
                  <a:latin typeface="Century Schoolbook" pitchFamily="18" charset="0"/>
                  <a:ea typeface="Calibri" pitchFamily="34" charset="0"/>
                  <a:cs typeface="Times New Roman" pitchFamily="18" charset="0"/>
                </a:rPr>
                <a:t>y</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5869" name="Text Box 29"/>
            <p:cNvSpPr txBox="1">
              <a:spLocks noChangeArrowheads="1"/>
            </p:cNvSpPr>
            <p:nvPr/>
          </p:nvSpPr>
          <p:spPr bwMode="auto">
            <a:xfrm>
              <a:off x="6690" y="13216"/>
              <a:ext cx="381" cy="34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1" u="none" strike="noStrike" cap="none" normalizeH="0" baseline="0" smtClean="0">
                  <a:ln>
                    <a:noFill/>
                  </a:ln>
                  <a:solidFill>
                    <a:schemeClr val="tx1"/>
                  </a:solidFill>
                  <a:effectLst/>
                  <a:latin typeface="Century Schoolbook" pitchFamily="18" charset="0"/>
                  <a:ea typeface="Calibri" pitchFamily="34" charset="0"/>
                  <a:cs typeface="Times New Roman" pitchFamily="18" charset="0"/>
                </a:rPr>
                <a:t>x</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5868" name="Text Box 28"/>
            <p:cNvSpPr txBox="1">
              <a:spLocks noChangeArrowheads="1"/>
            </p:cNvSpPr>
            <p:nvPr/>
          </p:nvSpPr>
          <p:spPr bwMode="auto">
            <a:xfrm>
              <a:off x="3233" y="11435"/>
              <a:ext cx="380" cy="34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entury Schoolbook" pitchFamily="18" charset="0"/>
                  <a:ea typeface="Calibri" pitchFamily="34" charset="0"/>
                  <a:cs typeface="Times New Roman" pitchFamily="18" charset="0"/>
                </a:rPr>
                <a:t>40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5867" name="Text Box 27"/>
            <p:cNvSpPr txBox="1">
              <a:spLocks noChangeArrowheads="1"/>
            </p:cNvSpPr>
            <p:nvPr/>
          </p:nvSpPr>
          <p:spPr bwMode="auto">
            <a:xfrm>
              <a:off x="3906" y="13215"/>
              <a:ext cx="380" cy="348"/>
            </a:xfrm>
            <a:prstGeom prst="rect">
              <a:avLst/>
            </a:prstGeom>
            <a:solidFill>
              <a:srgbClr val="FFFFFF"/>
            </a:solid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entury Schoolbook" pitchFamily="18" charset="0"/>
                  <a:ea typeface="Calibri" pitchFamily="34" charset="0"/>
                  <a:cs typeface="Times New Roman" pitchFamily="18" charset="0"/>
                </a:rPr>
                <a:t>10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5866" name="Line 26"/>
            <p:cNvSpPr>
              <a:spLocks noChangeShapeType="1"/>
            </p:cNvSpPr>
            <p:nvPr/>
          </p:nvSpPr>
          <p:spPr bwMode="auto">
            <a:xfrm>
              <a:off x="4551" y="13121"/>
              <a:ext cx="1" cy="119"/>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35865" name="Line 25"/>
            <p:cNvSpPr>
              <a:spLocks noChangeShapeType="1"/>
            </p:cNvSpPr>
            <p:nvPr/>
          </p:nvSpPr>
          <p:spPr bwMode="auto">
            <a:xfrm rot="-5400000">
              <a:off x="3647" y="12677"/>
              <a:ext cx="1" cy="119"/>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35864" name="Line 24"/>
            <p:cNvSpPr>
              <a:spLocks noChangeShapeType="1"/>
            </p:cNvSpPr>
            <p:nvPr/>
          </p:nvSpPr>
          <p:spPr bwMode="auto">
            <a:xfrm>
              <a:off x="4804" y="11223"/>
              <a:ext cx="793" cy="1977"/>
            </a:xfrm>
            <a:prstGeom prst="line">
              <a:avLst/>
            </a:prstGeom>
            <a:noFill/>
            <a:ln w="9525">
              <a:solidFill>
                <a:srgbClr val="FF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35863" name="Text Box 23"/>
            <p:cNvSpPr txBox="1">
              <a:spLocks noChangeArrowheads="1"/>
            </p:cNvSpPr>
            <p:nvPr/>
          </p:nvSpPr>
          <p:spPr bwMode="auto">
            <a:xfrm>
              <a:off x="5134" y="11444"/>
              <a:ext cx="1244" cy="34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1" u="none" strike="noStrike" cap="none" normalizeH="0" baseline="0" dirty="0" smtClean="0">
                  <a:ln>
                    <a:noFill/>
                  </a:ln>
                  <a:solidFill>
                    <a:srgbClr val="FF0000"/>
                  </a:solidFill>
                  <a:effectLst/>
                  <a:latin typeface="Century Schoolbook" pitchFamily="18" charset="0"/>
                  <a:ea typeface="Calibri" pitchFamily="34" charset="0"/>
                  <a:cs typeface="Times New Roman" pitchFamily="18" charset="0"/>
                </a:rPr>
                <a:t>y</a:t>
              </a:r>
              <a:r>
                <a:rPr kumimoji="0" lang="en-US" b="1" i="0" u="none" strike="noStrike" cap="none" normalizeH="0" baseline="0" dirty="0" smtClean="0">
                  <a:ln>
                    <a:noFill/>
                  </a:ln>
                  <a:solidFill>
                    <a:srgbClr val="FF0000"/>
                  </a:solidFill>
                  <a:effectLst/>
                  <a:latin typeface="Century Schoolbook" pitchFamily="18" charset="0"/>
                  <a:ea typeface="Calibri" pitchFamily="34" charset="0"/>
                  <a:cs typeface="Times New Roman" pitchFamily="18" charset="0"/>
                </a:rPr>
                <a:t> = –3</a:t>
              </a:r>
              <a:r>
                <a:rPr kumimoji="0" lang="en-US" b="1" i="1" u="none" strike="noStrike" cap="none" normalizeH="0" baseline="0" dirty="0" smtClean="0">
                  <a:ln>
                    <a:noFill/>
                  </a:ln>
                  <a:solidFill>
                    <a:srgbClr val="FF0000"/>
                  </a:solidFill>
                  <a:effectLst/>
                  <a:latin typeface="Century Schoolbook" pitchFamily="18" charset="0"/>
                  <a:ea typeface="Calibri" pitchFamily="34" charset="0"/>
                  <a:cs typeface="Times New Roman" pitchFamily="18" charset="0"/>
                </a:rPr>
                <a:t>x </a:t>
              </a:r>
              <a:r>
                <a:rPr kumimoji="0" lang="en-US" b="1" i="0" u="none" strike="noStrike" cap="none" normalizeH="0" baseline="0" dirty="0" smtClean="0">
                  <a:ln>
                    <a:noFill/>
                  </a:ln>
                  <a:solidFill>
                    <a:srgbClr val="FF0000"/>
                  </a:solidFill>
                  <a:effectLst/>
                  <a:latin typeface="Century Schoolbook" pitchFamily="18" charset="0"/>
                  <a:ea typeface="Calibri" pitchFamily="34" charset="0"/>
                  <a:cs typeface="Times New Roman" pitchFamily="18" charset="0"/>
                </a:rPr>
                <a:t>+ </a:t>
              </a:r>
              <a:r>
                <a:rPr kumimoji="0" lang="en-US" b="1" i="1" u="none" strike="noStrike" cap="none" normalizeH="0" baseline="0" dirty="0" smtClean="0">
                  <a:ln>
                    <a:noFill/>
                  </a:ln>
                  <a:solidFill>
                    <a:srgbClr val="FF0000"/>
                  </a:solidFill>
                  <a:effectLst/>
                  <a:latin typeface="Century Schoolbook" pitchFamily="18" charset="0"/>
                  <a:ea typeface="Calibri" pitchFamily="34" charset="0"/>
                  <a:cs typeface="Times New Roman" pitchFamily="18" charset="0"/>
                </a:rPr>
                <a:t>A</a:t>
              </a:r>
              <a:endParaRPr kumimoji="0" lang="en-US" b="1" i="0" u="none" strike="noStrike" cap="none" normalizeH="0" baseline="0" dirty="0" smtClean="0">
                <a:ln>
                  <a:noFill/>
                </a:ln>
                <a:solidFill>
                  <a:schemeClr val="tx1"/>
                </a:solidFill>
                <a:effectLst/>
                <a:latin typeface="Arial" pitchFamily="34" charset="0"/>
                <a:cs typeface="Arial" pitchFamily="34" charset="0"/>
              </a:endParaRPr>
            </a:p>
          </p:txBody>
        </p:sp>
        <p:sp>
          <p:nvSpPr>
            <p:cNvPr id="35862" name="Line 22"/>
            <p:cNvSpPr>
              <a:spLocks noChangeShapeType="1"/>
            </p:cNvSpPr>
            <p:nvPr/>
          </p:nvSpPr>
          <p:spPr bwMode="auto">
            <a:xfrm rot="-5400000">
              <a:off x="3647" y="11907"/>
              <a:ext cx="1" cy="119"/>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35861" name="Line 21"/>
            <p:cNvSpPr>
              <a:spLocks noChangeShapeType="1"/>
            </p:cNvSpPr>
            <p:nvPr/>
          </p:nvSpPr>
          <p:spPr bwMode="auto">
            <a:xfrm rot="-5400000">
              <a:off x="3647" y="12292"/>
              <a:ext cx="1" cy="119"/>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35860" name="Line 20"/>
            <p:cNvSpPr>
              <a:spLocks noChangeShapeType="1"/>
            </p:cNvSpPr>
            <p:nvPr/>
          </p:nvSpPr>
          <p:spPr bwMode="auto">
            <a:xfrm rot="-5400000">
              <a:off x="3647" y="11523"/>
              <a:ext cx="1" cy="119"/>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35859" name="Text Box 19"/>
            <p:cNvSpPr txBox="1">
              <a:spLocks noChangeArrowheads="1"/>
            </p:cNvSpPr>
            <p:nvPr/>
          </p:nvSpPr>
          <p:spPr bwMode="auto">
            <a:xfrm>
              <a:off x="3233" y="12224"/>
              <a:ext cx="380" cy="34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entury Schoolbook" pitchFamily="18" charset="0"/>
                  <a:ea typeface="Calibri" pitchFamily="34" charset="0"/>
                  <a:cs typeface="Times New Roman" pitchFamily="18" charset="0"/>
                </a:rPr>
                <a:t>20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5858" name="Text Box 18"/>
            <p:cNvSpPr txBox="1">
              <a:spLocks noChangeArrowheads="1"/>
            </p:cNvSpPr>
            <p:nvPr/>
          </p:nvSpPr>
          <p:spPr bwMode="auto">
            <a:xfrm>
              <a:off x="3233" y="12615"/>
              <a:ext cx="380" cy="34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Century Schoolbook" pitchFamily="18" charset="0"/>
                  <a:ea typeface="Calibri" pitchFamily="34" charset="0"/>
                  <a:cs typeface="Times New Roman" pitchFamily="18" charset="0"/>
                </a:rPr>
                <a:t>1</a:t>
              </a:r>
              <a:r>
                <a:rPr kumimoji="0" lang="en-US" sz="1100" b="0" i="0" u="none" strike="noStrike" cap="none" normalizeH="0" baseline="0" smtClean="0">
                  <a:ln>
                    <a:noFill/>
                  </a:ln>
                  <a:solidFill>
                    <a:schemeClr val="tx1"/>
                  </a:solidFill>
                  <a:effectLst/>
                  <a:latin typeface="Century Schoolbook" pitchFamily="18" charset="0"/>
                  <a:ea typeface="Calibri" pitchFamily="34" charset="0"/>
                  <a:cs typeface="Times New Roman" pitchFamily="18"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5857" name="Line 17"/>
            <p:cNvSpPr>
              <a:spLocks noChangeShapeType="1"/>
            </p:cNvSpPr>
            <p:nvPr/>
          </p:nvSpPr>
          <p:spPr bwMode="auto">
            <a:xfrm>
              <a:off x="4100" y="13121"/>
              <a:ext cx="1" cy="119"/>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35856" name="Line 16"/>
            <p:cNvSpPr>
              <a:spLocks noChangeShapeType="1"/>
            </p:cNvSpPr>
            <p:nvPr/>
          </p:nvSpPr>
          <p:spPr bwMode="auto">
            <a:xfrm>
              <a:off x="3650" y="13121"/>
              <a:ext cx="1" cy="119"/>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35855" name="Line 15"/>
            <p:cNvSpPr>
              <a:spLocks noChangeShapeType="1"/>
            </p:cNvSpPr>
            <p:nvPr/>
          </p:nvSpPr>
          <p:spPr bwMode="auto">
            <a:xfrm>
              <a:off x="5002" y="13121"/>
              <a:ext cx="1" cy="119"/>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35854" name="Line 14"/>
            <p:cNvSpPr>
              <a:spLocks noChangeShapeType="1"/>
            </p:cNvSpPr>
            <p:nvPr/>
          </p:nvSpPr>
          <p:spPr bwMode="auto">
            <a:xfrm>
              <a:off x="5452" y="13121"/>
              <a:ext cx="1" cy="119"/>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35853" name="Line 13"/>
            <p:cNvSpPr>
              <a:spLocks noChangeShapeType="1"/>
            </p:cNvSpPr>
            <p:nvPr/>
          </p:nvSpPr>
          <p:spPr bwMode="auto">
            <a:xfrm>
              <a:off x="5903" y="13121"/>
              <a:ext cx="1" cy="119"/>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35852" name="Line 12"/>
            <p:cNvSpPr>
              <a:spLocks noChangeShapeType="1"/>
            </p:cNvSpPr>
            <p:nvPr/>
          </p:nvSpPr>
          <p:spPr bwMode="auto">
            <a:xfrm>
              <a:off x="6354" y="13121"/>
              <a:ext cx="1" cy="119"/>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35851" name="Text Box 11"/>
            <p:cNvSpPr txBox="1">
              <a:spLocks noChangeArrowheads="1"/>
            </p:cNvSpPr>
            <p:nvPr/>
          </p:nvSpPr>
          <p:spPr bwMode="auto">
            <a:xfrm>
              <a:off x="4356" y="13215"/>
              <a:ext cx="380" cy="348"/>
            </a:xfrm>
            <a:prstGeom prst="rect">
              <a:avLst/>
            </a:prstGeom>
            <a:solidFill>
              <a:srgbClr val="FFFFFF"/>
            </a:solid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Century Schoolbook" pitchFamily="18" charset="0"/>
                  <a:ea typeface="Calibri" pitchFamily="34" charset="0"/>
                  <a:cs typeface="Times New Roman" pitchFamily="18" charset="0"/>
                </a:rPr>
                <a:t>2</a:t>
              </a:r>
              <a:r>
                <a:rPr kumimoji="0" lang="en-US" sz="1100" b="0" i="0" u="none" strike="noStrike" cap="none" normalizeH="0" baseline="0" smtClean="0">
                  <a:ln>
                    <a:noFill/>
                  </a:ln>
                  <a:solidFill>
                    <a:schemeClr val="tx1"/>
                  </a:solidFill>
                  <a:effectLst/>
                  <a:latin typeface="Century Schoolbook" pitchFamily="18" charset="0"/>
                  <a:ea typeface="Calibri" pitchFamily="34" charset="0"/>
                  <a:cs typeface="Times New Roman" pitchFamily="18"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5850" name="Text Box 10"/>
            <p:cNvSpPr txBox="1">
              <a:spLocks noChangeArrowheads="1"/>
            </p:cNvSpPr>
            <p:nvPr/>
          </p:nvSpPr>
          <p:spPr bwMode="auto">
            <a:xfrm>
              <a:off x="4819" y="13215"/>
              <a:ext cx="380" cy="348"/>
            </a:xfrm>
            <a:prstGeom prst="rect">
              <a:avLst/>
            </a:prstGeom>
            <a:solidFill>
              <a:srgbClr val="FFFFFF"/>
            </a:solid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entury Schoolbook" pitchFamily="18" charset="0"/>
                  <a:ea typeface="Calibri" pitchFamily="34" charset="0"/>
                  <a:cs typeface="Times New Roman" pitchFamily="18" charset="0"/>
                </a:rPr>
                <a:t>30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5849" name="Text Box 9"/>
            <p:cNvSpPr txBox="1">
              <a:spLocks noChangeArrowheads="1"/>
            </p:cNvSpPr>
            <p:nvPr/>
          </p:nvSpPr>
          <p:spPr bwMode="auto">
            <a:xfrm>
              <a:off x="5258" y="13215"/>
              <a:ext cx="380" cy="348"/>
            </a:xfrm>
            <a:prstGeom prst="rect">
              <a:avLst/>
            </a:prstGeom>
            <a:solidFill>
              <a:srgbClr val="FFFFFF"/>
            </a:solid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Century Schoolbook" pitchFamily="18" charset="0"/>
                  <a:ea typeface="Calibri" pitchFamily="34" charset="0"/>
                  <a:cs typeface="Times New Roman" pitchFamily="18" charset="0"/>
                </a:rPr>
                <a:t>4</a:t>
              </a:r>
              <a:r>
                <a:rPr kumimoji="0" lang="en-US" sz="1100" b="0" i="0" u="none" strike="noStrike" cap="none" normalizeH="0" baseline="0" smtClean="0">
                  <a:ln>
                    <a:noFill/>
                  </a:ln>
                  <a:solidFill>
                    <a:schemeClr val="tx1"/>
                  </a:solidFill>
                  <a:effectLst/>
                  <a:latin typeface="Century Schoolbook" pitchFamily="18" charset="0"/>
                  <a:ea typeface="Calibri" pitchFamily="34" charset="0"/>
                  <a:cs typeface="Times New Roman" pitchFamily="18"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5848" name="Text Box 8"/>
            <p:cNvSpPr txBox="1">
              <a:spLocks noChangeArrowheads="1"/>
            </p:cNvSpPr>
            <p:nvPr/>
          </p:nvSpPr>
          <p:spPr bwMode="auto">
            <a:xfrm>
              <a:off x="5727" y="13215"/>
              <a:ext cx="380" cy="348"/>
            </a:xfrm>
            <a:prstGeom prst="rect">
              <a:avLst/>
            </a:prstGeom>
            <a:solidFill>
              <a:srgbClr val="FFFFFF"/>
            </a:solid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entury Schoolbook" pitchFamily="18" charset="0"/>
                  <a:ea typeface="Calibri" pitchFamily="34" charset="0"/>
                  <a:cs typeface="Times New Roman" pitchFamily="18" charset="0"/>
                </a:rPr>
                <a:t>50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5847" name="Text Box 7"/>
            <p:cNvSpPr txBox="1">
              <a:spLocks noChangeArrowheads="1"/>
            </p:cNvSpPr>
            <p:nvPr/>
          </p:nvSpPr>
          <p:spPr bwMode="auto">
            <a:xfrm>
              <a:off x="6170" y="13215"/>
              <a:ext cx="380" cy="348"/>
            </a:xfrm>
            <a:prstGeom prst="rect">
              <a:avLst/>
            </a:prstGeom>
            <a:solidFill>
              <a:srgbClr val="FFFFFF"/>
            </a:solid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Century Schoolbook" pitchFamily="18" charset="0"/>
                  <a:ea typeface="Calibri" pitchFamily="34" charset="0"/>
                  <a:cs typeface="Times New Roman" pitchFamily="18" charset="0"/>
                </a:rPr>
                <a:t>6</a:t>
              </a:r>
              <a:r>
                <a:rPr kumimoji="0" lang="en-US" sz="1100" b="0" i="0" u="none" strike="noStrike" cap="none" normalizeH="0" baseline="0" smtClean="0">
                  <a:ln>
                    <a:noFill/>
                  </a:ln>
                  <a:solidFill>
                    <a:schemeClr val="tx1"/>
                  </a:solidFill>
                  <a:effectLst/>
                  <a:latin typeface="Century Schoolbook" pitchFamily="18" charset="0"/>
                  <a:ea typeface="Calibri" pitchFamily="34" charset="0"/>
                  <a:cs typeface="Times New Roman" pitchFamily="18"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5846" name="Line 6"/>
            <p:cNvSpPr>
              <a:spLocks noChangeShapeType="1"/>
            </p:cNvSpPr>
            <p:nvPr/>
          </p:nvSpPr>
          <p:spPr bwMode="auto">
            <a:xfrm flipH="1" flipV="1">
              <a:off x="3645" y="12144"/>
              <a:ext cx="2261" cy="1029"/>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35845" name="Line 5"/>
            <p:cNvSpPr>
              <a:spLocks noChangeShapeType="1"/>
            </p:cNvSpPr>
            <p:nvPr/>
          </p:nvSpPr>
          <p:spPr bwMode="auto">
            <a:xfrm flipV="1">
              <a:off x="3652" y="12366"/>
              <a:ext cx="1903" cy="364"/>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35844" name="Text Box 4"/>
            <p:cNvSpPr txBox="1">
              <a:spLocks noChangeArrowheads="1"/>
            </p:cNvSpPr>
            <p:nvPr/>
          </p:nvSpPr>
          <p:spPr bwMode="auto">
            <a:xfrm>
              <a:off x="3709" y="11893"/>
              <a:ext cx="1581" cy="34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1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y =</a:t>
              </a:r>
              <a:r>
                <a:rPr kumimoji="0" lang="en-US"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x</a:t>
              </a:r>
              <a:r>
                <a:rPr kumimoji="0" lang="en-US"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+ 25</a:t>
              </a: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p:txBody>
        </p:sp>
        <p:sp>
          <p:nvSpPr>
            <p:cNvPr id="35843" name="Text Box 3"/>
            <p:cNvSpPr txBox="1">
              <a:spLocks noChangeArrowheads="1"/>
            </p:cNvSpPr>
            <p:nvPr/>
          </p:nvSpPr>
          <p:spPr bwMode="auto">
            <a:xfrm>
              <a:off x="5619" y="12275"/>
              <a:ext cx="1263" cy="34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y =</a:t>
              </a:r>
              <a:r>
                <a:rPr kumimoji="0" lang="en-US"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x</a:t>
              </a:r>
              <a:r>
                <a:rPr kumimoji="0" lang="en-US"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/4 + 10</a:t>
              </a: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p:txBody>
        </p:sp>
        <p:sp>
          <p:nvSpPr>
            <p:cNvPr id="35842" name="Text Box 2"/>
            <p:cNvSpPr txBox="1">
              <a:spLocks noChangeArrowheads="1"/>
            </p:cNvSpPr>
            <p:nvPr/>
          </p:nvSpPr>
          <p:spPr bwMode="auto">
            <a:xfrm>
              <a:off x="3233" y="11834"/>
              <a:ext cx="380" cy="34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100" b="0" i="0" u="none" strike="noStrike" cap="none" normalizeH="0" baseline="0" smtClean="0">
                  <a:ln>
                    <a:noFill/>
                  </a:ln>
                  <a:solidFill>
                    <a:schemeClr val="tx1"/>
                  </a:solidFill>
                  <a:effectLst/>
                  <a:latin typeface="Century Schoolbook" pitchFamily="18" charset="0"/>
                  <a:ea typeface="Calibri" pitchFamily="34" charset="0"/>
                  <a:cs typeface="Times New Roman" pitchFamily="18" charset="0"/>
                </a:rPr>
                <a:t>3</a:t>
              </a:r>
              <a:r>
                <a:rPr kumimoji="0" lang="en-US" sz="1100" b="0" i="0" u="none" strike="noStrike" cap="none" normalizeH="0" baseline="0" smtClean="0">
                  <a:ln>
                    <a:noFill/>
                  </a:ln>
                  <a:solidFill>
                    <a:schemeClr val="tx1"/>
                  </a:solidFill>
                  <a:effectLst/>
                  <a:latin typeface="Century Schoolbook" pitchFamily="18" charset="0"/>
                  <a:ea typeface="Calibri" pitchFamily="34" charset="0"/>
                  <a:cs typeface="Times New Roman" pitchFamily="18"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38" name="Прямоугольник 37"/>
          <p:cNvSpPr/>
          <p:nvPr/>
        </p:nvSpPr>
        <p:spPr>
          <a:xfrm>
            <a:off x="5786446" y="3071810"/>
            <a:ext cx="2719014" cy="461665"/>
          </a:xfrm>
          <a:prstGeom prst="rect">
            <a:avLst/>
          </a:prstGeom>
        </p:spPr>
        <p:txBody>
          <a:bodyPr wrap="none">
            <a:spAutoFit/>
          </a:bodyPr>
          <a:lstStyle/>
          <a:p>
            <a:r>
              <a:rPr lang="en-US" sz="2400" dirty="0" smtClean="0"/>
              <a:t>– </a:t>
            </a:r>
            <a:r>
              <a:rPr lang="ru-RU" sz="2400" i="1" dirty="0" err="1" smtClean="0"/>
              <a:t>x</a:t>
            </a:r>
            <a:r>
              <a:rPr lang="en-US" sz="2400" dirty="0" smtClean="0"/>
              <a:t>/2 + 25</a:t>
            </a:r>
            <a:r>
              <a:rPr lang="ru-RU" sz="2400" dirty="0" smtClean="0"/>
              <a:t> = </a:t>
            </a:r>
            <a:r>
              <a:rPr lang="en-US" sz="2400" i="1" dirty="0" smtClean="0"/>
              <a:t>x</a:t>
            </a:r>
            <a:r>
              <a:rPr lang="en-US" sz="2400" dirty="0" smtClean="0"/>
              <a:t>/4 + 1</a:t>
            </a:r>
            <a:r>
              <a:rPr lang="ru-RU" sz="2400" dirty="0" smtClean="0"/>
              <a:t>0</a:t>
            </a:r>
            <a:endParaRPr lang="ru-RU" sz="2400" dirty="0"/>
          </a:p>
        </p:txBody>
      </p:sp>
      <p:sp>
        <p:nvSpPr>
          <p:cNvPr id="39" name="Стрелка вниз 38"/>
          <p:cNvSpPr/>
          <p:nvPr/>
        </p:nvSpPr>
        <p:spPr>
          <a:xfrm>
            <a:off x="2143108" y="4143380"/>
            <a:ext cx="71438"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1" name="Стрелка влево 40"/>
          <p:cNvSpPr/>
          <p:nvPr/>
        </p:nvSpPr>
        <p:spPr>
          <a:xfrm>
            <a:off x="2143108" y="3286124"/>
            <a:ext cx="285752" cy="7143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2" name="Прямоугольник 41"/>
          <p:cNvSpPr/>
          <p:nvPr/>
        </p:nvSpPr>
        <p:spPr>
          <a:xfrm>
            <a:off x="5929322" y="3500438"/>
            <a:ext cx="739305" cy="369332"/>
          </a:xfrm>
          <a:prstGeom prst="rect">
            <a:avLst/>
          </a:prstGeom>
        </p:spPr>
        <p:txBody>
          <a:bodyPr wrap="none">
            <a:spAutoFit/>
          </a:bodyPr>
          <a:lstStyle/>
          <a:p>
            <a:r>
              <a:rPr lang="en-US" b="1" i="1" u="sng" dirty="0" smtClean="0"/>
              <a:t>x</a:t>
            </a:r>
            <a:r>
              <a:rPr lang="ru-RU" b="1" u="sng" dirty="0" smtClean="0"/>
              <a:t> = 20</a:t>
            </a:r>
            <a:endParaRPr lang="ru-RU" b="1" u="sng" dirty="0"/>
          </a:p>
        </p:txBody>
      </p:sp>
      <p:sp>
        <p:nvSpPr>
          <p:cNvPr id="43" name="Прямоугольник 42"/>
          <p:cNvSpPr/>
          <p:nvPr/>
        </p:nvSpPr>
        <p:spPr>
          <a:xfrm>
            <a:off x="6929454" y="3500438"/>
            <a:ext cx="412292" cy="369332"/>
          </a:xfrm>
          <a:prstGeom prst="rect">
            <a:avLst/>
          </a:prstGeom>
        </p:spPr>
        <p:txBody>
          <a:bodyPr wrap="none">
            <a:spAutoFit/>
          </a:bodyPr>
          <a:lstStyle/>
          <a:p>
            <a:r>
              <a:rPr lang="ru-RU" dirty="0" smtClean="0">
                <a:sym typeface="Symbol"/>
              </a:rPr>
              <a:t></a:t>
            </a:r>
            <a:endParaRPr lang="ru-RU" dirty="0"/>
          </a:p>
        </p:txBody>
      </p:sp>
      <p:sp>
        <p:nvSpPr>
          <p:cNvPr id="44" name="Прямоугольник 43"/>
          <p:cNvSpPr/>
          <p:nvPr/>
        </p:nvSpPr>
        <p:spPr>
          <a:xfrm>
            <a:off x="7572396" y="3500438"/>
            <a:ext cx="742511" cy="369332"/>
          </a:xfrm>
          <a:prstGeom prst="rect">
            <a:avLst/>
          </a:prstGeom>
        </p:spPr>
        <p:txBody>
          <a:bodyPr wrap="none">
            <a:spAutoFit/>
          </a:bodyPr>
          <a:lstStyle/>
          <a:p>
            <a:r>
              <a:rPr lang="ru-RU" b="1" i="1" u="sng" dirty="0" err="1" smtClean="0"/>
              <a:t>y</a:t>
            </a:r>
            <a:r>
              <a:rPr lang="ru-RU" b="1" u="sng" dirty="0" smtClean="0"/>
              <a:t> = 15</a:t>
            </a:r>
            <a:endParaRPr lang="ru-RU" b="1" u="sng" dirty="0"/>
          </a:p>
        </p:txBody>
      </p:sp>
      <p:sp>
        <p:nvSpPr>
          <p:cNvPr id="45" name="Прямоугольник 44"/>
          <p:cNvSpPr/>
          <p:nvPr/>
        </p:nvSpPr>
        <p:spPr>
          <a:xfrm>
            <a:off x="5857884" y="4071942"/>
            <a:ext cx="2492990" cy="369332"/>
          </a:xfrm>
          <a:prstGeom prst="rect">
            <a:avLst/>
          </a:prstGeom>
        </p:spPr>
        <p:txBody>
          <a:bodyPr wrap="none">
            <a:spAutoFit/>
          </a:bodyPr>
          <a:lstStyle/>
          <a:p>
            <a:r>
              <a:rPr lang="ru-RU" dirty="0" smtClean="0"/>
              <a:t>15</a:t>
            </a:r>
            <a:r>
              <a:rPr lang="ru-RU" i="1" dirty="0" smtClean="0"/>
              <a:t> </a:t>
            </a:r>
            <a:r>
              <a:rPr lang="ru-RU" dirty="0" smtClean="0"/>
              <a:t> &lt; – 3</a:t>
            </a:r>
            <a:r>
              <a:rPr lang="en-US" dirty="0" smtClean="0">
                <a:sym typeface="Symbol"/>
              </a:rPr>
              <a:t></a:t>
            </a:r>
            <a:r>
              <a:rPr lang="ru-RU" dirty="0" smtClean="0"/>
              <a:t>20</a:t>
            </a:r>
            <a:r>
              <a:rPr lang="ru-RU" i="1" dirty="0" smtClean="0"/>
              <a:t> +A</a:t>
            </a:r>
            <a:r>
              <a:rPr lang="ru-RU" dirty="0" smtClean="0"/>
              <a:t> </a:t>
            </a:r>
            <a:r>
              <a:rPr lang="ru-RU" dirty="0" smtClean="0">
                <a:sym typeface="Symbol"/>
              </a:rPr>
              <a:t></a:t>
            </a:r>
            <a:r>
              <a:rPr lang="ru-RU" dirty="0" smtClean="0"/>
              <a:t> </a:t>
            </a:r>
            <a:r>
              <a:rPr lang="ru-RU" i="1" dirty="0" smtClean="0"/>
              <a:t>A </a:t>
            </a:r>
            <a:r>
              <a:rPr lang="ru-RU" dirty="0" smtClean="0"/>
              <a:t>&gt; 75</a:t>
            </a:r>
            <a:endParaRPr lang="ru-RU" dirty="0"/>
          </a:p>
        </p:txBody>
      </p:sp>
      <p:sp>
        <p:nvSpPr>
          <p:cNvPr id="46" name="Прямоугольник 45"/>
          <p:cNvSpPr/>
          <p:nvPr/>
        </p:nvSpPr>
        <p:spPr>
          <a:xfrm>
            <a:off x="6643702" y="4643446"/>
            <a:ext cx="1026243" cy="369332"/>
          </a:xfrm>
          <a:prstGeom prst="rect">
            <a:avLst/>
          </a:prstGeom>
        </p:spPr>
        <p:txBody>
          <a:bodyPr wrap="none">
            <a:spAutoFit/>
          </a:bodyPr>
          <a:lstStyle/>
          <a:p>
            <a:r>
              <a:rPr lang="ru-RU" b="1" i="1" u="sng" dirty="0" err="1" smtClean="0"/>
              <a:t>A</a:t>
            </a:r>
            <a:r>
              <a:rPr lang="ru-RU" b="1" u="sng" baseline="-25000" dirty="0" err="1" smtClean="0"/>
              <a:t>min</a:t>
            </a:r>
            <a:r>
              <a:rPr lang="ru-RU" b="1" i="1" u="sng" dirty="0" smtClean="0"/>
              <a:t> = </a:t>
            </a:r>
            <a:r>
              <a:rPr lang="en-US" b="1" u="sng" dirty="0" smtClean="0"/>
              <a:t>76</a:t>
            </a:r>
            <a:endParaRPr lang="ru-RU" b="1" u="sng" dirty="0"/>
          </a:p>
        </p:txBody>
      </p:sp>
      <p:sp>
        <p:nvSpPr>
          <p:cNvPr id="47" name="Прямоугольник 46"/>
          <p:cNvSpPr/>
          <p:nvPr/>
        </p:nvSpPr>
        <p:spPr>
          <a:xfrm>
            <a:off x="642910" y="6072206"/>
            <a:ext cx="1425775" cy="523220"/>
          </a:xfrm>
          <a:prstGeom prst="rect">
            <a:avLst/>
          </a:prstGeom>
        </p:spPr>
        <p:txBody>
          <a:bodyPr wrap="none">
            <a:spAutoFit/>
          </a:bodyPr>
          <a:lstStyle/>
          <a:p>
            <a:r>
              <a:rPr lang="ru-RU" sz="2400" dirty="0" smtClean="0"/>
              <a:t>Ответ:</a:t>
            </a:r>
            <a:r>
              <a:rPr lang="ru-RU" dirty="0" smtClean="0"/>
              <a:t> </a:t>
            </a:r>
            <a:r>
              <a:rPr lang="en-US" sz="2800" b="1" dirty="0" smtClean="0"/>
              <a:t>76</a:t>
            </a:r>
            <a:endParaRPr lang="ru-RU" sz="2800" dirty="0"/>
          </a:p>
        </p:txBody>
      </p:sp>
      <p:cxnSp>
        <p:nvCxnSpPr>
          <p:cNvPr id="49" name="Скругленная соединительная линия 48"/>
          <p:cNvCxnSpPr/>
          <p:nvPr/>
        </p:nvCxnSpPr>
        <p:spPr>
          <a:xfrm rot="5400000">
            <a:off x="750067" y="2250273"/>
            <a:ext cx="2000264" cy="785818"/>
          </a:xfrm>
          <a:prstGeom prst="curvedConnector3">
            <a:avLst>
              <a:gd name="adj1" fmla="val 50000"/>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51" name="Скругленная соединительная линия 50"/>
          <p:cNvCxnSpPr/>
          <p:nvPr/>
        </p:nvCxnSpPr>
        <p:spPr>
          <a:xfrm rot="16200000" flipH="1">
            <a:off x="2714612" y="2571744"/>
            <a:ext cx="2500330" cy="642942"/>
          </a:xfrm>
          <a:prstGeom prst="curvedConnector3">
            <a:avLst>
              <a:gd name="adj1" fmla="val 50000"/>
            </a:avLst>
          </a:prstGeom>
          <a:ln w="254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2594"/>
          </a:xfrm>
        </p:spPr>
        <p:txBody>
          <a:bodyPr>
            <a:normAutofit fontScale="90000"/>
          </a:bodyPr>
          <a:lstStyle/>
          <a:p>
            <a:r>
              <a:rPr lang="ru-RU" dirty="0" smtClean="0"/>
              <a:t>Задание №20</a:t>
            </a:r>
            <a:endParaRPr lang="ru-RU" dirty="0"/>
          </a:p>
        </p:txBody>
      </p:sp>
      <p:sp>
        <p:nvSpPr>
          <p:cNvPr id="3" name="Содержимое 2"/>
          <p:cNvSpPr>
            <a:spLocks noGrp="1"/>
          </p:cNvSpPr>
          <p:nvPr>
            <p:ph idx="1"/>
          </p:nvPr>
        </p:nvSpPr>
        <p:spPr>
          <a:xfrm>
            <a:off x="285720" y="857232"/>
            <a:ext cx="8643998" cy="6000768"/>
          </a:xfrm>
        </p:spPr>
        <p:txBody>
          <a:bodyPr>
            <a:normAutofit fontScale="70000" lnSpcReduction="20000"/>
          </a:bodyPr>
          <a:lstStyle/>
          <a:p>
            <a:pPr>
              <a:buNone/>
            </a:pPr>
            <a:r>
              <a:rPr lang="ru-RU" i="1" dirty="0" smtClean="0"/>
              <a:t>Получив на вход натуральное число </a:t>
            </a:r>
            <a:r>
              <a:rPr lang="en-US" i="1" dirty="0" smtClean="0"/>
              <a:t>x</a:t>
            </a:r>
            <a:r>
              <a:rPr lang="ru-RU" i="1" dirty="0" smtClean="0"/>
              <a:t>, этот алгоритм печатает два числа: </a:t>
            </a:r>
            <a:r>
              <a:rPr lang="en-US" i="1" dirty="0" smtClean="0"/>
              <a:t>a</a:t>
            </a:r>
            <a:r>
              <a:rPr lang="ru-RU" i="1" dirty="0" smtClean="0"/>
              <a:t> и </a:t>
            </a:r>
            <a:r>
              <a:rPr lang="en-US" i="1" dirty="0" smtClean="0"/>
              <a:t>b</a:t>
            </a:r>
            <a:r>
              <a:rPr lang="ru-RU" i="1" dirty="0" smtClean="0"/>
              <a:t>. Укажите </a:t>
            </a:r>
            <a:r>
              <a:rPr lang="ru-RU" b="1" i="1" dirty="0" smtClean="0"/>
              <a:t>наименьшее натуральное число</a:t>
            </a:r>
            <a:r>
              <a:rPr lang="ru-RU" i="1" dirty="0" smtClean="0"/>
              <a:t>, при вводе которого алгоритм печатает сначала </a:t>
            </a:r>
            <a:r>
              <a:rPr lang="ru-RU" b="1" i="1" dirty="0" smtClean="0"/>
              <a:t>5</a:t>
            </a:r>
            <a:r>
              <a:rPr lang="ru-RU" i="1" dirty="0" smtClean="0"/>
              <a:t>, а потом  </a:t>
            </a:r>
            <a:r>
              <a:rPr lang="ru-RU" b="1" i="1" dirty="0" smtClean="0"/>
              <a:t>16</a:t>
            </a:r>
            <a:r>
              <a:rPr lang="ru-RU" i="1" dirty="0" smtClean="0"/>
              <a:t>.</a:t>
            </a:r>
            <a:endParaRPr lang="ru-RU" dirty="0" smtClean="0"/>
          </a:p>
          <a:p>
            <a:pPr>
              <a:buNone/>
            </a:pPr>
            <a:r>
              <a:rPr lang="en-US" b="1" dirty="0" err="1" smtClean="0"/>
              <a:t>var</a:t>
            </a:r>
            <a:r>
              <a:rPr lang="en-US" b="1" dirty="0" smtClean="0"/>
              <a:t> x, a, b: </a:t>
            </a:r>
            <a:r>
              <a:rPr lang="en-US" b="1" dirty="0" err="1" smtClean="0"/>
              <a:t>longint</a:t>
            </a:r>
            <a:r>
              <a:rPr lang="en-US" b="1" dirty="0" smtClean="0"/>
              <a:t>;</a:t>
            </a:r>
            <a:endParaRPr lang="ru-RU" dirty="0" smtClean="0"/>
          </a:p>
          <a:p>
            <a:pPr>
              <a:buNone/>
            </a:pPr>
            <a:r>
              <a:rPr lang="en-US" b="1" dirty="0" smtClean="0"/>
              <a:t>begin</a:t>
            </a:r>
            <a:endParaRPr lang="ru-RU" dirty="0" smtClean="0"/>
          </a:p>
          <a:p>
            <a:pPr>
              <a:buNone/>
            </a:pPr>
            <a:r>
              <a:rPr lang="en-US" b="1" dirty="0" err="1" smtClean="0"/>
              <a:t>readln</a:t>
            </a:r>
            <a:r>
              <a:rPr lang="en-US" b="1" dirty="0" smtClean="0"/>
              <a:t>(x);</a:t>
            </a:r>
            <a:endParaRPr lang="ru-RU" dirty="0" smtClean="0"/>
          </a:p>
          <a:p>
            <a:pPr>
              <a:buNone/>
            </a:pPr>
            <a:r>
              <a:rPr lang="en-US" b="1" dirty="0" smtClean="0"/>
              <a:t>a := 0; b := 1;</a:t>
            </a:r>
            <a:endParaRPr lang="ru-RU" dirty="0" smtClean="0"/>
          </a:p>
          <a:p>
            <a:pPr>
              <a:buNone/>
            </a:pPr>
            <a:r>
              <a:rPr lang="en-US" b="1" dirty="0" smtClean="0"/>
              <a:t>while x &gt; 0 do begin</a:t>
            </a:r>
            <a:r>
              <a:rPr lang="ru-RU" b="1" dirty="0" smtClean="0"/>
              <a:t>	</a:t>
            </a:r>
            <a:r>
              <a:rPr lang="ru-RU" b="1" dirty="0" smtClean="0">
                <a:solidFill>
                  <a:srgbClr val="C00000"/>
                </a:solidFill>
              </a:rPr>
              <a:t>//</a:t>
            </a:r>
            <a:r>
              <a:rPr lang="ru-RU" b="1" dirty="0" smtClean="0"/>
              <a:t> </a:t>
            </a:r>
            <a:r>
              <a:rPr lang="ru-RU" b="1" dirty="0" smtClean="0">
                <a:solidFill>
                  <a:srgbClr val="C00000"/>
                </a:solidFill>
              </a:rPr>
              <a:t>перевод в 12 систему счисления</a:t>
            </a:r>
            <a:endParaRPr lang="ru-RU" dirty="0" smtClean="0"/>
          </a:p>
          <a:p>
            <a:pPr>
              <a:buNone/>
            </a:pPr>
            <a:r>
              <a:rPr lang="en-US" b="1" dirty="0" smtClean="0"/>
              <a:t>  if x mod 2 &gt; 0 then</a:t>
            </a:r>
            <a:r>
              <a:rPr lang="ru-RU" b="1" dirty="0" smtClean="0"/>
              <a:t>	</a:t>
            </a:r>
            <a:r>
              <a:rPr lang="ru-RU" b="1" dirty="0" smtClean="0">
                <a:solidFill>
                  <a:srgbClr val="C00000"/>
                </a:solidFill>
              </a:rPr>
              <a:t>// если цифра 12 числа НЕЧЕТНА</a:t>
            </a:r>
            <a:endParaRPr lang="ru-RU" dirty="0" smtClean="0">
              <a:solidFill>
                <a:srgbClr val="C00000"/>
              </a:solidFill>
            </a:endParaRPr>
          </a:p>
          <a:p>
            <a:pPr>
              <a:buNone/>
            </a:pPr>
            <a:r>
              <a:rPr lang="en-US" b="1" dirty="0" smtClean="0"/>
              <a:t>    a := a + x mod 12</a:t>
            </a:r>
            <a:r>
              <a:rPr lang="ru-RU" b="1" dirty="0" smtClean="0"/>
              <a:t>	</a:t>
            </a:r>
            <a:r>
              <a:rPr lang="ru-RU" b="1" dirty="0" smtClean="0">
                <a:solidFill>
                  <a:srgbClr val="C00000"/>
                </a:solidFill>
              </a:rPr>
              <a:t>// то находим сумму </a:t>
            </a:r>
            <a:endParaRPr lang="ru-RU" dirty="0" smtClean="0">
              <a:solidFill>
                <a:srgbClr val="C00000"/>
              </a:solidFill>
            </a:endParaRPr>
          </a:p>
          <a:p>
            <a:pPr>
              <a:buNone/>
            </a:pPr>
            <a:r>
              <a:rPr lang="en-US" b="1" dirty="0" smtClean="0"/>
              <a:t>  else</a:t>
            </a:r>
            <a:endParaRPr lang="ru-RU" dirty="0" smtClean="0"/>
          </a:p>
          <a:p>
            <a:pPr>
              <a:buNone/>
            </a:pPr>
            <a:r>
              <a:rPr lang="en-US" b="1" dirty="0" smtClean="0"/>
              <a:t>   b := b * (x mod 12);</a:t>
            </a:r>
            <a:r>
              <a:rPr lang="ru-RU" b="1" dirty="0" smtClean="0"/>
              <a:t>	</a:t>
            </a:r>
            <a:r>
              <a:rPr lang="ru-RU" b="1" dirty="0" smtClean="0">
                <a:solidFill>
                  <a:srgbClr val="C00000"/>
                </a:solidFill>
              </a:rPr>
              <a:t>// иначе - произведение</a:t>
            </a:r>
            <a:endParaRPr lang="ru-RU" dirty="0" smtClean="0">
              <a:solidFill>
                <a:srgbClr val="C00000"/>
              </a:solidFill>
            </a:endParaRPr>
          </a:p>
          <a:p>
            <a:pPr>
              <a:buNone/>
            </a:pPr>
            <a:r>
              <a:rPr lang="en-US" b="1" dirty="0" smtClean="0"/>
              <a:t>  x := x div 12;</a:t>
            </a:r>
            <a:r>
              <a:rPr lang="ru-RU" b="1" dirty="0" smtClean="0"/>
              <a:t>		</a:t>
            </a:r>
            <a:endParaRPr lang="ru-RU" dirty="0" smtClean="0"/>
          </a:p>
          <a:p>
            <a:pPr>
              <a:buNone/>
            </a:pPr>
            <a:r>
              <a:rPr lang="en-US" b="1" dirty="0" smtClean="0"/>
              <a:t>end;</a:t>
            </a:r>
            <a:endParaRPr lang="ru-RU" dirty="0" smtClean="0"/>
          </a:p>
          <a:p>
            <a:pPr>
              <a:buNone/>
            </a:pPr>
            <a:r>
              <a:rPr lang="en-US" b="1" dirty="0" err="1" smtClean="0"/>
              <a:t>writeln</a:t>
            </a:r>
            <a:r>
              <a:rPr lang="en-US" b="1" dirty="0" smtClean="0"/>
              <a:t>(a); write(b);</a:t>
            </a:r>
            <a:endParaRPr lang="ru-RU" dirty="0" smtClean="0"/>
          </a:p>
          <a:p>
            <a:pPr>
              <a:buNone/>
            </a:pPr>
            <a:r>
              <a:rPr lang="en-US" b="1" dirty="0" smtClean="0"/>
              <a:t>end.</a:t>
            </a:r>
            <a:endParaRPr lang="ru-RU" dirty="0" smtClean="0"/>
          </a:p>
          <a:p>
            <a:pPr>
              <a:buNone/>
            </a:pPr>
            <a:endParaRPr lang="ru-RU" dirty="0"/>
          </a:p>
        </p:txBody>
      </p:sp>
      <p:sp>
        <p:nvSpPr>
          <p:cNvPr id="4" name="Прямоугольник 3"/>
          <p:cNvSpPr/>
          <p:nvPr/>
        </p:nvSpPr>
        <p:spPr>
          <a:xfrm>
            <a:off x="3143240" y="4714884"/>
            <a:ext cx="5643602" cy="20002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dirty="0" smtClean="0">
                <a:solidFill>
                  <a:schemeClr val="tx1"/>
                </a:solidFill>
              </a:rPr>
              <a:t>Таким образом, нам необходимо найти такое МИНИМАЛЬНОЕ десятичное число, сумма НЕЧЕТНЫХ двенадцатеричных цифр которого равна 5, а произведение четных- 16.</a:t>
            </a:r>
          </a:p>
          <a:p>
            <a:pPr algn="just"/>
            <a:r>
              <a:rPr lang="ru-RU" dirty="0" smtClean="0">
                <a:solidFill>
                  <a:schemeClr val="tx1"/>
                </a:solidFill>
              </a:rPr>
              <a:t>Цифры: 5, 2, 8. </a:t>
            </a:r>
            <a:r>
              <a:rPr lang="ru-RU" b="1" dirty="0" smtClean="0">
                <a:solidFill>
                  <a:schemeClr val="tx1"/>
                </a:solidFill>
              </a:rPr>
              <a:t>Минимальное- 258</a:t>
            </a:r>
            <a:r>
              <a:rPr lang="ru-RU" dirty="0" smtClean="0">
                <a:solidFill>
                  <a:schemeClr val="tx1"/>
                </a:solidFill>
              </a:rPr>
              <a:t> (12 система счисления!). </a:t>
            </a:r>
          </a:p>
          <a:p>
            <a:pPr algn="ctr"/>
            <a:r>
              <a:rPr lang="ru-RU" dirty="0" smtClean="0">
                <a:solidFill>
                  <a:schemeClr val="tx1"/>
                </a:solidFill>
              </a:rPr>
              <a:t>Ответ:</a:t>
            </a:r>
            <a:r>
              <a:rPr lang="ru-RU" b="1" dirty="0" smtClean="0">
                <a:solidFill>
                  <a:schemeClr val="tx1"/>
                </a:solidFill>
              </a:rPr>
              <a:t> 356</a:t>
            </a:r>
            <a:endParaRPr lang="ru-RU" b="1"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Умножение 3"/>
          <p:cNvSpPr/>
          <p:nvPr/>
        </p:nvSpPr>
        <p:spPr>
          <a:xfrm>
            <a:off x="5500694" y="2214554"/>
            <a:ext cx="2500330" cy="1643074"/>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457200" y="142852"/>
            <a:ext cx="8229600" cy="500066"/>
          </a:xfrm>
        </p:spPr>
        <p:txBody>
          <a:bodyPr>
            <a:normAutofit fontScale="90000"/>
          </a:bodyPr>
          <a:lstStyle/>
          <a:p>
            <a:r>
              <a:rPr lang="ru-RU" dirty="0" smtClean="0"/>
              <a:t>Еще один вариант задания №20:</a:t>
            </a:r>
            <a:endParaRPr lang="ru-RU" dirty="0"/>
          </a:p>
        </p:txBody>
      </p:sp>
      <p:sp>
        <p:nvSpPr>
          <p:cNvPr id="3" name="Содержимое 2"/>
          <p:cNvSpPr>
            <a:spLocks noGrp="1"/>
          </p:cNvSpPr>
          <p:nvPr>
            <p:ph idx="1"/>
          </p:nvPr>
        </p:nvSpPr>
        <p:spPr>
          <a:xfrm>
            <a:off x="285720" y="714356"/>
            <a:ext cx="8643998" cy="5857916"/>
          </a:xfrm>
        </p:spPr>
        <p:txBody>
          <a:bodyPr>
            <a:normAutofit fontScale="62500" lnSpcReduction="20000"/>
          </a:bodyPr>
          <a:lstStyle/>
          <a:p>
            <a:pPr>
              <a:buNone/>
            </a:pPr>
            <a:r>
              <a:rPr lang="ru-RU" i="1" dirty="0" smtClean="0"/>
              <a:t>     Получив на вход число </a:t>
            </a:r>
            <a:r>
              <a:rPr lang="ru-RU" i="1" dirty="0" err="1" smtClean="0"/>
              <a:t>x</a:t>
            </a:r>
            <a:r>
              <a:rPr lang="ru-RU" i="1" dirty="0" smtClean="0"/>
              <a:t>, этот алгоритм печатает число M. Известно, что </a:t>
            </a:r>
            <a:r>
              <a:rPr lang="ru-RU" b="1" i="1" dirty="0" err="1" smtClean="0"/>
              <a:t>x</a:t>
            </a:r>
            <a:r>
              <a:rPr lang="ru-RU" b="1" i="1" dirty="0" smtClean="0"/>
              <a:t> &gt; 100</a:t>
            </a:r>
            <a:r>
              <a:rPr lang="ru-RU" i="1" dirty="0" smtClean="0"/>
              <a:t>. Укажите наименьшее такое (т.е. большее 100) число </a:t>
            </a:r>
            <a:r>
              <a:rPr lang="ru-RU" i="1" dirty="0" err="1" smtClean="0"/>
              <a:t>x</a:t>
            </a:r>
            <a:r>
              <a:rPr lang="ru-RU" i="1" dirty="0" smtClean="0"/>
              <a:t>, при вводе которого алгоритм печатает </a:t>
            </a:r>
            <a:r>
              <a:rPr lang="ru-RU" b="1" i="1" dirty="0" smtClean="0"/>
              <a:t>26</a:t>
            </a:r>
            <a:r>
              <a:rPr lang="ru-RU" i="1" dirty="0" smtClean="0"/>
              <a:t>.</a:t>
            </a:r>
            <a:endParaRPr lang="ru-RU" dirty="0" smtClean="0"/>
          </a:p>
          <a:p>
            <a:pPr>
              <a:buNone/>
            </a:pPr>
            <a:r>
              <a:rPr lang="en-US" b="1" dirty="0" err="1" smtClean="0"/>
              <a:t>var</a:t>
            </a:r>
            <a:r>
              <a:rPr lang="en-US" b="1" dirty="0" smtClean="0"/>
              <a:t> x, L, M: </a:t>
            </a:r>
            <a:r>
              <a:rPr lang="en-US" b="1" dirty="0" err="1" smtClean="0"/>
              <a:t>longint</a:t>
            </a:r>
            <a:r>
              <a:rPr lang="en-US" b="1" dirty="0" smtClean="0"/>
              <a:t>;</a:t>
            </a:r>
            <a:endParaRPr lang="ru-RU" dirty="0" smtClean="0"/>
          </a:p>
          <a:p>
            <a:pPr>
              <a:buNone/>
            </a:pPr>
            <a:r>
              <a:rPr lang="en-US" b="1" dirty="0" smtClean="0"/>
              <a:t>begin</a:t>
            </a:r>
            <a:endParaRPr lang="ru-RU" dirty="0" smtClean="0"/>
          </a:p>
          <a:p>
            <a:pPr>
              <a:buNone/>
            </a:pPr>
            <a:r>
              <a:rPr lang="en-US" b="1" dirty="0" smtClean="0"/>
              <a:t>  </a:t>
            </a:r>
            <a:r>
              <a:rPr lang="en-US" b="1" dirty="0" err="1" smtClean="0"/>
              <a:t>readln</a:t>
            </a:r>
            <a:r>
              <a:rPr lang="en-US" b="1" dirty="0" smtClean="0"/>
              <a:t>(x);</a:t>
            </a:r>
            <a:endParaRPr lang="ru-RU" dirty="0" smtClean="0"/>
          </a:p>
          <a:p>
            <a:pPr>
              <a:buNone/>
            </a:pPr>
            <a:r>
              <a:rPr lang="en-US" b="1" dirty="0" smtClean="0"/>
              <a:t>  L := x;</a:t>
            </a:r>
            <a:endParaRPr lang="ru-RU" dirty="0" smtClean="0"/>
          </a:p>
          <a:p>
            <a:pPr>
              <a:buNone/>
            </a:pPr>
            <a:r>
              <a:rPr lang="en-US" b="1" dirty="0" smtClean="0"/>
              <a:t>  M := 65;</a:t>
            </a:r>
            <a:r>
              <a:rPr lang="ru-RU" b="1" dirty="0" smtClean="0"/>
              <a:t> 					НОД(x,65)=26</a:t>
            </a:r>
            <a:endParaRPr lang="ru-RU" dirty="0" smtClean="0"/>
          </a:p>
          <a:p>
            <a:pPr>
              <a:buNone/>
            </a:pPr>
            <a:r>
              <a:rPr lang="en-US" b="1" dirty="0" smtClean="0"/>
              <a:t>  if L mod 2 = 0 then  M := 52;</a:t>
            </a:r>
            <a:endParaRPr lang="ru-RU" dirty="0" smtClean="0"/>
          </a:p>
          <a:p>
            <a:pPr>
              <a:buNone/>
            </a:pPr>
            <a:r>
              <a:rPr lang="en-US" b="1" dirty="0" smtClean="0"/>
              <a:t>  while L &lt;&gt; M do	</a:t>
            </a:r>
            <a:endParaRPr lang="ru-RU" dirty="0" smtClean="0"/>
          </a:p>
          <a:p>
            <a:pPr>
              <a:buNone/>
            </a:pPr>
            <a:r>
              <a:rPr lang="ru-RU" b="1" dirty="0" smtClean="0"/>
              <a:t>    </a:t>
            </a:r>
            <a:r>
              <a:rPr lang="en-US" b="1" dirty="0" smtClean="0"/>
              <a:t>if L</a:t>
            </a:r>
            <a:r>
              <a:rPr lang="ru-RU" b="1" dirty="0" smtClean="0"/>
              <a:t> &gt; </a:t>
            </a:r>
            <a:r>
              <a:rPr lang="en-US" b="1" dirty="0" smtClean="0"/>
              <a:t>M then</a:t>
            </a:r>
            <a:r>
              <a:rPr lang="ru-RU" b="1" dirty="0" smtClean="0"/>
              <a:t>   	</a:t>
            </a:r>
            <a:endParaRPr lang="ru-RU" dirty="0" smtClean="0"/>
          </a:p>
          <a:p>
            <a:pPr>
              <a:buNone/>
            </a:pPr>
            <a:r>
              <a:rPr lang="ru-RU" b="1" dirty="0" smtClean="0"/>
              <a:t>      </a:t>
            </a:r>
            <a:r>
              <a:rPr lang="en-US" b="1" dirty="0" smtClean="0"/>
              <a:t>L</a:t>
            </a:r>
            <a:r>
              <a:rPr lang="ru-RU" b="1" dirty="0" smtClean="0"/>
              <a:t> := </a:t>
            </a:r>
            <a:r>
              <a:rPr lang="en-US" b="1" dirty="0" smtClean="0"/>
              <a:t>L </a:t>
            </a:r>
            <a:r>
              <a:rPr lang="ru-RU" b="1" dirty="0" smtClean="0"/>
              <a:t>– </a:t>
            </a:r>
            <a:r>
              <a:rPr lang="en-US" b="1" dirty="0" smtClean="0"/>
              <a:t>M</a:t>
            </a:r>
            <a:r>
              <a:rPr lang="ru-RU" b="1" dirty="0" smtClean="0"/>
              <a:t>    	 				НОД(x,52)=26</a:t>
            </a:r>
            <a:endParaRPr lang="ru-RU" dirty="0" smtClean="0"/>
          </a:p>
          <a:p>
            <a:pPr>
              <a:buNone/>
            </a:pPr>
            <a:r>
              <a:rPr lang="ru-RU" b="1" dirty="0" smtClean="0"/>
              <a:t>    </a:t>
            </a:r>
            <a:r>
              <a:rPr lang="en-US" b="1" dirty="0" smtClean="0"/>
              <a:t>else</a:t>
            </a:r>
            <a:r>
              <a:rPr lang="ru-RU" b="1" dirty="0" smtClean="0"/>
              <a:t>	</a:t>
            </a:r>
            <a:endParaRPr lang="ru-RU" dirty="0" smtClean="0"/>
          </a:p>
          <a:p>
            <a:pPr>
              <a:buNone/>
            </a:pPr>
            <a:r>
              <a:rPr lang="ru-RU" b="1" dirty="0" smtClean="0"/>
              <a:t>      </a:t>
            </a:r>
            <a:r>
              <a:rPr lang="en-US" b="1" dirty="0" smtClean="0"/>
              <a:t>M</a:t>
            </a:r>
            <a:r>
              <a:rPr lang="ru-RU" b="1" dirty="0" smtClean="0"/>
              <a:t> := </a:t>
            </a:r>
            <a:r>
              <a:rPr lang="en-US" b="1" dirty="0" smtClean="0"/>
              <a:t>M</a:t>
            </a:r>
            <a:r>
              <a:rPr lang="ru-RU" b="1" dirty="0" smtClean="0"/>
              <a:t> – </a:t>
            </a:r>
            <a:r>
              <a:rPr lang="en-US" b="1" dirty="0" smtClean="0"/>
              <a:t>L</a:t>
            </a:r>
            <a:r>
              <a:rPr lang="ru-RU" b="1" dirty="0" smtClean="0"/>
              <a:t>;					НОД(104, 52)=52</a:t>
            </a:r>
            <a:endParaRPr lang="ru-RU" dirty="0" smtClean="0"/>
          </a:p>
          <a:p>
            <a:pPr>
              <a:buNone/>
            </a:pPr>
            <a:r>
              <a:rPr lang="ru-RU" b="1" dirty="0" smtClean="0"/>
              <a:t>  </a:t>
            </a:r>
            <a:r>
              <a:rPr lang="en-US" b="1" dirty="0" err="1" smtClean="0"/>
              <a:t>writeln</a:t>
            </a:r>
            <a:r>
              <a:rPr lang="ru-RU" b="1" dirty="0" smtClean="0"/>
              <a:t>(</a:t>
            </a:r>
            <a:r>
              <a:rPr lang="en-US" b="1" dirty="0" smtClean="0"/>
              <a:t>M</a:t>
            </a:r>
            <a:r>
              <a:rPr lang="ru-RU" b="1" dirty="0" smtClean="0"/>
              <a:t>);</a:t>
            </a:r>
            <a:endParaRPr lang="ru-RU" dirty="0" smtClean="0"/>
          </a:p>
          <a:p>
            <a:pPr>
              <a:buNone/>
            </a:pPr>
            <a:r>
              <a:rPr lang="en-US" b="1" dirty="0" smtClean="0"/>
              <a:t>end</a:t>
            </a:r>
            <a:r>
              <a:rPr lang="ru-RU" b="1" dirty="0" smtClean="0"/>
              <a:t>.						НОД(130, 52)=26</a:t>
            </a:r>
          </a:p>
          <a:p>
            <a:pPr>
              <a:buNone/>
            </a:pPr>
            <a:endParaRPr lang="ru-RU" dirty="0" smtClean="0"/>
          </a:p>
          <a:p>
            <a:pPr>
              <a:buNone/>
            </a:pPr>
            <a:r>
              <a:rPr lang="ru-RU" dirty="0" smtClean="0"/>
              <a:t>Ответ: </a:t>
            </a:r>
            <a:r>
              <a:rPr lang="ru-RU" sz="4000" b="1" dirty="0" smtClean="0"/>
              <a:t>130</a:t>
            </a:r>
            <a:endParaRPr lang="ru-RU" sz="4000" b="1" dirty="0"/>
          </a:p>
        </p:txBody>
      </p:sp>
      <p:sp>
        <p:nvSpPr>
          <p:cNvPr id="5" name="Прямоугольник 4"/>
          <p:cNvSpPr/>
          <p:nvPr/>
        </p:nvSpPr>
        <p:spPr>
          <a:xfrm>
            <a:off x="2643174" y="4071942"/>
            <a:ext cx="3071834" cy="2286016"/>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b="1" dirty="0" smtClean="0">
                <a:solidFill>
                  <a:schemeClr val="accent6">
                    <a:lumMod val="50000"/>
                  </a:schemeClr>
                </a:solidFill>
              </a:rPr>
              <a:t>НОД (</a:t>
            </a:r>
            <a:r>
              <a:rPr lang="en-US" sz="2000" b="1" dirty="0" smtClean="0">
                <a:solidFill>
                  <a:schemeClr val="accent6">
                    <a:lumMod val="50000"/>
                  </a:schemeClr>
                </a:solidFill>
              </a:rPr>
              <a:t>L, M)</a:t>
            </a:r>
          </a:p>
          <a:p>
            <a:pPr algn="ctr"/>
            <a:r>
              <a:rPr lang="en-US" sz="2000" b="1" dirty="0" smtClean="0">
                <a:solidFill>
                  <a:schemeClr val="accent6">
                    <a:lumMod val="50000"/>
                  </a:schemeClr>
                </a:solidFill>
              </a:rPr>
              <a:t>(</a:t>
            </a:r>
            <a:r>
              <a:rPr lang="ru-RU" sz="2000" b="1" dirty="0" smtClean="0">
                <a:solidFill>
                  <a:schemeClr val="accent6">
                    <a:lumMod val="50000"/>
                  </a:schemeClr>
                </a:solidFill>
              </a:rPr>
              <a:t>алгоритм Евклида)</a:t>
            </a:r>
            <a:endParaRPr lang="en-US" sz="2000" b="1" dirty="0" smtClean="0">
              <a:solidFill>
                <a:schemeClr val="accent6">
                  <a:lumMod val="50000"/>
                </a:schemeClr>
              </a:solidFill>
            </a:endParaRPr>
          </a:p>
          <a:p>
            <a:pPr algn="ctr"/>
            <a:endParaRPr lang="ru-RU" sz="2000" b="1" dirty="0" smtClean="0">
              <a:solidFill>
                <a:schemeClr val="accent6">
                  <a:lumMod val="50000"/>
                </a:schemeClr>
              </a:solidFill>
            </a:endParaRPr>
          </a:p>
          <a:p>
            <a:r>
              <a:rPr lang="en-US" sz="2000" b="1" i="1" dirty="0" smtClean="0">
                <a:solidFill>
                  <a:schemeClr val="accent6">
                    <a:lumMod val="50000"/>
                  </a:schemeClr>
                </a:solidFill>
              </a:rPr>
              <a:t>While L&lt;&gt;M do</a:t>
            </a:r>
          </a:p>
          <a:p>
            <a:r>
              <a:rPr lang="en-US" sz="2000" b="1" i="1" dirty="0" smtClean="0">
                <a:solidFill>
                  <a:schemeClr val="accent6">
                    <a:lumMod val="50000"/>
                  </a:schemeClr>
                </a:solidFill>
              </a:rPr>
              <a:t>If L&gt;M then</a:t>
            </a:r>
          </a:p>
          <a:p>
            <a:r>
              <a:rPr lang="en-US" sz="2000" b="1" i="1" dirty="0" smtClean="0">
                <a:solidFill>
                  <a:schemeClr val="accent6">
                    <a:lumMod val="50000"/>
                  </a:schemeClr>
                </a:solidFill>
              </a:rPr>
              <a:t>L:=L-M</a:t>
            </a:r>
          </a:p>
          <a:p>
            <a:r>
              <a:rPr lang="en-US" sz="2000" b="1" i="1" dirty="0" smtClean="0">
                <a:solidFill>
                  <a:schemeClr val="accent6">
                    <a:lumMod val="50000"/>
                  </a:schemeClr>
                </a:solidFill>
              </a:rPr>
              <a:t>Else M:=M-L;</a:t>
            </a:r>
            <a:endParaRPr lang="ru-RU" sz="2000" b="1" i="1" dirty="0">
              <a:solidFill>
                <a:schemeClr val="accent6">
                  <a:lumMod val="50000"/>
                </a:schemeClr>
              </a:solidFill>
            </a:endParaRPr>
          </a:p>
        </p:txBody>
      </p:sp>
      <p:cxnSp>
        <p:nvCxnSpPr>
          <p:cNvPr id="7" name="Shape 6"/>
          <p:cNvCxnSpPr>
            <a:endCxn id="5" idx="1"/>
          </p:cNvCxnSpPr>
          <p:nvPr/>
        </p:nvCxnSpPr>
        <p:spPr>
          <a:xfrm rot="16200000" flipH="1">
            <a:off x="1785918" y="4357694"/>
            <a:ext cx="1071570" cy="642942"/>
          </a:xfrm>
          <a:prstGeom prst="curvedConnector2">
            <a:avLst/>
          </a:prstGeom>
          <a:ln w="19050">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8229600" cy="571504"/>
          </a:xfrm>
        </p:spPr>
        <p:txBody>
          <a:bodyPr>
            <a:normAutofit fontScale="90000"/>
          </a:bodyPr>
          <a:lstStyle/>
          <a:p>
            <a:r>
              <a:rPr lang="ru-RU" dirty="0" smtClean="0"/>
              <a:t>Задание №21</a:t>
            </a:r>
            <a:endParaRPr lang="ru-RU" dirty="0"/>
          </a:p>
        </p:txBody>
      </p:sp>
      <p:sp>
        <p:nvSpPr>
          <p:cNvPr id="3" name="Содержимое 2"/>
          <p:cNvSpPr>
            <a:spLocks noGrp="1"/>
          </p:cNvSpPr>
          <p:nvPr>
            <p:ph idx="1"/>
          </p:nvPr>
        </p:nvSpPr>
        <p:spPr>
          <a:xfrm>
            <a:off x="214282" y="785794"/>
            <a:ext cx="4357718" cy="5786478"/>
          </a:xfrm>
        </p:spPr>
        <p:txBody>
          <a:bodyPr>
            <a:normAutofit fontScale="55000" lnSpcReduction="20000"/>
          </a:bodyPr>
          <a:lstStyle/>
          <a:p>
            <a:pPr>
              <a:buNone/>
            </a:pPr>
            <a:r>
              <a:rPr lang="ru-RU" i="1" dirty="0" smtClean="0"/>
              <a:t>      Определите, какое число будет напечатано в результате выполнения следующего алгоритма: </a:t>
            </a:r>
            <a:endParaRPr lang="ru-RU" dirty="0" smtClean="0"/>
          </a:p>
          <a:p>
            <a:pPr>
              <a:buNone/>
            </a:pPr>
            <a:r>
              <a:rPr lang="en-US" b="1" dirty="0" err="1" smtClean="0"/>
              <a:t>Var</a:t>
            </a:r>
            <a:r>
              <a:rPr lang="en-US" b="1" dirty="0" smtClean="0"/>
              <a:t> </a:t>
            </a:r>
            <a:r>
              <a:rPr lang="en-US" b="1" dirty="0" err="1" smtClean="0"/>
              <a:t>a,b,t,M,R:integer</a:t>
            </a:r>
            <a:r>
              <a:rPr lang="en-US" b="1" dirty="0" smtClean="0"/>
              <a:t>;</a:t>
            </a:r>
            <a:endParaRPr lang="ru-RU" dirty="0" smtClean="0"/>
          </a:p>
          <a:p>
            <a:pPr>
              <a:buNone/>
            </a:pPr>
            <a:r>
              <a:rPr lang="en-US" b="1" dirty="0" smtClean="0"/>
              <a:t>Function F(x:integer):integer;</a:t>
            </a:r>
            <a:endParaRPr lang="ru-RU" dirty="0" smtClean="0"/>
          </a:p>
          <a:p>
            <a:pPr>
              <a:buNone/>
            </a:pPr>
            <a:r>
              <a:rPr lang="en-US" b="1" dirty="0" smtClean="0"/>
              <a:t>begin</a:t>
            </a:r>
            <a:endParaRPr lang="ru-RU" dirty="0" smtClean="0"/>
          </a:p>
          <a:p>
            <a:pPr>
              <a:buNone/>
            </a:pPr>
            <a:r>
              <a:rPr lang="en-US" b="1" dirty="0" smtClean="0"/>
              <a:t>  F:=</a:t>
            </a:r>
            <a:r>
              <a:rPr lang="en-US" dirty="0" smtClean="0"/>
              <a:t> </a:t>
            </a:r>
            <a:r>
              <a:rPr lang="en-US" b="1" dirty="0" smtClean="0"/>
              <a:t>abs( abs(x-5) + abs(x+5) - 3) + 12;</a:t>
            </a:r>
            <a:endParaRPr lang="ru-RU" dirty="0" smtClean="0"/>
          </a:p>
          <a:p>
            <a:pPr>
              <a:buNone/>
            </a:pPr>
            <a:r>
              <a:rPr lang="en-US" b="1" dirty="0" smtClean="0"/>
              <a:t>end;</a:t>
            </a:r>
            <a:endParaRPr lang="ru-RU" dirty="0" smtClean="0"/>
          </a:p>
          <a:p>
            <a:pPr>
              <a:buNone/>
            </a:pPr>
            <a:r>
              <a:rPr lang="en-US" b="1" dirty="0" smtClean="0"/>
              <a:t>BEGIN</a:t>
            </a:r>
            <a:endParaRPr lang="ru-RU" dirty="0" smtClean="0"/>
          </a:p>
          <a:p>
            <a:pPr>
              <a:buNone/>
            </a:pPr>
            <a:r>
              <a:rPr lang="en-US" b="1" dirty="0" smtClean="0"/>
              <a:t>  a:=-20; b:=20;</a:t>
            </a:r>
            <a:endParaRPr lang="ru-RU" dirty="0" smtClean="0"/>
          </a:p>
          <a:p>
            <a:pPr>
              <a:buNone/>
            </a:pPr>
            <a:r>
              <a:rPr lang="en-US" b="1" dirty="0" smtClean="0"/>
              <a:t>  M:=a; R:=F(a);</a:t>
            </a:r>
            <a:endParaRPr lang="ru-RU" dirty="0" smtClean="0"/>
          </a:p>
          <a:p>
            <a:pPr>
              <a:buNone/>
            </a:pPr>
            <a:r>
              <a:rPr lang="en-US" b="1" dirty="0" smtClean="0"/>
              <a:t>  for t:=a to b do begin</a:t>
            </a:r>
            <a:endParaRPr lang="ru-RU" dirty="0" smtClean="0"/>
          </a:p>
          <a:p>
            <a:pPr>
              <a:buNone/>
            </a:pPr>
            <a:r>
              <a:rPr lang="en-US" b="1" dirty="0" smtClean="0"/>
              <a:t>    if (F(t)&lt;R)then begin</a:t>
            </a:r>
            <a:endParaRPr lang="ru-RU" dirty="0" smtClean="0"/>
          </a:p>
          <a:p>
            <a:pPr>
              <a:buNone/>
            </a:pPr>
            <a:r>
              <a:rPr lang="en-US" b="1" dirty="0" smtClean="0"/>
              <a:t>      M:=t;</a:t>
            </a:r>
            <a:endParaRPr lang="ru-RU" dirty="0" smtClean="0"/>
          </a:p>
          <a:p>
            <a:pPr>
              <a:buNone/>
            </a:pPr>
            <a:r>
              <a:rPr lang="en-US" b="1" dirty="0" smtClean="0"/>
              <a:t>      R:=F(t);</a:t>
            </a:r>
            <a:endParaRPr lang="ru-RU" dirty="0" smtClean="0"/>
          </a:p>
          <a:p>
            <a:pPr>
              <a:buNone/>
            </a:pPr>
            <a:r>
              <a:rPr lang="en-US" b="1" dirty="0" smtClean="0"/>
              <a:t>    end;</a:t>
            </a:r>
            <a:endParaRPr lang="ru-RU" dirty="0" smtClean="0"/>
          </a:p>
          <a:p>
            <a:pPr>
              <a:buNone/>
            </a:pPr>
            <a:r>
              <a:rPr lang="en-US" b="1" dirty="0" smtClean="0"/>
              <a:t>  end;</a:t>
            </a:r>
            <a:endParaRPr lang="ru-RU" dirty="0" smtClean="0"/>
          </a:p>
          <a:p>
            <a:pPr>
              <a:buNone/>
            </a:pPr>
            <a:r>
              <a:rPr lang="en-US" b="1" dirty="0" smtClean="0"/>
              <a:t>  write(M+R);</a:t>
            </a:r>
            <a:endParaRPr lang="ru-RU" dirty="0" smtClean="0"/>
          </a:p>
          <a:p>
            <a:pPr>
              <a:buNone/>
            </a:pPr>
            <a:r>
              <a:rPr lang="en-US" b="1" dirty="0" smtClean="0"/>
              <a:t>END. </a:t>
            </a:r>
            <a:endParaRPr lang="ru-RU" dirty="0" smtClean="0"/>
          </a:p>
          <a:p>
            <a:pPr>
              <a:buNone/>
            </a:pPr>
            <a:endParaRPr lang="ru-RU" dirty="0" smtClean="0"/>
          </a:p>
          <a:p>
            <a:pPr>
              <a:buNone/>
            </a:pPr>
            <a:r>
              <a:rPr lang="ru-RU" dirty="0" smtClean="0"/>
              <a:t>Ответ: (-5)+19=</a:t>
            </a:r>
            <a:r>
              <a:rPr lang="ru-RU" sz="4400" b="1" dirty="0" smtClean="0"/>
              <a:t>14</a:t>
            </a:r>
            <a:endParaRPr lang="ru-RU" sz="4400" b="1" dirty="0"/>
          </a:p>
        </p:txBody>
      </p:sp>
      <p:pic>
        <p:nvPicPr>
          <p:cNvPr id="36866" name="Picture 2"/>
          <p:cNvPicPr>
            <a:picLocks noChangeAspect="1" noChangeArrowheads="1"/>
          </p:cNvPicPr>
          <p:nvPr/>
        </p:nvPicPr>
        <p:blipFill>
          <a:blip r:embed="rId2"/>
          <a:srcRect/>
          <a:stretch>
            <a:fillRect/>
          </a:stretch>
        </p:blipFill>
        <p:spPr bwMode="auto">
          <a:xfrm>
            <a:off x="4846891" y="857232"/>
            <a:ext cx="3989211" cy="2857520"/>
          </a:xfrm>
          <a:prstGeom prst="rect">
            <a:avLst/>
          </a:prstGeom>
          <a:noFill/>
          <a:ln w="9525">
            <a:noFill/>
            <a:miter lim="800000"/>
            <a:headEnd/>
            <a:tailEnd/>
          </a:ln>
        </p:spPr>
      </p:pic>
      <p:cxnSp>
        <p:nvCxnSpPr>
          <p:cNvPr id="6" name="Скругленная соединительная линия 5"/>
          <p:cNvCxnSpPr/>
          <p:nvPr/>
        </p:nvCxnSpPr>
        <p:spPr>
          <a:xfrm>
            <a:off x="1500166" y="2571744"/>
            <a:ext cx="3143272" cy="571504"/>
          </a:xfrm>
          <a:prstGeom prst="curvedConnector3">
            <a:avLst>
              <a:gd name="adj1" fmla="val 50000"/>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 name="Стрелка вверх 6"/>
          <p:cNvSpPr/>
          <p:nvPr/>
        </p:nvSpPr>
        <p:spPr>
          <a:xfrm>
            <a:off x="5500694" y="3500438"/>
            <a:ext cx="45719" cy="142876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Стрелка вверх 7"/>
          <p:cNvSpPr/>
          <p:nvPr/>
        </p:nvSpPr>
        <p:spPr>
          <a:xfrm>
            <a:off x="8001024" y="3500438"/>
            <a:ext cx="45719" cy="142876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14348" y="142852"/>
            <a:ext cx="7772400" cy="1143008"/>
          </a:xfrm>
        </p:spPr>
        <p:txBody>
          <a:bodyPr>
            <a:normAutofit fontScale="90000"/>
          </a:bodyPr>
          <a:lstStyle/>
          <a:p>
            <a:r>
              <a:rPr lang="ru-RU" u="sng" dirty="0" smtClean="0"/>
              <a:t>Задание №27 ЕГЭ: разновидности, </a:t>
            </a:r>
            <a:br>
              <a:rPr lang="ru-RU" u="sng" dirty="0" smtClean="0"/>
            </a:br>
            <a:r>
              <a:rPr lang="ru-RU" u="sng" dirty="0" smtClean="0"/>
              <a:t>требования, способы решения.</a:t>
            </a:r>
            <a:endParaRPr lang="ru-RU" u="sng" dirty="0"/>
          </a:p>
        </p:txBody>
      </p:sp>
      <p:sp>
        <p:nvSpPr>
          <p:cNvPr id="3" name="Подзаголовок 2"/>
          <p:cNvSpPr>
            <a:spLocks noGrp="1"/>
          </p:cNvSpPr>
          <p:nvPr>
            <p:ph type="subTitle" idx="1"/>
          </p:nvPr>
        </p:nvSpPr>
        <p:spPr>
          <a:xfrm>
            <a:off x="357158" y="1357298"/>
            <a:ext cx="8358246" cy="5143536"/>
          </a:xfrm>
        </p:spPr>
        <p:txBody>
          <a:bodyPr>
            <a:normAutofit fontScale="92500" lnSpcReduction="10000"/>
          </a:bodyPr>
          <a:lstStyle/>
          <a:p>
            <a:r>
              <a:rPr lang="ru-RU" dirty="0" smtClean="0">
                <a:solidFill>
                  <a:schemeClr val="tx1"/>
                </a:solidFill>
              </a:rPr>
              <a:t>Предлагаемые варианты (по баллам):</a:t>
            </a:r>
          </a:p>
          <a:p>
            <a:pPr algn="l">
              <a:buFontTx/>
              <a:buChar char="-"/>
            </a:pPr>
            <a:r>
              <a:rPr lang="ru-RU" b="1" dirty="0" smtClean="0">
                <a:solidFill>
                  <a:schemeClr val="tx1"/>
                </a:solidFill>
              </a:rPr>
              <a:t>2 балла</a:t>
            </a:r>
            <a:r>
              <a:rPr lang="ru-RU" dirty="0" smtClean="0">
                <a:solidFill>
                  <a:schemeClr val="tx1"/>
                </a:solidFill>
              </a:rPr>
              <a:t>: решения, которые не учитывают требования по оптимизации времени и памяти (массив для хранения ВСЕХ исходных данных, простой перебор всех вариантов, ограничение количества исходных данных и т.д.);</a:t>
            </a:r>
          </a:p>
          <a:p>
            <a:pPr algn="l">
              <a:buFontTx/>
              <a:buChar char="-"/>
            </a:pPr>
            <a:r>
              <a:rPr lang="ru-RU" b="1" dirty="0" smtClean="0">
                <a:solidFill>
                  <a:schemeClr val="tx1"/>
                </a:solidFill>
              </a:rPr>
              <a:t>4 балла</a:t>
            </a:r>
            <a:r>
              <a:rPr lang="ru-RU" dirty="0" smtClean="0">
                <a:solidFill>
                  <a:schemeClr val="tx1"/>
                </a:solidFill>
              </a:rPr>
              <a:t>: решения, эффективные по времени и используемой памяти (массивы, размерность которых НЕ зависит от количества исходных данных, обработка исходных данных «на лету», «быстрые» алгоритмы и т.д.). </a:t>
            </a:r>
            <a:endParaRPr lang="ru-RU"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571</TotalTime>
  <Words>2021</Words>
  <Application>Microsoft Office PowerPoint</Application>
  <PresentationFormat>Экран (4:3)</PresentationFormat>
  <Paragraphs>417</Paragraphs>
  <Slides>27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27</vt:i4>
      </vt:variant>
    </vt:vector>
  </HeadingPairs>
  <TitlesOfParts>
    <vt:vector size="28" baseType="lpstr">
      <vt:lpstr>Тема Office</vt:lpstr>
      <vt:lpstr>Задание №11 (рекурсия)</vt:lpstr>
      <vt:lpstr>Возможный вариант решения:</vt:lpstr>
      <vt:lpstr>Слайд 3</vt:lpstr>
      <vt:lpstr>Возможный вариант решения:</vt:lpstr>
      <vt:lpstr>Задание №18</vt:lpstr>
      <vt:lpstr>Задание №20</vt:lpstr>
      <vt:lpstr>Еще один вариант задания №20:</vt:lpstr>
      <vt:lpstr>Задание №21</vt:lpstr>
      <vt:lpstr>Задание №27 ЕГЭ: разновидности,  требования, способы решения.</vt:lpstr>
      <vt:lpstr>Примеры заданий</vt:lpstr>
      <vt:lpstr>Вариант решения на 2 балла:</vt:lpstr>
      <vt:lpstr>Вариант решения на 4 балла:</vt:lpstr>
      <vt:lpstr>Слайд 13</vt:lpstr>
      <vt:lpstr>Вариант решения на 2 балла:</vt:lpstr>
      <vt:lpstr>Вариант решения на 4 балла:</vt:lpstr>
      <vt:lpstr>Еще один вариант решения на 4 балла:</vt:lpstr>
      <vt:lpstr>Слайд 17</vt:lpstr>
      <vt:lpstr>Вариант решения на 2 балла:</vt:lpstr>
      <vt:lpstr>Вариант решения на 4 балла:</vt:lpstr>
      <vt:lpstr>Слайд 20</vt:lpstr>
      <vt:lpstr>Слайд 21</vt:lpstr>
      <vt:lpstr>Слайд 22</vt:lpstr>
      <vt:lpstr>Возможное решение на 4 балла:</vt:lpstr>
      <vt:lpstr>Слайд 24</vt:lpstr>
      <vt:lpstr>Слайд 25</vt:lpstr>
      <vt:lpstr>Вариант решения на 4 балла:</vt:lpstr>
      <vt:lpstr>Ссылки на задания, способы решения, разбор некоторых заданий (наиболее полный перечень и регулярное обновление ресурсов:</vt:lpstr>
    </vt:vector>
  </TitlesOfParts>
  <Company>HP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Задание №27 ЕГЭ: разновидности,  требования, способы решения.</dc:title>
  <dc:creator>Admin</dc:creator>
  <cp:lastModifiedBy>Admin</cp:lastModifiedBy>
  <cp:revision>52</cp:revision>
  <dcterms:created xsi:type="dcterms:W3CDTF">2020-04-11T11:54:28Z</dcterms:created>
  <dcterms:modified xsi:type="dcterms:W3CDTF">2020-04-16T07:53:23Z</dcterms:modified>
</cp:coreProperties>
</file>