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0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828124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3521798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6272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257190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1001299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2694501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145999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1039403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668765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318742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66C4D8D-A563-497D-AD54-38BF08B0150A}" type="datetimeFigureOut">
              <a:rPr lang="ru-RU" smtClean="0"/>
              <a:pPr/>
              <a:t>26.04.2020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CE2AFB-58E6-456A-B743-F481A29713EE}" type="slidenum">
              <a:rPr lang="ru-RU" smtClean="0"/>
              <a:pPr/>
              <a:t>‹#›</a:t>
            </a:fld>
            <a:endParaRPr lang="ru-RU"/>
          </a:p>
        </p:txBody>
      </p:sp>
    </p:spTree>
    <p:extLst>
      <p:ext uri="{BB962C8B-B14F-4D97-AF65-F5344CB8AC3E}">
        <p14:creationId xmlns:p14="http://schemas.microsoft.com/office/powerpoint/2010/main" val="413631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C4D8D-A563-497D-AD54-38BF08B0150A}" type="datetimeFigureOut">
              <a:rPr lang="ru-RU" smtClean="0"/>
              <a:pPr/>
              <a:t>26.04.2020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CE2AFB-58E6-456A-B743-F481A29713EE}" type="slidenum">
              <a:rPr lang="ru-RU" smtClean="0"/>
              <a:pPr/>
              <a:t>‹#›</a:t>
            </a:fld>
            <a:endParaRPr lang="ru-RU"/>
          </a:p>
        </p:txBody>
      </p:sp>
    </p:spTree>
    <p:extLst>
      <p:ext uri="{BB962C8B-B14F-4D97-AF65-F5344CB8AC3E}">
        <p14:creationId xmlns:p14="http://schemas.microsoft.com/office/powerpoint/2010/main" val="853468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Синтаксический анализ предложения</a:t>
            </a:r>
            <a:br>
              <a:rPr lang="ru-RU" dirty="0" smtClean="0"/>
            </a:br>
            <a:endParaRPr lang="ru-RU" dirty="0"/>
          </a:p>
        </p:txBody>
      </p:sp>
    </p:spTree>
    <p:extLst>
      <p:ext uri="{BB962C8B-B14F-4D97-AF65-F5344CB8AC3E}">
        <p14:creationId xmlns:p14="http://schemas.microsoft.com/office/powerpoint/2010/main" val="816364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smtClean="0">
                <a:solidFill>
                  <a:srgbClr val="C00000"/>
                </a:solidFill>
              </a:rPr>
              <a:t>Вспомогательная часть( глагол-связка) составного именного сказуемого </a:t>
            </a:r>
            <a:endParaRPr lang="ru-RU" sz="3600" dirty="0"/>
          </a:p>
        </p:txBody>
      </p:sp>
      <p:sp>
        <p:nvSpPr>
          <p:cNvPr id="3" name="Объект 2"/>
          <p:cNvSpPr>
            <a:spLocks noGrp="1"/>
          </p:cNvSpPr>
          <p:nvPr>
            <p:ph idx="1"/>
          </p:nvPr>
        </p:nvSpPr>
        <p:spPr/>
        <p:txBody>
          <a:bodyPr/>
          <a:lstStyle/>
          <a:p>
            <a:pPr marL="0" indent="0">
              <a:buNone/>
            </a:pPr>
            <a:r>
              <a:rPr lang="ru-RU" dirty="0" smtClean="0"/>
              <a:t>может </a:t>
            </a:r>
            <a:r>
              <a:rPr lang="ru-RU" dirty="0"/>
              <a:t>выражаться </a:t>
            </a:r>
            <a:r>
              <a:rPr lang="ru-RU" dirty="0" smtClean="0">
                <a:solidFill>
                  <a:srgbClr val="7030A0"/>
                </a:solidFill>
              </a:rPr>
              <a:t>глаголами </a:t>
            </a:r>
            <a:r>
              <a:rPr lang="ru-RU" i="1" dirty="0" smtClean="0"/>
              <a:t>делаться, являться, казаться, называться </a:t>
            </a:r>
            <a:r>
              <a:rPr lang="ru-RU" dirty="0" smtClean="0"/>
              <a:t>и др.( Удивительно </a:t>
            </a:r>
            <a:r>
              <a:rPr lang="ru-RU" u="sng" dirty="0" smtClean="0"/>
              <a:t>прекрасным показалось  </a:t>
            </a:r>
            <a:r>
              <a:rPr lang="ru-RU" dirty="0" smtClean="0"/>
              <a:t>мне утро.)</a:t>
            </a:r>
          </a:p>
          <a:p>
            <a:pPr marL="0" indent="0">
              <a:buNone/>
            </a:pPr>
            <a:r>
              <a:rPr lang="ru-RU" dirty="0" smtClean="0"/>
              <a:t>А также </a:t>
            </a:r>
            <a:r>
              <a:rPr lang="ru-RU" dirty="0" smtClean="0">
                <a:solidFill>
                  <a:srgbClr val="7030A0"/>
                </a:solidFill>
              </a:rPr>
              <a:t>глаголами движения, состояния</a:t>
            </a:r>
            <a:r>
              <a:rPr lang="ru-RU" dirty="0" smtClean="0"/>
              <a:t>:  </a:t>
            </a:r>
            <a:r>
              <a:rPr lang="ru-RU" i="1" dirty="0" smtClean="0"/>
              <a:t>прийти, приехать, вернуться</a:t>
            </a:r>
            <a:r>
              <a:rPr lang="ru-RU" dirty="0" smtClean="0"/>
              <a:t>( Работники </a:t>
            </a:r>
            <a:r>
              <a:rPr lang="ru-RU" u="sng" dirty="0" smtClean="0"/>
              <a:t>вернулись уставшими</a:t>
            </a:r>
            <a:r>
              <a:rPr lang="ru-RU" dirty="0" smtClean="0"/>
              <a:t>.)</a:t>
            </a:r>
          </a:p>
          <a:p>
            <a:pPr marL="0" indent="0">
              <a:buNone/>
            </a:pPr>
            <a:endParaRPr lang="ru-RU" dirty="0"/>
          </a:p>
        </p:txBody>
      </p:sp>
    </p:spTree>
    <p:extLst>
      <p:ext uri="{BB962C8B-B14F-4D97-AF65-F5344CB8AC3E}">
        <p14:creationId xmlns:p14="http://schemas.microsoft.com/office/powerpoint/2010/main" val="1145801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Практическая работа</a:t>
            </a:r>
            <a:endParaRPr lang="ru-RU" dirty="0"/>
          </a:p>
        </p:txBody>
      </p:sp>
      <p:sp>
        <p:nvSpPr>
          <p:cNvPr id="3" name="Объект 2"/>
          <p:cNvSpPr>
            <a:spLocks noGrp="1"/>
          </p:cNvSpPr>
          <p:nvPr>
            <p:ph idx="1"/>
          </p:nvPr>
        </p:nvSpPr>
        <p:spPr/>
        <p:txBody>
          <a:bodyPr>
            <a:normAutofit lnSpcReduction="10000"/>
          </a:bodyPr>
          <a:lstStyle/>
          <a:p>
            <a:r>
              <a:rPr lang="ru-RU" dirty="0" smtClean="0"/>
              <a:t>Мы отдыхали в деревне.</a:t>
            </a:r>
          </a:p>
          <a:p>
            <a:r>
              <a:rPr lang="ru-RU" dirty="0" smtClean="0"/>
              <a:t>Девочка перестала плакать.</a:t>
            </a:r>
          </a:p>
          <a:p>
            <a:r>
              <a:rPr lang="ru-RU" dirty="0" smtClean="0"/>
              <a:t>Собака начала красться.</a:t>
            </a:r>
          </a:p>
          <a:p>
            <a:r>
              <a:rPr lang="ru-RU" dirty="0" smtClean="0"/>
              <a:t>Мой брат студент.</a:t>
            </a:r>
          </a:p>
          <a:p>
            <a:r>
              <a:rPr lang="ru-RU" dirty="0" smtClean="0"/>
              <a:t>День был теплый.</a:t>
            </a:r>
          </a:p>
          <a:p>
            <a:r>
              <a:rPr lang="ru-RU" dirty="0" smtClean="0"/>
              <a:t> Вещи были собраны накануне.</a:t>
            </a:r>
          </a:p>
          <a:p>
            <a:r>
              <a:rPr lang="ru-RU" dirty="0" smtClean="0"/>
              <a:t>Платье ей впору.</a:t>
            </a:r>
          </a:p>
          <a:p>
            <a:r>
              <a:rPr lang="ru-RU" dirty="0" smtClean="0"/>
              <a:t>Он был невысокого роста.</a:t>
            </a:r>
          </a:p>
          <a:p>
            <a:pPr marL="0" indent="0">
              <a:buNone/>
            </a:pPr>
            <a:endParaRPr lang="ru-RU" dirty="0"/>
          </a:p>
        </p:txBody>
      </p:sp>
    </p:spTree>
    <p:extLst>
      <p:ext uri="{BB962C8B-B14F-4D97-AF65-F5344CB8AC3E}">
        <p14:creationId xmlns:p14="http://schemas.microsoft.com/office/powerpoint/2010/main" val="5578015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Проверь себя</a:t>
            </a:r>
            <a:endParaRPr lang="ru-RU" dirty="0"/>
          </a:p>
        </p:txBody>
      </p:sp>
      <p:sp>
        <p:nvSpPr>
          <p:cNvPr id="3" name="Объект 2"/>
          <p:cNvSpPr>
            <a:spLocks noGrp="1"/>
          </p:cNvSpPr>
          <p:nvPr>
            <p:ph idx="1"/>
          </p:nvPr>
        </p:nvSpPr>
        <p:spPr/>
        <p:txBody>
          <a:bodyPr>
            <a:normAutofit lnSpcReduction="10000"/>
          </a:bodyPr>
          <a:lstStyle/>
          <a:p>
            <a:r>
              <a:rPr lang="ru-RU" dirty="0" smtClean="0"/>
              <a:t>Мы </a:t>
            </a:r>
            <a:r>
              <a:rPr lang="ru-RU" u="sng" dirty="0" smtClean="0"/>
              <a:t>отдыхали</a:t>
            </a:r>
            <a:r>
              <a:rPr lang="ru-RU" dirty="0" smtClean="0"/>
              <a:t> в деревне.(гл.)</a:t>
            </a:r>
          </a:p>
          <a:p>
            <a:r>
              <a:rPr lang="ru-RU" dirty="0" smtClean="0"/>
              <a:t>Девочка </a:t>
            </a:r>
            <a:r>
              <a:rPr lang="ru-RU" u="sng" dirty="0" smtClean="0"/>
              <a:t>перестала плакать</a:t>
            </a:r>
            <a:r>
              <a:rPr lang="ru-RU" dirty="0" smtClean="0"/>
              <a:t>.(</a:t>
            </a:r>
            <a:r>
              <a:rPr lang="ru-RU" dirty="0" err="1" smtClean="0"/>
              <a:t>гл</a:t>
            </a:r>
            <a:r>
              <a:rPr lang="ru-RU" dirty="0" smtClean="0"/>
              <a:t>.+</a:t>
            </a:r>
            <a:r>
              <a:rPr lang="ru-RU" dirty="0" err="1" smtClean="0"/>
              <a:t>н.ф</a:t>
            </a:r>
            <a:r>
              <a:rPr lang="ru-RU" dirty="0" smtClean="0"/>
              <a:t>.)</a:t>
            </a:r>
          </a:p>
          <a:p>
            <a:r>
              <a:rPr lang="ru-RU" dirty="0" smtClean="0"/>
              <a:t>Собака </a:t>
            </a:r>
            <a:r>
              <a:rPr lang="ru-RU" u="sng" dirty="0" smtClean="0"/>
              <a:t>начала красться</a:t>
            </a:r>
            <a:r>
              <a:rPr lang="ru-RU" dirty="0" smtClean="0"/>
              <a:t>.(</a:t>
            </a:r>
            <a:r>
              <a:rPr lang="ru-RU" dirty="0" err="1" smtClean="0"/>
              <a:t>гл</a:t>
            </a:r>
            <a:r>
              <a:rPr lang="ru-RU" dirty="0" smtClean="0"/>
              <a:t>.+</a:t>
            </a:r>
            <a:r>
              <a:rPr lang="ru-RU" dirty="0" err="1" smtClean="0"/>
              <a:t>н.ф</a:t>
            </a:r>
            <a:r>
              <a:rPr lang="ru-RU" dirty="0" smtClean="0"/>
              <a:t>.)</a:t>
            </a:r>
          </a:p>
          <a:p>
            <a:r>
              <a:rPr lang="ru-RU" dirty="0" smtClean="0"/>
              <a:t>Мой брат </a:t>
            </a:r>
            <a:r>
              <a:rPr lang="ru-RU" u="sng" dirty="0" smtClean="0"/>
              <a:t>студент</a:t>
            </a:r>
            <a:r>
              <a:rPr lang="ru-RU" dirty="0" smtClean="0"/>
              <a:t>.(сущ.)</a:t>
            </a:r>
          </a:p>
          <a:p>
            <a:r>
              <a:rPr lang="ru-RU" dirty="0" smtClean="0"/>
              <a:t>День </a:t>
            </a:r>
            <a:r>
              <a:rPr lang="ru-RU" u="sng" dirty="0" smtClean="0"/>
              <a:t>был теплый</a:t>
            </a:r>
            <a:r>
              <a:rPr lang="ru-RU" dirty="0" smtClean="0"/>
              <a:t>.(прил.)</a:t>
            </a:r>
          </a:p>
          <a:p>
            <a:r>
              <a:rPr lang="ru-RU" dirty="0" smtClean="0"/>
              <a:t>Вещи </a:t>
            </a:r>
            <a:r>
              <a:rPr lang="ru-RU" u="sng" dirty="0" smtClean="0"/>
              <a:t>были собраны </a:t>
            </a:r>
            <a:r>
              <a:rPr lang="ru-RU" dirty="0" smtClean="0"/>
              <a:t>накануне.(</a:t>
            </a:r>
            <a:r>
              <a:rPr lang="ru-RU" dirty="0" err="1" smtClean="0"/>
              <a:t>кр.прич</a:t>
            </a:r>
            <a:r>
              <a:rPr lang="ru-RU" dirty="0" smtClean="0"/>
              <a:t>.)</a:t>
            </a:r>
          </a:p>
          <a:p>
            <a:r>
              <a:rPr lang="ru-RU" dirty="0" smtClean="0"/>
              <a:t>Платье ей </a:t>
            </a:r>
            <a:r>
              <a:rPr lang="ru-RU" u="sng" dirty="0" smtClean="0"/>
              <a:t>впору</a:t>
            </a:r>
            <a:r>
              <a:rPr lang="ru-RU" dirty="0" smtClean="0"/>
              <a:t>.(нареч.)</a:t>
            </a:r>
          </a:p>
          <a:p>
            <a:r>
              <a:rPr lang="ru-RU" dirty="0" smtClean="0"/>
              <a:t>Он </a:t>
            </a:r>
            <a:r>
              <a:rPr lang="ru-RU" u="sng" dirty="0" smtClean="0"/>
              <a:t>был невысокого роста</a:t>
            </a:r>
            <a:r>
              <a:rPr lang="ru-RU" dirty="0" smtClean="0"/>
              <a:t>.(</a:t>
            </a:r>
            <a:r>
              <a:rPr lang="ru-RU" dirty="0" err="1" smtClean="0"/>
              <a:t>словосоч</a:t>
            </a:r>
            <a:r>
              <a:rPr lang="ru-RU" dirty="0" smtClean="0"/>
              <a:t>.)</a:t>
            </a:r>
          </a:p>
          <a:p>
            <a:pPr marL="0" indent="0">
              <a:buNone/>
            </a:pPr>
            <a:endParaRPr lang="ru-RU" dirty="0"/>
          </a:p>
        </p:txBody>
      </p:sp>
    </p:spTree>
    <p:extLst>
      <p:ext uri="{BB962C8B-B14F-4D97-AF65-F5344CB8AC3E}">
        <p14:creationId xmlns:p14="http://schemas.microsoft.com/office/powerpoint/2010/main" val="2422154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Обратите внимание!</a:t>
            </a:r>
            <a:endParaRPr lang="ru-RU" dirty="0"/>
          </a:p>
        </p:txBody>
      </p:sp>
      <p:sp>
        <p:nvSpPr>
          <p:cNvPr id="3" name="Объект 2"/>
          <p:cNvSpPr>
            <a:spLocks noGrp="1"/>
          </p:cNvSpPr>
          <p:nvPr>
            <p:ph idx="1"/>
          </p:nvPr>
        </p:nvSpPr>
        <p:spPr/>
        <p:txBody>
          <a:bodyPr/>
          <a:lstStyle/>
          <a:p>
            <a:pPr marL="0" indent="0">
              <a:buNone/>
            </a:pPr>
            <a:r>
              <a:rPr lang="ru-RU" dirty="0" smtClean="0"/>
              <a:t>Учитель </a:t>
            </a:r>
            <a:r>
              <a:rPr lang="ru-RU" u="sng" dirty="0" smtClean="0"/>
              <a:t>попросил</a:t>
            </a:r>
            <a:r>
              <a:rPr lang="ru-RU" dirty="0" smtClean="0"/>
              <a:t> детей принести тетради.</a:t>
            </a:r>
          </a:p>
          <a:p>
            <a:pPr marL="0" indent="0">
              <a:buNone/>
            </a:pPr>
            <a:r>
              <a:rPr lang="ru-RU" dirty="0" smtClean="0"/>
              <a:t>Мы </a:t>
            </a:r>
            <a:r>
              <a:rPr lang="ru-RU" u="sng" dirty="0" smtClean="0"/>
              <a:t>побежали</a:t>
            </a:r>
            <a:r>
              <a:rPr lang="ru-RU" dirty="0" smtClean="0"/>
              <a:t> на речку купаться.</a:t>
            </a:r>
            <a:endParaRPr lang="ru-RU" dirty="0"/>
          </a:p>
        </p:txBody>
      </p:sp>
    </p:spTree>
    <p:extLst>
      <p:ext uri="{BB962C8B-B14F-4D97-AF65-F5344CB8AC3E}">
        <p14:creationId xmlns:p14="http://schemas.microsoft.com/office/powerpoint/2010/main" val="864018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Практическая работа</a:t>
            </a:r>
            <a:br>
              <a:rPr lang="ru-RU" dirty="0" smtClean="0"/>
            </a:br>
            <a:endParaRPr lang="ru-RU" dirty="0"/>
          </a:p>
        </p:txBody>
      </p:sp>
      <p:sp>
        <p:nvSpPr>
          <p:cNvPr id="3" name="Объект 2"/>
          <p:cNvSpPr>
            <a:spLocks noGrp="1"/>
          </p:cNvSpPr>
          <p:nvPr>
            <p:ph idx="1"/>
          </p:nvPr>
        </p:nvSpPr>
        <p:spPr/>
        <p:txBody>
          <a:bodyPr>
            <a:normAutofit fontScale="85000" lnSpcReduction="20000"/>
          </a:bodyPr>
          <a:lstStyle/>
          <a:p>
            <a:r>
              <a:rPr lang="ru-RU" dirty="0" smtClean="0"/>
              <a:t>Кончилась теплая летняя ночь.</a:t>
            </a:r>
          </a:p>
          <a:p>
            <a:r>
              <a:rPr lang="ru-RU" dirty="0" smtClean="0"/>
              <a:t>Я хочу быть певцом.</a:t>
            </a:r>
          </a:p>
          <a:p>
            <a:r>
              <a:rPr lang="ru-RU" dirty="0" smtClean="0"/>
              <a:t>В эту минуту мятежники набежали на нас и ворвались в крепость.</a:t>
            </a:r>
          </a:p>
          <a:p>
            <a:r>
              <a:rPr lang="ru-RU" dirty="0" smtClean="0"/>
              <a:t>Говорить могут все, да не все могут слушать.</a:t>
            </a:r>
          </a:p>
          <a:p>
            <a:r>
              <a:rPr lang="ru-RU" dirty="0" smtClean="0"/>
              <a:t>Скрипач продолжал играть.</a:t>
            </a:r>
          </a:p>
          <a:p>
            <a:r>
              <a:rPr lang="ru-RU" dirty="0" smtClean="0"/>
              <a:t>Он был весельчак.</a:t>
            </a:r>
          </a:p>
          <a:p>
            <a:r>
              <a:rPr lang="ru-RU" dirty="0" smtClean="0"/>
              <a:t>Учиться- наша задача.</a:t>
            </a:r>
          </a:p>
          <a:p>
            <a:r>
              <a:rPr lang="ru-RU" dirty="0" smtClean="0"/>
              <a:t>Брат всегда был душой  компании.</a:t>
            </a:r>
          </a:p>
          <a:p>
            <a:r>
              <a:rPr lang="ru-RU" dirty="0" smtClean="0"/>
              <a:t>Вижу примеры - начинаю понимать причины.</a:t>
            </a:r>
          </a:p>
          <a:p>
            <a:r>
              <a:rPr lang="ru-RU" dirty="0" smtClean="0"/>
              <a:t>Без помощи я не добрался бы до города.</a:t>
            </a:r>
          </a:p>
          <a:p>
            <a:pPr marL="0" indent="0">
              <a:buNone/>
            </a:pPr>
            <a:endParaRPr lang="ru-RU" dirty="0"/>
          </a:p>
        </p:txBody>
      </p:sp>
    </p:spTree>
    <p:extLst>
      <p:ext uri="{BB962C8B-B14F-4D97-AF65-F5344CB8AC3E}">
        <p14:creationId xmlns:p14="http://schemas.microsoft.com/office/powerpoint/2010/main" val="2668310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Проверь себя</a:t>
            </a:r>
            <a:endParaRPr lang="ru-RU" dirty="0"/>
          </a:p>
        </p:txBody>
      </p:sp>
      <p:sp>
        <p:nvSpPr>
          <p:cNvPr id="3" name="Объект 2"/>
          <p:cNvSpPr>
            <a:spLocks noGrp="1"/>
          </p:cNvSpPr>
          <p:nvPr>
            <p:ph idx="1"/>
          </p:nvPr>
        </p:nvSpPr>
        <p:spPr/>
        <p:txBody>
          <a:bodyPr>
            <a:normAutofit fontScale="85000" lnSpcReduction="20000"/>
          </a:bodyPr>
          <a:lstStyle/>
          <a:p>
            <a:r>
              <a:rPr lang="ru-RU" u="sng" dirty="0" smtClean="0"/>
              <a:t>Кончилась</a:t>
            </a:r>
            <a:r>
              <a:rPr lang="ru-RU" dirty="0" smtClean="0"/>
              <a:t> теплая летняя ночь.</a:t>
            </a:r>
          </a:p>
          <a:p>
            <a:r>
              <a:rPr lang="ru-RU" dirty="0" smtClean="0"/>
              <a:t>Я </a:t>
            </a:r>
            <a:r>
              <a:rPr lang="ru-RU" u="sng" dirty="0" smtClean="0"/>
              <a:t>хочу быть певцом</a:t>
            </a:r>
            <a:r>
              <a:rPr lang="ru-RU" dirty="0" smtClean="0"/>
              <a:t>.</a:t>
            </a:r>
          </a:p>
          <a:p>
            <a:r>
              <a:rPr lang="ru-RU" dirty="0" smtClean="0"/>
              <a:t>В эту минуту мятежники </a:t>
            </a:r>
            <a:r>
              <a:rPr lang="ru-RU" u="sng" dirty="0" smtClean="0"/>
              <a:t>набежали</a:t>
            </a:r>
            <a:r>
              <a:rPr lang="ru-RU" dirty="0" smtClean="0"/>
              <a:t> на нас и </a:t>
            </a:r>
            <a:r>
              <a:rPr lang="ru-RU" u="sng" dirty="0" smtClean="0"/>
              <a:t>ворвались</a:t>
            </a:r>
            <a:r>
              <a:rPr lang="ru-RU" dirty="0" smtClean="0"/>
              <a:t> в крепость.</a:t>
            </a:r>
          </a:p>
          <a:p>
            <a:r>
              <a:rPr lang="ru-RU" u="sng" dirty="0" smtClean="0"/>
              <a:t>Говорить могут </a:t>
            </a:r>
            <a:r>
              <a:rPr lang="ru-RU" dirty="0" smtClean="0"/>
              <a:t>все, да не все </a:t>
            </a:r>
            <a:r>
              <a:rPr lang="ru-RU" u="sng" dirty="0" smtClean="0"/>
              <a:t>могут слушать</a:t>
            </a:r>
            <a:r>
              <a:rPr lang="ru-RU" dirty="0" smtClean="0"/>
              <a:t>.</a:t>
            </a:r>
          </a:p>
          <a:p>
            <a:r>
              <a:rPr lang="ru-RU" dirty="0" smtClean="0"/>
              <a:t>Скрипач </a:t>
            </a:r>
            <a:r>
              <a:rPr lang="ru-RU" u="sng" dirty="0" smtClean="0"/>
              <a:t>продолжал играть</a:t>
            </a:r>
            <a:r>
              <a:rPr lang="ru-RU" dirty="0" smtClean="0"/>
              <a:t>.</a:t>
            </a:r>
          </a:p>
          <a:p>
            <a:r>
              <a:rPr lang="ru-RU" dirty="0" smtClean="0"/>
              <a:t>Он </a:t>
            </a:r>
            <a:r>
              <a:rPr lang="ru-RU" u="sng" dirty="0" smtClean="0"/>
              <a:t>был весельчак</a:t>
            </a:r>
            <a:r>
              <a:rPr lang="ru-RU" dirty="0" smtClean="0"/>
              <a:t>.</a:t>
            </a:r>
          </a:p>
          <a:p>
            <a:r>
              <a:rPr lang="ru-RU" dirty="0" smtClean="0"/>
              <a:t>Учиться- наша </a:t>
            </a:r>
            <a:r>
              <a:rPr lang="ru-RU" u="sng" dirty="0" smtClean="0"/>
              <a:t>задача</a:t>
            </a:r>
            <a:r>
              <a:rPr lang="ru-RU" dirty="0" smtClean="0"/>
              <a:t>.</a:t>
            </a:r>
          </a:p>
          <a:p>
            <a:r>
              <a:rPr lang="ru-RU" dirty="0" smtClean="0"/>
              <a:t>Брат всегда </a:t>
            </a:r>
            <a:r>
              <a:rPr lang="ru-RU" u="sng" dirty="0" smtClean="0"/>
              <a:t>был душой  компании</a:t>
            </a:r>
            <a:r>
              <a:rPr lang="ru-RU" dirty="0" smtClean="0"/>
              <a:t>.</a:t>
            </a:r>
          </a:p>
          <a:p>
            <a:r>
              <a:rPr lang="ru-RU" dirty="0" smtClean="0"/>
              <a:t>Вижу примеры </a:t>
            </a:r>
            <a:r>
              <a:rPr lang="ru-RU" u="sng" dirty="0" smtClean="0"/>
              <a:t>- начинаю понимать </a:t>
            </a:r>
            <a:r>
              <a:rPr lang="ru-RU" dirty="0" smtClean="0"/>
              <a:t>причины.</a:t>
            </a:r>
          </a:p>
          <a:p>
            <a:r>
              <a:rPr lang="ru-RU" dirty="0" smtClean="0"/>
              <a:t>Без помощи я </a:t>
            </a:r>
            <a:r>
              <a:rPr lang="ru-RU" u="sng" dirty="0" smtClean="0"/>
              <a:t>не добрался бы </a:t>
            </a:r>
            <a:r>
              <a:rPr lang="ru-RU" dirty="0" smtClean="0"/>
              <a:t>до города.</a:t>
            </a:r>
          </a:p>
          <a:p>
            <a:pPr marL="0" indent="0">
              <a:buNone/>
            </a:pPr>
            <a:endParaRPr lang="ru-RU" dirty="0"/>
          </a:p>
        </p:txBody>
      </p:sp>
    </p:spTree>
    <p:extLst>
      <p:ext uri="{BB962C8B-B14F-4D97-AF65-F5344CB8AC3E}">
        <p14:creationId xmlns:p14="http://schemas.microsoft.com/office/powerpoint/2010/main" val="28908177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lgn="ctr">
              <a:buNone/>
            </a:pPr>
            <a:r>
              <a:rPr lang="ru-RU" altLang="ru-RU" sz="4800" b="1" i="1" dirty="0" smtClean="0">
                <a:effectLst>
                  <a:outerShdw blurRad="38100" dist="38100" dir="2700000" algn="tl">
                    <a:srgbClr val="C0C0C0"/>
                  </a:outerShdw>
                </a:effectLst>
                <a:latin typeface="Times New Roman" pitchFamily="18" charset="0"/>
              </a:rPr>
              <a:t>Виды односоставных                    предложений</a:t>
            </a:r>
            <a:endParaRPr lang="ru-RU" sz="4800" b="1" dirty="0"/>
          </a:p>
        </p:txBody>
      </p:sp>
    </p:spTree>
    <p:extLst>
      <p:ext uri="{BB962C8B-B14F-4D97-AF65-F5344CB8AC3E}">
        <p14:creationId xmlns:p14="http://schemas.microsoft.com/office/powerpoint/2010/main" val="3298701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sz="3600" b="1" i="1" dirty="0" smtClean="0">
                <a:latin typeface="Times New Roman" pitchFamily="18" charset="0"/>
              </a:rPr>
              <a:t>Односоставные предложения с главным членом – сказуемым:</a:t>
            </a:r>
            <a:r>
              <a:rPr lang="ru-RU" sz="3600" dirty="0" smtClean="0"/>
              <a:t/>
            </a:r>
            <a:br>
              <a:rPr lang="ru-RU" sz="3600" dirty="0" smtClean="0"/>
            </a:br>
            <a:endParaRPr lang="ru-RU" sz="3600" dirty="0"/>
          </a:p>
        </p:txBody>
      </p:sp>
      <p:sp>
        <p:nvSpPr>
          <p:cNvPr id="3" name="Объект 2"/>
          <p:cNvSpPr>
            <a:spLocks noGrp="1"/>
          </p:cNvSpPr>
          <p:nvPr>
            <p:ph idx="1"/>
          </p:nvPr>
        </p:nvSpPr>
        <p:spPr/>
        <p:txBody>
          <a:bodyPr/>
          <a:lstStyle/>
          <a:p>
            <a:r>
              <a:rPr lang="ru-RU" altLang="ru-RU" dirty="0" smtClean="0">
                <a:latin typeface="Times New Roman" pitchFamily="18" charset="0"/>
              </a:rPr>
              <a:t>Предложения определённо-личные</a:t>
            </a:r>
          </a:p>
          <a:p>
            <a:r>
              <a:rPr lang="ru-RU" altLang="ru-RU" dirty="0" smtClean="0">
                <a:latin typeface="Times New Roman" pitchFamily="18" charset="0"/>
              </a:rPr>
              <a:t>Предложения неопределённо-личные</a:t>
            </a:r>
          </a:p>
          <a:p>
            <a:r>
              <a:rPr lang="ru-RU" altLang="ru-RU" dirty="0" smtClean="0">
                <a:latin typeface="Times New Roman" pitchFamily="18" charset="0"/>
              </a:rPr>
              <a:t>Обобщенно-личные предложения</a:t>
            </a:r>
          </a:p>
          <a:p>
            <a:r>
              <a:rPr lang="ru-RU" altLang="ru-RU" dirty="0" smtClean="0">
                <a:latin typeface="Times New Roman" pitchFamily="18" charset="0"/>
              </a:rPr>
              <a:t>Безличные предложения</a:t>
            </a:r>
          </a:p>
          <a:p>
            <a:pPr marL="0" indent="0">
              <a:buNone/>
            </a:pPr>
            <a:endParaRPr lang="ru-RU" dirty="0"/>
          </a:p>
        </p:txBody>
      </p:sp>
    </p:spTree>
    <p:extLst>
      <p:ext uri="{BB962C8B-B14F-4D97-AF65-F5344CB8AC3E}">
        <p14:creationId xmlns:p14="http://schemas.microsoft.com/office/powerpoint/2010/main" val="2006237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dirty="0" smtClean="0">
                <a:latin typeface="Times New Roman" pitchFamily="18" charset="0"/>
              </a:rPr>
              <a:t>Предложения </a:t>
            </a:r>
            <a:br>
              <a:rPr lang="ru-RU" altLang="ru-RU" dirty="0" smtClean="0">
                <a:latin typeface="Times New Roman" pitchFamily="18" charset="0"/>
              </a:rPr>
            </a:br>
            <a:r>
              <a:rPr lang="ru-RU" altLang="ru-RU" dirty="0" smtClean="0">
                <a:latin typeface="Times New Roman" pitchFamily="18" charset="0"/>
              </a:rPr>
              <a:t>определённо-личные</a:t>
            </a:r>
            <a:endParaRPr lang="ru-RU" dirty="0"/>
          </a:p>
        </p:txBody>
      </p:sp>
      <p:sp>
        <p:nvSpPr>
          <p:cNvPr id="3" name="Объект 2"/>
          <p:cNvSpPr>
            <a:spLocks noGrp="1"/>
          </p:cNvSpPr>
          <p:nvPr>
            <p:ph idx="1"/>
          </p:nvPr>
        </p:nvSpPr>
        <p:spPr/>
        <p:txBody>
          <a:bodyPr/>
          <a:lstStyle/>
          <a:p>
            <a:pPr>
              <a:lnSpc>
                <a:spcPct val="90000"/>
              </a:lnSpc>
              <a:buNone/>
            </a:pPr>
            <a:r>
              <a:rPr lang="ru-RU" altLang="ru-RU" dirty="0" smtClean="0">
                <a:latin typeface="Times New Roman" pitchFamily="18" charset="0"/>
              </a:rPr>
              <a:t>сказуемое-глагол в форме </a:t>
            </a:r>
          </a:p>
          <a:p>
            <a:pPr>
              <a:lnSpc>
                <a:spcPct val="90000"/>
              </a:lnSpc>
            </a:pPr>
            <a:r>
              <a:rPr lang="ru-RU" altLang="ru-RU" b="1" dirty="0" smtClean="0">
                <a:solidFill>
                  <a:srgbClr val="FF0000"/>
                </a:solidFill>
                <a:latin typeface="Times New Roman" pitchFamily="18" charset="0"/>
              </a:rPr>
              <a:t>1-го лица ед. и мн. ч.</a:t>
            </a:r>
          </a:p>
          <a:p>
            <a:pPr>
              <a:lnSpc>
                <a:spcPct val="90000"/>
              </a:lnSpc>
            </a:pPr>
            <a:r>
              <a:rPr lang="ru-RU" altLang="ru-RU" b="1" dirty="0" smtClean="0">
                <a:solidFill>
                  <a:srgbClr val="FF0000"/>
                </a:solidFill>
                <a:latin typeface="Times New Roman" pitchFamily="18" charset="0"/>
              </a:rPr>
              <a:t> 2-го лица ед. и мн. ч.</a:t>
            </a:r>
            <a:r>
              <a:rPr lang="ru-RU" altLang="ru-RU" dirty="0" smtClean="0">
                <a:latin typeface="Times New Roman" pitchFamily="18" charset="0"/>
              </a:rPr>
              <a:t> </a:t>
            </a:r>
          </a:p>
          <a:p>
            <a:pPr>
              <a:lnSpc>
                <a:spcPct val="90000"/>
              </a:lnSpc>
              <a:buNone/>
            </a:pPr>
            <a:r>
              <a:rPr lang="ru-RU" altLang="ru-RU" b="1" dirty="0" smtClean="0">
                <a:latin typeface="Times New Roman" pitchFamily="18" charset="0"/>
              </a:rPr>
              <a:t>Изъявительного или повелительного наклонения</a:t>
            </a:r>
          </a:p>
          <a:p>
            <a:pPr>
              <a:lnSpc>
                <a:spcPct val="90000"/>
              </a:lnSpc>
              <a:buNone/>
            </a:pPr>
            <a:r>
              <a:rPr lang="ru-RU" altLang="ru-RU" dirty="0" smtClean="0">
                <a:latin typeface="Times New Roman" pitchFamily="18" charset="0"/>
              </a:rPr>
              <a:t>(можно подставить местоимения  </a:t>
            </a:r>
          </a:p>
          <a:p>
            <a:pPr>
              <a:lnSpc>
                <a:spcPct val="90000"/>
              </a:lnSpc>
              <a:buNone/>
            </a:pPr>
            <a:r>
              <a:rPr lang="ru-RU" altLang="ru-RU" dirty="0" smtClean="0">
                <a:latin typeface="Times New Roman" pitchFamily="18" charset="0"/>
              </a:rPr>
              <a:t>   я,  ты, </a:t>
            </a:r>
            <a:r>
              <a:rPr lang="ru-RU" altLang="ru-RU" dirty="0" err="1" smtClean="0">
                <a:latin typeface="Times New Roman" pitchFamily="18" charset="0"/>
              </a:rPr>
              <a:t>мы,</a:t>
            </a:r>
            <a:r>
              <a:rPr lang="ru-RU" altLang="ru-RU" dirty="0" err="1" smtClean="0">
                <a:latin typeface="Arial" charset="0"/>
              </a:rPr>
              <a:t>вы</a:t>
            </a:r>
            <a:r>
              <a:rPr lang="ru-RU" altLang="ru-RU" dirty="0" smtClean="0">
                <a:latin typeface="Times New Roman" pitchFamily="18" charset="0"/>
              </a:rPr>
              <a:t>)</a:t>
            </a:r>
          </a:p>
          <a:p>
            <a:pPr marL="0" indent="0">
              <a:buNone/>
            </a:pPr>
            <a:endParaRPr lang="ru-RU" dirty="0"/>
          </a:p>
        </p:txBody>
      </p:sp>
    </p:spTree>
    <p:extLst>
      <p:ext uri="{BB962C8B-B14F-4D97-AF65-F5344CB8AC3E}">
        <p14:creationId xmlns:p14="http://schemas.microsoft.com/office/powerpoint/2010/main" val="23879683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nSpc>
                <a:spcPct val="90000"/>
              </a:lnSpc>
              <a:buNone/>
            </a:pPr>
            <a:r>
              <a:rPr lang="ru-RU" altLang="ru-RU" dirty="0" smtClean="0">
                <a:latin typeface="Times New Roman" pitchFamily="18" charset="0"/>
              </a:rPr>
              <a:t>сказуемое-глагол в форме </a:t>
            </a:r>
          </a:p>
          <a:p>
            <a:pPr>
              <a:lnSpc>
                <a:spcPct val="90000"/>
              </a:lnSpc>
            </a:pPr>
            <a:r>
              <a:rPr lang="ru-RU" altLang="ru-RU" b="1" dirty="0" smtClean="0">
                <a:solidFill>
                  <a:srgbClr val="FF0000"/>
                </a:solidFill>
                <a:latin typeface="Times New Roman" pitchFamily="18" charset="0"/>
              </a:rPr>
              <a:t>1-го лица ед. и мн. ч.</a:t>
            </a:r>
          </a:p>
          <a:p>
            <a:pPr>
              <a:lnSpc>
                <a:spcPct val="90000"/>
              </a:lnSpc>
            </a:pPr>
            <a:r>
              <a:rPr lang="ru-RU" altLang="ru-RU" b="1" dirty="0" smtClean="0">
                <a:solidFill>
                  <a:srgbClr val="FF0000"/>
                </a:solidFill>
                <a:latin typeface="Times New Roman" pitchFamily="18" charset="0"/>
              </a:rPr>
              <a:t> 2-го лица ед. и мн. ч.</a:t>
            </a:r>
            <a:r>
              <a:rPr lang="ru-RU" altLang="ru-RU" dirty="0" smtClean="0">
                <a:latin typeface="Times New Roman" pitchFamily="18" charset="0"/>
              </a:rPr>
              <a:t> </a:t>
            </a:r>
          </a:p>
          <a:p>
            <a:pPr>
              <a:lnSpc>
                <a:spcPct val="90000"/>
              </a:lnSpc>
              <a:buNone/>
            </a:pPr>
            <a:r>
              <a:rPr lang="ru-RU" altLang="ru-RU" b="1" dirty="0" smtClean="0">
                <a:latin typeface="Times New Roman" pitchFamily="18" charset="0"/>
              </a:rPr>
              <a:t>Изъявительного или повелительного наклонения</a:t>
            </a:r>
          </a:p>
          <a:p>
            <a:pPr>
              <a:lnSpc>
                <a:spcPct val="90000"/>
              </a:lnSpc>
              <a:buNone/>
            </a:pPr>
            <a:r>
              <a:rPr lang="ru-RU" altLang="ru-RU" dirty="0" smtClean="0">
                <a:latin typeface="Times New Roman" pitchFamily="18" charset="0"/>
              </a:rPr>
              <a:t>(можно подставить местоимения  </a:t>
            </a:r>
          </a:p>
          <a:p>
            <a:pPr>
              <a:lnSpc>
                <a:spcPct val="90000"/>
              </a:lnSpc>
              <a:buNone/>
            </a:pPr>
            <a:r>
              <a:rPr lang="ru-RU" altLang="ru-RU" dirty="0" smtClean="0">
                <a:latin typeface="Times New Roman" pitchFamily="18" charset="0"/>
              </a:rPr>
              <a:t>   я,  ты, </a:t>
            </a:r>
            <a:r>
              <a:rPr lang="ru-RU" altLang="ru-RU" dirty="0" err="1" smtClean="0">
                <a:latin typeface="Times New Roman" pitchFamily="18" charset="0"/>
              </a:rPr>
              <a:t>мы,</a:t>
            </a:r>
            <a:r>
              <a:rPr lang="ru-RU" altLang="ru-RU" dirty="0" err="1" smtClean="0">
                <a:latin typeface="Arial" charset="0"/>
              </a:rPr>
              <a:t>вы</a:t>
            </a:r>
            <a:r>
              <a:rPr lang="ru-RU" altLang="ru-RU" dirty="0" smtClean="0">
                <a:latin typeface="Times New Roman" pitchFamily="18" charset="0"/>
              </a:rPr>
              <a:t>)</a:t>
            </a:r>
          </a:p>
          <a:p>
            <a:pPr marL="0" indent="0">
              <a:buNone/>
            </a:pPr>
            <a:endParaRPr lang="ru-RU" dirty="0"/>
          </a:p>
        </p:txBody>
      </p:sp>
    </p:spTree>
    <p:extLst>
      <p:ext uri="{BB962C8B-B14F-4D97-AF65-F5344CB8AC3E}">
        <p14:creationId xmlns:p14="http://schemas.microsoft.com/office/powerpoint/2010/main" val="348073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chemeClr val="accent1">
                    <a:lumMod val="75000"/>
                  </a:schemeClr>
                </a:solidFill>
              </a:rPr>
              <a:t>Способы выражения подлежащего</a:t>
            </a:r>
            <a:endParaRPr lang="ru-RU" dirty="0"/>
          </a:p>
        </p:txBody>
      </p:sp>
      <p:sp>
        <p:nvSpPr>
          <p:cNvPr id="3" name="Объект 2"/>
          <p:cNvSpPr>
            <a:spLocks noGrp="1"/>
          </p:cNvSpPr>
          <p:nvPr>
            <p:ph idx="1"/>
          </p:nvPr>
        </p:nvSpPr>
        <p:spPr/>
        <p:txBody>
          <a:bodyPr>
            <a:normAutofit fontScale="77500" lnSpcReduction="20000"/>
          </a:bodyPr>
          <a:lstStyle/>
          <a:p>
            <a:r>
              <a:rPr lang="ru-RU" b="1" dirty="0" smtClean="0"/>
              <a:t>Существительное</a:t>
            </a:r>
            <a:r>
              <a:rPr lang="ru-RU" dirty="0" smtClean="0"/>
              <a:t> в </a:t>
            </a:r>
            <a:r>
              <a:rPr lang="ru-RU" dirty="0" err="1" smtClean="0"/>
              <a:t>Им.п</a:t>
            </a:r>
            <a:r>
              <a:rPr lang="ru-RU" dirty="0" smtClean="0"/>
              <a:t>.</a:t>
            </a:r>
            <a:r>
              <a:rPr lang="ru-RU" i="1" dirty="0" smtClean="0"/>
              <a:t>(Шумел </a:t>
            </a:r>
            <a:r>
              <a:rPr lang="ru-RU" i="1" u="sng" dirty="0" smtClean="0"/>
              <a:t>ветерок</a:t>
            </a:r>
            <a:r>
              <a:rPr lang="ru-RU" i="1" dirty="0" smtClean="0"/>
              <a:t>.)</a:t>
            </a:r>
          </a:p>
          <a:p>
            <a:r>
              <a:rPr lang="ru-RU" b="1" dirty="0" smtClean="0"/>
              <a:t>Прилагательное</a:t>
            </a:r>
            <a:r>
              <a:rPr lang="ru-RU" dirty="0" smtClean="0"/>
              <a:t> </a:t>
            </a:r>
            <a:r>
              <a:rPr lang="ru-RU" i="1" dirty="0" smtClean="0"/>
              <a:t>(</a:t>
            </a:r>
            <a:r>
              <a:rPr lang="ru-RU" i="1" u="sng" dirty="0" smtClean="0"/>
              <a:t>Знакомые</a:t>
            </a:r>
            <a:r>
              <a:rPr lang="ru-RU" i="1" dirty="0" smtClean="0"/>
              <a:t> опаздывали.)</a:t>
            </a:r>
          </a:p>
          <a:p>
            <a:r>
              <a:rPr lang="ru-RU" b="1" i="1" dirty="0" smtClean="0"/>
              <a:t>Причастие</a:t>
            </a:r>
            <a:r>
              <a:rPr lang="ru-RU" i="1" dirty="0" smtClean="0"/>
              <a:t> (</a:t>
            </a:r>
            <a:r>
              <a:rPr lang="ru-RU" i="1" u="sng" dirty="0" smtClean="0"/>
              <a:t>Окружающие</a:t>
            </a:r>
            <a:r>
              <a:rPr lang="ru-RU" i="1" dirty="0" smtClean="0"/>
              <a:t> молчали.)</a:t>
            </a:r>
          </a:p>
          <a:p>
            <a:r>
              <a:rPr lang="ru-RU" b="1" dirty="0" smtClean="0"/>
              <a:t>Числительное</a:t>
            </a:r>
            <a:r>
              <a:rPr lang="ru-RU" dirty="0" smtClean="0"/>
              <a:t> </a:t>
            </a:r>
            <a:r>
              <a:rPr lang="ru-RU" i="1" dirty="0" smtClean="0"/>
              <a:t>(</a:t>
            </a:r>
            <a:r>
              <a:rPr lang="ru-RU" i="1" u="sng" dirty="0" smtClean="0"/>
              <a:t>Семеро</a:t>
            </a:r>
            <a:r>
              <a:rPr lang="ru-RU" i="1" dirty="0" smtClean="0"/>
              <a:t> одного не ждут.)</a:t>
            </a:r>
          </a:p>
          <a:p>
            <a:r>
              <a:rPr lang="ru-RU" b="1" dirty="0" smtClean="0"/>
              <a:t>Наречие</a:t>
            </a:r>
            <a:r>
              <a:rPr lang="ru-RU" dirty="0" smtClean="0"/>
              <a:t> </a:t>
            </a:r>
            <a:r>
              <a:rPr lang="ru-RU" i="1" dirty="0" smtClean="0"/>
              <a:t>( </a:t>
            </a:r>
            <a:r>
              <a:rPr lang="ru-RU" i="1" u="sng" dirty="0" smtClean="0"/>
              <a:t>Завтра</a:t>
            </a:r>
            <a:r>
              <a:rPr lang="ru-RU" i="1" dirty="0" smtClean="0"/>
              <a:t> будет лучше, чем вчера.)</a:t>
            </a:r>
          </a:p>
          <a:p>
            <a:r>
              <a:rPr lang="ru-RU" b="1" dirty="0" smtClean="0"/>
              <a:t>Междометие</a:t>
            </a:r>
            <a:r>
              <a:rPr lang="ru-RU" dirty="0" smtClean="0"/>
              <a:t> </a:t>
            </a:r>
            <a:r>
              <a:rPr lang="ru-RU" i="1" dirty="0" smtClean="0"/>
              <a:t>( Громкое </a:t>
            </a:r>
            <a:r>
              <a:rPr lang="ru-RU" i="1" u="sng" dirty="0" smtClean="0"/>
              <a:t>ура</a:t>
            </a:r>
            <a:r>
              <a:rPr lang="ru-RU" i="1" dirty="0" smtClean="0"/>
              <a:t> пронеслось по рядам.)</a:t>
            </a:r>
          </a:p>
          <a:p>
            <a:r>
              <a:rPr lang="ru-RU" b="1" dirty="0" smtClean="0"/>
              <a:t>Местоимение</a:t>
            </a:r>
            <a:r>
              <a:rPr lang="ru-RU" dirty="0" smtClean="0"/>
              <a:t> в </a:t>
            </a:r>
            <a:r>
              <a:rPr lang="ru-RU" dirty="0" err="1" smtClean="0"/>
              <a:t>Им.п</a:t>
            </a:r>
            <a:r>
              <a:rPr lang="ru-RU" i="1" dirty="0" smtClean="0"/>
              <a:t>. (Вдали </a:t>
            </a:r>
            <a:r>
              <a:rPr lang="ru-RU" i="1" u="sng" dirty="0" smtClean="0"/>
              <a:t>кто-то</a:t>
            </a:r>
            <a:r>
              <a:rPr lang="ru-RU" i="1" dirty="0" smtClean="0"/>
              <a:t> запел.)</a:t>
            </a:r>
          </a:p>
          <a:p>
            <a:r>
              <a:rPr lang="ru-RU" b="1" dirty="0" smtClean="0"/>
              <a:t>Неопределенная форма глагола </a:t>
            </a:r>
            <a:r>
              <a:rPr lang="ru-RU" i="1" dirty="0" smtClean="0"/>
              <a:t>(</a:t>
            </a:r>
            <a:r>
              <a:rPr lang="ru-RU" i="1" u="sng" dirty="0" smtClean="0"/>
              <a:t>Учиться</a:t>
            </a:r>
            <a:r>
              <a:rPr lang="ru-RU" i="1" dirty="0" smtClean="0"/>
              <a:t> – наша работа.)</a:t>
            </a:r>
          </a:p>
          <a:p>
            <a:r>
              <a:rPr lang="ru-RU" b="1" dirty="0" smtClean="0"/>
              <a:t>Словосочетание</a:t>
            </a:r>
            <a:r>
              <a:rPr lang="ru-RU" dirty="0" smtClean="0"/>
              <a:t> </a:t>
            </a:r>
            <a:r>
              <a:rPr lang="ru-RU" i="1" dirty="0" smtClean="0"/>
              <a:t>(Во дворе стояла </a:t>
            </a:r>
            <a:r>
              <a:rPr lang="ru-RU" i="1" u="sng" dirty="0" smtClean="0"/>
              <a:t>пара лошадей</a:t>
            </a:r>
            <a:r>
              <a:rPr lang="ru-RU" i="1" dirty="0" smtClean="0"/>
              <a:t>.)</a:t>
            </a:r>
          </a:p>
          <a:p>
            <a:r>
              <a:rPr lang="ru-RU" b="1" dirty="0" smtClean="0"/>
              <a:t>Термин</a:t>
            </a:r>
            <a:r>
              <a:rPr lang="ru-RU" dirty="0" smtClean="0"/>
              <a:t> </a:t>
            </a:r>
            <a:r>
              <a:rPr lang="ru-RU" i="1" dirty="0" smtClean="0"/>
              <a:t>(</a:t>
            </a:r>
            <a:r>
              <a:rPr lang="ru-RU" i="1" u="sng" dirty="0" smtClean="0"/>
              <a:t>Черная смородина </a:t>
            </a:r>
            <a:r>
              <a:rPr lang="ru-RU" i="1" dirty="0" smtClean="0"/>
              <a:t>- ягода полезная.)</a:t>
            </a:r>
          </a:p>
          <a:p>
            <a:r>
              <a:rPr lang="ru-RU" b="1" dirty="0" smtClean="0"/>
              <a:t>Фразеологизм </a:t>
            </a:r>
            <a:r>
              <a:rPr lang="ru-RU" dirty="0" smtClean="0"/>
              <a:t> </a:t>
            </a:r>
            <a:r>
              <a:rPr lang="ru-RU" i="1" dirty="0" smtClean="0"/>
              <a:t>(</a:t>
            </a:r>
            <a:r>
              <a:rPr lang="ru-RU" i="1" u="sng" dirty="0" smtClean="0"/>
              <a:t>Эзоповский язык </a:t>
            </a:r>
            <a:r>
              <a:rPr lang="ru-RU" i="1" dirty="0" smtClean="0"/>
              <a:t>нам знаком.)</a:t>
            </a:r>
            <a:endParaRPr lang="ru-RU" dirty="0"/>
          </a:p>
        </p:txBody>
      </p:sp>
    </p:spTree>
    <p:extLst>
      <p:ext uri="{BB962C8B-B14F-4D97-AF65-F5344CB8AC3E}">
        <p14:creationId xmlns:p14="http://schemas.microsoft.com/office/powerpoint/2010/main" val="4363251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Предложения неопределенно-личные</a:t>
            </a:r>
            <a:endParaRPr lang="ru-RU" dirty="0"/>
          </a:p>
        </p:txBody>
      </p:sp>
      <p:sp>
        <p:nvSpPr>
          <p:cNvPr id="3" name="Объект 2"/>
          <p:cNvSpPr>
            <a:spLocks noGrp="1"/>
          </p:cNvSpPr>
          <p:nvPr>
            <p:ph idx="1"/>
          </p:nvPr>
        </p:nvSpPr>
        <p:spPr>
          <a:xfrm>
            <a:off x="590872" y="1600200"/>
            <a:ext cx="8229600" cy="4525963"/>
          </a:xfrm>
        </p:spPr>
        <p:txBody>
          <a:bodyPr>
            <a:normAutofit fontScale="92500" lnSpcReduction="20000"/>
          </a:bodyPr>
          <a:lstStyle/>
          <a:p>
            <a:pPr>
              <a:lnSpc>
                <a:spcPct val="90000"/>
              </a:lnSpc>
              <a:buNone/>
              <a:defRPr/>
            </a:pPr>
            <a:r>
              <a:rPr lang="ru-RU" altLang="ru-RU" dirty="0">
                <a:effectLst>
                  <a:outerShdw blurRad="38100" dist="38100" dir="2700000" algn="tl">
                    <a:srgbClr val="FFFFFF"/>
                  </a:outerShdw>
                </a:effectLst>
                <a:latin typeface="Times New Roman" pitchFamily="18" charset="0"/>
              </a:rPr>
              <a:t>Сказуемое – глагол в форме </a:t>
            </a:r>
          </a:p>
          <a:p>
            <a:pPr>
              <a:lnSpc>
                <a:spcPct val="90000"/>
              </a:lnSpc>
              <a:defRPr/>
            </a:pPr>
            <a:r>
              <a:rPr lang="ru-RU" altLang="ru-RU" b="1" dirty="0">
                <a:solidFill>
                  <a:srgbClr val="FF0000"/>
                </a:solidFill>
                <a:effectLst>
                  <a:outerShdw blurRad="38100" dist="38100" dir="2700000" algn="tl">
                    <a:srgbClr val="000000"/>
                  </a:outerShdw>
                </a:effectLst>
                <a:latin typeface="Times New Roman" pitchFamily="18" charset="0"/>
              </a:rPr>
              <a:t>3-го лица множественного числа </a:t>
            </a:r>
          </a:p>
          <a:p>
            <a:pPr>
              <a:lnSpc>
                <a:spcPct val="90000"/>
              </a:lnSpc>
              <a:buNone/>
              <a:defRPr/>
            </a:pPr>
            <a:r>
              <a:rPr lang="ru-RU" altLang="ru-RU" b="1" dirty="0">
                <a:solidFill>
                  <a:srgbClr val="FF0000"/>
                </a:solidFill>
                <a:effectLst>
                  <a:outerShdw blurRad="38100" dist="38100" dir="2700000" algn="tl">
                    <a:srgbClr val="000000"/>
                  </a:outerShdw>
                </a:effectLst>
                <a:latin typeface="Times New Roman" pitchFamily="18" charset="0"/>
              </a:rPr>
              <a:t> настоящего или будущего времени</a:t>
            </a:r>
          </a:p>
          <a:p>
            <a:pPr>
              <a:lnSpc>
                <a:spcPct val="90000"/>
              </a:lnSpc>
              <a:defRPr/>
            </a:pPr>
            <a:r>
              <a:rPr lang="ru-RU" altLang="ru-RU" dirty="0">
                <a:effectLst>
                  <a:outerShdw blurRad="38100" dist="38100" dir="2700000" algn="tl">
                    <a:srgbClr val="FFFFFF"/>
                  </a:outerShdw>
                </a:effectLst>
                <a:latin typeface="Times New Roman" pitchFamily="18" charset="0"/>
              </a:rPr>
              <a:t> </a:t>
            </a:r>
            <a:r>
              <a:rPr lang="ru-RU" altLang="ru-RU" b="1" dirty="0">
                <a:solidFill>
                  <a:srgbClr val="FF0000"/>
                </a:solidFill>
                <a:effectLst>
                  <a:outerShdw blurRad="38100" dist="38100" dir="2700000" algn="tl">
                    <a:srgbClr val="000000"/>
                  </a:outerShdw>
                </a:effectLst>
                <a:latin typeface="Times New Roman" pitchFamily="18" charset="0"/>
              </a:rPr>
              <a:t>в форме множественного числа  прошедшего времени</a:t>
            </a:r>
            <a:r>
              <a:rPr lang="ru-RU" altLang="ru-RU" dirty="0">
                <a:effectLst>
                  <a:outerShdw blurRad="38100" dist="38100" dir="2700000" algn="tl">
                    <a:srgbClr val="FFFFFF"/>
                  </a:outerShdw>
                </a:effectLst>
                <a:latin typeface="Times New Roman" pitchFamily="18" charset="0"/>
              </a:rPr>
              <a:t> </a:t>
            </a:r>
          </a:p>
          <a:p>
            <a:pPr>
              <a:lnSpc>
                <a:spcPct val="90000"/>
              </a:lnSpc>
              <a:buNone/>
              <a:defRPr/>
            </a:pPr>
            <a:r>
              <a:rPr lang="ru-RU" altLang="ru-RU" dirty="0">
                <a:effectLst>
                  <a:outerShdw blurRad="38100" dist="38100" dir="2700000" algn="tl">
                    <a:srgbClr val="FFFFFF"/>
                  </a:outerShdw>
                </a:effectLst>
                <a:latin typeface="Times New Roman" pitchFamily="18" charset="0"/>
              </a:rPr>
              <a:t>Например: 1) </a:t>
            </a:r>
            <a:r>
              <a:rPr lang="ru-RU" altLang="ru-RU" i="1" dirty="0">
                <a:latin typeface="Times New Roman" pitchFamily="18" charset="0"/>
              </a:rPr>
              <a:t>Что новенького в газете </a:t>
            </a:r>
            <a:r>
              <a:rPr lang="ru-RU" altLang="ru-RU" b="1" dirty="0">
                <a:latin typeface="Times New Roman" pitchFamily="18" charset="0"/>
              </a:rPr>
              <a:t>пишут?</a:t>
            </a:r>
            <a:r>
              <a:rPr lang="ru-RU" altLang="ru-RU" dirty="0">
                <a:latin typeface="Times New Roman" pitchFamily="18" charset="0"/>
              </a:rPr>
              <a:t> 2)</a:t>
            </a:r>
            <a:r>
              <a:rPr lang="ru-RU" altLang="ru-RU" i="1" dirty="0">
                <a:latin typeface="Times New Roman" pitchFamily="18" charset="0"/>
              </a:rPr>
              <a:t> В дверь </a:t>
            </a:r>
            <a:r>
              <a:rPr lang="ru-RU" altLang="ru-RU" b="1" dirty="0">
                <a:latin typeface="Times New Roman" pitchFamily="18" charset="0"/>
              </a:rPr>
              <a:t>постучались.</a:t>
            </a:r>
            <a:r>
              <a:rPr lang="ru-RU" altLang="ru-RU" dirty="0">
                <a:latin typeface="Times New Roman" pitchFamily="18" charset="0"/>
              </a:rPr>
              <a:t> </a:t>
            </a:r>
          </a:p>
          <a:p>
            <a:pPr>
              <a:lnSpc>
                <a:spcPct val="90000"/>
              </a:lnSpc>
              <a:buNone/>
              <a:defRPr/>
            </a:pPr>
            <a:r>
              <a:rPr lang="ru-RU" altLang="ru-RU" dirty="0">
                <a:latin typeface="Times New Roman" pitchFamily="18" charset="0"/>
              </a:rPr>
              <a:t>В таких предложениях важно само действие, а не лица, которые его производят. Они мыслятся неопределённо. Поэтому в таких предложениях не бывает подлежащего.</a:t>
            </a:r>
            <a:endParaRPr lang="ru-RU" altLang="ru-RU" dirty="0">
              <a:effectLst>
                <a:outerShdw blurRad="38100" dist="38100" dir="2700000" algn="tl">
                  <a:srgbClr val="FFFFFF"/>
                </a:outerShdw>
              </a:effectLst>
              <a:latin typeface="Times New Roman" pitchFamily="18" charset="0"/>
            </a:endParaRPr>
          </a:p>
          <a:p>
            <a:pPr marL="0" indent="0">
              <a:buNone/>
            </a:pPr>
            <a:endParaRPr lang="ru-RU" dirty="0"/>
          </a:p>
        </p:txBody>
      </p:sp>
    </p:spTree>
    <p:extLst>
      <p:ext uri="{BB962C8B-B14F-4D97-AF65-F5344CB8AC3E}">
        <p14:creationId xmlns:p14="http://schemas.microsoft.com/office/powerpoint/2010/main" val="20065194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b="1" dirty="0" smtClean="0">
                <a:latin typeface="Arial" charset="0"/>
              </a:rPr>
              <a:t>Предложения </a:t>
            </a:r>
            <a:br>
              <a:rPr lang="ru-RU" altLang="ru-RU" b="1" dirty="0" smtClean="0">
                <a:latin typeface="Arial" charset="0"/>
              </a:rPr>
            </a:br>
            <a:r>
              <a:rPr lang="ru-RU" altLang="ru-RU" b="1" dirty="0" smtClean="0">
                <a:latin typeface="Arial" charset="0"/>
              </a:rPr>
              <a:t>обобщенно-личные</a:t>
            </a:r>
            <a:endParaRPr lang="ru-RU" b="1" dirty="0"/>
          </a:p>
        </p:txBody>
      </p:sp>
      <p:sp>
        <p:nvSpPr>
          <p:cNvPr id="3" name="Объект 2"/>
          <p:cNvSpPr>
            <a:spLocks noGrp="1"/>
          </p:cNvSpPr>
          <p:nvPr>
            <p:ph idx="1"/>
          </p:nvPr>
        </p:nvSpPr>
        <p:spPr/>
        <p:txBody>
          <a:bodyPr>
            <a:normAutofit fontScale="92500" lnSpcReduction="10000"/>
          </a:bodyPr>
          <a:lstStyle/>
          <a:p>
            <a:pPr>
              <a:lnSpc>
                <a:spcPct val="80000"/>
              </a:lnSpc>
            </a:pPr>
            <a:r>
              <a:rPr lang="ru-RU" altLang="ru-RU" dirty="0" smtClean="0">
                <a:latin typeface="Times New Roman" pitchFamily="18" charset="0"/>
              </a:rPr>
              <a:t>имеют значение </a:t>
            </a:r>
            <a:r>
              <a:rPr lang="ru-RU" altLang="ru-RU" i="1" dirty="0" smtClean="0">
                <a:latin typeface="Times New Roman" pitchFamily="18" charset="0"/>
              </a:rPr>
              <a:t>обобщенного </a:t>
            </a:r>
            <a:r>
              <a:rPr lang="ru-RU" altLang="ru-RU" dirty="0" smtClean="0">
                <a:latin typeface="Times New Roman" pitchFamily="18" charset="0"/>
              </a:rPr>
              <a:t>лица, т. е. указывают на то, что действие производится всеми, любым лицом, </a:t>
            </a:r>
          </a:p>
          <a:p>
            <a:pPr>
              <a:lnSpc>
                <a:spcPct val="80000"/>
              </a:lnSpc>
              <a:buNone/>
            </a:pPr>
            <a:r>
              <a:rPr lang="ru-RU" altLang="ru-RU" dirty="0" smtClean="0">
                <a:latin typeface="Times New Roman" pitchFamily="18" charset="0"/>
              </a:rPr>
              <a:t>например: </a:t>
            </a:r>
          </a:p>
          <a:p>
            <a:pPr>
              <a:lnSpc>
                <a:spcPct val="80000"/>
              </a:lnSpc>
            </a:pPr>
            <a:r>
              <a:rPr lang="ru-RU" altLang="ru-RU" dirty="0" smtClean="0">
                <a:solidFill>
                  <a:srgbClr val="FF0000"/>
                </a:solidFill>
                <a:latin typeface="Times New Roman" pitchFamily="18" charset="0"/>
              </a:rPr>
              <a:t>1)</a:t>
            </a:r>
            <a:r>
              <a:rPr lang="ru-RU" altLang="ru-RU" i="1" dirty="0" smtClean="0">
                <a:solidFill>
                  <a:srgbClr val="FF0000"/>
                </a:solidFill>
                <a:latin typeface="Times New Roman" pitchFamily="18" charset="0"/>
              </a:rPr>
              <a:t> Цыплят  по осени </a:t>
            </a:r>
            <a:r>
              <a:rPr lang="ru-RU" altLang="ru-RU" b="1" dirty="0" smtClean="0">
                <a:solidFill>
                  <a:srgbClr val="FF0000"/>
                </a:solidFill>
                <a:latin typeface="Times New Roman" pitchFamily="18" charset="0"/>
              </a:rPr>
              <a:t>считают </a:t>
            </a:r>
          </a:p>
          <a:p>
            <a:pPr>
              <a:lnSpc>
                <a:spcPct val="80000"/>
              </a:lnSpc>
            </a:pPr>
            <a:r>
              <a:rPr lang="ru-RU" altLang="ru-RU" dirty="0" smtClean="0">
                <a:solidFill>
                  <a:srgbClr val="FF0000"/>
                </a:solidFill>
                <a:latin typeface="Times New Roman" pitchFamily="18" charset="0"/>
              </a:rPr>
              <a:t>2) </a:t>
            </a:r>
            <a:r>
              <a:rPr lang="ru-RU" altLang="ru-RU" i="1" dirty="0" smtClean="0">
                <a:solidFill>
                  <a:srgbClr val="FF0000"/>
                </a:solidFill>
                <a:latin typeface="Times New Roman" pitchFamily="18" charset="0"/>
              </a:rPr>
              <a:t>Бездонную бочку водой </a:t>
            </a:r>
            <a:r>
              <a:rPr lang="ru-RU" altLang="ru-RU" b="1" dirty="0" smtClean="0">
                <a:solidFill>
                  <a:srgbClr val="FF0000"/>
                </a:solidFill>
                <a:latin typeface="Times New Roman" pitchFamily="18" charset="0"/>
              </a:rPr>
              <a:t>не наполнишь </a:t>
            </a:r>
          </a:p>
          <a:p>
            <a:pPr>
              <a:lnSpc>
                <a:spcPct val="80000"/>
              </a:lnSpc>
            </a:pPr>
            <a:r>
              <a:rPr lang="ru-RU" altLang="ru-RU" dirty="0" smtClean="0">
                <a:solidFill>
                  <a:srgbClr val="FF0000"/>
                </a:solidFill>
                <a:latin typeface="Times New Roman" pitchFamily="18" charset="0"/>
              </a:rPr>
              <a:t>3) К</a:t>
            </a:r>
            <a:r>
              <a:rPr lang="ru-RU" altLang="ru-RU" i="1" dirty="0" smtClean="0">
                <a:solidFill>
                  <a:srgbClr val="FF0000"/>
                </a:solidFill>
                <a:latin typeface="Times New Roman" pitchFamily="18" charset="0"/>
              </a:rPr>
              <a:t>аких только птиц </a:t>
            </a:r>
            <a:r>
              <a:rPr lang="ru-RU" altLang="ru-RU" b="1" dirty="0" smtClean="0">
                <a:solidFill>
                  <a:srgbClr val="FF0000"/>
                </a:solidFill>
                <a:latin typeface="Times New Roman" pitchFamily="18" charset="0"/>
              </a:rPr>
              <a:t>не увидишь</a:t>
            </a:r>
            <a:r>
              <a:rPr lang="ru-RU" altLang="ru-RU" i="1" dirty="0" smtClean="0">
                <a:solidFill>
                  <a:srgbClr val="FF0000"/>
                </a:solidFill>
                <a:latin typeface="Times New Roman" pitchFamily="18" charset="0"/>
              </a:rPr>
              <a:t> в весеннем лесу!</a:t>
            </a:r>
            <a:r>
              <a:rPr lang="ru-RU" altLang="ru-RU" dirty="0" smtClean="0">
                <a:solidFill>
                  <a:srgbClr val="FF0000"/>
                </a:solidFill>
                <a:latin typeface="Times New Roman" pitchFamily="18" charset="0"/>
              </a:rPr>
              <a:t> </a:t>
            </a:r>
          </a:p>
          <a:p>
            <a:pPr>
              <a:lnSpc>
                <a:spcPct val="80000"/>
              </a:lnSpc>
            </a:pPr>
            <a:r>
              <a:rPr lang="ru-RU" altLang="ru-RU" dirty="0" smtClean="0">
                <a:latin typeface="Times New Roman" pitchFamily="18" charset="0"/>
              </a:rPr>
              <a:t>Особенно часто это значение имеют сказуемые, выраженные глаголом в форме 2-3 </a:t>
            </a:r>
            <a:r>
              <a:rPr lang="ru-RU" altLang="ru-RU" dirty="0" err="1" smtClean="0">
                <a:latin typeface="Times New Roman" pitchFamily="18" charset="0"/>
              </a:rPr>
              <a:t>го</a:t>
            </a:r>
            <a:r>
              <a:rPr lang="ru-RU" altLang="ru-RU" dirty="0" smtClean="0">
                <a:latin typeface="Times New Roman" pitchFamily="18" charset="0"/>
              </a:rPr>
              <a:t> лица. Многие пословицы представляют собой такие предложения.</a:t>
            </a:r>
            <a:endParaRPr lang="ru-RU" altLang="ru-RU" u="sng" dirty="0" smtClean="0">
              <a:latin typeface="Times New Roman" pitchFamily="18" charset="0"/>
            </a:endParaRPr>
          </a:p>
        </p:txBody>
      </p:sp>
    </p:spTree>
    <p:extLst>
      <p:ext uri="{BB962C8B-B14F-4D97-AF65-F5344CB8AC3E}">
        <p14:creationId xmlns:p14="http://schemas.microsoft.com/office/powerpoint/2010/main" val="16554756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u="sng" dirty="0" smtClean="0">
                <a:effectLst>
                  <a:outerShdw blurRad="38100" dist="38100" dir="2700000" algn="tl">
                    <a:srgbClr val="FFFFFF"/>
                  </a:outerShdw>
                </a:effectLst>
                <a:latin typeface="Times New Roman" pitchFamily="18" charset="0"/>
              </a:rPr>
              <a:t>Безличные предложения</a:t>
            </a:r>
            <a:r>
              <a:rPr lang="ru-RU" altLang="ru-RU" dirty="0" smtClean="0">
                <a:effectLst>
                  <a:outerShdw blurRad="38100" dist="38100" dir="2700000" algn="tl">
                    <a:srgbClr val="FFFFFF"/>
                  </a:outerShdw>
                </a:effectLst>
                <a:latin typeface="Times New Roman" pitchFamily="18" charset="0"/>
              </a:rPr>
              <a:t> </a:t>
            </a:r>
            <a:endParaRPr lang="ru-RU" dirty="0"/>
          </a:p>
        </p:txBody>
      </p:sp>
      <p:sp>
        <p:nvSpPr>
          <p:cNvPr id="3" name="Объект 2"/>
          <p:cNvSpPr>
            <a:spLocks noGrp="1"/>
          </p:cNvSpPr>
          <p:nvPr>
            <p:ph idx="1"/>
          </p:nvPr>
        </p:nvSpPr>
        <p:spPr/>
        <p:txBody>
          <a:bodyPr/>
          <a:lstStyle/>
          <a:p>
            <a:pPr marL="0" indent="0">
              <a:lnSpc>
                <a:spcPct val="90000"/>
              </a:lnSpc>
              <a:buNone/>
              <a:defRPr/>
            </a:pPr>
            <a:r>
              <a:rPr lang="ru-RU" altLang="ru-RU" dirty="0" smtClean="0">
                <a:effectLst>
                  <a:outerShdw blurRad="38100" dist="38100" dir="2700000" algn="tl">
                    <a:srgbClr val="FFFFFF"/>
                  </a:outerShdw>
                </a:effectLst>
                <a:latin typeface="Times New Roman" pitchFamily="18" charset="0"/>
              </a:rPr>
              <a:t>– </a:t>
            </a:r>
            <a:r>
              <a:rPr lang="ru-RU" altLang="ru-RU" dirty="0">
                <a:effectLst>
                  <a:outerShdw blurRad="38100" dist="38100" dir="2700000" algn="tl">
                    <a:srgbClr val="FFFFFF"/>
                  </a:outerShdw>
                </a:effectLst>
                <a:latin typeface="Times New Roman" pitchFamily="18" charset="0"/>
              </a:rPr>
              <a:t>это односоставные предложения со сказуемым, при котором нет и не может быть подлежащего, например:</a:t>
            </a:r>
          </a:p>
          <a:p>
            <a:pPr>
              <a:lnSpc>
                <a:spcPct val="90000"/>
              </a:lnSpc>
              <a:buNone/>
              <a:defRPr/>
            </a:pPr>
            <a:r>
              <a:rPr lang="ru-RU" altLang="ru-RU" dirty="0">
                <a:effectLst>
                  <a:outerShdw blurRad="38100" dist="38100" dir="2700000" algn="tl">
                    <a:srgbClr val="FFFFFF"/>
                  </a:outerShdw>
                </a:effectLst>
                <a:latin typeface="Times New Roman" pitchFamily="18" charset="0"/>
              </a:rPr>
              <a:t> </a:t>
            </a:r>
            <a:r>
              <a:rPr lang="ru-RU" altLang="ru-RU" dirty="0">
                <a:solidFill>
                  <a:srgbClr val="FF0000"/>
                </a:solidFill>
                <a:effectLst>
                  <a:outerShdw blurRad="38100" dist="38100" dir="2700000" algn="tl">
                    <a:srgbClr val="000000"/>
                  </a:outerShdw>
                </a:effectLst>
                <a:latin typeface="Times New Roman" pitchFamily="18" charset="0"/>
              </a:rPr>
              <a:t>1)</a:t>
            </a:r>
            <a:r>
              <a:rPr lang="ru-RU" altLang="ru-RU" i="1" dirty="0">
                <a:solidFill>
                  <a:srgbClr val="FF0000"/>
                </a:solidFill>
                <a:effectLst>
                  <a:outerShdw blurRad="38100" dist="38100" dir="2700000" algn="tl">
                    <a:srgbClr val="000000"/>
                  </a:outerShdw>
                </a:effectLst>
                <a:latin typeface="Times New Roman" pitchFamily="18" charset="0"/>
              </a:rPr>
              <a:t> Уже совсем </a:t>
            </a:r>
            <a:r>
              <a:rPr lang="ru-RU" altLang="ru-RU" b="1" dirty="0">
                <a:solidFill>
                  <a:srgbClr val="FF0000"/>
                </a:solidFill>
                <a:effectLst>
                  <a:outerShdw blurRad="38100" dist="38100" dir="2700000" algn="tl">
                    <a:srgbClr val="000000"/>
                  </a:outerShdw>
                </a:effectLst>
                <a:latin typeface="Times New Roman" pitchFamily="18" charset="0"/>
              </a:rPr>
              <a:t>стемнело.</a:t>
            </a:r>
            <a:endParaRPr lang="ru-RU" altLang="ru-RU" dirty="0">
              <a:solidFill>
                <a:srgbClr val="FF0000"/>
              </a:solidFill>
              <a:effectLst>
                <a:outerShdw blurRad="38100" dist="38100" dir="2700000" algn="tl">
                  <a:srgbClr val="000000"/>
                </a:outerShdw>
              </a:effectLst>
              <a:latin typeface="Times New Roman" pitchFamily="18" charset="0"/>
            </a:endParaRPr>
          </a:p>
          <a:p>
            <a:pPr>
              <a:lnSpc>
                <a:spcPct val="90000"/>
              </a:lnSpc>
              <a:buNone/>
              <a:defRPr/>
            </a:pPr>
            <a:r>
              <a:rPr lang="ru-RU" altLang="ru-RU" dirty="0">
                <a:solidFill>
                  <a:srgbClr val="FF0000"/>
                </a:solidFill>
                <a:effectLst>
                  <a:outerShdw blurRad="38100" dist="38100" dir="2700000" algn="tl">
                    <a:srgbClr val="000000"/>
                  </a:outerShdw>
                </a:effectLst>
                <a:latin typeface="Times New Roman" pitchFamily="18" charset="0"/>
              </a:rPr>
              <a:t> 2) </a:t>
            </a:r>
            <a:r>
              <a:rPr lang="ru-RU" altLang="ru-RU" i="1" dirty="0">
                <a:solidFill>
                  <a:srgbClr val="FF0000"/>
                </a:solidFill>
                <a:effectLst>
                  <a:outerShdw blurRad="38100" dist="38100" dir="2700000" algn="tl">
                    <a:srgbClr val="000000"/>
                  </a:outerShdw>
                </a:effectLst>
                <a:latin typeface="Times New Roman" pitchFamily="18" charset="0"/>
              </a:rPr>
              <a:t>Скоро </a:t>
            </a:r>
            <a:r>
              <a:rPr lang="ru-RU" altLang="ru-RU" b="1" dirty="0">
                <a:solidFill>
                  <a:srgbClr val="FF0000"/>
                </a:solidFill>
                <a:effectLst>
                  <a:outerShdw blurRad="38100" dist="38100" dir="2700000" algn="tl">
                    <a:srgbClr val="000000"/>
                  </a:outerShdw>
                </a:effectLst>
                <a:latin typeface="Times New Roman" pitchFamily="18" charset="0"/>
              </a:rPr>
              <a:t>светать будет. </a:t>
            </a:r>
            <a:endParaRPr lang="ru-RU" altLang="ru-RU" dirty="0">
              <a:solidFill>
                <a:srgbClr val="FF0000"/>
              </a:solidFill>
              <a:effectLst>
                <a:outerShdw blurRad="38100" dist="38100" dir="2700000" algn="tl">
                  <a:srgbClr val="000000"/>
                </a:outerShdw>
              </a:effectLst>
              <a:latin typeface="Times New Roman" pitchFamily="18" charset="0"/>
            </a:endParaRPr>
          </a:p>
          <a:p>
            <a:pPr>
              <a:lnSpc>
                <a:spcPct val="90000"/>
              </a:lnSpc>
              <a:buNone/>
              <a:defRPr/>
            </a:pPr>
            <a:r>
              <a:rPr lang="ru-RU" altLang="ru-RU" dirty="0">
                <a:solidFill>
                  <a:srgbClr val="FF0000"/>
                </a:solidFill>
                <a:effectLst>
                  <a:outerShdw blurRad="38100" dist="38100" dir="2700000" algn="tl">
                    <a:srgbClr val="000000"/>
                  </a:outerShdw>
                </a:effectLst>
                <a:latin typeface="Times New Roman" pitchFamily="18" charset="0"/>
              </a:rPr>
              <a:t> 3) </a:t>
            </a:r>
            <a:r>
              <a:rPr lang="ru-RU" altLang="ru-RU" i="1" dirty="0">
                <a:solidFill>
                  <a:srgbClr val="FF0000"/>
                </a:solidFill>
                <a:effectLst>
                  <a:outerShdw blurRad="38100" dist="38100" dir="2700000" algn="tl">
                    <a:srgbClr val="000000"/>
                  </a:outerShdw>
                </a:effectLst>
                <a:latin typeface="Times New Roman" pitchFamily="18" charset="0"/>
              </a:rPr>
              <a:t>На дворе </a:t>
            </a:r>
            <a:r>
              <a:rPr lang="ru-RU" altLang="ru-RU" b="1" dirty="0">
                <a:solidFill>
                  <a:srgbClr val="FF0000"/>
                </a:solidFill>
                <a:effectLst>
                  <a:outerShdw blurRad="38100" dist="38100" dir="2700000" algn="tl">
                    <a:srgbClr val="000000"/>
                  </a:outerShdw>
                </a:effectLst>
                <a:latin typeface="Times New Roman" pitchFamily="18" charset="0"/>
              </a:rPr>
              <a:t>было тихо.</a:t>
            </a:r>
            <a:endParaRPr lang="ru-RU" altLang="ru-RU" dirty="0">
              <a:solidFill>
                <a:srgbClr val="FF0000"/>
              </a:solidFill>
              <a:effectLst>
                <a:outerShdw blurRad="38100" dist="38100" dir="2700000" algn="tl">
                  <a:srgbClr val="000000"/>
                </a:outerShdw>
              </a:effectLst>
              <a:latin typeface="Times New Roman" pitchFamily="18" charset="0"/>
            </a:endParaRPr>
          </a:p>
          <a:p>
            <a:pPr>
              <a:lnSpc>
                <a:spcPct val="90000"/>
              </a:lnSpc>
              <a:buNone/>
              <a:defRPr/>
            </a:pPr>
            <a:r>
              <a:rPr lang="ru-RU" altLang="ru-RU" dirty="0">
                <a:effectLst>
                  <a:outerShdw blurRad="38100" dist="38100" dir="2700000" algn="tl">
                    <a:srgbClr val="FFFFFF"/>
                  </a:outerShdw>
                </a:effectLst>
                <a:latin typeface="Times New Roman" pitchFamily="18" charset="0"/>
              </a:rPr>
              <a:t>    </a:t>
            </a:r>
            <a:endParaRPr lang="ru-RU" dirty="0"/>
          </a:p>
        </p:txBody>
      </p:sp>
    </p:spTree>
    <p:extLst>
      <p:ext uri="{BB962C8B-B14F-4D97-AF65-F5344CB8AC3E}">
        <p14:creationId xmlns:p14="http://schemas.microsoft.com/office/powerpoint/2010/main" val="36602291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u="sng" dirty="0" smtClean="0">
                <a:latin typeface="Times New Roman" pitchFamily="18" charset="0"/>
              </a:rPr>
              <a:t>Назывные предложения</a:t>
            </a:r>
            <a:r>
              <a:rPr lang="ru-RU" altLang="ru-RU" dirty="0" smtClean="0">
                <a:latin typeface="Times New Roman" pitchFamily="18" charset="0"/>
              </a:rPr>
              <a:t> </a:t>
            </a:r>
            <a:endParaRPr lang="ru-RU" dirty="0"/>
          </a:p>
        </p:txBody>
      </p:sp>
      <p:sp>
        <p:nvSpPr>
          <p:cNvPr id="3" name="Объект 2"/>
          <p:cNvSpPr>
            <a:spLocks noGrp="1"/>
          </p:cNvSpPr>
          <p:nvPr>
            <p:ph idx="1"/>
          </p:nvPr>
        </p:nvSpPr>
        <p:spPr/>
        <p:txBody>
          <a:bodyPr>
            <a:normAutofit lnSpcReduction="10000"/>
          </a:bodyPr>
          <a:lstStyle/>
          <a:p>
            <a:pPr marL="0" indent="0">
              <a:lnSpc>
                <a:spcPct val="90000"/>
              </a:lnSpc>
              <a:buNone/>
            </a:pPr>
            <a:r>
              <a:rPr lang="ru-RU" altLang="ru-RU" dirty="0" smtClean="0">
                <a:latin typeface="Times New Roman" pitchFamily="18" charset="0"/>
              </a:rPr>
              <a:t>– это такие односоставные предложения, которые имеют </a:t>
            </a:r>
            <a:r>
              <a:rPr lang="ru-RU" altLang="ru-RU" b="1" i="1" dirty="0" smtClean="0">
                <a:solidFill>
                  <a:srgbClr val="FF0000"/>
                </a:solidFill>
                <a:latin typeface="Times New Roman" pitchFamily="18" charset="0"/>
              </a:rPr>
              <a:t>один главный член – подлежащее</a:t>
            </a:r>
            <a:r>
              <a:rPr lang="ru-RU" altLang="ru-RU" dirty="0" smtClean="0">
                <a:solidFill>
                  <a:srgbClr val="FF0000"/>
                </a:solidFill>
                <a:latin typeface="Times New Roman" pitchFamily="18" charset="0"/>
              </a:rPr>
              <a:t>.</a:t>
            </a:r>
          </a:p>
          <a:p>
            <a:pPr>
              <a:lnSpc>
                <a:spcPct val="90000"/>
              </a:lnSpc>
              <a:buNone/>
            </a:pPr>
            <a:r>
              <a:rPr lang="ru-RU" altLang="ru-RU" dirty="0" smtClean="0">
                <a:latin typeface="Times New Roman" pitchFamily="18" charset="0"/>
              </a:rPr>
              <a:t>   Они сообщают о том, что какое-нибудь явление или предмет существует (имеется) в настоящем, </a:t>
            </a:r>
          </a:p>
          <a:p>
            <a:pPr>
              <a:lnSpc>
                <a:spcPct val="90000"/>
              </a:lnSpc>
              <a:buNone/>
            </a:pPr>
            <a:r>
              <a:rPr lang="ru-RU" altLang="ru-RU" dirty="0" smtClean="0">
                <a:latin typeface="Times New Roman" pitchFamily="18" charset="0"/>
              </a:rPr>
              <a:t>например: 1) </a:t>
            </a:r>
            <a:r>
              <a:rPr lang="ru-RU" altLang="ru-RU" b="1" i="1" dirty="0" smtClean="0">
                <a:solidFill>
                  <a:srgbClr val="FF0000"/>
                </a:solidFill>
                <a:latin typeface="Times New Roman" pitchFamily="18" charset="0"/>
              </a:rPr>
              <a:t>Лес. Просека. </a:t>
            </a:r>
            <a:r>
              <a:rPr lang="ru-RU" altLang="ru-RU" dirty="0" smtClean="0">
                <a:solidFill>
                  <a:srgbClr val="000000"/>
                </a:solidFill>
                <a:latin typeface="Times New Roman" pitchFamily="18" charset="0"/>
              </a:rPr>
              <a:t>2) </a:t>
            </a:r>
            <a:r>
              <a:rPr lang="ru-RU" altLang="ru-RU" b="1" i="1" dirty="0" smtClean="0">
                <a:solidFill>
                  <a:srgbClr val="FF0000"/>
                </a:solidFill>
                <a:latin typeface="Times New Roman" pitchFamily="18" charset="0"/>
              </a:rPr>
              <a:t>Весна! </a:t>
            </a:r>
          </a:p>
          <a:p>
            <a:pPr>
              <a:lnSpc>
                <a:spcPct val="90000"/>
              </a:lnSpc>
              <a:buNone/>
            </a:pPr>
            <a:r>
              <a:rPr lang="ru-RU" altLang="ru-RU" dirty="0" smtClean="0">
                <a:latin typeface="Times New Roman" pitchFamily="18" charset="0"/>
              </a:rPr>
              <a:t>С частицами </a:t>
            </a:r>
            <a:r>
              <a:rPr lang="ru-RU" altLang="ru-RU" i="1" dirty="0" err="1" smtClean="0">
                <a:solidFill>
                  <a:srgbClr val="FFFFFF"/>
                </a:solidFill>
                <a:latin typeface="Times New Roman" pitchFamily="18" charset="0"/>
              </a:rPr>
              <a:t>вот,вон</a:t>
            </a:r>
            <a:r>
              <a:rPr lang="ru-RU" altLang="ru-RU" i="1" dirty="0" smtClean="0">
                <a:solidFill>
                  <a:srgbClr val="FFFFFF"/>
                </a:solidFill>
                <a:latin typeface="Times New Roman" pitchFamily="18" charset="0"/>
              </a:rPr>
              <a:t> </a:t>
            </a:r>
            <a:r>
              <a:rPr lang="ru-RU" altLang="ru-RU" dirty="0" smtClean="0">
                <a:solidFill>
                  <a:srgbClr val="000000"/>
                </a:solidFill>
                <a:latin typeface="Times New Roman" pitchFamily="18" charset="0"/>
              </a:rPr>
              <a:t>назывные предложения приобретают указательное значение: </a:t>
            </a:r>
            <a:r>
              <a:rPr lang="ru-RU" altLang="ru-RU" b="1" i="1" dirty="0" smtClean="0">
                <a:solidFill>
                  <a:srgbClr val="FF0000"/>
                </a:solidFill>
                <a:latin typeface="Times New Roman" pitchFamily="18" charset="0"/>
              </a:rPr>
              <a:t>Вот </a:t>
            </a:r>
            <a:r>
              <a:rPr lang="ru-RU" altLang="ru-RU" i="1" dirty="0" smtClean="0">
                <a:solidFill>
                  <a:srgbClr val="FF0000"/>
                </a:solidFill>
                <a:latin typeface="Times New Roman" pitchFamily="18" charset="0"/>
              </a:rPr>
              <a:t>парадный</a:t>
            </a:r>
            <a:r>
              <a:rPr lang="ru-RU" altLang="ru-RU" b="1" i="1" dirty="0" smtClean="0">
                <a:solidFill>
                  <a:srgbClr val="FF0000"/>
                </a:solidFill>
                <a:latin typeface="Times New Roman" pitchFamily="18" charset="0"/>
              </a:rPr>
              <a:t> подъезд. </a:t>
            </a:r>
            <a:r>
              <a:rPr lang="ru-RU" altLang="ru-RU" dirty="0" smtClean="0">
                <a:solidFill>
                  <a:srgbClr val="000000"/>
                </a:solidFill>
                <a:latin typeface="Times New Roman" pitchFamily="18" charset="0"/>
              </a:rPr>
              <a:t>(Н.)</a:t>
            </a:r>
            <a:endParaRPr lang="ru-RU" altLang="ru-RU" dirty="0" smtClean="0">
              <a:latin typeface="Times New Roman" pitchFamily="18" charset="0"/>
            </a:endParaRPr>
          </a:p>
          <a:p>
            <a:pPr marL="0" indent="0">
              <a:buNone/>
            </a:pPr>
            <a:endParaRPr lang="ru-RU" dirty="0"/>
          </a:p>
        </p:txBody>
      </p:sp>
    </p:spTree>
    <p:extLst>
      <p:ext uri="{BB962C8B-B14F-4D97-AF65-F5344CB8AC3E}">
        <p14:creationId xmlns:p14="http://schemas.microsoft.com/office/powerpoint/2010/main" val="36404912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Практическая работа</a:t>
            </a:r>
            <a:endParaRPr lang="ru-RU" dirty="0"/>
          </a:p>
        </p:txBody>
      </p:sp>
      <p:sp>
        <p:nvSpPr>
          <p:cNvPr id="3" name="Объект 2"/>
          <p:cNvSpPr>
            <a:spLocks noGrp="1"/>
          </p:cNvSpPr>
          <p:nvPr>
            <p:ph idx="1"/>
          </p:nvPr>
        </p:nvSpPr>
        <p:spPr/>
        <p:txBody>
          <a:bodyPr>
            <a:normAutofit fontScale="85000" lnSpcReduction="20000"/>
          </a:bodyPr>
          <a:lstStyle/>
          <a:p>
            <a:pPr>
              <a:lnSpc>
                <a:spcPct val="90000"/>
              </a:lnSpc>
            </a:pPr>
            <a:r>
              <a:rPr lang="ru-RU" altLang="ru-RU" dirty="0" smtClean="0"/>
              <a:t>1.Стоном горю не поможешь.</a:t>
            </a:r>
          </a:p>
          <a:p>
            <a:pPr>
              <a:lnSpc>
                <a:spcPct val="90000"/>
              </a:lnSpc>
            </a:pPr>
            <a:r>
              <a:rPr lang="ru-RU" altLang="ru-RU" dirty="0" smtClean="0"/>
              <a:t>2.Горит восток зарёю новой.</a:t>
            </a:r>
          </a:p>
          <a:p>
            <a:pPr>
              <a:lnSpc>
                <a:spcPct val="90000"/>
              </a:lnSpc>
            </a:pPr>
            <a:r>
              <a:rPr lang="ru-RU" altLang="ru-RU" dirty="0" smtClean="0"/>
              <a:t>3.Зал украсили цветами.</a:t>
            </a:r>
          </a:p>
          <a:p>
            <a:pPr>
              <a:lnSpc>
                <a:spcPct val="90000"/>
              </a:lnSpc>
            </a:pPr>
            <a:r>
              <a:rPr lang="ru-RU" altLang="ru-RU" dirty="0" smtClean="0"/>
              <a:t>4.Работаем не покладая рук.</a:t>
            </a:r>
          </a:p>
          <a:p>
            <a:pPr>
              <a:lnSpc>
                <a:spcPct val="90000"/>
              </a:lnSpc>
            </a:pPr>
            <a:r>
              <a:rPr lang="ru-RU" altLang="ru-RU" dirty="0" smtClean="0"/>
              <a:t>5.Поёт зима, аукает.</a:t>
            </a:r>
          </a:p>
          <a:p>
            <a:pPr>
              <a:lnSpc>
                <a:spcPct val="90000"/>
              </a:lnSpc>
            </a:pPr>
            <a:r>
              <a:rPr lang="ru-RU" altLang="ru-RU" dirty="0" smtClean="0"/>
              <a:t>6.Положи книгу на полку.</a:t>
            </a:r>
          </a:p>
          <a:p>
            <a:pPr>
              <a:lnSpc>
                <a:spcPct val="90000"/>
              </a:lnSpc>
            </a:pPr>
            <a:r>
              <a:rPr lang="ru-RU" altLang="ru-RU" dirty="0" smtClean="0"/>
              <a:t>7.Вечерами нам рассказывают сказки.</a:t>
            </a:r>
          </a:p>
          <a:p>
            <a:pPr>
              <a:lnSpc>
                <a:spcPct val="90000"/>
              </a:lnSpc>
            </a:pPr>
            <a:r>
              <a:rPr lang="ru-RU" altLang="ru-RU" dirty="0" smtClean="0"/>
              <a:t>8.Нет предела совершенству.</a:t>
            </a:r>
          </a:p>
          <a:p>
            <a:pPr>
              <a:lnSpc>
                <a:spcPct val="90000"/>
              </a:lnSpc>
            </a:pPr>
            <a:r>
              <a:rPr lang="ru-RU" altLang="ru-RU" dirty="0" smtClean="0"/>
              <a:t>9.Утренняя свежесть.</a:t>
            </a:r>
          </a:p>
          <a:p>
            <a:pPr>
              <a:lnSpc>
                <a:spcPct val="90000"/>
              </a:lnSpc>
            </a:pPr>
            <a:r>
              <a:rPr lang="ru-RU" altLang="ru-RU" dirty="0" smtClean="0"/>
              <a:t>10.С вечера всё спится.</a:t>
            </a:r>
          </a:p>
          <a:p>
            <a:pPr>
              <a:lnSpc>
                <a:spcPct val="90000"/>
              </a:lnSpc>
            </a:pPr>
            <a:r>
              <a:rPr lang="ru-RU" altLang="ru-RU" dirty="0" smtClean="0"/>
              <a:t>1</a:t>
            </a:r>
            <a:r>
              <a:rPr lang="en-US" altLang="ru-RU" smtClean="0"/>
              <a:t>1</a:t>
            </a:r>
            <a:r>
              <a:rPr lang="ru-RU" altLang="ru-RU" smtClean="0"/>
              <a:t>.Хорошо </a:t>
            </a:r>
            <a:r>
              <a:rPr lang="ru-RU" altLang="ru-RU" dirty="0" smtClean="0"/>
              <a:t>бы сделать снежную горку.</a:t>
            </a:r>
          </a:p>
          <a:p>
            <a:endParaRPr lang="ru-RU" dirty="0"/>
          </a:p>
        </p:txBody>
      </p:sp>
    </p:spTree>
    <p:extLst>
      <p:ext uri="{BB962C8B-B14F-4D97-AF65-F5344CB8AC3E}">
        <p14:creationId xmlns:p14="http://schemas.microsoft.com/office/powerpoint/2010/main" val="19098760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ru-RU" dirty="0"/>
              <a:t>(1)Трудно придумать более сильный эпитет для обозначения точного образа, чем «зеркальный». (2)О близнецах или о детях и их родителях говорят, что они словно зеркальное отражение друг друга. (3)В информационных технологиях используются «зеркальные серверы», которые беспрерывно копируют друг друга, чтобы информация, которая там хранится, была всегда тождественна. (4)Несмотря на это, отражение отнюдь не является равным образу. (5)Известно, что в зеркале правое становится левым, а сходство отражения и образа сродни не столько точному подобию, сколько сходству противоположностей. </a:t>
            </a:r>
          </a:p>
        </p:txBody>
      </p:sp>
    </p:spTree>
    <p:extLst>
      <p:ext uri="{BB962C8B-B14F-4D97-AF65-F5344CB8AC3E}">
        <p14:creationId xmlns:p14="http://schemas.microsoft.com/office/powerpoint/2010/main" val="10580056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Укажите верные варианты ответов. </a:t>
            </a:r>
          </a:p>
        </p:txBody>
      </p:sp>
      <p:sp>
        <p:nvSpPr>
          <p:cNvPr id="3" name="Объект 2"/>
          <p:cNvSpPr>
            <a:spLocks noGrp="1"/>
          </p:cNvSpPr>
          <p:nvPr>
            <p:ph idx="1"/>
          </p:nvPr>
        </p:nvSpPr>
        <p:spPr/>
        <p:txBody>
          <a:bodyPr>
            <a:normAutofit fontScale="92500" lnSpcReduction="20000"/>
          </a:bodyPr>
          <a:lstStyle/>
          <a:p>
            <a:pPr marL="514350" indent="-514350">
              <a:buAutoNum type="arabicPeriod"/>
            </a:pPr>
            <a:r>
              <a:rPr lang="ru-RU" dirty="0" smtClean="0"/>
              <a:t>Предложение </a:t>
            </a:r>
            <a:r>
              <a:rPr lang="ru-RU" dirty="0"/>
              <a:t>1 осложнено обособленным согласованным определением. </a:t>
            </a:r>
            <a:endParaRPr lang="ru-RU" dirty="0" smtClean="0"/>
          </a:p>
          <a:p>
            <a:pPr marL="0" indent="0">
              <a:buNone/>
            </a:pPr>
            <a:r>
              <a:rPr lang="ru-RU" dirty="0" smtClean="0"/>
              <a:t>2</a:t>
            </a:r>
            <a:r>
              <a:rPr lang="ru-RU" dirty="0"/>
              <a:t>. Предложение 2 сложносочинённое. </a:t>
            </a:r>
            <a:endParaRPr lang="ru-RU" dirty="0" smtClean="0"/>
          </a:p>
          <a:p>
            <a:pPr marL="0" indent="0">
              <a:buNone/>
            </a:pPr>
            <a:r>
              <a:rPr lang="ru-RU" dirty="0" smtClean="0"/>
              <a:t>3</a:t>
            </a:r>
            <a:r>
              <a:rPr lang="ru-RU" dirty="0"/>
              <a:t>. В предложении 3 четыре грамматические основы. </a:t>
            </a:r>
            <a:endParaRPr lang="ru-RU" dirty="0" smtClean="0"/>
          </a:p>
          <a:p>
            <a:pPr marL="0" indent="0">
              <a:buNone/>
            </a:pPr>
            <a:r>
              <a:rPr lang="ru-RU" dirty="0" smtClean="0"/>
              <a:t>4</a:t>
            </a:r>
            <a:r>
              <a:rPr lang="ru-RU" dirty="0"/>
              <a:t>. Сказуемое в предложении 4 составное именное</a:t>
            </a:r>
            <a:r>
              <a:rPr lang="ru-RU" dirty="0" smtClean="0"/>
              <a:t>.</a:t>
            </a:r>
          </a:p>
          <a:p>
            <a:pPr marL="0" indent="0">
              <a:buNone/>
            </a:pPr>
            <a:r>
              <a:rPr lang="ru-RU" dirty="0" smtClean="0"/>
              <a:t> </a:t>
            </a:r>
            <a:r>
              <a:rPr lang="ru-RU" dirty="0"/>
              <a:t>5. В состав предложения 5 входят односоставные предложения: безличное и неопределённо-личное. </a:t>
            </a:r>
          </a:p>
        </p:txBody>
      </p:sp>
    </p:spTree>
    <p:extLst>
      <p:ext uri="{BB962C8B-B14F-4D97-AF65-F5344CB8AC3E}">
        <p14:creationId xmlns:p14="http://schemas.microsoft.com/office/powerpoint/2010/main" val="18837384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ru-RU" dirty="0"/>
              <a:t>(1)Книжный термин «инициал» происходит от латинского слова «</a:t>
            </a:r>
            <a:r>
              <a:rPr lang="ru-RU" dirty="0" err="1"/>
              <a:t>initialis</a:t>
            </a:r>
            <a:r>
              <a:rPr lang="ru-RU" dirty="0"/>
              <a:t>», что в переводе означает «начальный». (2)Так называют заглавную букву увеличенного размера, начинающую собой текст книги, главы или отдельный абзац. (3)В русской традиции инициал чаще всего именуют буквицей. (4)Буквица может быть шрифтовой или декорированной, одноцветной или красочной, но, как бы она ни была исполнена, первое и главное её назначение – привлечь внимание читателя к началу текста. (5)Графически буквица напоминает птичье гнездо в кроне дерева весенней порой – даже издалека оно бывает различимо в сплетении ветвей.</a:t>
            </a:r>
          </a:p>
        </p:txBody>
      </p:sp>
    </p:spTree>
    <p:extLst>
      <p:ext uri="{BB962C8B-B14F-4D97-AF65-F5344CB8AC3E}">
        <p14:creationId xmlns:p14="http://schemas.microsoft.com/office/powerpoint/2010/main" val="16086283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514350" indent="-514350">
              <a:buAutoNum type="arabicPeriod"/>
            </a:pPr>
            <a:r>
              <a:rPr lang="ru-RU" dirty="0" smtClean="0"/>
              <a:t>Грамматическая </a:t>
            </a:r>
            <a:r>
              <a:rPr lang="ru-RU" dirty="0"/>
              <a:t>основа во второй части предложении 1 – означает. </a:t>
            </a:r>
          </a:p>
          <a:p>
            <a:pPr marL="0" indent="0">
              <a:buNone/>
            </a:pPr>
            <a:r>
              <a:rPr lang="ru-RU" dirty="0" smtClean="0"/>
              <a:t>2</a:t>
            </a:r>
            <a:r>
              <a:rPr lang="ru-RU" dirty="0"/>
              <a:t>. Предложение 2 осложнено обособленным определением. </a:t>
            </a:r>
            <a:endParaRPr lang="ru-RU" dirty="0" smtClean="0"/>
          </a:p>
          <a:p>
            <a:pPr marL="0" indent="0">
              <a:buNone/>
            </a:pPr>
            <a:r>
              <a:rPr lang="ru-RU" dirty="0" smtClean="0"/>
              <a:t>3</a:t>
            </a:r>
            <a:r>
              <a:rPr lang="ru-RU" dirty="0"/>
              <a:t>. Предложение 3 односоставное безличное. 4. В предложении 4 три грамматические основы. </a:t>
            </a:r>
            <a:endParaRPr lang="ru-RU" dirty="0" smtClean="0"/>
          </a:p>
          <a:p>
            <a:pPr marL="0" indent="0">
              <a:buNone/>
            </a:pPr>
            <a:r>
              <a:rPr lang="ru-RU" dirty="0" smtClean="0"/>
              <a:t>5</a:t>
            </a:r>
            <a:r>
              <a:rPr lang="ru-RU" dirty="0"/>
              <a:t>. Во второй части сложного предложения 5 составное глагольное сказуемое</a:t>
            </a:r>
          </a:p>
        </p:txBody>
      </p:sp>
    </p:spTree>
    <p:extLst>
      <p:ext uri="{BB962C8B-B14F-4D97-AF65-F5344CB8AC3E}">
        <p14:creationId xmlns:p14="http://schemas.microsoft.com/office/powerpoint/2010/main" val="28965961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188640"/>
            <a:ext cx="8229600" cy="5937523"/>
          </a:xfrm>
        </p:spPr>
        <p:txBody>
          <a:bodyPr>
            <a:normAutofit fontScale="85000" lnSpcReduction="10000"/>
          </a:bodyPr>
          <a:lstStyle/>
          <a:p>
            <a:r>
              <a:rPr lang="ru-RU" dirty="0"/>
              <a:t>(1)О торфе в последнее время начали много говорить в связи с подземными пожарами. (2)Торфяные пожары, которые практически нельзя потушить, характерны для второй половины лета, когда в результате длительной засухи верхний слой торфа просыхает до относительной влажности 25–100 %. (3)Они опасны неожиданными </a:t>
            </a:r>
            <a:r>
              <a:rPr lang="ru-RU" dirty="0" smtClean="0"/>
              <a:t>прорывами </a:t>
            </a:r>
            <a:r>
              <a:rPr lang="ru-RU" dirty="0"/>
              <a:t>огня из подземного очага и тем, что кромка его не всегда заметна: можно провалиться в прогоревший торф. (4)Признаками подземного пожара являются характерный запах гари, дым, сочащийся местами из почвы, горячая земля. (5)Специалисты не рекомендуют самостоятельно тушить торфяной пожар, лучше обойти его стороной, двигаясь против ветра, чтобы дым не затруднял ориентирование.</a:t>
            </a:r>
          </a:p>
        </p:txBody>
      </p:sp>
    </p:spTree>
    <p:extLst>
      <p:ext uri="{BB962C8B-B14F-4D97-AF65-F5344CB8AC3E}">
        <p14:creationId xmlns:p14="http://schemas.microsoft.com/office/powerpoint/2010/main" val="2480785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Практическая работа</a:t>
            </a:r>
            <a:br>
              <a:rPr lang="ru-RU" dirty="0" smtClean="0"/>
            </a:br>
            <a:endParaRPr lang="ru-RU" dirty="0"/>
          </a:p>
        </p:txBody>
      </p:sp>
      <p:sp>
        <p:nvSpPr>
          <p:cNvPr id="3" name="Объект 2"/>
          <p:cNvSpPr>
            <a:spLocks noGrp="1"/>
          </p:cNvSpPr>
          <p:nvPr>
            <p:ph idx="1"/>
          </p:nvPr>
        </p:nvSpPr>
        <p:spPr/>
        <p:txBody>
          <a:bodyPr>
            <a:normAutofit fontScale="92500" lnSpcReduction="20000"/>
          </a:bodyPr>
          <a:lstStyle/>
          <a:p>
            <a:r>
              <a:rPr lang="ru-RU" dirty="0" smtClean="0"/>
              <a:t>Понимать - значит сочувствовать.</a:t>
            </a:r>
          </a:p>
          <a:p>
            <a:r>
              <a:rPr lang="ru-RU" dirty="0" smtClean="0"/>
              <a:t>На берег с залива летели черные тучи.</a:t>
            </a:r>
          </a:p>
          <a:p>
            <a:r>
              <a:rPr lang="ru-RU" dirty="0" smtClean="0"/>
              <a:t>Каждый предложил свою идею.</a:t>
            </a:r>
          </a:p>
          <a:p>
            <a:r>
              <a:rPr lang="ru-RU" dirty="0" smtClean="0"/>
              <a:t>Взрослые пили чай на террасе.</a:t>
            </a:r>
          </a:p>
          <a:p>
            <a:r>
              <a:rPr lang="ru-RU" dirty="0" smtClean="0"/>
              <a:t>Провожающие давали последние советы.</a:t>
            </a:r>
          </a:p>
          <a:p>
            <a:r>
              <a:rPr lang="ru-RU" dirty="0" smtClean="0"/>
              <a:t>Большинство гостей уже приехали.</a:t>
            </a:r>
          </a:p>
          <a:p>
            <a:r>
              <a:rPr lang="ru-RU" dirty="0" smtClean="0"/>
              <a:t>Полосой протянулся Млечный путь.</a:t>
            </a:r>
          </a:p>
          <a:p>
            <a:r>
              <a:rPr lang="ru-RU" dirty="0" smtClean="0"/>
              <a:t>Пять - простое число.</a:t>
            </a:r>
          </a:p>
          <a:p>
            <a:r>
              <a:rPr lang="ru-RU" dirty="0" smtClean="0"/>
              <a:t>Мы с дедом любим рыбачить.</a:t>
            </a:r>
          </a:p>
          <a:p>
            <a:pPr marL="0" indent="0">
              <a:buNone/>
            </a:pPr>
            <a:endParaRPr lang="ru-RU" dirty="0"/>
          </a:p>
        </p:txBody>
      </p:sp>
    </p:spTree>
    <p:extLst>
      <p:ext uri="{BB962C8B-B14F-4D97-AF65-F5344CB8AC3E}">
        <p14:creationId xmlns:p14="http://schemas.microsoft.com/office/powerpoint/2010/main" val="1628546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514350" indent="-514350">
              <a:buAutoNum type="arabicPeriod"/>
            </a:pPr>
            <a:r>
              <a:rPr lang="ru-RU" dirty="0" smtClean="0"/>
              <a:t>Предложение </a:t>
            </a:r>
            <a:r>
              <a:rPr lang="ru-RU" dirty="0"/>
              <a:t>1 односоставное </a:t>
            </a:r>
            <a:r>
              <a:rPr lang="ru-RU" dirty="0" smtClean="0"/>
              <a:t>безличное.</a:t>
            </a:r>
          </a:p>
          <a:p>
            <a:pPr marL="0" indent="0">
              <a:buNone/>
            </a:pPr>
            <a:r>
              <a:rPr lang="ru-RU" dirty="0" smtClean="0"/>
              <a:t>2</a:t>
            </a:r>
            <a:r>
              <a:rPr lang="ru-RU" dirty="0"/>
              <a:t>. В сложном предложении 2 четыре грамматические основы. </a:t>
            </a:r>
            <a:endParaRPr lang="ru-RU" dirty="0" smtClean="0"/>
          </a:p>
          <a:p>
            <a:pPr marL="0" indent="0">
              <a:buNone/>
            </a:pPr>
            <a:r>
              <a:rPr lang="ru-RU" dirty="0" smtClean="0"/>
              <a:t>3</a:t>
            </a:r>
            <a:r>
              <a:rPr lang="ru-RU" dirty="0"/>
              <a:t>. Грамматическая основа последней части сложного предложения 3 – провалиться. </a:t>
            </a:r>
            <a:endParaRPr lang="ru-RU" dirty="0" smtClean="0"/>
          </a:p>
          <a:p>
            <a:pPr marL="0" indent="0">
              <a:buNone/>
            </a:pPr>
            <a:r>
              <a:rPr lang="ru-RU" dirty="0" smtClean="0"/>
              <a:t>4</a:t>
            </a:r>
            <a:r>
              <a:rPr lang="ru-RU" dirty="0"/>
              <a:t>. В предложении 4 составное именное сказуемое. </a:t>
            </a:r>
            <a:endParaRPr lang="ru-RU" dirty="0" smtClean="0"/>
          </a:p>
          <a:p>
            <a:pPr marL="0" indent="0">
              <a:buNone/>
            </a:pPr>
            <a:r>
              <a:rPr lang="ru-RU" dirty="0" smtClean="0"/>
              <a:t>5</a:t>
            </a:r>
            <a:r>
              <a:rPr lang="ru-RU" dirty="0"/>
              <a:t>. В предложении 5 есть обособленное обстоятельство, выраженное деепричастным оборотом.</a:t>
            </a:r>
          </a:p>
        </p:txBody>
      </p:sp>
    </p:spTree>
    <p:extLst>
      <p:ext uri="{BB962C8B-B14F-4D97-AF65-F5344CB8AC3E}">
        <p14:creationId xmlns:p14="http://schemas.microsoft.com/office/powerpoint/2010/main" val="17716929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260648"/>
            <a:ext cx="8229600" cy="5865515"/>
          </a:xfrm>
        </p:spPr>
        <p:txBody>
          <a:bodyPr>
            <a:normAutofit fontScale="92500" lnSpcReduction="10000"/>
          </a:bodyPr>
          <a:lstStyle/>
          <a:p>
            <a:pPr marL="0" indent="0">
              <a:buNone/>
            </a:pPr>
            <a:r>
              <a:rPr lang="ru-RU" dirty="0"/>
              <a:t>(1)Уникальность нашей планеты заключается прежде всего в том, что на ней живём мы – разумные люди, появление которых стало вершиной эволюции. (2)Сама же проблема возникновения жизни до сих пор не решена. (3)Следы жизни были обнаружены в горных породах, возраст которых – около миллиарда лет. (4)Иными словами, около миллиарда лет жизнь на планете уже существовала, имелись атмосфера и гидросфера. (5)А вот другие планеты земной группы: Меркурий, Венера и Марс – похожи на планету Земля, но, в отличие от неё, они безжизненны. </a:t>
            </a:r>
          </a:p>
        </p:txBody>
      </p:sp>
    </p:spTree>
    <p:extLst>
      <p:ext uri="{BB962C8B-B14F-4D97-AF65-F5344CB8AC3E}">
        <p14:creationId xmlns:p14="http://schemas.microsoft.com/office/powerpoint/2010/main" val="13148153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514350" indent="-514350">
              <a:buAutoNum type="arabicPeriod"/>
            </a:pPr>
            <a:r>
              <a:rPr lang="ru-RU" dirty="0" smtClean="0"/>
              <a:t>появление </a:t>
            </a:r>
            <a:r>
              <a:rPr lang="ru-RU" dirty="0"/>
              <a:t>стало (</a:t>
            </a:r>
            <a:r>
              <a:rPr lang="ru-RU" dirty="0" smtClean="0"/>
              <a:t>предложение 1) </a:t>
            </a:r>
          </a:p>
          <a:p>
            <a:pPr marL="0" indent="0">
              <a:buNone/>
            </a:pPr>
            <a:r>
              <a:rPr lang="ru-RU" dirty="0" smtClean="0"/>
              <a:t>2</a:t>
            </a:r>
            <a:r>
              <a:rPr lang="ru-RU" dirty="0"/>
              <a:t>. проблема возникновения жизни (</a:t>
            </a:r>
            <a:r>
              <a:rPr lang="ru-RU" dirty="0" smtClean="0"/>
              <a:t>предложение 2) </a:t>
            </a:r>
          </a:p>
          <a:p>
            <a:pPr marL="0" indent="0">
              <a:buNone/>
            </a:pPr>
            <a:r>
              <a:rPr lang="ru-RU" dirty="0" smtClean="0"/>
              <a:t>3</a:t>
            </a:r>
            <a:r>
              <a:rPr lang="ru-RU" dirty="0"/>
              <a:t>. следы жизни обнаружены (</a:t>
            </a:r>
            <a:r>
              <a:rPr lang="ru-RU" dirty="0" smtClean="0"/>
              <a:t>предложение 3) </a:t>
            </a:r>
          </a:p>
          <a:p>
            <a:pPr marL="0" indent="0">
              <a:buNone/>
            </a:pPr>
            <a:r>
              <a:rPr lang="ru-RU" dirty="0" smtClean="0"/>
              <a:t>4</a:t>
            </a:r>
            <a:r>
              <a:rPr lang="ru-RU" dirty="0"/>
              <a:t>. имелись атмосфера (и) гидросфера (предложение </a:t>
            </a:r>
            <a:r>
              <a:rPr lang="ru-RU" dirty="0" smtClean="0"/>
              <a:t>4) </a:t>
            </a:r>
          </a:p>
          <a:p>
            <a:pPr marL="0" indent="0">
              <a:buNone/>
            </a:pPr>
            <a:r>
              <a:rPr lang="ru-RU" dirty="0" smtClean="0"/>
              <a:t>5</a:t>
            </a:r>
            <a:r>
              <a:rPr lang="ru-RU" dirty="0"/>
              <a:t>. они безжизненны (предложение </a:t>
            </a:r>
            <a:r>
              <a:rPr lang="ru-RU" dirty="0" smtClean="0"/>
              <a:t>5)</a:t>
            </a:r>
            <a:endParaRPr lang="ru-RU" dirty="0"/>
          </a:p>
        </p:txBody>
      </p:sp>
    </p:spTree>
    <p:extLst>
      <p:ext uri="{BB962C8B-B14F-4D97-AF65-F5344CB8AC3E}">
        <p14:creationId xmlns:p14="http://schemas.microsoft.com/office/powerpoint/2010/main" val="23468932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ru-RU" i="1" dirty="0"/>
              <a:t>(1)К сожалению, духовность в культуре отодвинута в нашу эпоху далеко на задний план. (2)Она, несмотря на бросающуюся в глаза рекламную составляющую, стала сегодня лишь иллюзорной оболочкой, за которой скрывается ярко выраженная материальность. (3)Культура сейчас является лишь совокупностью материальных достижений народа, она выступает в союзе с его экономическими и политическими стремлениями. (4)Нации хотят, чтобы их культура овладела другими народами, тем самым осчастливив эти народы. (5)Все начали искать рынки сбыта для своей культуры так же, как для своих товаров и сырья.</a:t>
            </a:r>
            <a:endParaRPr lang="ru-RU" dirty="0"/>
          </a:p>
        </p:txBody>
      </p:sp>
    </p:spTree>
    <p:extLst>
      <p:ext uri="{BB962C8B-B14F-4D97-AF65-F5344CB8AC3E}">
        <p14:creationId xmlns:p14="http://schemas.microsoft.com/office/powerpoint/2010/main" val="41380813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В предложении 1 составное именное сказуемое.</a:t>
            </a:r>
          </a:p>
          <a:p>
            <a:r>
              <a:rPr lang="ru-RU" dirty="0"/>
              <a:t>Предложение 2 сложноподчинённое с одной придаточной частью.</a:t>
            </a:r>
          </a:p>
          <a:p>
            <a:r>
              <a:rPr lang="ru-RU" dirty="0"/>
              <a:t>Предложение 3 сложносочинённое.</a:t>
            </a:r>
          </a:p>
          <a:p>
            <a:r>
              <a:rPr lang="ru-RU" dirty="0"/>
              <a:t>Предложение 4 осложнено обособленным определением.</a:t>
            </a:r>
          </a:p>
          <a:p>
            <a:r>
              <a:rPr lang="ru-RU" dirty="0"/>
              <a:t>Грамматическая основа в предложении 5 – </a:t>
            </a:r>
            <a:r>
              <a:rPr lang="ru-RU" i="1" dirty="0"/>
              <a:t>все начали</a:t>
            </a:r>
            <a:r>
              <a:rPr lang="ru-RU" dirty="0"/>
              <a:t>.</a:t>
            </a:r>
          </a:p>
          <a:p>
            <a:pPr marL="0" indent="0">
              <a:buNone/>
            </a:pPr>
            <a:endParaRPr lang="ru-RU" dirty="0"/>
          </a:p>
        </p:txBody>
      </p:sp>
    </p:spTree>
    <p:extLst>
      <p:ext uri="{BB962C8B-B14F-4D97-AF65-F5344CB8AC3E}">
        <p14:creationId xmlns:p14="http://schemas.microsoft.com/office/powerpoint/2010/main" val="6545397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ru-RU" i="1" dirty="0"/>
              <a:t>(1)Известно, что гелий впервые обнаружили в 1868 году не на Земле, а на Солнце, в спектре солнечной короны. (2)Почти через три десятилетия этот элемент был найден и на Земле. (3)Но на нашей железокремниевой планете относительное содержание гелия в десятки миллиардов раз меньше, чем во Вселенной, где гелий занимает второе после водорода место. (4)На Земле вообще нет областей, в которых гелий скапливался бы в большом количестве. (5)Тем не менее он рассеян по планете и присутствует повсюду: в атмосфере, в океане, в земной коре.</a:t>
            </a:r>
            <a:endParaRPr lang="ru-RU" dirty="0"/>
          </a:p>
        </p:txBody>
      </p:sp>
    </p:spTree>
    <p:extLst>
      <p:ext uri="{BB962C8B-B14F-4D97-AF65-F5344CB8AC3E}">
        <p14:creationId xmlns:p14="http://schemas.microsoft.com/office/powerpoint/2010/main" val="10857705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В предложении 1 есть вводное слово.</a:t>
            </a:r>
          </a:p>
          <a:p>
            <a:r>
              <a:rPr lang="ru-RU" dirty="0"/>
              <a:t>Грамматическая основа в предложении 2 – </a:t>
            </a:r>
            <a:r>
              <a:rPr lang="ru-RU" i="1" dirty="0"/>
              <a:t>элемент найден</a:t>
            </a:r>
            <a:r>
              <a:rPr lang="ru-RU" dirty="0"/>
              <a:t>.</a:t>
            </a:r>
          </a:p>
          <a:p>
            <a:r>
              <a:rPr lang="ru-RU" dirty="0"/>
              <a:t>Сказуемое в первой части предложении 3 составное именное.</a:t>
            </a:r>
          </a:p>
          <a:p>
            <a:r>
              <a:rPr lang="ru-RU" dirty="0"/>
              <a:t>Предложение 4 сложносочинённое.</a:t>
            </a:r>
          </a:p>
          <a:p>
            <a:r>
              <a:rPr lang="ru-RU" dirty="0"/>
              <a:t>Предложение 5 простое, осложнённое.</a:t>
            </a:r>
          </a:p>
          <a:p>
            <a:endParaRPr lang="ru-RU" dirty="0"/>
          </a:p>
        </p:txBody>
      </p:sp>
    </p:spTree>
    <p:extLst>
      <p:ext uri="{BB962C8B-B14F-4D97-AF65-F5344CB8AC3E}">
        <p14:creationId xmlns:p14="http://schemas.microsoft.com/office/powerpoint/2010/main" val="26468707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endParaRPr lang="ru-RU" dirty="0" smtClean="0"/>
          </a:p>
          <a:p>
            <a:pPr marL="0" indent="0">
              <a:buNone/>
            </a:pPr>
            <a:endParaRPr lang="ru-RU" dirty="0"/>
          </a:p>
          <a:p>
            <a:pPr marL="0" indent="0" algn="ctr">
              <a:buNone/>
            </a:pPr>
            <a:r>
              <a:rPr lang="ru-RU" dirty="0" smtClean="0"/>
              <a:t>Способы связи слов в словосочетании</a:t>
            </a:r>
          </a:p>
          <a:p>
            <a:pPr marL="0" indent="0">
              <a:buNone/>
            </a:pPr>
            <a:endParaRPr lang="ru-RU" dirty="0"/>
          </a:p>
        </p:txBody>
      </p:sp>
    </p:spTree>
    <p:extLst>
      <p:ext uri="{BB962C8B-B14F-4D97-AF65-F5344CB8AC3E}">
        <p14:creationId xmlns:p14="http://schemas.microsoft.com/office/powerpoint/2010/main" val="1922939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buNone/>
            </a:pPr>
            <a:r>
              <a:rPr lang="ru-RU" sz="6000" dirty="0" smtClean="0"/>
              <a:t>С – согласование</a:t>
            </a:r>
          </a:p>
          <a:p>
            <a:pPr marL="0" indent="0">
              <a:buNone/>
            </a:pPr>
            <a:r>
              <a:rPr lang="ru-RU" sz="6000" dirty="0" smtClean="0"/>
              <a:t>У – управление</a:t>
            </a:r>
          </a:p>
          <a:p>
            <a:pPr marL="0" indent="0">
              <a:buNone/>
            </a:pPr>
            <a:r>
              <a:rPr lang="ru-RU" sz="6000" dirty="0" smtClean="0"/>
              <a:t>П - примыкание</a:t>
            </a:r>
            <a:endParaRPr lang="ru-RU" sz="6000" dirty="0"/>
          </a:p>
        </p:txBody>
      </p:sp>
    </p:spTree>
    <p:extLst>
      <p:ext uri="{BB962C8B-B14F-4D97-AF65-F5344CB8AC3E}">
        <p14:creationId xmlns:p14="http://schemas.microsoft.com/office/powerpoint/2010/main" val="14666086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Согласование</a:t>
            </a:r>
            <a:endParaRPr lang="ru-RU" dirty="0"/>
          </a:p>
        </p:txBody>
      </p:sp>
      <p:sp>
        <p:nvSpPr>
          <p:cNvPr id="3" name="Объект 2"/>
          <p:cNvSpPr>
            <a:spLocks noGrp="1"/>
          </p:cNvSpPr>
          <p:nvPr>
            <p:ph idx="1"/>
          </p:nvPr>
        </p:nvSpPr>
        <p:spPr/>
        <p:txBody>
          <a:bodyPr/>
          <a:lstStyle/>
          <a:p>
            <a:pPr marL="0" indent="0">
              <a:buNone/>
            </a:pPr>
            <a:r>
              <a:rPr lang="ru-RU" dirty="0" smtClean="0"/>
              <a:t>Синий шарф                    прил.+ сущ.</a:t>
            </a:r>
          </a:p>
          <a:p>
            <a:pPr marL="0" indent="0">
              <a:buNone/>
            </a:pPr>
            <a:r>
              <a:rPr lang="ru-RU" dirty="0" smtClean="0"/>
              <a:t>Синего шарфа</a:t>
            </a:r>
          </a:p>
          <a:p>
            <a:pPr marL="0" indent="0">
              <a:buNone/>
            </a:pPr>
            <a:r>
              <a:rPr lang="ru-RU" dirty="0" smtClean="0"/>
              <a:t>Синему шарфу</a:t>
            </a:r>
            <a:endParaRPr lang="ru-RU" dirty="0"/>
          </a:p>
        </p:txBody>
      </p:sp>
    </p:spTree>
    <p:extLst>
      <p:ext uri="{BB962C8B-B14F-4D97-AF65-F5344CB8AC3E}">
        <p14:creationId xmlns:p14="http://schemas.microsoft.com/office/powerpoint/2010/main" val="1366643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Проверь себя</a:t>
            </a:r>
            <a:endParaRPr lang="ru-RU" dirty="0"/>
          </a:p>
        </p:txBody>
      </p:sp>
      <p:sp>
        <p:nvSpPr>
          <p:cNvPr id="3" name="Объект 2"/>
          <p:cNvSpPr>
            <a:spLocks noGrp="1"/>
          </p:cNvSpPr>
          <p:nvPr>
            <p:ph idx="1"/>
          </p:nvPr>
        </p:nvSpPr>
        <p:spPr/>
        <p:txBody>
          <a:bodyPr>
            <a:normAutofit fontScale="92500" lnSpcReduction="20000"/>
          </a:bodyPr>
          <a:lstStyle/>
          <a:p>
            <a:r>
              <a:rPr lang="ru-RU" u="sng" dirty="0" smtClean="0"/>
              <a:t>Понимать</a:t>
            </a:r>
            <a:r>
              <a:rPr lang="ru-RU" dirty="0" smtClean="0"/>
              <a:t> - значит сочувствовать.</a:t>
            </a:r>
          </a:p>
          <a:p>
            <a:r>
              <a:rPr lang="ru-RU" dirty="0" smtClean="0"/>
              <a:t>На берег с залива летели черные </a:t>
            </a:r>
            <a:r>
              <a:rPr lang="ru-RU" u="sng" dirty="0" smtClean="0"/>
              <a:t>тучи.</a:t>
            </a:r>
          </a:p>
          <a:p>
            <a:r>
              <a:rPr lang="ru-RU" u="sng" dirty="0" smtClean="0"/>
              <a:t>Каждый</a:t>
            </a:r>
            <a:r>
              <a:rPr lang="ru-RU" dirty="0" smtClean="0"/>
              <a:t> предложил свою идею.</a:t>
            </a:r>
          </a:p>
          <a:p>
            <a:r>
              <a:rPr lang="ru-RU" u="sng" dirty="0" smtClean="0"/>
              <a:t>Взрослые</a:t>
            </a:r>
            <a:r>
              <a:rPr lang="ru-RU" dirty="0" smtClean="0"/>
              <a:t> пили чай на террасе.</a:t>
            </a:r>
          </a:p>
          <a:p>
            <a:r>
              <a:rPr lang="ru-RU" u="sng" dirty="0" smtClean="0"/>
              <a:t>Провожающие</a:t>
            </a:r>
            <a:r>
              <a:rPr lang="ru-RU" dirty="0" smtClean="0"/>
              <a:t> давали последние советы.</a:t>
            </a:r>
          </a:p>
          <a:p>
            <a:r>
              <a:rPr lang="ru-RU" u="sng" dirty="0" smtClean="0"/>
              <a:t>Большинство гостей </a:t>
            </a:r>
            <a:r>
              <a:rPr lang="ru-RU" dirty="0" smtClean="0"/>
              <a:t>уже приехали.</a:t>
            </a:r>
          </a:p>
          <a:p>
            <a:r>
              <a:rPr lang="ru-RU" dirty="0" smtClean="0"/>
              <a:t>Полосой протянулся </a:t>
            </a:r>
            <a:r>
              <a:rPr lang="ru-RU" u="sng" dirty="0" smtClean="0"/>
              <a:t>Млечный путь.</a:t>
            </a:r>
          </a:p>
          <a:p>
            <a:r>
              <a:rPr lang="ru-RU" u="sng" dirty="0" smtClean="0"/>
              <a:t>Пять</a:t>
            </a:r>
            <a:r>
              <a:rPr lang="ru-RU" dirty="0" smtClean="0"/>
              <a:t> - простое число.</a:t>
            </a:r>
          </a:p>
          <a:p>
            <a:r>
              <a:rPr lang="ru-RU" u="sng" dirty="0" smtClean="0"/>
              <a:t>Мы с дедом </a:t>
            </a:r>
            <a:r>
              <a:rPr lang="ru-RU" dirty="0" smtClean="0"/>
              <a:t>любим рыбачить.</a:t>
            </a:r>
          </a:p>
          <a:p>
            <a:pPr marL="0" indent="0">
              <a:buNone/>
            </a:pPr>
            <a:endParaRPr lang="ru-RU" dirty="0"/>
          </a:p>
        </p:txBody>
      </p:sp>
    </p:spTree>
    <p:extLst>
      <p:ext uri="{BB962C8B-B14F-4D97-AF65-F5344CB8AC3E}">
        <p14:creationId xmlns:p14="http://schemas.microsoft.com/office/powerpoint/2010/main" val="40273913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Управление</a:t>
            </a:r>
            <a:br>
              <a:rPr lang="ru-RU" dirty="0" smtClean="0"/>
            </a:br>
            <a:endParaRPr lang="ru-RU" dirty="0"/>
          </a:p>
        </p:txBody>
      </p:sp>
      <p:sp>
        <p:nvSpPr>
          <p:cNvPr id="3" name="Объект 2"/>
          <p:cNvSpPr>
            <a:spLocks noGrp="1"/>
          </p:cNvSpPr>
          <p:nvPr>
            <p:ph idx="1"/>
          </p:nvPr>
        </p:nvSpPr>
        <p:spPr/>
        <p:txBody>
          <a:bodyPr/>
          <a:lstStyle/>
          <a:p>
            <a:pPr marL="0" indent="0">
              <a:buNone/>
            </a:pPr>
            <a:r>
              <a:rPr lang="ru-RU" dirty="0" smtClean="0"/>
              <a:t>Расскажу о книге     гл. + сущ.</a:t>
            </a:r>
          </a:p>
          <a:p>
            <a:pPr marL="0" indent="0">
              <a:buNone/>
            </a:pPr>
            <a:endParaRPr lang="ru-RU" dirty="0"/>
          </a:p>
          <a:p>
            <a:pPr marL="0" indent="0">
              <a:buNone/>
            </a:pPr>
            <a:r>
              <a:rPr lang="ru-RU" dirty="0" smtClean="0"/>
              <a:t>Рассказал о книге</a:t>
            </a:r>
          </a:p>
          <a:p>
            <a:pPr marL="0" indent="0">
              <a:buNone/>
            </a:pPr>
            <a:endParaRPr lang="ru-RU" dirty="0"/>
          </a:p>
          <a:p>
            <a:pPr marL="0" indent="0">
              <a:buNone/>
            </a:pPr>
            <a:r>
              <a:rPr lang="ru-RU" dirty="0" smtClean="0"/>
              <a:t>Важный для нас   прил. + мест.</a:t>
            </a:r>
            <a:endParaRPr lang="ru-RU" dirty="0"/>
          </a:p>
        </p:txBody>
      </p:sp>
    </p:spTree>
    <p:extLst>
      <p:ext uri="{BB962C8B-B14F-4D97-AF65-F5344CB8AC3E}">
        <p14:creationId xmlns:p14="http://schemas.microsoft.com/office/powerpoint/2010/main" val="16795016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Примыкание</a:t>
            </a:r>
            <a:endParaRPr lang="ru-RU" dirty="0"/>
          </a:p>
        </p:txBody>
      </p:sp>
      <p:sp>
        <p:nvSpPr>
          <p:cNvPr id="3" name="Объект 2"/>
          <p:cNvSpPr>
            <a:spLocks noGrp="1"/>
          </p:cNvSpPr>
          <p:nvPr>
            <p:ph idx="1"/>
          </p:nvPr>
        </p:nvSpPr>
        <p:spPr/>
        <p:txBody>
          <a:bodyPr/>
          <a:lstStyle/>
          <a:p>
            <a:pPr marL="0" indent="0">
              <a:buNone/>
            </a:pPr>
            <a:r>
              <a:rPr lang="ru-RU" dirty="0" smtClean="0"/>
              <a:t>Поехал работать гл. + </a:t>
            </a:r>
            <a:r>
              <a:rPr lang="ru-RU" dirty="0" err="1" smtClean="0"/>
              <a:t>н.ф</a:t>
            </a:r>
            <a:r>
              <a:rPr lang="ru-RU" dirty="0" smtClean="0"/>
              <a:t>. гл.</a:t>
            </a:r>
          </a:p>
          <a:p>
            <a:pPr marL="0" indent="0">
              <a:buNone/>
            </a:pPr>
            <a:endParaRPr lang="ru-RU" dirty="0" smtClean="0"/>
          </a:p>
          <a:p>
            <a:pPr marL="0" indent="0">
              <a:buNone/>
            </a:pPr>
            <a:r>
              <a:rPr lang="ru-RU" dirty="0" smtClean="0"/>
              <a:t>Говорил громко гл. + нар.</a:t>
            </a:r>
          </a:p>
          <a:p>
            <a:pPr marL="0" indent="0">
              <a:buNone/>
            </a:pPr>
            <a:endParaRPr lang="ru-RU" dirty="0" smtClean="0"/>
          </a:p>
          <a:p>
            <a:pPr marL="0" indent="0">
              <a:buNone/>
            </a:pPr>
            <a:r>
              <a:rPr lang="ru-RU" dirty="0" smtClean="0"/>
              <a:t>Рассказывал улыбаясь гл. + </a:t>
            </a:r>
            <a:r>
              <a:rPr lang="ru-RU" dirty="0" err="1" smtClean="0"/>
              <a:t>дееприч</a:t>
            </a:r>
            <a:r>
              <a:rPr lang="ru-RU" dirty="0" smtClean="0"/>
              <a:t>.</a:t>
            </a:r>
            <a:endParaRPr lang="ru-RU" dirty="0"/>
          </a:p>
        </p:txBody>
      </p:sp>
    </p:spTree>
    <p:extLst>
      <p:ext uri="{BB962C8B-B14F-4D97-AF65-F5344CB8AC3E}">
        <p14:creationId xmlns:p14="http://schemas.microsoft.com/office/powerpoint/2010/main" val="22903588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Практическая работа</a:t>
            </a:r>
            <a:endParaRPr lang="ru-RU" dirty="0"/>
          </a:p>
        </p:txBody>
      </p:sp>
      <p:sp>
        <p:nvSpPr>
          <p:cNvPr id="3" name="Объект 2"/>
          <p:cNvSpPr>
            <a:spLocks noGrp="1"/>
          </p:cNvSpPr>
          <p:nvPr>
            <p:ph idx="1"/>
          </p:nvPr>
        </p:nvSpPr>
        <p:spPr/>
        <p:txBody>
          <a:bodyPr/>
          <a:lstStyle/>
          <a:p>
            <a:pPr marL="0" indent="0">
              <a:buNone/>
            </a:pPr>
            <a:r>
              <a:rPr lang="ru-RU" dirty="0"/>
              <a:t>Замените словосочетание </a:t>
            </a:r>
            <a:r>
              <a:rPr lang="ru-RU" b="1" dirty="0"/>
              <a:t>«графин из хрусталя»</a:t>
            </a:r>
            <a:r>
              <a:rPr lang="ru-RU" dirty="0"/>
              <a:t>, построенное на основе управления, синонимичным словосочетанием со связью </a:t>
            </a:r>
            <a:r>
              <a:rPr lang="ru-RU" b="1" dirty="0"/>
              <a:t>согласование</a:t>
            </a:r>
            <a:r>
              <a:rPr lang="ru-RU" dirty="0" smtClean="0"/>
              <a:t>.</a:t>
            </a:r>
          </a:p>
          <a:p>
            <a:pPr marL="0" indent="0">
              <a:buNone/>
            </a:pPr>
            <a:r>
              <a:rPr lang="ru-RU" dirty="0"/>
              <a:t>Замените словосочетание </a:t>
            </a:r>
            <a:r>
              <a:rPr lang="ru-RU" b="1" dirty="0"/>
              <a:t>«лисий хвост»</a:t>
            </a:r>
            <a:r>
              <a:rPr lang="ru-RU" dirty="0"/>
              <a:t>, построенное на основе согласования, синонимичным словосочетанием со связью </a:t>
            </a:r>
            <a:r>
              <a:rPr lang="ru-RU" b="1" dirty="0"/>
              <a:t>управление.</a:t>
            </a:r>
            <a:endParaRPr lang="ru-RU" dirty="0"/>
          </a:p>
        </p:txBody>
      </p:sp>
    </p:spTree>
    <p:extLst>
      <p:ext uri="{BB962C8B-B14F-4D97-AF65-F5344CB8AC3E}">
        <p14:creationId xmlns:p14="http://schemas.microsoft.com/office/powerpoint/2010/main" val="9433003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a:t>Замените словосочетание </a:t>
            </a:r>
            <a:r>
              <a:rPr lang="ru-RU" b="1" dirty="0"/>
              <a:t>«ловля рыбы»</a:t>
            </a:r>
            <a:r>
              <a:rPr lang="ru-RU" dirty="0"/>
              <a:t>, построенное на основе управления, синонимичным словосочетанием со связью </a:t>
            </a:r>
            <a:r>
              <a:rPr lang="ru-RU" b="1" dirty="0"/>
              <a:t>согласование</a:t>
            </a:r>
            <a:r>
              <a:rPr lang="ru-RU" dirty="0" smtClean="0"/>
              <a:t>.</a:t>
            </a:r>
          </a:p>
          <a:p>
            <a:pPr marL="0" indent="0">
              <a:buNone/>
            </a:pPr>
            <a:r>
              <a:rPr lang="ru-RU" dirty="0"/>
              <a:t>Замените словосочетание </a:t>
            </a:r>
            <a:r>
              <a:rPr lang="ru-RU" b="1" dirty="0"/>
              <a:t>«пешая прогулка»</a:t>
            </a:r>
            <a:r>
              <a:rPr lang="ru-RU" dirty="0"/>
              <a:t>, построенное на основе согласования, синонимичным словосочетанием со связью </a:t>
            </a:r>
            <a:r>
              <a:rPr lang="ru-RU" b="1" dirty="0"/>
              <a:t>примыкание</a:t>
            </a:r>
            <a:r>
              <a:rPr lang="ru-RU" dirty="0"/>
              <a:t>.</a:t>
            </a:r>
          </a:p>
        </p:txBody>
      </p:sp>
    </p:spTree>
    <p:extLst>
      <p:ext uri="{BB962C8B-B14F-4D97-AF65-F5344CB8AC3E}">
        <p14:creationId xmlns:p14="http://schemas.microsoft.com/office/powerpoint/2010/main" val="8040508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a:t>Замените словосочетание </a:t>
            </a:r>
            <a:r>
              <a:rPr lang="ru-RU" b="1" dirty="0"/>
              <a:t>«обиженно произнёс»</a:t>
            </a:r>
            <a:r>
              <a:rPr lang="ru-RU" dirty="0"/>
              <a:t>, построенное на основе примыкания, синонимичным словосочетанием со связью </a:t>
            </a:r>
            <a:r>
              <a:rPr lang="ru-RU" b="1" dirty="0"/>
              <a:t>управление</a:t>
            </a:r>
            <a:r>
              <a:rPr lang="ru-RU" dirty="0" smtClean="0"/>
              <a:t>.</a:t>
            </a:r>
          </a:p>
          <a:p>
            <a:pPr marL="0" indent="0">
              <a:buNone/>
            </a:pPr>
            <a:r>
              <a:rPr lang="ru-RU" dirty="0"/>
              <a:t>Замените словосочетание </a:t>
            </a:r>
            <a:r>
              <a:rPr lang="ru-RU" b="1" dirty="0"/>
              <a:t>«цель жизни»,</a:t>
            </a:r>
            <a:r>
              <a:rPr lang="ru-RU" dirty="0"/>
              <a:t> построенное на основе управления, синонимичным словосочетанием со связью </a:t>
            </a:r>
            <a:r>
              <a:rPr lang="ru-RU" b="1" dirty="0"/>
              <a:t>согласование.</a:t>
            </a:r>
            <a:endParaRPr lang="ru-RU" dirty="0"/>
          </a:p>
        </p:txBody>
      </p:sp>
    </p:spTree>
    <p:extLst>
      <p:ext uri="{BB962C8B-B14F-4D97-AF65-F5344CB8AC3E}">
        <p14:creationId xmlns:p14="http://schemas.microsoft.com/office/powerpoint/2010/main" val="41341055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24483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accent1">
                    <a:lumMod val="75000"/>
                  </a:schemeClr>
                </a:solidFill>
              </a:rPr>
              <a:t>Виды сказуемых</a:t>
            </a:r>
            <a:endParaRPr lang="ru-RU" dirty="0"/>
          </a:p>
        </p:txBody>
      </p:sp>
      <p:sp>
        <p:nvSpPr>
          <p:cNvPr id="3" name="Объект 2"/>
          <p:cNvSpPr>
            <a:spLocks noGrp="1"/>
          </p:cNvSpPr>
          <p:nvPr>
            <p:ph idx="1"/>
          </p:nvPr>
        </p:nvSpPr>
        <p:spPr/>
        <p:txBody>
          <a:bodyPr/>
          <a:lstStyle/>
          <a:p>
            <a:r>
              <a:rPr lang="ru-RU" sz="6000" dirty="0" smtClean="0">
                <a:solidFill>
                  <a:schemeClr val="tx2"/>
                </a:solidFill>
              </a:rPr>
              <a:t>Простое глагольное</a:t>
            </a:r>
          </a:p>
          <a:p>
            <a:r>
              <a:rPr lang="ru-RU" sz="6000" dirty="0" smtClean="0">
                <a:solidFill>
                  <a:schemeClr val="tx2"/>
                </a:solidFill>
              </a:rPr>
              <a:t>Составное глагольное</a:t>
            </a:r>
          </a:p>
          <a:p>
            <a:r>
              <a:rPr lang="ru-RU" sz="6000" dirty="0" smtClean="0">
                <a:solidFill>
                  <a:schemeClr val="tx2"/>
                </a:solidFill>
              </a:rPr>
              <a:t>Составное именное</a:t>
            </a:r>
          </a:p>
          <a:p>
            <a:pPr marL="0" indent="0">
              <a:buNone/>
            </a:pPr>
            <a:endParaRPr lang="ru-RU" dirty="0"/>
          </a:p>
        </p:txBody>
      </p:sp>
    </p:spTree>
    <p:extLst>
      <p:ext uri="{BB962C8B-B14F-4D97-AF65-F5344CB8AC3E}">
        <p14:creationId xmlns:p14="http://schemas.microsoft.com/office/powerpoint/2010/main" val="2392386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C00000"/>
                </a:solidFill>
              </a:rPr>
              <a:t>Простое глагольное сказуемое </a:t>
            </a:r>
            <a:endParaRPr lang="ru-RU" dirty="0"/>
          </a:p>
        </p:txBody>
      </p:sp>
      <p:sp>
        <p:nvSpPr>
          <p:cNvPr id="3" name="Объект 2"/>
          <p:cNvSpPr>
            <a:spLocks noGrp="1"/>
          </p:cNvSpPr>
          <p:nvPr>
            <p:ph idx="1"/>
          </p:nvPr>
        </p:nvSpPr>
        <p:spPr/>
        <p:txBody>
          <a:bodyPr/>
          <a:lstStyle/>
          <a:p>
            <a:pPr marL="0" indent="0">
              <a:buNone/>
            </a:pPr>
            <a:r>
              <a:rPr lang="ru-RU" dirty="0" smtClean="0"/>
              <a:t>может быть выражено глаголом в форме любого из наклонений</a:t>
            </a:r>
          </a:p>
          <a:p>
            <a:pPr marL="0" indent="0">
              <a:buNone/>
            </a:pPr>
            <a:r>
              <a:rPr lang="ru-RU" i="1" dirty="0" smtClean="0"/>
              <a:t>Мы </a:t>
            </a:r>
            <a:r>
              <a:rPr lang="ru-RU" i="1" u="sng" dirty="0" smtClean="0"/>
              <a:t>отдыхали ( отдыхаем, будем отдыхать, отдохнули бы) </a:t>
            </a:r>
            <a:r>
              <a:rPr lang="ru-RU" i="1" dirty="0" smtClean="0"/>
              <a:t>в деревне. </a:t>
            </a:r>
            <a:r>
              <a:rPr lang="ru-RU" i="1" u="sng" dirty="0" smtClean="0"/>
              <a:t>Отдохните </a:t>
            </a:r>
            <a:r>
              <a:rPr lang="ru-RU" i="1" dirty="0" smtClean="0"/>
              <a:t>в деревне!</a:t>
            </a:r>
          </a:p>
          <a:p>
            <a:pPr marL="0" indent="0">
              <a:buNone/>
            </a:pPr>
            <a:r>
              <a:rPr lang="ru-RU" i="1" u="sng" dirty="0" smtClean="0"/>
              <a:t>Буду петь </a:t>
            </a:r>
            <a:r>
              <a:rPr lang="ru-RU" i="1" dirty="0" smtClean="0"/>
              <a:t>я радость и горе.</a:t>
            </a:r>
          </a:p>
          <a:p>
            <a:pPr marL="0" indent="0">
              <a:buNone/>
            </a:pPr>
            <a:endParaRPr lang="ru-RU" dirty="0"/>
          </a:p>
        </p:txBody>
      </p:sp>
    </p:spTree>
    <p:extLst>
      <p:ext uri="{BB962C8B-B14F-4D97-AF65-F5344CB8AC3E}">
        <p14:creationId xmlns:p14="http://schemas.microsoft.com/office/powerpoint/2010/main" val="3672715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C00000"/>
                </a:solidFill>
              </a:rPr>
              <a:t>Составное глагольное сказуемое</a:t>
            </a:r>
            <a:r>
              <a:rPr lang="ru-RU" dirty="0" smtClean="0"/>
              <a:t>:</a:t>
            </a:r>
            <a:br>
              <a:rPr lang="ru-RU" dirty="0" smtClean="0"/>
            </a:br>
            <a:endParaRPr lang="ru-RU" dirty="0"/>
          </a:p>
        </p:txBody>
      </p:sp>
      <p:sp>
        <p:nvSpPr>
          <p:cNvPr id="3" name="Объект 2"/>
          <p:cNvSpPr>
            <a:spLocks noGrp="1"/>
          </p:cNvSpPr>
          <p:nvPr>
            <p:ph idx="1"/>
          </p:nvPr>
        </p:nvSpPr>
        <p:spPr/>
        <p:txBody>
          <a:bodyPr/>
          <a:lstStyle/>
          <a:p>
            <a:pPr marL="0" indent="0">
              <a:buNone/>
            </a:pPr>
            <a:r>
              <a:rPr lang="ru-RU" dirty="0" smtClean="0"/>
              <a:t>вспомогательный глагол + </a:t>
            </a:r>
            <a:r>
              <a:rPr lang="ru-RU" dirty="0" smtClean="0">
                <a:solidFill>
                  <a:srgbClr val="7030A0"/>
                </a:solidFill>
              </a:rPr>
              <a:t>неопределенная форма глагола</a:t>
            </a:r>
          </a:p>
          <a:p>
            <a:pPr marL="0" indent="0">
              <a:buNone/>
            </a:pPr>
            <a:r>
              <a:rPr lang="ru-RU" i="1" dirty="0" smtClean="0"/>
              <a:t>Девочка </a:t>
            </a:r>
            <a:r>
              <a:rPr lang="ru-RU" i="1" u="sng" dirty="0" smtClean="0"/>
              <a:t>перестала плакать</a:t>
            </a:r>
            <a:r>
              <a:rPr lang="ru-RU" i="1" dirty="0" smtClean="0"/>
              <a:t>.</a:t>
            </a:r>
          </a:p>
          <a:p>
            <a:pPr marL="0" indent="0">
              <a:buNone/>
            </a:pPr>
            <a:r>
              <a:rPr lang="ru-RU" i="1" dirty="0" smtClean="0"/>
              <a:t>Собака </a:t>
            </a:r>
            <a:r>
              <a:rPr lang="ru-RU" i="1" u="sng" dirty="0" smtClean="0"/>
              <a:t>начала красться</a:t>
            </a:r>
            <a:r>
              <a:rPr lang="ru-RU" i="1" dirty="0" smtClean="0"/>
              <a:t>.</a:t>
            </a:r>
          </a:p>
          <a:p>
            <a:pPr marL="0" indent="0">
              <a:buNone/>
            </a:pPr>
            <a:r>
              <a:rPr lang="ru-RU" i="1" dirty="0" smtClean="0"/>
              <a:t>Малыш </a:t>
            </a:r>
            <a:r>
              <a:rPr lang="ru-RU" i="1" u="sng" dirty="0" smtClean="0"/>
              <a:t>продолжал рассматривать </a:t>
            </a:r>
            <a:r>
              <a:rPr lang="ru-RU" i="1" dirty="0" smtClean="0"/>
              <a:t>рисунки.</a:t>
            </a:r>
          </a:p>
          <a:p>
            <a:pPr marL="0" indent="0">
              <a:buNone/>
            </a:pPr>
            <a:endParaRPr lang="ru-RU" dirty="0"/>
          </a:p>
        </p:txBody>
      </p:sp>
    </p:spTree>
    <p:extLst>
      <p:ext uri="{BB962C8B-B14F-4D97-AF65-F5344CB8AC3E}">
        <p14:creationId xmlns:p14="http://schemas.microsoft.com/office/powerpoint/2010/main" val="1656588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C00000"/>
                </a:solidFill>
              </a:rPr>
              <a:t>Составное именное сказуемое </a:t>
            </a:r>
            <a:r>
              <a:rPr lang="ru-RU" dirty="0" smtClean="0"/>
              <a:t>:</a:t>
            </a:r>
            <a:br>
              <a:rPr lang="ru-RU" dirty="0" smtClean="0"/>
            </a:br>
            <a:endParaRPr lang="ru-RU" dirty="0"/>
          </a:p>
        </p:txBody>
      </p:sp>
      <p:sp>
        <p:nvSpPr>
          <p:cNvPr id="3" name="Объект 2"/>
          <p:cNvSpPr>
            <a:spLocks noGrp="1"/>
          </p:cNvSpPr>
          <p:nvPr>
            <p:ph idx="1"/>
          </p:nvPr>
        </p:nvSpPr>
        <p:spPr/>
        <p:txBody>
          <a:bodyPr>
            <a:normAutofit fontScale="92500"/>
          </a:bodyPr>
          <a:lstStyle/>
          <a:p>
            <a:pPr marL="0" indent="0">
              <a:buNone/>
            </a:pPr>
            <a:r>
              <a:rPr lang="ru-RU" dirty="0" smtClean="0"/>
              <a:t>вспомогательный глагол + </a:t>
            </a:r>
            <a:r>
              <a:rPr lang="ru-RU" dirty="0" smtClean="0">
                <a:solidFill>
                  <a:srgbClr val="7030A0"/>
                </a:solidFill>
              </a:rPr>
              <a:t>именная часть речи</a:t>
            </a:r>
          </a:p>
          <a:p>
            <a:pPr marL="0" indent="0">
              <a:buNone/>
            </a:pPr>
            <a:r>
              <a:rPr lang="ru-RU" i="1" dirty="0" smtClean="0"/>
              <a:t>Любовь – главное </a:t>
            </a:r>
            <a:r>
              <a:rPr lang="ru-RU" i="1" u="sng" dirty="0" smtClean="0"/>
              <a:t>чувство</a:t>
            </a:r>
            <a:r>
              <a:rPr lang="ru-RU" i="1" dirty="0" smtClean="0"/>
              <a:t> в жизни человека.</a:t>
            </a:r>
          </a:p>
          <a:p>
            <a:pPr marL="0" indent="0">
              <a:buNone/>
            </a:pPr>
            <a:r>
              <a:rPr lang="ru-RU" i="1" dirty="0" smtClean="0"/>
              <a:t>День </a:t>
            </a:r>
            <a:r>
              <a:rPr lang="ru-RU" i="1" u="sng" dirty="0" smtClean="0"/>
              <a:t>был теплый</a:t>
            </a:r>
            <a:r>
              <a:rPr lang="ru-RU" i="1" dirty="0" smtClean="0"/>
              <a:t>. День </a:t>
            </a:r>
            <a:r>
              <a:rPr lang="ru-RU" i="1" u="sng" dirty="0" smtClean="0"/>
              <a:t>теплый</a:t>
            </a:r>
            <a:r>
              <a:rPr lang="ru-RU" i="1" dirty="0" smtClean="0"/>
              <a:t>.</a:t>
            </a:r>
          </a:p>
          <a:p>
            <a:pPr marL="0" indent="0">
              <a:buNone/>
            </a:pPr>
            <a:r>
              <a:rPr lang="ru-RU" i="1" dirty="0" smtClean="0"/>
              <a:t> Не все острова </a:t>
            </a:r>
            <a:r>
              <a:rPr lang="ru-RU" i="1" u="sng" dirty="0" smtClean="0"/>
              <a:t>были изучены</a:t>
            </a:r>
            <a:r>
              <a:rPr lang="ru-RU" i="1" dirty="0" smtClean="0"/>
              <a:t>.</a:t>
            </a:r>
          </a:p>
          <a:p>
            <a:pPr marL="0" indent="0">
              <a:buNone/>
            </a:pPr>
            <a:r>
              <a:rPr lang="ru-RU" i="1" dirty="0" smtClean="0"/>
              <a:t>Младший сын </a:t>
            </a:r>
            <a:r>
              <a:rPr lang="ru-RU" i="1" u="sng" dirty="0" smtClean="0"/>
              <a:t>был лицом в отца</a:t>
            </a:r>
            <a:r>
              <a:rPr lang="ru-RU" i="1" dirty="0" smtClean="0"/>
              <a:t>.</a:t>
            </a:r>
          </a:p>
          <a:p>
            <a:pPr marL="0" indent="0">
              <a:buNone/>
            </a:pPr>
            <a:r>
              <a:rPr lang="ru-RU" i="1" dirty="0" smtClean="0"/>
              <a:t>Утро </a:t>
            </a:r>
            <a:r>
              <a:rPr lang="ru-RU" i="1" u="sng" dirty="0" smtClean="0"/>
              <a:t>казалось прекрасным</a:t>
            </a:r>
            <a:r>
              <a:rPr lang="ru-RU" i="1" dirty="0" smtClean="0"/>
              <a:t>.</a:t>
            </a:r>
          </a:p>
          <a:p>
            <a:pPr marL="0" indent="0">
              <a:buNone/>
            </a:pPr>
            <a:r>
              <a:rPr lang="ru-RU" i="1" dirty="0" smtClean="0"/>
              <a:t>Из прохода ребята </a:t>
            </a:r>
            <a:r>
              <a:rPr lang="ru-RU" i="1" u="sng" dirty="0" smtClean="0"/>
              <a:t>вернулись отдохнувшими.</a:t>
            </a:r>
          </a:p>
          <a:p>
            <a:pPr marL="0" indent="0">
              <a:buNone/>
            </a:pPr>
            <a:endParaRPr lang="ru-RU" dirty="0"/>
          </a:p>
        </p:txBody>
      </p:sp>
    </p:spTree>
    <p:extLst>
      <p:ext uri="{BB962C8B-B14F-4D97-AF65-F5344CB8AC3E}">
        <p14:creationId xmlns:p14="http://schemas.microsoft.com/office/powerpoint/2010/main" val="12982616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C00000"/>
                </a:solidFill>
              </a:rPr>
              <a:t>Вспомогательная часть составного глагольного сказуемого</a:t>
            </a:r>
            <a:r>
              <a:rPr lang="ru-RU" dirty="0" smtClean="0"/>
              <a:t> </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ru-RU" dirty="0" smtClean="0"/>
              <a:t>может </a:t>
            </a:r>
            <a:r>
              <a:rPr lang="ru-RU" dirty="0"/>
              <a:t>выражать </a:t>
            </a:r>
            <a:r>
              <a:rPr lang="ru-RU" dirty="0">
                <a:solidFill>
                  <a:srgbClr val="7030A0"/>
                </a:solidFill>
              </a:rPr>
              <a:t>значение начала ,  конца , продолжительности , желательности, возможности </a:t>
            </a:r>
            <a:r>
              <a:rPr lang="ru-RU" dirty="0" smtClean="0">
                <a:solidFill>
                  <a:srgbClr val="7030A0"/>
                </a:solidFill>
              </a:rPr>
              <a:t>действия</a:t>
            </a:r>
          </a:p>
          <a:p>
            <a:pPr marL="0" indent="0">
              <a:buNone/>
            </a:pPr>
            <a:r>
              <a:rPr lang="ru-RU" i="1" dirty="0" smtClean="0"/>
              <a:t>начать, стать, продолжать, перестать, кончать, мочь, хотеть, решать, собираться, желать и др.(Мы </a:t>
            </a:r>
            <a:r>
              <a:rPr lang="ru-RU" i="1" u="sng" dirty="0" smtClean="0"/>
              <a:t>собирались</a:t>
            </a:r>
            <a:r>
              <a:rPr lang="ru-RU" i="1" dirty="0" smtClean="0"/>
              <a:t> </a:t>
            </a:r>
            <a:r>
              <a:rPr lang="ru-RU" i="1" u="sng" dirty="0" smtClean="0"/>
              <a:t>встретиться</a:t>
            </a:r>
            <a:r>
              <a:rPr lang="ru-RU" i="1" dirty="0" smtClean="0"/>
              <a:t> через неделю.)</a:t>
            </a:r>
          </a:p>
          <a:p>
            <a:pPr marL="0" indent="0">
              <a:buNone/>
            </a:pPr>
            <a:endParaRPr lang="ru-RU" i="1" dirty="0" smtClean="0"/>
          </a:p>
          <a:p>
            <a:pPr marL="0" indent="0">
              <a:buNone/>
            </a:pPr>
            <a:r>
              <a:rPr lang="ru-RU" sz="3000" i="1" dirty="0" smtClean="0">
                <a:solidFill>
                  <a:schemeClr val="accent1">
                    <a:lumMod val="75000"/>
                  </a:schemeClr>
                </a:solidFill>
              </a:rPr>
              <a:t>В роли связки </a:t>
            </a:r>
            <a:r>
              <a:rPr lang="ru-RU" sz="3000" i="1" dirty="0" smtClean="0"/>
              <a:t>могут быть краткие прилагательные : рад, готов, способен, намерен, должен ( Я </a:t>
            </a:r>
            <a:r>
              <a:rPr lang="ru-RU" sz="3000" i="1" u="sng" dirty="0" smtClean="0"/>
              <a:t>был бы рад </a:t>
            </a:r>
            <a:r>
              <a:rPr lang="ru-RU" sz="3000" i="1" dirty="0" smtClean="0"/>
              <a:t>тебе </a:t>
            </a:r>
            <a:r>
              <a:rPr lang="ru-RU" sz="3000" i="1" u="sng" dirty="0" smtClean="0"/>
              <a:t>помочь</a:t>
            </a:r>
            <a:r>
              <a:rPr lang="ru-RU" sz="3000" i="1" dirty="0" smtClean="0"/>
              <a:t>.)</a:t>
            </a:r>
          </a:p>
          <a:p>
            <a:pPr marL="0" indent="0">
              <a:buNone/>
            </a:pPr>
            <a:endParaRPr lang="ru-RU" dirty="0"/>
          </a:p>
        </p:txBody>
      </p:sp>
    </p:spTree>
    <p:extLst>
      <p:ext uri="{BB962C8B-B14F-4D97-AF65-F5344CB8AC3E}">
        <p14:creationId xmlns:p14="http://schemas.microsoft.com/office/powerpoint/2010/main" val="1764221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1981</Words>
  <Application>Microsoft Office PowerPoint</Application>
  <PresentationFormat>Экран (4:3)</PresentationFormat>
  <Paragraphs>226</Paragraphs>
  <Slides>45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45</vt:i4>
      </vt:variant>
    </vt:vector>
  </HeadingPairs>
  <TitlesOfParts>
    <vt:vector size="46" baseType="lpstr">
      <vt:lpstr>Тема Office</vt:lpstr>
      <vt:lpstr>Синтаксический анализ предложения </vt:lpstr>
      <vt:lpstr>Способы выражения подлежащего</vt:lpstr>
      <vt:lpstr>Практическая работа </vt:lpstr>
      <vt:lpstr>Проверь себя</vt:lpstr>
      <vt:lpstr>Виды сказуемых</vt:lpstr>
      <vt:lpstr>Простое глагольное сказуемое </vt:lpstr>
      <vt:lpstr>Составное глагольное сказуемое: </vt:lpstr>
      <vt:lpstr>Составное именное сказуемое : </vt:lpstr>
      <vt:lpstr>Вспомогательная часть составного глагольного сказуемого </vt:lpstr>
      <vt:lpstr>Вспомогательная часть( глагол-связка) составного именного сказуемого </vt:lpstr>
      <vt:lpstr>Практическая работа</vt:lpstr>
      <vt:lpstr>Проверь себя</vt:lpstr>
      <vt:lpstr>Обратите внимание!</vt:lpstr>
      <vt:lpstr>Практическая работа </vt:lpstr>
      <vt:lpstr>Проверь себя</vt:lpstr>
      <vt:lpstr>Презентация PowerPoint</vt:lpstr>
      <vt:lpstr>Односоставные предложения с главным членом – сказуемым: </vt:lpstr>
      <vt:lpstr>Предложения  определённо-личные</vt:lpstr>
      <vt:lpstr>Презентация PowerPoint</vt:lpstr>
      <vt:lpstr>Предложения неопределенно-личные</vt:lpstr>
      <vt:lpstr>Предложения  обобщенно-личные</vt:lpstr>
      <vt:lpstr>Безличные предложения </vt:lpstr>
      <vt:lpstr>Назывные предложения </vt:lpstr>
      <vt:lpstr>Практическая работа</vt:lpstr>
      <vt:lpstr>Презентация PowerPoint</vt:lpstr>
      <vt:lpstr>Укажите верные варианты ответов.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Согласование</vt:lpstr>
      <vt:lpstr>Управление </vt:lpstr>
      <vt:lpstr>Примыкание</vt:lpstr>
      <vt:lpstr>Практическая работа</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Синтаксический анализ предложения </dc:title>
  <dc:creator>Наталья</dc:creator>
  <cp:lastModifiedBy>user</cp:lastModifiedBy>
  <cp:revision>34</cp:revision>
  <dcterms:created xsi:type="dcterms:W3CDTF">2020-04-22T19:46:10Z</dcterms:created>
  <dcterms:modified xsi:type="dcterms:W3CDTF">2020-04-26T13:47:34Z</dcterms:modified>
</cp:coreProperties>
</file>