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08" r:id="rId2"/>
    <p:sldId id="627" r:id="rId3"/>
    <p:sldId id="629" r:id="rId4"/>
    <p:sldId id="637" r:id="rId5"/>
    <p:sldId id="638" r:id="rId6"/>
    <p:sldId id="630" r:id="rId7"/>
    <p:sldId id="640" r:id="rId8"/>
    <p:sldId id="635" r:id="rId9"/>
    <p:sldId id="636" r:id="rId10"/>
    <p:sldId id="633" r:id="rId11"/>
    <p:sldId id="639" r:id="rId1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3B68"/>
    <a:srgbClr val="005EA4"/>
    <a:srgbClr val="D0D8E8"/>
    <a:srgbClr val="E9EDF4"/>
    <a:srgbClr val="B9D08C"/>
    <a:srgbClr val="8FCE4A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97" d="100"/>
          <a:sy n="97" d="100"/>
        </p:scale>
        <p:origin x="-118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428524-05F2-4A2A-81FE-CE3B1EDC912F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15F89E-C736-44EF-82E3-531A98C498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761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FB9F564-1A3D-4538-B412-69A8E9B8E68A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518625E-5B96-4F08-9112-B55A6A858123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E7AD2E7-7ED8-47E2-906B-352383439A3E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75AE0E5-BD43-4FC8-A208-52BF2E7BA890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50B74B8-E909-4414-AA05-720303647BE2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F455EC1-AFE3-49BA-8059-A7A3EAA5C19D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388D413-6E3D-4A54-A3F4-1F91EAF0658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A443774-462E-4E25-932A-59ED939EC86B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B6ED7F2-48B8-43FE-931C-86B3B9223FE1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6FF4B81-4C29-41E8-97C6-3AF1AC344A4A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157493-AE30-4BAA-969E-A569AEE86A6E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D707B-03ED-4493-8813-43BEDFA7A3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01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07143B-CDF5-483C-9B80-A2B8AD17FC10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735BAF4-04DF-43DE-81FA-024DDF680C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4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08B057-9301-435C-93EE-30CD38565649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478EE9C-D63A-4658-AA65-A4A5EE8C01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243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CDF8B9-6E3D-4DB6-B3AB-79EDAE08CB30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FC650E-012E-4975-8379-8BDEAC2A2C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91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17DE89-A894-4F71-A7D4-800601C2385A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AC6A923-94E8-444A-9A4A-7B34CF6FD3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43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5EA8B6-B6CA-4275-8D19-79262933DF39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64DB66F-1983-4BAE-9783-E57EBB0EDF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03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2C341C-6B87-44FE-AB16-BAABA1A393C6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5F51E2E-D6ED-45A6-9941-C6D7E5B784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39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7266D-F7D2-4F0D-B6EC-4B28A575B3AB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40DECA7-DF9A-4224-B114-EB7C2F31E5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31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23255-2396-41CF-A7AD-EAE4C4358E31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9E57783-827D-4401-B3F3-A8ADCC299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6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566EB0-25D6-4902-95F1-10BBB36F6AD2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D5A9825-E273-4DEE-ABB4-FEFA053F50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35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5A231D-7918-4541-9E2B-5D596DAFB6B0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613D83-22E4-429D-9C2A-074F664B56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99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9800D-0433-4214-B4F2-6388DF68889A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0F90BA5-9390-42EB-BFFB-FB0A2121F7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gulation.gov.ru/projects/List/AdvancedSearch#npa=102351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462338" y="5373688"/>
            <a:ext cx="54498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А. И. Карлов,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директор Регионального центра </a:t>
            </a:r>
            <a:b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оценки качества образования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Орловской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Прямоугольник 4"/>
          <p:cNvSpPr>
            <a:spLocks noChangeArrowheads="1"/>
          </p:cNvSpPr>
          <p:nvPr/>
        </p:nvSpPr>
        <p:spPr bwMode="auto">
          <a:xfrm>
            <a:off x="519113" y="2420938"/>
            <a:ext cx="83010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Организация единого государственного экзамена </a:t>
            </a:r>
            <a:b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в пунктах проведения экзаменов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в 2020 году</a:t>
            </a: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6075"/>
            <a:ext cx="14398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174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49350"/>
            <a:ext cx="850265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1750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Схема рассадки участников ЕГЭ в аудитории ППЭ</a:t>
            </a:r>
          </a:p>
        </p:txBody>
      </p:sp>
      <p:sp>
        <p:nvSpPr>
          <p:cNvPr id="3175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175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175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175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175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7" name="TextBox 1"/>
          <p:cNvSpPr txBox="1">
            <a:spLocks noChangeArrowheads="1"/>
          </p:cNvSpPr>
          <p:nvPr/>
        </p:nvSpPr>
        <p:spPr bwMode="auto">
          <a:xfrm>
            <a:off x="2546350" y="3924300"/>
            <a:ext cx="457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FF0000"/>
                </a:solidFill>
                <a:latin typeface="Cambria" pitchFamily="18" charset="0"/>
              </a:rPr>
              <a:t>А1</a:t>
            </a:r>
          </a:p>
        </p:txBody>
      </p:sp>
      <p:sp>
        <p:nvSpPr>
          <p:cNvPr id="31758" name="TextBox 28"/>
          <p:cNvSpPr txBox="1">
            <a:spLocks noChangeArrowheads="1"/>
          </p:cNvSpPr>
          <p:nvPr/>
        </p:nvSpPr>
        <p:spPr bwMode="auto">
          <a:xfrm>
            <a:off x="3986213" y="4787900"/>
            <a:ext cx="457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FF0000"/>
                </a:solidFill>
                <a:latin typeface="Cambria" pitchFamily="18" charset="0"/>
              </a:rPr>
              <a:t>А2</a:t>
            </a:r>
          </a:p>
        </p:txBody>
      </p:sp>
      <p:sp>
        <p:nvSpPr>
          <p:cNvPr id="31759" name="TextBox 30"/>
          <p:cNvSpPr txBox="1">
            <a:spLocks noChangeArrowheads="1"/>
          </p:cNvSpPr>
          <p:nvPr/>
        </p:nvSpPr>
        <p:spPr bwMode="auto">
          <a:xfrm>
            <a:off x="5427663" y="5651500"/>
            <a:ext cx="457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FF0000"/>
                </a:solidFill>
                <a:latin typeface="Cambria" pitchFamily="18" charset="0"/>
              </a:rPr>
              <a:t>А3</a:t>
            </a:r>
          </a:p>
        </p:txBody>
      </p:sp>
      <p:sp>
        <p:nvSpPr>
          <p:cNvPr id="31760" name="TextBox 31"/>
          <p:cNvSpPr txBox="1">
            <a:spLocks noChangeArrowheads="1"/>
          </p:cNvSpPr>
          <p:nvPr/>
        </p:nvSpPr>
        <p:spPr bwMode="auto">
          <a:xfrm>
            <a:off x="4130675" y="3995738"/>
            <a:ext cx="4556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FF0000"/>
                </a:solidFill>
                <a:latin typeface="Cambria" pitchFamily="18" charset="0"/>
              </a:rPr>
              <a:t>Б1</a:t>
            </a:r>
          </a:p>
        </p:txBody>
      </p:sp>
      <p:sp>
        <p:nvSpPr>
          <p:cNvPr id="31761" name="TextBox 33"/>
          <p:cNvSpPr txBox="1">
            <a:spLocks noChangeArrowheads="1"/>
          </p:cNvSpPr>
          <p:nvPr/>
        </p:nvSpPr>
        <p:spPr bwMode="auto">
          <a:xfrm>
            <a:off x="5580063" y="4837113"/>
            <a:ext cx="4556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FF0000"/>
                </a:solidFill>
                <a:latin typeface="Cambria" pitchFamily="18" charset="0"/>
              </a:rPr>
              <a:t>Б2</a:t>
            </a:r>
          </a:p>
        </p:txBody>
      </p:sp>
      <p:sp>
        <p:nvSpPr>
          <p:cNvPr id="31762" name="TextBox 34"/>
          <p:cNvSpPr txBox="1">
            <a:spLocks noChangeArrowheads="1"/>
          </p:cNvSpPr>
          <p:nvPr/>
        </p:nvSpPr>
        <p:spPr bwMode="auto">
          <a:xfrm>
            <a:off x="4275138" y="3132138"/>
            <a:ext cx="4572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FF0000"/>
                </a:solidFill>
                <a:latin typeface="Cambria" pitchFamily="18" charset="0"/>
              </a:rPr>
              <a:t>В1</a:t>
            </a:r>
          </a:p>
        </p:txBody>
      </p:sp>
      <p:sp>
        <p:nvSpPr>
          <p:cNvPr id="31763" name="TextBox 37"/>
          <p:cNvSpPr txBox="1">
            <a:spLocks noChangeArrowheads="1"/>
          </p:cNvSpPr>
          <p:nvPr/>
        </p:nvSpPr>
        <p:spPr bwMode="auto">
          <a:xfrm>
            <a:off x="5724525" y="3995738"/>
            <a:ext cx="4572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FF0000"/>
                </a:solidFill>
                <a:latin typeface="Cambria" pitchFamily="18" charset="0"/>
              </a:rPr>
              <a:t>В2</a:t>
            </a:r>
          </a:p>
        </p:txBody>
      </p:sp>
      <p:sp>
        <p:nvSpPr>
          <p:cNvPr id="31764" name="TextBox 39"/>
          <p:cNvSpPr txBox="1">
            <a:spLocks noChangeArrowheads="1"/>
          </p:cNvSpPr>
          <p:nvPr/>
        </p:nvSpPr>
        <p:spPr bwMode="auto">
          <a:xfrm>
            <a:off x="7164388" y="4859338"/>
            <a:ext cx="4572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FF0000"/>
                </a:solidFill>
                <a:latin typeface="Cambria" pitchFamily="18" charset="0"/>
              </a:rPr>
              <a:t>В3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555875" y="4508500"/>
            <a:ext cx="1358900" cy="79216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6" name="TextBox 4"/>
          <p:cNvSpPr txBox="1">
            <a:spLocks noChangeArrowheads="1"/>
          </p:cNvSpPr>
          <p:nvPr/>
        </p:nvSpPr>
        <p:spPr bwMode="auto">
          <a:xfrm rot="1832042">
            <a:off x="2767013" y="4905375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ambria" pitchFamily="18" charset="0"/>
              </a:rPr>
              <a:t>1,5 м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4463" y="6092825"/>
            <a:ext cx="8748712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Зигзагообразная рассадка </a:t>
            </a:r>
            <a:r>
              <a:rPr lang="ru-RU" b="1" dirty="0">
                <a:solidFill>
                  <a:srgbClr val="0F6FC6">
                    <a:lumMod val="50000"/>
                  </a:srgbClr>
                </a:solidFill>
                <a:latin typeface="Cambria" panose="02040503050406030204" pitchFamily="18" charset="0"/>
                <a:cs typeface="+mn-cs"/>
              </a:rPr>
              <a:t>в целях обеспечения социальной дистанции </a:t>
            </a:r>
            <a:br>
              <a:rPr lang="ru-RU" b="1" dirty="0">
                <a:solidFill>
                  <a:srgbClr val="0F6FC6">
                    <a:lumMod val="50000"/>
                  </a:srgbClr>
                </a:solidFill>
                <a:latin typeface="Cambria" panose="02040503050406030204" pitchFamily="18" charset="0"/>
                <a:cs typeface="+mn-cs"/>
              </a:rPr>
            </a:br>
            <a:r>
              <a:rPr lang="ru-RU" b="1" dirty="0">
                <a:solidFill>
                  <a:srgbClr val="0F6FC6">
                    <a:lumMod val="50000"/>
                  </a:srgbClr>
                </a:solidFill>
                <a:latin typeface="Cambria" panose="02040503050406030204" pitchFamily="18" charset="0"/>
                <a:cs typeface="+mn-cs"/>
              </a:rPr>
              <a:t>(не менее 1,5 м) между участниками ЕГЭ</a:t>
            </a:r>
            <a:endParaRPr lang="ru-RU" sz="2000" b="1" dirty="0">
              <a:solidFill>
                <a:srgbClr val="0F6FC6">
                  <a:lumMod val="50000"/>
                </a:srgbClr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7" descr="https://rkdc.ru/media/uploads/novosti/2%D1%84%D1%8B%D0%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22353" b="22444"/>
          <a:stretch>
            <a:fillRect/>
          </a:stretch>
        </p:blipFill>
        <p:spPr bwMode="auto">
          <a:xfrm>
            <a:off x="0" y="1155700"/>
            <a:ext cx="31321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79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79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3798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Телефоны «горячих линий» 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по проведению ЕГЭ в Орловской области в 2020 году</a:t>
            </a:r>
          </a:p>
        </p:txBody>
      </p:sp>
      <p:sp>
        <p:nvSpPr>
          <p:cNvPr id="3380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80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80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80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380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5" name="TextBox 1"/>
          <p:cNvSpPr txBox="1">
            <a:spLocks noChangeArrowheads="1"/>
          </p:cNvSpPr>
          <p:nvPr/>
        </p:nvSpPr>
        <p:spPr bwMode="auto">
          <a:xfrm>
            <a:off x="2393950" y="2584450"/>
            <a:ext cx="5130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004F8A"/>
                </a:solidFill>
                <a:latin typeface="Cambria" pitchFamily="18" charset="0"/>
              </a:rPr>
              <a:t>8 (4862) 43-25-96,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4F8A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004F8A"/>
                </a:solidFill>
                <a:latin typeface="Cambria" pitchFamily="18" charset="0"/>
              </a:rPr>
              <a:t>8-910-269-05-95,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F8A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004F8A"/>
                </a:solidFill>
                <a:latin typeface="Cambria" pitchFamily="18" charset="0"/>
              </a:rPr>
              <a:t>8-920-813-73-55</a:t>
            </a:r>
          </a:p>
        </p:txBody>
      </p:sp>
      <p:pic>
        <p:nvPicPr>
          <p:cNvPr id="33806" name="Picture 15" descr="https://tosno-vestnik.ru/wp-content/uploads/2020/04/d0b2d0b0d0b6d0bdd18bd0b5-d182d0b5d0bbd0b5d184d0bed0bdd18b_5e8b3724501f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29213"/>
            <a:ext cx="20510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https://jornalpovo.com.br/wp-content/uploads/2019/09/7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2459067"/>
            <a:ext cx="957664" cy="9576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https://jornalpovo.com.br/wp-content/uploads/2019/09/7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3475502"/>
            <a:ext cx="957664" cy="9576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https://jornalpovo.com.br/wp-content/uploads/2019/09/7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4433166"/>
            <a:ext cx="957664" cy="9576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0" name="Picture 21" descr="https://orsk-6.ru/wp-content/uploads/2019/11/logo2-EGE-2020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149"/>
          <a:stretch>
            <a:fillRect/>
          </a:stretch>
        </p:blipFill>
        <p:spPr bwMode="auto">
          <a:xfrm>
            <a:off x="6948488" y="1263650"/>
            <a:ext cx="2132012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24951" cy="1055688"/>
          </a:xfrm>
        </p:spPr>
        <p:txBody>
          <a:bodyPr/>
          <a:lstStyle/>
          <a:p>
            <a:pPr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 некоторых особенностях проведения ЕГЭ в 2020 году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315913" y="3252788"/>
            <a:ext cx="84978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Участники ЕГЭ вправе </a:t>
            </a: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изменить</a:t>
            </a: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 (дополнить) перечень учебных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предметов при наличии уважительных причин, подтвержденных документально.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Заявления подаются не позднее чем за </a:t>
            </a: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две недели </a:t>
            </a: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до начала первого экзамена.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При входе в ППЭ </a:t>
            </a: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присутствует медицинский </a:t>
            </a: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работник.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Подача и рассмотрение апелляций о несогласии с выставленными баллами будет осуществляться в режиме </a:t>
            </a:r>
            <a:r>
              <a:rPr lang="en-US" altLang="ru-RU" sz="2000" b="1">
                <a:solidFill>
                  <a:srgbClr val="FF0000"/>
                </a:solidFill>
                <a:latin typeface="Cambria" pitchFamily="18" charset="0"/>
              </a:rPr>
              <a:t>online</a:t>
            </a:r>
            <a:r>
              <a:rPr lang="en-US" altLang="ru-RU" sz="2000" b="1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3B68"/>
              </a:solidFill>
              <a:latin typeface="Cambria" pitchFamily="18" charset="0"/>
            </a:endParaRPr>
          </a:p>
        </p:txBody>
      </p:sp>
      <p:sp>
        <p:nvSpPr>
          <p:cNvPr id="15366" name="Прямоугольник 2"/>
          <p:cNvSpPr>
            <a:spLocks noChangeArrowheads="1"/>
          </p:cNvSpPr>
          <p:nvPr/>
        </p:nvSpPr>
        <p:spPr bwMode="auto">
          <a:xfrm>
            <a:off x="320675" y="1376363"/>
            <a:ext cx="84947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Проект приказа  «Об особенностях проведения единого государственного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экзамена в 2020 году» размещен на сайте нормативных правовых актов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и результатах их обсуждения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B68"/>
                </a:solidFill>
                <a:latin typeface="Cambria" pitchFamily="18" charset="0"/>
              </a:rPr>
              <a:t> </a:t>
            </a:r>
            <a:r>
              <a:rPr lang="ru-RU" altLang="ru-RU" sz="1800" u="sng">
                <a:hlinkClick r:id="rId5"/>
              </a:rPr>
              <a:t>https://regulation.gov.ru/projects/List/AdvancedSearch#npa=102351</a:t>
            </a:r>
            <a:endParaRPr lang="ru-RU" altLang="ru-RU" sz="180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24951" cy="1055688"/>
          </a:xfrm>
        </p:spPr>
        <p:txBody>
          <a:bodyPr/>
          <a:lstStyle/>
          <a:p>
            <a:pPr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Подготовка работников ППЭ к проведению ЕГЭ 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3" name="Группа 33"/>
          <p:cNvGrpSpPr>
            <a:grpSpLocks/>
          </p:cNvGrpSpPr>
          <p:nvPr/>
        </p:nvGrpSpPr>
        <p:grpSpPr bwMode="auto">
          <a:xfrm flipH="1">
            <a:off x="34925" y="2716213"/>
            <a:ext cx="1776413" cy="1049337"/>
            <a:chOff x="2481943" y="2325189"/>
            <a:chExt cx="1824443" cy="1375700"/>
          </a:xfrm>
        </p:grpSpPr>
        <p:sp>
          <p:nvSpPr>
            <p:cNvPr id="35" name="Шестиугольник 34"/>
            <p:cNvSpPr/>
            <p:nvPr/>
          </p:nvSpPr>
          <p:spPr>
            <a:xfrm>
              <a:off x="2529226" y="2460469"/>
              <a:ext cx="1227707" cy="1094733"/>
            </a:xfrm>
            <a:prstGeom prst="hexagon">
              <a:avLst>
                <a:gd name="adj" fmla="val 25492"/>
                <a:gd name="vf" fmla="val 115470"/>
              </a:avLst>
            </a:prstGeom>
            <a:noFill/>
            <a:ln w="76200">
              <a:solidFill>
                <a:srgbClr val="140F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17438" name="Группа 35"/>
            <p:cNvGrpSpPr>
              <a:grpSpLocks/>
            </p:cNvGrpSpPr>
            <p:nvPr/>
          </p:nvGrpSpPr>
          <p:grpSpPr bwMode="auto">
            <a:xfrm>
              <a:off x="2481943" y="2325189"/>
              <a:ext cx="1824443" cy="1375700"/>
              <a:chOff x="2481943" y="2325189"/>
              <a:chExt cx="1824443" cy="137570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481943" y="2325189"/>
                <a:ext cx="1777160" cy="4058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2529226" y="3295048"/>
                <a:ext cx="1777160" cy="4058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540088" y="2531231"/>
                <a:ext cx="547822" cy="10239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40" name="Шестиугольник 39"/>
          <p:cNvSpPr/>
          <p:nvPr/>
        </p:nvSpPr>
        <p:spPr>
          <a:xfrm flipH="1">
            <a:off x="336550" y="2709863"/>
            <a:ext cx="1227138" cy="1095375"/>
          </a:xfrm>
          <a:prstGeom prst="hexagon">
            <a:avLst>
              <a:gd name="adj" fmla="val 25492"/>
              <a:gd name="vf" fmla="val 115470"/>
            </a:avLst>
          </a:prstGeom>
          <a:noFill/>
          <a:ln w="76200">
            <a:solidFill>
              <a:srgbClr val="140F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7415" name="Группа 40"/>
          <p:cNvGrpSpPr>
            <a:grpSpLocks/>
          </p:cNvGrpSpPr>
          <p:nvPr/>
        </p:nvGrpSpPr>
        <p:grpSpPr bwMode="auto">
          <a:xfrm flipH="1">
            <a:off x="58738" y="4035425"/>
            <a:ext cx="1776412" cy="1050925"/>
            <a:chOff x="2481943" y="2325189"/>
            <a:chExt cx="1824443" cy="1375700"/>
          </a:xfrm>
        </p:grpSpPr>
        <p:sp>
          <p:nvSpPr>
            <p:cNvPr id="42" name="Шестиугольник 41"/>
            <p:cNvSpPr/>
            <p:nvPr/>
          </p:nvSpPr>
          <p:spPr>
            <a:xfrm>
              <a:off x="2529225" y="2460266"/>
              <a:ext cx="1227709" cy="1095156"/>
            </a:xfrm>
            <a:prstGeom prst="hexagon">
              <a:avLst>
                <a:gd name="adj" fmla="val 25492"/>
                <a:gd name="vf" fmla="val 115470"/>
              </a:avLst>
            </a:prstGeom>
            <a:noFill/>
            <a:ln w="76200">
              <a:solidFill>
                <a:srgbClr val="140F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17433" name="Группа 42"/>
            <p:cNvGrpSpPr>
              <a:grpSpLocks/>
            </p:cNvGrpSpPr>
            <p:nvPr/>
          </p:nvGrpSpPr>
          <p:grpSpPr bwMode="auto">
            <a:xfrm>
              <a:off x="2481943" y="2325189"/>
              <a:ext cx="1824443" cy="1375700"/>
              <a:chOff x="2481943" y="2325189"/>
              <a:chExt cx="1824443" cy="137570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2481943" y="2325189"/>
                <a:ext cx="1777161" cy="405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529225" y="3295661"/>
                <a:ext cx="1777161" cy="405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540087" y="2532999"/>
                <a:ext cx="547822" cy="10224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47" name="Шестиугольник 46"/>
          <p:cNvSpPr/>
          <p:nvPr/>
        </p:nvSpPr>
        <p:spPr>
          <a:xfrm flipH="1">
            <a:off x="373063" y="4005263"/>
            <a:ext cx="1227137" cy="1095375"/>
          </a:xfrm>
          <a:prstGeom prst="hexagon">
            <a:avLst>
              <a:gd name="adj" fmla="val 25492"/>
              <a:gd name="vf" fmla="val 115470"/>
            </a:avLst>
          </a:prstGeom>
          <a:noFill/>
          <a:ln w="76200">
            <a:solidFill>
              <a:srgbClr val="140F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7417" name="Группа 47"/>
          <p:cNvGrpSpPr>
            <a:grpSpLocks/>
          </p:cNvGrpSpPr>
          <p:nvPr/>
        </p:nvGrpSpPr>
        <p:grpSpPr bwMode="auto">
          <a:xfrm flipH="1">
            <a:off x="58738" y="5308600"/>
            <a:ext cx="1776412" cy="1049338"/>
            <a:chOff x="2481943" y="2325189"/>
            <a:chExt cx="1824443" cy="1375700"/>
          </a:xfrm>
        </p:grpSpPr>
        <p:sp>
          <p:nvSpPr>
            <p:cNvPr id="49" name="Шестиугольник 48"/>
            <p:cNvSpPr/>
            <p:nvPr/>
          </p:nvSpPr>
          <p:spPr>
            <a:xfrm>
              <a:off x="2529225" y="2460470"/>
              <a:ext cx="1227709" cy="1094732"/>
            </a:xfrm>
            <a:prstGeom prst="hexagon">
              <a:avLst>
                <a:gd name="adj" fmla="val 25492"/>
                <a:gd name="vf" fmla="val 115470"/>
              </a:avLst>
            </a:prstGeom>
            <a:noFill/>
            <a:ln w="76200">
              <a:solidFill>
                <a:srgbClr val="140F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17428" name="Группа 49"/>
            <p:cNvGrpSpPr>
              <a:grpSpLocks/>
            </p:cNvGrpSpPr>
            <p:nvPr/>
          </p:nvGrpSpPr>
          <p:grpSpPr bwMode="auto">
            <a:xfrm>
              <a:off x="2481943" y="2325189"/>
              <a:ext cx="1824443" cy="1375700"/>
              <a:chOff x="2481943" y="2325189"/>
              <a:chExt cx="1824443" cy="1375700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2481943" y="2325189"/>
                <a:ext cx="1777161" cy="405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529225" y="3295047"/>
                <a:ext cx="1777161" cy="405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540087" y="2531232"/>
                <a:ext cx="547822" cy="10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54" name="Шестиугольник 53"/>
          <p:cNvSpPr/>
          <p:nvPr/>
        </p:nvSpPr>
        <p:spPr>
          <a:xfrm flipH="1">
            <a:off x="360363" y="5302250"/>
            <a:ext cx="1227137" cy="1095375"/>
          </a:xfrm>
          <a:prstGeom prst="hexagon">
            <a:avLst>
              <a:gd name="adj" fmla="val 25492"/>
              <a:gd name="vf" fmla="val 115470"/>
            </a:avLst>
          </a:prstGeom>
          <a:noFill/>
          <a:ln w="76200">
            <a:solidFill>
              <a:srgbClr val="140F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419" name="TextBox 54"/>
          <p:cNvSpPr txBox="1">
            <a:spLocks noChangeArrowheads="1"/>
          </p:cNvSpPr>
          <p:nvPr/>
        </p:nvSpPr>
        <p:spPr bwMode="auto">
          <a:xfrm>
            <a:off x="334963" y="2994025"/>
            <a:ext cx="119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Cambria" pitchFamily="18" charset="0"/>
              </a:rPr>
              <a:t>16 июня 2020 г.</a:t>
            </a:r>
          </a:p>
        </p:txBody>
      </p:sp>
      <p:sp>
        <p:nvSpPr>
          <p:cNvPr id="17420" name="TextBox 55"/>
          <p:cNvSpPr txBox="1">
            <a:spLocks noChangeArrowheads="1"/>
          </p:cNvSpPr>
          <p:nvPr/>
        </p:nvSpPr>
        <p:spPr bwMode="auto">
          <a:xfrm>
            <a:off x="374650" y="4289425"/>
            <a:ext cx="1192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Cambria" pitchFamily="18" charset="0"/>
              </a:rPr>
              <a:t>18 июня 2020 г.</a:t>
            </a:r>
          </a:p>
        </p:txBody>
      </p:sp>
      <p:sp>
        <p:nvSpPr>
          <p:cNvPr id="17421" name="TextBox 56"/>
          <p:cNvSpPr txBox="1">
            <a:spLocks noChangeArrowheads="1"/>
          </p:cNvSpPr>
          <p:nvPr/>
        </p:nvSpPr>
        <p:spPr bwMode="auto">
          <a:xfrm>
            <a:off x="388938" y="5534025"/>
            <a:ext cx="119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Cambria" pitchFamily="18" charset="0"/>
              </a:rPr>
              <a:t>23 июня 2020 г.</a:t>
            </a:r>
          </a:p>
        </p:txBody>
      </p:sp>
      <p:sp>
        <p:nvSpPr>
          <p:cNvPr id="17422" name="Прямоугольник 57"/>
          <p:cNvSpPr>
            <a:spLocks noChangeArrowheads="1"/>
          </p:cNvSpPr>
          <p:nvPr/>
        </p:nvSpPr>
        <p:spPr bwMode="auto">
          <a:xfrm>
            <a:off x="106363" y="1354138"/>
            <a:ext cx="89646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Апробация технологий печати полного комплекта </a:t>
            </a:r>
            <a:b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ЭМ в аудиториях ППЭ, передачи ЭМ по сети «Интернет»,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сканирования в аудиториях ППЭ </a:t>
            </a: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без участников ЕГЭ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1200" y="2709863"/>
            <a:ext cx="2625725" cy="1055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География, английский язык (письменная часть)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7900" y="2708275"/>
            <a:ext cx="4176713" cy="3649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700" b="1" dirty="0">
                <a:solidFill>
                  <a:srgbClr val="FF0000"/>
                </a:solidFill>
                <a:latin typeface="Cambria" panose="02040503050406030204" pitchFamily="18" charset="0"/>
              </a:rPr>
              <a:t>Категории работников ППЭ:</a:t>
            </a:r>
          </a:p>
          <a:p>
            <a:pPr>
              <a:defRPr/>
            </a:pPr>
            <a:endParaRPr lang="ru-RU" sz="17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</a:rPr>
              <a:t>1) Руководители ППЭ;</a:t>
            </a:r>
          </a:p>
          <a:p>
            <a:pPr>
              <a:defRPr/>
            </a:pP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</a:rPr>
              <a:t>2) Члены ГЭК;</a:t>
            </a:r>
          </a:p>
          <a:p>
            <a:pPr>
              <a:defRPr/>
            </a:pP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</a:rPr>
              <a:t>3) Помощники руководителя ППЭ;</a:t>
            </a:r>
          </a:p>
          <a:p>
            <a:pPr>
              <a:defRPr/>
            </a:pP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</a:rPr>
              <a:t>4) Технические специалисты;</a:t>
            </a:r>
          </a:p>
          <a:p>
            <a:pPr>
              <a:defRPr/>
            </a:pP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</a:rPr>
              <a:t>5) Организаторы в аудитории и организаторы вне аудитории</a:t>
            </a:r>
          </a:p>
          <a:p>
            <a:pPr>
              <a:defRPr/>
            </a:pPr>
            <a:endParaRPr lang="ru-RU" sz="17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ru-RU" sz="1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79613" y="4038600"/>
            <a:ext cx="2609850" cy="1055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Обществознание, английский язык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(письменная часть)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982788" y="5329238"/>
            <a:ext cx="2651125" cy="1055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Информатика и ИКТ,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английский язык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(устная часть)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24951" cy="1055688"/>
          </a:xfrm>
        </p:spPr>
        <p:txBody>
          <a:bodyPr/>
          <a:lstStyle/>
          <a:p>
            <a:pPr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Проведение обучающих </a:t>
            </a:r>
            <a:r>
              <a:rPr lang="ru-RU" sz="2400" b="1" kern="0" dirty="0" err="1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вебинаров</a:t>
            </a:r>
            <a: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с  работниками </a:t>
            </a:r>
            <a:b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ППЭ по подготовке к проведению ЕГЭ 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1" name="Группа 33"/>
          <p:cNvGrpSpPr>
            <a:grpSpLocks/>
          </p:cNvGrpSpPr>
          <p:nvPr/>
        </p:nvGrpSpPr>
        <p:grpSpPr bwMode="auto">
          <a:xfrm flipH="1">
            <a:off x="34925" y="1419225"/>
            <a:ext cx="1776413" cy="1049338"/>
            <a:chOff x="2481943" y="2325189"/>
            <a:chExt cx="1824443" cy="1375700"/>
          </a:xfrm>
        </p:grpSpPr>
        <p:sp>
          <p:nvSpPr>
            <p:cNvPr id="35" name="Шестиугольник 34"/>
            <p:cNvSpPr/>
            <p:nvPr/>
          </p:nvSpPr>
          <p:spPr>
            <a:xfrm>
              <a:off x="2529226" y="2460470"/>
              <a:ext cx="1227707" cy="1094732"/>
            </a:xfrm>
            <a:prstGeom prst="hexagon">
              <a:avLst>
                <a:gd name="adj" fmla="val 25492"/>
                <a:gd name="vf" fmla="val 115470"/>
              </a:avLst>
            </a:prstGeom>
            <a:noFill/>
            <a:ln w="76200">
              <a:solidFill>
                <a:srgbClr val="140F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19493" name="Группа 35"/>
            <p:cNvGrpSpPr>
              <a:grpSpLocks/>
            </p:cNvGrpSpPr>
            <p:nvPr/>
          </p:nvGrpSpPr>
          <p:grpSpPr bwMode="auto">
            <a:xfrm>
              <a:off x="2481943" y="2325189"/>
              <a:ext cx="1824443" cy="1375700"/>
              <a:chOff x="2481943" y="2325189"/>
              <a:chExt cx="1824443" cy="137570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481943" y="2325189"/>
                <a:ext cx="1777160" cy="405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2529226" y="3295047"/>
                <a:ext cx="1777160" cy="405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540088" y="2531232"/>
                <a:ext cx="547822" cy="10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40" name="Шестиугольник 39"/>
          <p:cNvSpPr/>
          <p:nvPr/>
        </p:nvSpPr>
        <p:spPr>
          <a:xfrm flipH="1">
            <a:off x="336550" y="1412875"/>
            <a:ext cx="1227138" cy="1095375"/>
          </a:xfrm>
          <a:prstGeom prst="hexagon">
            <a:avLst>
              <a:gd name="adj" fmla="val 25492"/>
              <a:gd name="vf" fmla="val 115470"/>
            </a:avLst>
          </a:prstGeom>
          <a:noFill/>
          <a:ln w="76200">
            <a:solidFill>
              <a:srgbClr val="140F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9463" name="Группа 40"/>
          <p:cNvGrpSpPr>
            <a:grpSpLocks/>
          </p:cNvGrpSpPr>
          <p:nvPr/>
        </p:nvGrpSpPr>
        <p:grpSpPr bwMode="auto">
          <a:xfrm flipH="1">
            <a:off x="58738" y="2738438"/>
            <a:ext cx="1776412" cy="1050925"/>
            <a:chOff x="2481943" y="2325189"/>
            <a:chExt cx="1824443" cy="1375700"/>
          </a:xfrm>
        </p:grpSpPr>
        <p:sp>
          <p:nvSpPr>
            <p:cNvPr id="42" name="Шестиугольник 41"/>
            <p:cNvSpPr/>
            <p:nvPr/>
          </p:nvSpPr>
          <p:spPr>
            <a:xfrm>
              <a:off x="2529225" y="2460265"/>
              <a:ext cx="1227709" cy="1095158"/>
            </a:xfrm>
            <a:prstGeom prst="hexagon">
              <a:avLst>
                <a:gd name="adj" fmla="val 25492"/>
                <a:gd name="vf" fmla="val 115470"/>
              </a:avLst>
            </a:prstGeom>
            <a:noFill/>
            <a:ln w="76200">
              <a:solidFill>
                <a:srgbClr val="140F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19488" name="Группа 42"/>
            <p:cNvGrpSpPr>
              <a:grpSpLocks/>
            </p:cNvGrpSpPr>
            <p:nvPr/>
          </p:nvGrpSpPr>
          <p:grpSpPr bwMode="auto">
            <a:xfrm>
              <a:off x="2481943" y="2325189"/>
              <a:ext cx="1824443" cy="1375700"/>
              <a:chOff x="2481943" y="2325189"/>
              <a:chExt cx="1824443" cy="137570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2481943" y="2325189"/>
                <a:ext cx="1777161" cy="405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529225" y="3295659"/>
                <a:ext cx="1777161" cy="405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540087" y="2532999"/>
                <a:ext cx="547822" cy="10224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47" name="Шестиугольник 46"/>
          <p:cNvSpPr/>
          <p:nvPr/>
        </p:nvSpPr>
        <p:spPr>
          <a:xfrm flipH="1">
            <a:off x="373063" y="2708275"/>
            <a:ext cx="1227137" cy="1095375"/>
          </a:xfrm>
          <a:prstGeom prst="hexagon">
            <a:avLst>
              <a:gd name="adj" fmla="val 25492"/>
              <a:gd name="vf" fmla="val 115470"/>
            </a:avLst>
          </a:prstGeom>
          <a:noFill/>
          <a:ln w="76200">
            <a:solidFill>
              <a:srgbClr val="140F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9465" name="Группа 47"/>
          <p:cNvGrpSpPr>
            <a:grpSpLocks/>
          </p:cNvGrpSpPr>
          <p:nvPr/>
        </p:nvGrpSpPr>
        <p:grpSpPr bwMode="auto">
          <a:xfrm flipH="1">
            <a:off x="58738" y="4011613"/>
            <a:ext cx="1776412" cy="1049337"/>
            <a:chOff x="2481943" y="2325189"/>
            <a:chExt cx="1824443" cy="1375700"/>
          </a:xfrm>
        </p:grpSpPr>
        <p:sp>
          <p:nvSpPr>
            <p:cNvPr id="49" name="Шестиугольник 48"/>
            <p:cNvSpPr/>
            <p:nvPr/>
          </p:nvSpPr>
          <p:spPr>
            <a:xfrm>
              <a:off x="2529225" y="2460469"/>
              <a:ext cx="1227709" cy="1094733"/>
            </a:xfrm>
            <a:prstGeom prst="hexagon">
              <a:avLst>
                <a:gd name="adj" fmla="val 25492"/>
                <a:gd name="vf" fmla="val 115470"/>
              </a:avLst>
            </a:prstGeom>
            <a:noFill/>
            <a:ln w="76200">
              <a:solidFill>
                <a:srgbClr val="140F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19483" name="Группа 49"/>
            <p:cNvGrpSpPr>
              <a:grpSpLocks/>
            </p:cNvGrpSpPr>
            <p:nvPr/>
          </p:nvGrpSpPr>
          <p:grpSpPr bwMode="auto">
            <a:xfrm>
              <a:off x="2481943" y="2325189"/>
              <a:ext cx="1824443" cy="1375700"/>
              <a:chOff x="2481943" y="2325189"/>
              <a:chExt cx="1824443" cy="1375700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2481943" y="2325189"/>
                <a:ext cx="1777161" cy="4058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529225" y="3295048"/>
                <a:ext cx="1777161" cy="4058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540087" y="2531231"/>
                <a:ext cx="547822" cy="10239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54" name="Шестиугольник 53"/>
          <p:cNvSpPr/>
          <p:nvPr/>
        </p:nvSpPr>
        <p:spPr>
          <a:xfrm flipH="1">
            <a:off x="360363" y="4005263"/>
            <a:ext cx="1227137" cy="1095375"/>
          </a:xfrm>
          <a:prstGeom prst="hexagon">
            <a:avLst>
              <a:gd name="adj" fmla="val 25492"/>
              <a:gd name="vf" fmla="val 115470"/>
            </a:avLst>
          </a:prstGeom>
          <a:noFill/>
          <a:ln w="76200">
            <a:solidFill>
              <a:srgbClr val="140F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9467" name="TextBox 54"/>
          <p:cNvSpPr txBox="1">
            <a:spLocks noChangeArrowheads="1"/>
          </p:cNvSpPr>
          <p:nvPr/>
        </p:nvSpPr>
        <p:spPr bwMode="auto">
          <a:xfrm>
            <a:off x="334963" y="1697038"/>
            <a:ext cx="119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Cambria" pitchFamily="18" charset="0"/>
              </a:rPr>
              <a:t>22 июня 2020 г.</a:t>
            </a:r>
          </a:p>
        </p:txBody>
      </p:sp>
      <p:sp>
        <p:nvSpPr>
          <p:cNvPr id="19468" name="TextBox 55"/>
          <p:cNvSpPr txBox="1">
            <a:spLocks noChangeArrowheads="1"/>
          </p:cNvSpPr>
          <p:nvPr/>
        </p:nvSpPr>
        <p:spPr bwMode="auto">
          <a:xfrm>
            <a:off x="374650" y="2992438"/>
            <a:ext cx="1192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Cambria" pitchFamily="18" charset="0"/>
              </a:rPr>
              <a:t>23 июня 2020 г.</a:t>
            </a:r>
          </a:p>
        </p:txBody>
      </p:sp>
      <p:sp>
        <p:nvSpPr>
          <p:cNvPr id="19469" name="TextBox 56"/>
          <p:cNvSpPr txBox="1">
            <a:spLocks noChangeArrowheads="1"/>
          </p:cNvSpPr>
          <p:nvPr/>
        </p:nvSpPr>
        <p:spPr bwMode="auto">
          <a:xfrm>
            <a:off x="388938" y="4237038"/>
            <a:ext cx="119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Cambria" pitchFamily="18" charset="0"/>
              </a:rPr>
              <a:t>25 июня 2020 г.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78025" y="1463675"/>
            <a:ext cx="6911975" cy="1004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Члены ГЭК;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Руководители ППЭ;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Технические специалисты ППЭ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78025" y="2809875"/>
            <a:ext cx="6911975" cy="912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Муниципальные координаторы;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Организаторы ППЭ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971675" y="4073525"/>
            <a:ext cx="6918325" cy="873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Члены ГЭК, не имеющие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токены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Руководители ППЭ, использующие бумажную технологию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9473" name="Группа 47"/>
          <p:cNvGrpSpPr>
            <a:grpSpLocks/>
          </p:cNvGrpSpPr>
          <p:nvPr/>
        </p:nvGrpSpPr>
        <p:grpSpPr bwMode="auto">
          <a:xfrm flipH="1">
            <a:off x="47625" y="5307013"/>
            <a:ext cx="1776413" cy="1049337"/>
            <a:chOff x="2481943" y="2325189"/>
            <a:chExt cx="1824443" cy="1375700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2529226" y="2460469"/>
              <a:ext cx="1227707" cy="1094733"/>
            </a:xfrm>
            <a:prstGeom prst="hexagon">
              <a:avLst>
                <a:gd name="adj" fmla="val 25492"/>
                <a:gd name="vf" fmla="val 115470"/>
              </a:avLst>
            </a:prstGeom>
            <a:noFill/>
            <a:ln w="76200">
              <a:solidFill>
                <a:srgbClr val="140F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19478" name="Группа 49"/>
            <p:cNvGrpSpPr>
              <a:grpSpLocks/>
            </p:cNvGrpSpPr>
            <p:nvPr/>
          </p:nvGrpSpPr>
          <p:grpSpPr bwMode="auto">
            <a:xfrm>
              <a:off x="2481943" y="2325189"/>
              <a:ext cx="1824443" cy="1375700"/>
              <a:chOff x="2481943" y="2325189"/>
              <a:chExt cx="1824443" cy="1375700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2481943" y="2325189"/>
                <a:ext cx="1777160" cy="4058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529226" y="3295048"/>
                <a:ext cx="1777160" cy="4058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540088" y="2531231"/>
                <a:ext cx="547822" cy="10239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55" name="Шестиугольник 54"/>
          <p:cNvSpPr/>
          <p:nvPr/>
        </p:nvSpPr>
        <p:spPr>
          <a:xfrm flipH="1">
            <a:off x="349250" y="5300663"/>
            <a:ext cx="1227138" cy="1095375"/>
          </a:xfrm>
          <a:prstGeom prst="hexagon">
            <a:avLst>
              <a:gd name="adj" fmla="val 25492"/>
              <a:gd name="vf" fmla="val 115470"/>
            </a:avLst>
          </a:prstGeom>
          <a:noFill/>
          <a:ln w="76200">
            <a:solidFill>
              <a:srgbClr val="140F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9475" name="TextBox 56"/>
          <p:cNvSpPr txBox="1">
            <a:spLocks noChangeArrowheads="1"/>
          </p:cNvSpPr>
          <p:nvPr/>
        </p:nvSpPr>
        <p:spPr bwMode="auto">
          <a:xfrm>
            <a:off x="377825" y="5532438"/>
            <a:ext cx="119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Cambria" pitchFamily="18" charset="0"/>
              </a:rPr>
              <a:t>26 июня 2020 г.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960563" y="5368925"/>
            <a:ext cx="6916737" cy="873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Общественные наблюдатели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24951" cy="1055688"/>
          </a:xfrm>
        </p:spPr>
        <p:txBody>
          <a:bodyPr/>
          <a:lstStyle/>
          <a:p>
            <a:pPr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Подготовка участников ЕГЭ и работников </a:t>
            </a:r>
            <a:b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ППЭ к проведению ЕГЭ 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9" name="Группа 6"/>
          <p:cNvGrpSpPr>
            <a:grpSpLocks/>
          </p:cNvGrpSpPr>
          <p:nvPr/>
        </p:nvGrpSpPr>
        <p:grpSpPr bwMode="auto">
          <a:xfrm>
            <a:off x="301625" y="2349500"/>
            <a:ext cx="8502650" cy="4175125"/>
            <a:chOff x="467544" y="3356992"/>
            <a:chExt cx="8208912" cy="3918519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5076245" y="4437193"/>
              <a:ext cx="1112709" cy="147056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467544" y="3356992"/>
              <a:ext cx="1440698" cy="13677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611614" y="3501516"/>
              <a:ext cx="1152558" cy="10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FF930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1519" name="TextBox 10"/>
            <p:cNvSpPr txBox="1">
              <a:spLocks noChangeArrowheads="1"/>
            </p:cNvSpPr>
            <p:nvPr/>
          </p:nvSpPr>
          <p:spPr bwMode="auto">
            <a:xfrm>
              <a:off x="612044" y="3767286"/>
              <a:ext cx="1152128" cy="548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FFC000"/>
                  </a:solidFill>
                  <a:latin typeface="Cambria" pitchFamily="18" charset="0"/>
                </a:rPr>
                <a:t>25 июня 2020 г.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764172" y="4437193"/>
              <a:ext cx="1088187" cy="147056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2340451" y="5907754"/>
              <a:ext cx="1439166" cy="1367757"/>
            </a:xfrm>
            <a:prstGeom prst="ellipse">
              <a:avLst/>
            </a:prstGeom>
            <a:solidFill>
              <a:srgbClr val="EEA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484521" y="6059727"/>
              <a:ext cx="1151026" cy="1080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FF930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4521" y="6324935"/>
              <a:ext cx="1151026" cy="549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26 июня 2020 г.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923686" y="3356992"/>
              <a:ext cx="1440698" cy="1367757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067756" y="3501516"/>
              <a:ext cx="1152558" cy="10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FF930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7756" y="3595381"/>
              <a:ext cx="1152558" cy="779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25 - 26 июня 2020 г.</a:t>
              </a:r>
            </a:p>
          </p:txBody>
        </p:sp>
        <p:cxnSp>
          <p:nvCxnSpPr>
            <p:cNvPr id="19" name="Прямая соединительная линия 18"/>
            <p:cNvCxnSpPr>
              <a:stCxn id="16" idx="3"/>
            </p:cNvCxnSpPr>
            <p:nvPr/>
          </p:nvCxnSpPr>
          <p:spPr>
            <a:xfrm flipH="1">
              <a:off x="3269241" y="4525098"/>
              <a:ext cx="865952" cy="13826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5652524" y="5907754"/>
              <a:ext cx="1439165" cy="136775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96594" y="6059727"/>
              <a:ext cx="1151025" cy="1080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FF930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24558" y="6324935"/>
              <a:ext cx="1296628" cy="549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29 июня 2020 г.</a:t>
              </a:r>
            </a:p>
          </p:txBody>
        </p:sp>
        <p:sp>
          <p:nvSpPr>
            <p:cNvPr id="23" name="Овал 22"/>
            <p:cNvSpPr/>
            <p:nvPr/>
          </p:nvSpPr>
          <p:spPr>
            <a:xfrm>
              <a:off x="7235758" y="3356992"/>
              <a:ext cx="1440698" cy="1367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379828" y="3501516"/>
              <a:ext cx="1152558" cy="10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FF930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1533" name="TextBox 24"/>
            <p:cNvSpPr txBox="1">
              <a:spLocks noChangeArrowheads="1"/>
            </p:cNvSpPr>
            <p:nvPr/>
          </p:nvSpPr>
          <p:spPr bwMode="auto">
            <a:xfrm>
              <a:off x="7380312" y="3767286"/>
              <a:ext cx="1152128" cy="548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B050"/>
                  </a:solidFill>
                  <a:latin typeface="Cambria" pitchFamily="18" charset="0"/>
                </a:rPr>
                <a:t>30 июня 2020 г.</a:t>
              </a:r>
            </a:p>
          </p:txBody>
        </p:sp>
        <p:cxnSp>
          <p:nvCxnSpPr>
            <p:cNvPr id="26" name="Прямая соединительная линия 25"/>
            <p:cNvCxnSpPr>
              <a:stCxn id="23" idx="3"/>
            </p:cNvCxnSpPr>
            <p:nvPr/>
          </p:nvCxnSpPr>
          <p:spPr>
            <a:xfrm flipH="1">
              <a:off x="6605837" y="4525098"/>
              <a:ext cx="841428" cy="13826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0" name="Прямоугольник 40"/>
          <p:cNvSpPr>
            <a:spLocks noChangeArrowheads="1"/>
          </p:cNvSpPr>
          <p:nvPr/>
        </p:nvSpPr>
        <p:spPr bwMode="auto">
          <a:xfrm>
            <a:off x="1403350" y="1268413"/>
            <a:ext cx="6600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mbria" pitchFamily="18" charset="0"/>
              </a:rPr>
              <a:t>Проведение федеральных апробаций</a:t>
            </a:r>
            <a:r>
              <a:rPr lang="en-US" altLang="ru-RU" sz="2400" b="1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altLang="ru-RU" sz="2400" b="1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mbria" pitchFamily="18" charset="0"/>
              </a:rPr>
              <a:t>и пробных экзаменов</a:t>
            </a:r>
            <a:endParaRPr lang="en-US" altLang="ru-RU" sz="24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511" name="TextBox 28"/>
          <p:cNvSpPr txBox="1">
            <a:spLocks noChangeArrowheads="1"/>
          </p:cNvSpPr>
          <p:nvPr/>
        </p:nvSpPr>
        <p:spPr bwMode="auto">
          <a:xfrm>
            <a:off x="92075" y="4167188"/>
            <a:ext cx="2127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ЕГЭ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по русскому языку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(с участниками ЕГЭ по их желанию)</a:t>
            </a:r>
          </a:p>
        </p:txBody>
      </p:sp>
      <p:sp>
        <p:nvSpPr>
          <p:cNvPr id="21512" name="TextBox 29"/>
          <p:cNvSpPr txBox="1">
            <a:spLocks noChangeArrowheads="1"/>
          </p:cNvSpPr>
          <p:nvPr/>
        </p:nvSpPr>
        <p:spPr bwMode="auto">
          <a:xfrm>
            <a:off x="1785938" y="2452688"/>
            <a:ext cx="2232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ЕГЭ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по английскому языку – устная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часть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(с участниками ЕГЭ по их желанию)</a:t>
            </a:r>
          </a:p>
        </p:txBody>
      </p:sp>
      <p:sp>
        <p:nvSpPr>
          <p:cNvPr id="21513" name="TextBox 30"/>
          <p:cNvSpPr txBox="1">
            <a:spLocks noChangeArrowheads="1"/>
          </p:cNvSpPr>
          <p:nvPr/>
        </p:nvSpPr>
        <p:spPr bwMode="auto">
          <a:xfrm>
            <a:off x="3563938" y="4181475"/>
            <a:ext cx="2232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Тестирование системы видеонаблюдения</a:t>
            </a:r>
          </a:p>
        </p:txBody>
      </p:sp>
      <p:sp>
        <p:nvSpPr>
          <p:cNvPr id="21514" name="TextBox 31"/>
          <p:cNvSpPr txBox="1">
            <a:spLocks noChangeArrowheads="1"/>
          </p:cNvSpPr>
          <p:nvPr/>
        </p:nvSpPr>
        <p:spPr bwMode="auto">
          <a:xfrm>
            <a:off x="5326063" y="2452688"/>
            <a:ext cx="1987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ЕГЭ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по географии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и английскому языку – письменная часть (без участников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ЕГЭ)</a:t>
            </a:r>
          </a:p>
        </p:txBody>
      </p:sp>
      <p:sp>
        <p:nvSpPr>
          <p:cNvPr id="21515" name="TextBox 32"/>
          <p:cNvSpPr txBox="1">
            <a:spLocks noChangeArrowheads="1"/>
          </p:cNvSpPr>
          <p:nvPr/>
        </p:nvSpPr>
        <p:spPr bwMode="auto">
          <a:xfrm>
            <a:off x="6908800" y="4235450"/>
            <a:ext cx="2271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Тренировочные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и профилактические мероприятия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по подготовке оборудования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306513"/>
            <a:ext cx="44005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Прямоугольник 24"/>
          <p:cNvSpPr>
            <a:spLocks noChangeArrowheads="1"/>
          </p:cNvSpPr>
          <p:nvPr/>
        </p:nvSpPr>
        <p:spPr bwMode="auto">
          <a:xfrm>
            <a:off x="4763" y="119063"/>
            <a:ext cx="9104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Требования к организации ППЭ в соответствии </a:t>
            </a:r>
            <a:b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с рекомендациями Роспотребнадзора от 08.05.2020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363" y="1196975"/>
            <a:ext cx="467995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Организация входа в здание ППЭ ЕГЭ: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Вход в ППЭ из расчёта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одна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рамка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 50 – 75 участников;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Если в здании школы входная группа состоит из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двух/трех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дверных проемов, тогда устанавливаются две рамки </a:t>
            </a:r>
            <a:b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 разведением потоков участников ЕГЭ;</a:t>
            </a:r>
          </a:p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  <a:t>3. Организуется зона выдачи средств индивидуальной защиты</a:t>
            </a: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Организация пропускного режима </a:t>
            </a:r>
            <a:b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ППЭ ЕГЭ. При входе в ППЭ: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Устанавливаются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обеззараживатели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1"/>
          <p:cNvSpPr>
            <a:spLocks noChangeArrowheads="1"/>
          </p:cNvSpPr>
          <p:nvPr/>
        </p:nvSpPr>
        <p:spPr bwMode="auto">
          <a:xfrm>
            <a:off x="106363" y="4724400"/>
            <a:ext cx="89296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воздуха – рециркуляторы (не менее </a:t>
            </a:r>
            <a:r>
              <a:rPr lang="ru-RU" altLang="ru-RU" sz="1800" b="1">
                <a:solidFill>
                  <a:srgbClr val="FF0000"/>
                </a:solidFill>
                <a:latin typeface="Cambria" pitchFamily="18" charset="0"/>
              </a:rPr>
              <a:t>двух</a:t>
            </a: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 на холл/вестибюль или рекреацию);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2. Организуется зона для проведения обязательной термометрии работников ППЭ и участников ЕГЭ (</a:t>
            </a:r>
            <a:r>
              <a:rPr lang="ru-RU" altLang="ru-RU" sz="1800" b="1">
                <a:solidFill>
                  <a:srgbClr val="FF0000"/>
                </a:solidFill>
                <a:latin typeface="Cambria" pitchFamily="18" charset="0"/>
              </a:rPr>
              <a:t>один</a:t>
            </a: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 бесконтактный термометр на </a:t>
            </a:r>
            <a:r>
              <a:rPr lang="ru-RU" altLang="ru-RU" sz="1800" b="1">
                <a:solidFill>
                  <a:srgbClr val="FF0000"/>
                </a:solidFill>
                <a:latin typeface="Cambria" pitchFamily="18" charset="0"/>
              </a:rPr>
              <a:t>одну</a:t>
            </a: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 рамку);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3. Организуется зона для проведения обязательной антисептической обработки рук работников ППЭ и участников ЕГЭ (</a:t>
            </a:r>
            <a:r>
              <a:rPr lang="ru-RU" altLang="ru-RU" sz="1800" b="1">
                <a:solidFill>
                  <a:srgbClr val="FF0000"/>
                </a:solidFill>
                <a:latin typeface="Cambria" pitchFamily="18" charset="0"/>
              </a:rPr>
              <a:t>один</a:t>
            </a: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 дозатор </a:t>
            </a:r>
            <a:b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с антисептическим средством для обработки рук на </a:t>
            </a:r>
            <a:r>
              <a:rPr lang="ru-RU" altLang="ru-RU" sz="1800" b="1">
                <a:solidFill>
                  <a:srgbClr val="FF0000"/>
                </a:solidFill>
                <a:latin typeface="Cambria" pitchFamily="18" charset="0"/>
              </a:rPr>
              <a:t>одну</a:t>
            </a: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 рамку)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Логистическая схема входа в ППЭ ЕГЭ</a:t>
            </a:r>
          </a:p>
        </p:txBody>
      </p:sp>
      <p:sp>
        <p:nvSpPr>
          <p:cNvPr id="25604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5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6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7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8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9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1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8" name="object 3"/>
          <p:cNvSpPr txBox="1">
            <a:spLocks noChangeArrowheads="1"/>
          </p:cNvSpPr>
          <p:nvPr/>
        </p:nvSpPr>
        <p:spPr bwMode="auto">
          <a:xfrm>
            <a:off x="250825" y="1362075"/>
            <a:ext cx="385763" cy="3968750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tIns="635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В 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Х 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О 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Д</a:t>
            </a:r>
          </a:p>
          <a:p>
            <a:pPr algn="ctr">
              <a:defRPr/>
            </a:pPr>
            <a:endParaRPr lang="ru-RU" altLang="ru-RU" sz="105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В</a:t>
            </a:r>
          </a:p>
          <a:p>
            <a:pPr algn="ctr">
              <a:defRPr/>
            </a:pPr>
            <a:endParaRPr lang="ru-RU" altLang="ru-RU" sz="105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З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Д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Н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И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Е  </a:t>
            </a:r>
          </a:p>
          <a:p>
            <a:pPr algn="ctr">
              <a:defRPr/>
            </a:pPr>
            <a:endParaRPr lang="ru-RU" altLang="ru-RU" sz="105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П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П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Э</a:t>
            </a:r>
          </a:p>
        </p:txBody>
      </p:sp>
      <p:sp>
        <p:nvSpPr>
          <p:cNvPr id="25612" name="object 11"/>
          <p:cNvSpPr>
            <a:spLocks noChangeArrowheads="1"/>
          </p:cNvSpPr>
          <p:nvPr/>
        </p:nvSpPr>
        <p:spPr bwMode="auto">
          <a:xfrm>
            <a:off x="7847013" y="3548063"/>
            <a:ext cx="1131887" cy="1536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pic>
        <p:nvPicPr>
          <p:cNvPr id="25613" name="Picture 2" descr="https://ae01.alicdn.com/kf/H21b5aafd503947b6a7559020b846949c2/2020-Baby-Adult-Digital-Termomete-Forehead-Body-Handheld-Infrared-Thermometer-Gauge-Non-Contact-Temperature-Measurement-Device.jpg_q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6384" r="9250" b="4326"/>
          <a:stretch>
            <a:fillRect/>
          </a:stretch>
        </p:blipFill>
        <p:spPr bwMode="auto">
          <a:xfrm>
            <a:off x="1744663" y="3113088"/>
            <a:ext cx="6508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object 12"/>
          <p:cNvSpPr txBox="1">
            <a:spLocks noChangeArrowheads="1"/>
          </p:cNvSpPr>
          <p:nvPr/>
        </p:nvSpPr>
        <p:spPr bwMode="auto">
          <a:xfrm>
            <a:off x="1104900" y="2420938"/>
            <a:ext cx="1443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  <a:t>Зона термометрии</a:t>
            </a:r>
          </a:p>
        </p:txBody>
      </p:sp>
      <p:pic>
        <p:nvPicPr>
          <p:cNvPr id="25615" name="Picture 4" descr="http://www.differo.ee/wp-content/uploads/2013/09/photo13613717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21075"/>
            <a:ext cx="11414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8" descr="https://media.istockphoto.com/vectors/white-man-in-a-mask-that-disinfects-his-fingers-vector-id1212719190?k=6&amp;m=1212719190&amp;s=170667a&amp;w=0&amp;h=taw7Dd4CpAqqza9bSfq4O2a9HY6NrvcwhHpBmR9NpC4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957513"/>
            <a:ext cx="5826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object 12"/>
          <p:cNvSpPr txBox="1">
            <a:spLocks noChangeArrowheads="1"/>
          </p:cNvSpPr>
          <p:nvPr/>
        </p:nvSpPr>
        <p:spPr bwMode="auto">
          <a:xfrm>
            <a:off x="3044825" y="2420938"/>
            <a:ext cx="1501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  <a:t>Зона дезинфекции</a:t>
            </a:r>
          </a:p>
        </p:txBody>
      </p:sp>
      <p:pic>
        <p:nvPicPr>
          <p:cNvPr id="256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19" name="object 12"/>
          <p:cNvSpPr txBox="1">
            <a:spLocks noChangeArrowheads="1"/>
          </p:cNvSpPr>
          <p:nvPr/>
        </p:nvSpPr>
        <p:spPr bwMode="auto">
          <a:xfrm>
            <a:off x="7621588" y="2582863"/>
            <a:ext cx="1465262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  <a:t>Пункт </a:t>
            </a:r>
          </a:p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  <a:t>охраны  правопорядка</a:t>
            </a:r>
          </a:p>
        </p:txBody>
      </p:sp>
      <p:sp>
        <p:nvSpPr>
          <p:cNvPr id="25620" name="object 12"/>
          <p:cNvSpPr txBox="1">
            <a:spLocks noChangeArrowheads="1"/>
          </p:cNvSpPr>
          <p:nvPr/>
        </p:nvSpPr>
        <p:spPr bwMode="auto">
          <a:xfrm>
            <a:off x="5326063" y="2400300"/>
            <a:ext cx="1328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  <a:t>Зона регистрации</a:t>
            </a:r>
          </a:p>
        </p:txBody>
      </p:sp>
      <p:pic>
        <p:nvPicPr>
          <p:cNvPr id="25621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/>
          <a:stretch>
            <a:fillRect/>
          </a:stretch>
        </p:blipFill>
        <p:spPr bwMode="auto">
          <a:xfrm>
            <a:off x="5489575" y="3016250"/>
            <a:ext cx="108902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шивка 1"/>
          <p:cNvSpPr/>
          <p:nvPr/>
        </p:nvSpPr>
        <p:spPr>
          <a:xfrm>
            <a:off x="960438" y="3392488"/>
            <a:ext cx="552450" cy="43815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Нашивка 48"/>
          <p:cNvSpPr/>
          <p:nvPr/>
        </p:nvSpPr>
        <p:spPr>
          <a:xfrm>
            <a:off x="2641600" y="3381375"/>
            <a:ext cx="552450" cy="43815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Нашивка 49"/>
          <p:cNvSpPr/>
          <p:nvPr/>
        </p:nvSpPr>
        <p:spPr>
          <a:xfrm>
            <a:off x="4705350" y="3392488"/>
            <a:ext cx="552450" cy="43815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5" name="TextBox 2"/>
          <p:cNvSpPr txBox="1">
            <a:spLocks noChangeArrowheads="1"/>
          </p:cNvSpPr>
          <p:nvPr/>
        </p:nvSpPr>
        <p:spPr bwMode="auto">
          <a:xfrm>
            <a:off x="931863" y="1425575"/>
            <a:ext cx="5800725" cy="708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  <a:t>Приход на экзамен участников ЕГЭ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  <a:t>и работников ППЭ </a:t>
            </a: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строго по графику!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895350" y="4170363"/>
            <a:ext cx="225425" cy="5540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752725" y="4144963"/>
            <a:ext cx="225425" cy="5540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692650" y="4170363"/>
            <a:ext cx="225425" cy="5540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20775" y="4541838"/>
            <a:ext cx="1503363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043238" y="4541838"/>
            <a:ext cx="150336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994275" y="4541838"/>
            <a:ext cx="1503363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6578600" y="4170363"/>
            <a:ext cx="225425" cy="5540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3" name="object 12"/>
          <p:cNvSpPr txBox="1">
            <a:spLocks noChangeArrowheads="1"/>
          </p:cNvSpPr>
          <p:nvPr/>
        </p:nvSpPr>
        <p:spPr bwMode="auto">
          <a:xfrm>
            <a:off x="1216025" y="4314825"/>
            <a:ext cx="13303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Cambria" pitchFamily="18" charset="0"/>
              </a:rPr>
              <a:t>Не менее 1,5 м</a:t>
            </a:r>
          </a:p>
        </p:txBody>
      </p:sp>
      <p:sp>
        <p:nvSpPr>
          <p:cNvPr id="25634" name="object 12"/>
          <p:cNvSpPr txBox="1">
            <a:spLocks noChangeArrowheads="1"/>
          </p:cNvSpPr>
          <p:nvPr/>
        </p:nvSpPr>
        <p:spPr bwMode="auto">
          <a:xfrm>
            <a:off x="3128963" y="4314825"/>
            <a:ext cx="13303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Cambria" pitchFamily="18" charset="0"/>
              </a:rPr>
              <a:t>Не менее 1,5 м</a:t>
            </a:r>
          </a:p>
        </p:txBody>
      </p:sp>
      <p:sp>
        <p:nvSpPr>
          <p:cNvPr id="25635" name="object 12"/>
          <p:cNvSpPr txBox="1">
            <a:spLocks noChangeArrowheads="1"/>
          </p:cNvSpPr>
          <p:nvPr/>
        </p:nvSpPr>
        <p:spPr bwMode="auto">
          <a:xfrm>
            <a:off x="5080000" y="4314825"/>
            <a:ext cx="13303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Cambria" pitchFamily="18" charset="0"/>
              </a:rPr>
              <a:t>Не менее 1,5 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92950" y="1365250"/>
            <a:ext cx="431800" cy="5232400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25637" name="TextBox 11"/>
          <p:cNvSpPr txBox="1">
            <a:spLocks noChangeArrowheads="1"/>
          </p:cNvSpPr>
          <p:nvPr/>
        </p:nvSpPr>
        <p:spPr bwMode="auto">
          <a:xfrm>
            <a:off x="7127875" y="1989138"/>
            <a:ext cx="36671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Х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Д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В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Э</a:t>
            </a:r>
          </a:p>
        </p:txBody>
      </p:sp>
      <p:sp>
        <p:nvSpPr>
          <p:cNvPr id="25638" name="TextBox 2"/>
          <p:cNvSpPr txBox="1">
            <a:spLocks noChangeArrowheads="1"/>
          </p:cNvSpPr>
          <p:nvPr/>
        </p:nvSpPr>
        <p:spPr bwMode="auto">
          <a:xfrm>
            <a:off x="3408363" y="5046663"/>
            <a:ext cx="3395662" cy="13223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  <a:t>Вход в здание ППЭ </a:t>
            </a:r>
            <a:b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в средствах </a:t>
            </a:r>
            <a:b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индивидуальной </a:t>
            </a:r>
            <a:b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защиты!</a:t>
            </a:r>
          </a:p>
        </p:txBody>
      </p:sp>
      <p:pic>
        <p:nvPicPr>
          <p:cNvPr id="25639" name="Picture 4" descr="http://www.differo.ee/wp-content/uploads/2013/09/photo13613717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76925"/>
            <a:ext cx="11414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Picture 61" descr="https://im0-tub-ru.yandex.net/i?id=d4f1e7f45bb49a94517a5ba754afbfe4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7513"/>
            <a:ext cx="4365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1" name="Picture 63" descr="https://im0-tub-ru.yandex.net/i?id=ce46879fb35d223bccc775a462851c11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40388"/>
            <a:ext cx="6731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bject 12"/>
          <p:cNvSpPr txBox="1">
            <a:spLocks noChangeArrowheads="1"/>
          </p:cNvSpPr>
          <p:nvPr/>
        </p:nvSpPr>
        <p:spPr bwMode="auto">
          <a:xfrm>
            <a:off x="468313" y="5126038"/>
            <a:ext cx="29400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  <a:t>Зона выдачи </a:t>
            </a:r>
            <a:b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  <a:t>средств индивидуальной защиты</a:t>
            </a:r>
          </a:p>
        </p:txBody>
      </p:sp>
      <p:pic>
        <p:nvPicPr>
          <p:cNvPr id="25643" name="Picture 6" descr="https://imedicall.ru/wa-data/public/shop/products/59/13/1359/images/7887/7887.750x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17783" r="27856" b="33727"/>
          <a:stretch>
            <a:fillRect/>
          </a:stretch>
        </p:blipFill>
        <p:spPr bwMode="auto">
          <a:xfrm rot="-452283">
            <a:off x="6043613" y="3436938"/>
            <a:ext cx="2063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Соблюдение санитарно-эпидемиологических требований</a:t>
            </a:r>
          </a:p>
        </p:txBody>
      </p:sp>
      <p:sp>
        <p:nvSpPr>
          <p:cNvPr id="2765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8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76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4" t="15710" r="24606" b="8060"/>
          <a:stretch>
            <a:fillRect/>
          </a:stretch>
        </p:blipFill>
        <p:spPr bwMode="auto">
          <a:xfrm>
            <a:off x="7019925" y="1350963"/>
            <a:ext cx="2016125" cy="277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1341438"/>
            <a:ext cx="4572000" cy="941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003B68"/>
                </a:solidFill>
                <a:latin typeface="Cambria" pitchFamily="18" charset="0"/>
              </a:rPr>
              <a:t>Мероприятия по обеспечению ППЭ средствами для проведения ЕГЭ </a:t>
            </a:r>
            <a:br>
              <a:rPr lang="ru-RU" altLang="ru-RU" sz="1600" b="1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600" b="1" dirty="0" smtClean="0">
                <a:solidFill>
                  <a:srgbClr val="003B68"/>
                </a:solidFill>
                <a:latin typeface="Cambria" pitchFamily="18" charset="0"/>
              </a:rPr>
              <a:t>в соответствии с Рекомендациями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1347788"/>
            <a:ext cx="1919287" cy="941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smtClean="0">
                <a:solidFill>
                  <a:srgbClr val="003B68"/>
                </a:solidFill>
                <a:latin typeface="Cambria" pitchFamily="18" charset="0"/>
              </a:rPr>
              <a:t>Источник финансирования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2505075"/>
            <a:ext cx="4572000" cy="10525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srgbClr val="FFFFFF"/>
                </a:solidFill>
                <a:latin typeface="Cambria" pitchFamily="18" charset="0"/>
              </a:rPr>
              <a:t>Приобретение дезинфицирующих антисептических средств для обработки рук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2363" y="2505075"/>
            <a:ext cx="1919287" cy="10525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mtClean="0">
                <a:solidFill>
                  <a:srgbClr val="FFFFFF"/>
                </a:solidFill>
                <a:latin typeface="Cambria" pitchFamily="18" charset="0"/>
              </a:rPr>
              <a:t>Департамент образования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825" y="3778250"/>
            <a:ext cx="4572000" cy="10715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chemeClr val="bg1"/>
                </a:solidFill>
                <a:latin typeface="Cambria" pitchFamily="18" charset="0"/>
              </a:rPr>
              <a:t>Приобретение средств индивидуальной защиты для работников ППЭ (маски, перчатки)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32363" y="3795713"/>
            <a:ext cx="1919287" cy="10509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mtClean="0">
                <a:solidFill>
                  <a:srgbClr val="FFFFFF"/>
                </a:solidFill>
                <a:latin typeface="Cambria" pitchFamily="18" charset="0"/>
              </a:rPr>
              <a:t>Департамент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0825" y="5065713"/>
            <a:ext cx="4572000" cy="11001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chemeClr val="bg1"/>
                </a:solidFill>
                <a:latin typeface="Cambria" pitchFamily="18" charset="0"/>
              </a:rPr>
              <a:t>Приобретение обеззараживателей (рециркуляторов) воздуха 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chemeClr val="bg1"/>
                </a:solidFill>
                <a:latin typeface="Cambria" pitchFamily="18" charset="0"/>
              </a:rPr>
              <a:t>(2 шт. на ППЭ)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32363" y="5083175"/>
            <a:ext cx="1919287" cy="10795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mtClean="0">
                <a:solidFill>
                  <a:srgbClr val="FFFFFF"/>
                </a:solidFill>
                <a:latin typeface="Cambria" pitchFamily="18" charset="0"/>
              </a:rPr>
              <a:t>Департамент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Соблюдение санитарно-эпидемиологических требований</a:t>
            </a:r>
          </a:p>
        </p:txBody>
      </p:sp>
      <p:sp>
        <p:nvSpPr>
          <p:cNvPr id="2970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97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4" t="15710" r="24606" b="8060"/>
          <a:stretch>
            <a:fillRect/>
          </a:stretch>
        </p:blipFill>
        <p:spPr bwMode="auto">
          <a:xfrm>
            <a:off x="7019925" y="1350963"/>
            <a:ext cx="2016125" cy="277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1341438"/>
            <a:ext cx="4572000" cy="941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003B68"/>
                </a:solidFill>
                <a:latin typeface="Cambria" pitchFamily="18" charset="0"/>
              </a:rPr>
              <a:t>Мероприятия по обеспечению ППЭ средствами для проведения ЕГЭ </a:t>
            </a:r>
            <a:br>
              <a:rPr lang="ru-RU" altLang="ru-RU" sz="1600" b="1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600" b="1" dirty="0" smtClean="0">
                <a:solidFill>
                  <a:srgbClr val="003B68"/>
                </a:solidFill>
                <a:latin typeface="Cambria" pitchFamily="18" charset="0"/>
              </a:rPr>
              <a:t>в соответствии с Рекомендациями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1347788"/>
            <a:ext cx="1919287" cy="941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smtClean="0">
                <a:solidFill>
                  <a:srgbClr val="003B68"/>
                </a:solidFill>
                <a:latin typeface="Cambria" pitchFamily="18" charset="0"/>
              </a:rPr>
              <a:t>Источник финансирования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2505075"/>
            <a:ext cx="4572000" cy="10525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smtClean="0">
                <a:solidFill>
                  <a:srgbClr val="FFFFFF"/>
                </a:solidFill>
                <a:latin typeface="Cambria" pitchFamily="18" charset="0"/>
              </a:rPr>
              <a:t>Приобретение дезинфицирующих средств для проведения генеральной уборки помещений ППЭ и автобусов, доставляющих участников ЕГЭ в ППЭ</a:t>
            </a:r>
          </a:p>
          <a:p>
            <a:pPr>
              <a:defRPr/>
            </a:pPr>
            <a:r>
              <a:rPr lang="ru-RU" altLang="ru-RU" smtClean="0">
                <a:solidFill>
                  <a:srgbClr val="FFFFFF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2363" y="2505075"/>
            <a:ext cx="1919287" cy="10525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mtClean="0">
                <a:solidFill>
                  <a:srgbClr val="FFFFFF"/>
                </a:solidFill>
                <a:latin typeface="Cambria" pitchFamily="18" charset="0"/>
              </a:rPr>
              <a:t>МОУО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825" y="3778250"/>
            <a:ext cx="4572000" cy="7318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chemeClr val="bg1"/>
                </a:solidFill>
                <a:latin typeface="Cambria" pitchFamily="18" charset="0"/>
              </a:rPr>
              <a:t>Приобретение бесконтактных термометров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32363" y="3795713"/>
            <a:ext cx="1919287" cy="7175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mtClean="0">
                <a:solidFill>
                  <a:srgbClr val="FFFFFF"/>
                </a:solidFill>
                <a:latin typeface="Cambria" pitchFamily="18" charset="0"/>
              </a:rPr>
              <a:t>МОУО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0825" y="4652963"/>
            <a:ext cx="4572000" cy="8826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Cambria" pitchFamily="18" charset="0"/>
              </a:rPr>
              <a:t>Приобретение недостающих </a:t>
            </a:r>
            <a:r>
              <a:rPr lang="ru-RU" altLang="ru-RU" dirty="0" err="1" smtClean="0">
                <a:solidFill>
                  <a:schemeClr val="bg1"/>
                </a:solidFill>
                <a:latin typeface="Cambria" pitchFamily="18" charset="0"/>
              </a:rPr>
              <a:t>обеззараживателей</a:t>
            </a:r>
            <a:r>
              <a:rPr lang="ru-RU" altLang="ru-RU" dirty="0" smtClean="0">
                <a:solidFill>
                  <a:schemeClr val="bg1"/>
                </a:solidFill>
                <a:latin typeface="Cambria" pitchFamily="18" charset="0"/>
              </a:rPr>
              <a:t> (</a:t>
            </a:r>
            <a:r>
              <a:rPr lang="ru-RU" altLang="ru-RU" dirty="0" err="1" smtClean="0">
                <a:solidFill>
                  <a:schemeClr val="bg1"/>
                </a:solidFill>
                <a:latin typeface="Cambria" pitchFamily="18" charset="0"/>
              </a:rPr>
              <a:t>рециркуляторов</a:t>
            </a:r>
            <a:r>
              <a:rPr lang="ru-RU" altLang="ru-RU" dirty="0" smtClean="0">
                <a:solidFill>
                  <a:schemeClr val="bg1"/>
                </a:solidFill>
                <a:latin typeface="Cambria" pitchFamily="18" charset="0"/>
              </a:rPr>
              <a:t>) воздуха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32363" y="4670425"/>
            <a:ext cx="1919287" cy="8667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mtClean="0">
                <a:solidFill>
                  <a:srgbClr val="FFFFFF"/>
                </a:solidFill>
                <a:latin typeface="Cambria" pitchFamily="18" charset="0"/>
              </a:rPr>
              <a:t>МОУО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825" y="5622925"/>
            <a:ext cx="4572000" cy="8842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Cambria" pitchFamily="18" charset="0"/>
              </a:rPr>
              <a:t>Приобретение средств индивидуальной защиты для участников ЕГЭ (маски, перчатки)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363" y="5640388"/>
            <a:ext cx="1919287" cy="8667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mtClean="0">
                <a:solidFill>
                  <a:srgbClr val="FFFFFF"/>
                </a:solidFill>
                <a:latin typeface="Cambria" pitchFamily="18" charset="0"/>
              </a:rPr>
              <a:t>МОУО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13183</TotalTime>
  <Words>613</Words>
  <Application>Microsoft Office PowerPoint</Application>
  <PresentationFormat>Экран (4:3)</PresentationFormat>
  <Paragraphs>172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Cambria</vt:lpstr>
      <vt:lpstr>Times New Roman</vt:lpstr>
      <vt:lpstr>1_Тема Office</vt:lpstr>
      <vt:lpstr>Презентация PowerPoint</vt:lpstr>
      <vt:lpstr>О некоторых особенностях проведения ЕГЭ в 2020 году</vt:lpstr>
      <vt:lpstr>Подготовка работников ППЭ к проведению ЕГЭ </vt:lpstr>
      <vt:lpstr>Проведение обучающих вебинаров с  работниками  ППЭ по подготовке к проведению ЕГЭ </vt:lpstr>
      <vt:lpstr>Подготовка участников ЕГЭ и работников  ППЭ к проведению ЕГЭ </vt:lpstr>
      <vt:lpstr>Презентация PowerPoint</vt:lpstr>
      <vt:lpstr>Логистическая схема входа в ППЭ ЕГЭ</vt:lpstr>
      <vt:lpstr>Соблюдение санитарно-эпидемиологических требований</vt:lpstr>
      <vt:lpstr>Соблюдение санитарно-эпидемиологических требований</vt:lpstr>
      <vt:lpstr>Схема рассадки участников ЕГЭ в аудитории ППЭ</vt:lpstr>
      <vt:lpstr>Телефоны «горячих линий»  по проведению ЕГЭ в Орловской области в 2020 году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842</cp:revision>
  <cp:lastPrinted>2019-09-25T05:09:52Z</cp:lastPrinted>
  <dcterms:created xsi:type="dcterms:W3CDTF">2011-08-25T06:09:31Z</dcterms:created>
  <dcterms:modified xsi:type="dcterms:W3CDTF">2020-05-28T14:49:52Z</dcterms:modified>
</cp:coreProperties>
</file>