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18" r:id="rId2"/>
    <p:sldId id="619" r:id="rId3"/>
    <p:sldId id="621" r:id="rId4"/>
    <p:sldId id="622" r:id="rId5"/>
    <p:sldId id="626" r:id="rId6"/>
    <p:sldId id="627" r:id="rId7"/>
    <p:sldId id="628" r:id="rId8"/>
    <p:sldId id="624" r:id="rId9"/>
    <p:sldId id="633" r:id="rId10"/>
    <p:sldId id="636" r:id="rId11"/>
    <p:sldId id="638" r:id="rId12"/>
    <p:sldId id="623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4"/>
    <a:srgbClr val="FFFFCC"/>
    <a:srgbClr val="C4D79B"/>
    <a:srgbClr val="E6B8B7"/>
    <a:srgbClr val="F2DCDB"/>
    <a:srgbClr val="003B68"/>
    <a:srgbClr val="005EA4"/>
    <a:srgbClr val="24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2" autoAdjust="0"/>
    <p:restoredTop sz="97122" autoAdjust="0"/>
  </p:normalViewPr>
  <p:slideViewPr>
    <p:cSldViewPr>
      <p:cViewPr>
        <p:scale>
          <a:sx n="70" d="100"/>
          <a:sy n="70" d="100"/>
        </p:scale>
        <p:origin x="-220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1063296893508583E-2"/>
          <c:w val="0.85855222311639146"/>
          <c:h val="0.5027493782209031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9.3218800682096301E-2"/>
                  <c:y val="7.40137862303795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698080443002398"/>
                  <c:y val="-8.2327486351457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'[итоги идентификации.xlsx]типологические группы'!$E$20:$E$22</c:f>
              <c:strCache>
                <c:ptCount val="3"/>
                <c:pt idx="0">
                  <c:v>сельские ОО численностью обучающихся более 100 человек</c:v>
                </c:pt>
                <c:pt idx="1">
                  <c:v>городские ОО численностью обучающихся более 100 человек</c:v>
                </c:pt>
                <c:pt idx="2">
                  <c:v>ОО численностью обучающихся менее 100 человек</c:v>
                </c:pt>
              </c:strCache>
            </c:strRef>
          </c:cat>
          <c:val>
            <c:numRef>
              <c:f>'[итоги идентификации.xlsx]типологические группы'!$D$20:$D$22</c:f>
              <c:numCache>
                <c:formatCode>0.00%</c:formatCode>
                <c:ptCount val="3"/>
                <c:pt idx="0">
                  <c:v>0.15988372093023256</c:v>
                </c:pt>
                <c:pt idx="1">
                  <c:v>0.2005813953488372</c:v>
                </c:pt>
                <c:pt idx="2">
                  <c:v>0.63953488372093026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5019843921655612E-2"/>
          <c:y val="0.57833760965822911"/>
          <c:w val="0.86588402901884565"/>
          <c:h val="0.42166239034177094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Типологические группы школ</a:t>
            </a:r>
          </a:p>
        </c:rich>
      </c:tx>
      <c:layout>
        <c:manualLayout>
          <c:xMode val="edge"/>
          <c:yMode val="edge"/>
          <c:x val="0.45701891258114175"/>
          <c:y val="5.09242945816279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5110940054279678"/>
          <c:y val="0.14855505540527031"/>
          <c:w val="0.36385540495500507"/>
          <c:h val="0.341041661019705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'[итоги идентификации.xlsx]типологические группы'!$E$42</c:f>
              <c:strCache>
                <c:ptCount val="1"/>
                <c:pt idx="0">
                  <c:v>Школы со смешанным языковым составом учащихся, с разным уровнем владения русским языком 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'[итоги идентификации.xlsx]типологические группы'!$E$40:$E$42</c:f>
              <c:strCache>
                <c:ptCount val="3"/>
                <c:pt idx="0">
                  <c:v>Школы с высоким уровнем девиантности</c:v>
                </c:pt>
                <c:pt idx="1">
                  <c:v>Школы с высоким уровнем девиантности и со смешанным языковым составом учащихся</c:v>
                </c:pt>
                <c:pt idx="2">
                  <c:v>Школы со смешанным языковым составом учащихся, с разным уровнем владения русским языком </c:v>
                </c:pt>
              </c:strCache>
            </c:strRef>
          </c:cat>
          <c:val>
            <c:numRef>
              <c:f>'[итоги идентификации.xlsx]типологические группы'!$D$42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'[итоги идентификации.xlsx]типологические группы'!$E$41</c:f>
              <c:strCache>
                <c:ptCount val="1"/>
                <c:pt idx="0">
                  <c:v>Школы с высоким уровнем девиантности и со смешанным языковым составом учащихся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'[итоги идентификации.xlsx]типологические группы'!$E$40:$E$42</c:f>
              <c:strCache>
                <c:ptCount val="3"/>
                <c:pt idx="0">
                  <c:v>Школы с высоким уровнем девиантности</c:v>
                </c:pt>
                <c:pt idx="1">
                  <c:v>Школы с высоким уровнем девиантности и со смешанным языковым составом учащихся</c:v>
                </c:pt>
                <c:pt idx="2">
                  <c:v>Школы со смешанным языковым составом учащихся, с разным уровнем владения русским языком </c:v>
                </c:pt>
              </c:strCache>
            </c:strRef>
          </c:cat>
          <c:val>
            <c:numRef>
              <c:f>'[итоги идентификации.xlsx]типологические группы'!$D$41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'[итоги идентификации.xlsx]типологические группы'!$E$40</c:f>
              <c:strCache>
                <c:ptCount val="1"/>
                <c:pt idx="0">
                  <c:v>Школы с высоким уровнем девиантности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'[итоги идентификации.xlsx]типологические группы'!$E$40:$E$42</c:f>
              <c:strCache>
                <c:ptCount val="3"/>
                <c:pt idx="0">
                  <c:v>Школы с высоким уровнем девиантности</c:v>
                </c:pt>
                <c:pt idx="1">
                  <c:v>Школы с высоким уровнем девиантности и со смешанным языковым составом учащихся</c:v>
                </c:pt>
                <c:pt idx="2">
                  <c:v>Школы со смешанным языковым составом учащихся, с разным уровнем владения русским языком </c:v>
                </c:pt>
              </c:strCache>
            </c:strRef>
          </c:cat>
          <c:val>
            <c:numRef>
              <c:f>'[итоги идентификации.xlsx]типологические группы'!$D$40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0947328"/>
        <c:axId val="45091072"/>
      </c:barChart>
      <c:catAx>
        <c:axId val="150947328"/>
        <c:scaling>
          <c:orientation val="minMax"/>
        </c:scaling>
        <c:delete val="1"/>
        <c:axPos val="b"/>
        <c:majorTickMark val="out"/>
        <c:minorTickMark val="none"/>
        <c:tickLblPos val="nextTo"/>
        <c:crossAx val="45091072"/>
        <c:crosses val="autoZero"/>
        <c:auto val="1"/>
        <c:lblAlgn val="ctr"/>
        <c:lblOffset val="100"/>
        <c:noMultiLvlLbl val="0"/>
      </c:catAx>
      <c:valAx>
        <c:axId val="4509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947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947549478629359"/>
          <c:y val="0.53612202856910529"/>
          <c:w val="0.77052450521370641"/>
          <c:h val="0.46387797143089476"/>
        </c:manualLayout>
      </c:layout>
      <c:overlay val="0"/>
      <c:txPr>
        <a:bodyPr/>
        <a:lstStyle/>
        <a:p>
          <a:pPr>
            <a:lnSpc>
              <a:spcPct val="80000"/>
            </a:lnSpc>
            <a:defRPr sz="105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'[итоги идентификации.xlsx]группы качества'!$E$4:$E$15</c:f>
              <c:numCache>
                <c:formatCode>0.00%</c:formatCode>
                <c:ptCount val="12"/>
                <c:pt idx="0">
                  <c:v>7.5581395348837205E-2</c:v>
                </c:pt>
                <c:pt idx="1">
                  <c:v>5.232558139534884E-2</c:v>
                </c:pt>
                <c:pt idx="2">
                  <c:v>0.25</c:v>
                </c:pt>
                <c:pt idx="3">
                  <c:v>3.1976744186046513E-2</c:v>
                </c:pt>
                <c:pt idx="4">
                  <c:v>3.1976744186046513E-2</c:v>
                </c:pt>
                <c:pt idx="5">
                  <c:v>3.4883720930232558E-2</c:v>
                </c:pt>
                <c:pt idx="6">
                  <c:v>4.6511627906976744E-2</c:v>
                </c:pt>
                <c:pt idx="7">
                  <c:v>9.0116279069767435E-2</c:v>
                </c:pt>
                <c:pt idx="8">
                  <c:v>0.15988372093023256</c:v>
                </c:pt>
                <c:pt idx="9">
                  <c:v>5.8139534883720929E-3</c:v>
                </c:pt>
                <c:pt idx="10">
                  <c:v>2.616279069767442E-2</c:v>
                </c:pt>
                <c:pt idx="11">
                  <c:v>0.19476744186046513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414272"/>
        <c:axId val="45137920"/>
      </c:barChart>
      <c:catAx>
        <c:axId val="11941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45137920"/>
        <c:crosses val="autoZero"/>
        <c:auto val="1"/>
        <c:lblAlgn val="ctr"/>
        <c:lblOffset val="100"/>
        <c:noMultiLvlLbl val="0"/>
      </c:catAx>
      <c:valAx>
        <c:axId val="45137920"/>
        <c:scaling>
          <c:orientation val="minMax"/>
        </c:scaling>
        <c:delete val="0"/>
        <c:axPos val="l"/>
        <c:majorGridlines/>
        <c:numFmt formatCode="#%" sourceLinked="0"/>
        <c:majorTickMark val="out"/>
        <c:minorTickMark val="none"/>
        <c:tickLblPos val="nextTo"/>
        <c:crossAx val="119414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'[итоги идентификации.xlsx]группы качества'!$E$18</c:f>
              <c:strCache>
                <c:ptCount val="1"/>
                <c:pt idx="0">
                  <c:v>%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4"/>
              <c:layout>
                <c:manualLayout>
                  <c:x val="8.5640705994107658E-3"/>
                  <c:y val="2.7730710779604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46901998035882E-3"/>
                  <c:y val="2.0798033084703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418760799214353E-2"/>
                  <c:y val="-3.4663388474505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093803996071764E-3"/>
                  <c:y val="-3.4663388474505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5640705994107658E-3"/>
                  <c:y val="6.93267769490104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'[итоги идентификации.xlsx]группы качества'!$A$19:$A$29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'[итоги идентификации.xlsx]группы качества'!$E$19:$E$29</c:f>
              <c:numCache>
                <c:formatCode>0.00%</c:formatCode>
                <c:ptCount val="11"/>
                <c:pt idx="0">
                  <c:v>3.4883720930232558E-2</c:v>
                </c:pt>
                <c:pt idx="1">
                  <c:v>9.8837209302325577E-2</c:v>
                </c:pt>
                <c:pt idx="2">
                  <c:v>0.10465116279069768</c:v>
                </c:pt>
                <c:pt idx="3">
                  <c:v>7.2674418604651167E-2</c:v>
                </c:pt>
                <c:pt idx="4">
                  <c:v>0.1308139534883721</c:v>
                </c:pt>
                <c:pt idx="5">
                  <c:v>0.17151162790697674</c:v>
                </c:pt>
                <c:pt idx="6">
                  <c:v>0.13372093023255813</c:v>
                </c:pt>
                <c:pt idx="7">
                  <c:v>8.1395348837209308E-2</c:v>
                </c:pt>
                <c:pt idx="8">
                  <c:v>9.3023255813953487E-2</c:v>
                </c:pt>
                <c:pt idx="9">
                  <c:v>7.2674418604651167E-2</c:v>
                </c:pt>
                <c:pt idx="10">
                  <c:v>5.8139534883720929E-3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925824"/>
        <c:axId val="99297536"/>
      </c:barChart>
      <c:catAx>
        <c:axId val="1509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97536"/>
        <c:crosses val="autoZero"/>
        <c:auto val="1"/>
        <c:lblAlgn val="ctr"/>
        <c:lblOffset val="100"/>
        <c:noMultiLvlLbl val="0"/>
      </c:catAx>
      <c:valAx>
        <c:axId val="992975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0925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'[итоги идентификации.xlsx]Лист1'!$C$2</c:f>
              <c:strCache>
                <c:ptCount val="1"/>
                <c:pt idx="0">
                  <c:v>Группа I.Школы с низкими результатами обучения, функционирующие в сложных социальных условиях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'[итоги идентификации.xlsx]Лист1'!$A$3:$A$30</c:f>
              <c:strCache>
                <c:ptCount val="28"/>
                <c:pt idx="0">
                  <c:v>Болховский район</c:v>
                </c:pt>
                <c:pt idx="1">
                  <c:v>Верховский район</c:v>
                </c:pt>
                <c:pt idx="2">
                  <c:v>г. Ливны</c:v>
                </c:pt>
                <c:pt idx="3">
                  <c:v>г. Мценск</c:v>
                </c:pt>
                <c:pt idx="4">
                  <c:v>г. Орел</c:v>
                </c:pt>
                <c:pt idx="5">
                  <c:v>Глазуновский район</c:v>
                </c:pt>
                <c:pt idx="6">
                  <c:v>Дмитровский район</c:v>
                </c:pt>
                <c:pt idx="7">
                  <c:v>Должанский район</c:v>
                </c:pt>
                <c:pt idx="8">
                  <c:v>Залегощенский район</c:v>
                </c:pt>
                <c:pt idx="9">
                  <c:v>Знаменский район</c:v>
                </c:pt>
                <c:pt idx="10">
                  <c:v>Колпнянский район</c:v>
                </c:pt>
                <c:pt idx="11">
                  <c:v>Корсаковский район</c:v>
                </c:pt>
                <c:pt idx="12">
                  <c:v>Краснозоренский район</c:v>
                </c:pt>
                <c:pt idx="13">
                  <c:v>Кромской район</c:v>
                </c:pt>
                <c:pt idx="14">
                  <c:v>Ливенский район</c:v>
                </c:pt>
                <c:pt idx="15">
                  <c:v>Малоархангельский район</c:v>
                </c:pt>
                <c:pt idx="16">
                  <c:v>Мценский район</c:v>
                </c:pt>
                <c:pt idx="17">
                  <c:v>Новодеревеньковский район</c:v>
                </c:pt>
                <c:pt idx="18">
                  <c:v>Новосильский район</c:v>
                </c:pt>
                <c:pt idx="19">
                  <c:v>Областные ОО</c:v>
                </c:pt>
                <c:pt idx="20">
                  <c:v>Орловский район</c:v>
                </c:pt>
                <c:pt idx="21">
                  <c:v>Покровский район</c:v>
                </c:pt>
                <c:pt idx="22">
                  <c:v>Свердловский район</c:v>
                </c:pt>
                <c:pt idx="23">
                  <c:v>Сосковский район</c:v>
                </c:pt>
                <c:pt idx="24">
                  <c:v>Троснянский район</c:v>
                </c:pt>
                <c:pt idx="25">
                  <c:v>Урицкий район</c:v>
                </c:pt>
                <c:pt idx="26">
                  <c:v>Хотынецкий район</c:v>
                </c:pt>
                <c:pt idx="27">
                  <c:v>Шаблыкинский район</c:v>
                </c:pt>
              </c:strCache>
            </c:strRef>
          </c:cat>
          <c:val>
            <c:numRef>
              <c:f>'[итоги идентификации.xlsx]Лист1'!$C$3:$C$30</c:f>
              <c:numCache>
                <c:formatCode>General</c:formatCode>
                <c:ptCount val="28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7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</c:numCache>
            </c:numRef>
          </c:val>
        </c:ser>
        <c:ser>
          <c:idx val="2"/>
          <c:order val="1"/>
          <c:tx>
            <c:strRef>
              <c:f>'[итоги идентификации.xlsx]Лист1'!$D$2</c:f>
              <c:strCache>
                <c:ptCount val="1"/>
                <c:pt idx="0">
                  <c:v>Группа II. "Несправляющиеся" - школы с относительно высоким уровнем социального благополучия, имеющие индекс РПД ниже среднего по региону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'[итоги идентификации.xlsx]Лист1'!$A$3:$A$30</c:f>
              <c:strCache>
                <c:ptCount val="28"/>
                <c:pt idx="0">
                  <c:v>Болховский район</c:v>
                </c:pt>
                <c:pt idx="1">
                  <c:v>Верховский район</c:v>
                </c:pt>
                <c:pt idx="2">
                  <c:v>г. Ливны</c:v>
                </c:pt>
                <c:pt idx="3">
                  <c:v>г. Мценск</c:v>
                </c:pt>
                <c:pt idx="4">
                  <c:v>г. Орел</c:v>
                </c:pt>
                <c:pt idx="5">
                  <c:v>Глазуновский район</c:v>
                </c:pt>
                <c:pt idx="6">
                  <c:v>Дмитровский район</c:v>
                </c:pt>
                <c:pt idx="7">
                  <c:v>Должанский район</c:v>
                </c:pt>
                <c:pt idx="8">
                  <c:v>Залегощенский район</c:v>
                </c:pt>
                <c:pt idx="9">
                  <c:v>Знаменский район</c:v>
                </c:pt>
                <c:pt idx="10">
                  <c:v>Колпнянский район</c:v>
                </c:pt>
                <c:pt idx="11">
                  <c:v>Корсаковский район</c:v>
                </c:pt>
                <c:pt idx="12">
                  <c:v>Краснозоренский район</c:v>
                </c:pt>
                <c:pt idx="13">
                  <c:v>Кромской район</c:v>
                </c:pt>
                <c:pt idx="14">
                  <c:v>Ливенский район</c:v>
                </c:pt>
                <c:pt idx="15">
                  <c:v>Малоархангельский район</c:v>
                </c:pt>
                <c:pt idx="16">
                  <c:v>Мценский район</c:v>
                </c:pt>
                <c:pt idx="17">
                  <c:v>Новодеревеньковский район</c:v>
                </c:pt>
                <c:pt idx="18">
                  <c:v>Новосильский район</c:v>
                </c:pt>
                <c:pt idx="19">
                  <c:v>Областные ОО</c:v>
                </c:pt>
                <c:pt idx="20">
                  <c:v>Орловский район</c:v>
                </c:pt>
                <c:pt idx="21">
                  <c:v>Покровский район</c:v>
                </c:pt>
                <c:pt idx="22">
                  <c:v>Свердловский район</c:v>
                </c:pt>
                <c:pt idx="23">
                  <c:v>Сосковский район</c:v>
                </c:pt>
                <c:pt idx="24">
                  <c:v>Троснянский район</c:v>
                </c:pt>
                <c:pt idx="25">
                  <c:v>Урицкий район</c:v>
                </c:pt>
                <c:pt idx="26">
                  <c:v>Хотынецкий район</c:v>
                </c:pt>
                <c:pt idx="27">
                  <c:v>Шаблыкинский район</c:v>
                </c:pt>
              </c:strCache>
            </c:strRef>
          </c:cat>
          <c:val>
            <c:numRef>
              <c:f>'[итоги идентификации.xlsx]Лист1'!$D$3:$D$30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5</c:v>
                </c:pt>
                <c:pt idx="14">
                  <c:v>10</c:v>
                </c:pt>
                <c:pt idx="15">
                  <c:v>1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9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3</c:v>
                </c:pt>
                <c:pt idx="25">
                  <c:v>0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</c:ser>
        <c:ser>
          <c:idx val="3"/>
          <c:order val="2"/>
          <c:tx>
            <c:strRef>
              <c:f>'[итоги идентификации.xlsx]Лист1'!$E$2</c:f>
              <c:strCache>
                <c:ptCount val="1"/>
                <c:pt idx="0">
                  <c:v>Группа III. "Эффективные" - школы, способные преодолевать заданные ограничения   и демонстрировать результаты выше ожидаемых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'[итоги идентификации.xlsx]Лист1'!$A$3:$A$30</c:f>
              <c:strCache>
                <c:ptCount val="28"/>
                <c:pt idx="0">
                  <c:v>Болховский район</c:v>
                </c:pt>
                <c:pt idx="1">
                  <c:v>Верховский район</c:v>
                </c:pt>
                <c:pt idx="2">
                  <c:v>г. Ливны</c:v>
                </c:pt>
                <c:pt idx="3">
                  <c:v>г. Мценск</c:v>
                </c:pt>
                <c:pt idx="4">
                  <c:v>г. Орел</c:v>
                </c:pt>
                <c:pt idx="5">
                  <c:v>Глазуновский район</c:v>
                </c:pt>
                <c:pt idx="6">
                  <c:v>Дмитровский район</c:v>
                </c:pt>
                <c:pt idx="7">
                  <c:v>Должанский район</c:v>
                </c:pt>
                <c:pt idx="8">
                  <c:v>Залегощенский район</c:v>
                </c:pt>
                <c:pt idx="9">
                  <c:v>Знаменский район</c:v>
                </c:pt>
                <c:pt idx="10">
                  <c:v>Колпнянский район</c:v>
                </c:pt>
                <c:pt idx="11">
                  <c:v>Корсаковский район</c:v>
                </c:pt>
                <c:pt idx="12">
                  <c:v>Краснозоренский район</c:v>
                </c:pt>
                <c:pt idx="13">
                  <c:v>Кромской район</c:v>
                </c:pt>
                <c:pt idx="14">
                  <c:v>Ливенский район</c:v>
                </c:pt>
                <c:pt idx="15">
                  <c:v>Малоархангельский район</c:v>
                </c:pt>
                <c:pt idx="16">
                  <c:v>Мценский район</c:v>
                </c:pt>
                <c:pt idx="17">
                  <c:v>Новодеревеньковский район</c:v>
                </c:pt>
                <c:pt idx="18">
                  <c:v>Новосильский район</c:v>
                </c:pt>
                <c:pt idx="19">
                  <c:v>Областные ОО</c:v>
                </c:pt>
                <c:pt idx="20">
                  <c:v>Орловский район</c:v>
                </c:pt>
                <c:pt idx="21">
                  <c:v>Покровский район</c:v>
                </c:pt>
                <c:pt idx="22">
                  <c:v>Свердловский район</c:v>
                </c:pt>
                <c:pt idx="23">
                  <c:v>Сосковский район</c:v>
                </c:pt>
                <c:pt idx="24">
                  <c:v>Троснянский район</c:v>
                </c:pt>
                <c:pt idx="25">
                  <c:v>Урицкий район</c:v>
                </c:pt>
                <c:pt idx="26">
                  <c:v>Хотынецкий район</c:v>
                </c:pt>
                <c:pt idx="27">
                  <c:v>Шаблыкинский район</c:v>
                </c:pt>
              </c:strCache>
            </c:strRef>
          </c:cat>
          <c:val>
            <c:numRef>
              <c:f>'[итоги идентификации.xlsx]Лист1'!$E$3:$E$30</c:f>
              <c:numCache>
                <c:formatCode>General</c:formatCode>
                <c:ptCount val="2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5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4"/>
          <c:order val="3"/>
          <c:tx>
            <c:strRef>
              <c:f>'[итоги идентификации.xlsx]Лист1'!$F$2</c:f>
              <c:strCache>
                <c:ptCount val="1"/>
                <c:pt idx="0">
                  <c:v>Группа IV. "Благополучные" - школы, работающие в благоприятных социальных условиях, выпускники которых в большинстве своем демонстрируют уровень подготовки выше среднего по региону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'[итоги идентификации.xlsx]Лист1'!$A$3:$A$30</c:f>
              <c:strCache>
                <c:ptCount val="28"/>
                <c:pt idx="0">
                  <c:v>Болховский район</c:v>
                </c:pt>
                <c:pt idx="1">
                  <c:v>Верховский район</c:v>
                </c:pt>
                <c:pt idx="2">
                  <c:v>г. Ливны</c:v>
                </c:pt>
                <c:pt idx="3">
                  <c:v>г. Мценск</c:v>
                </c:pt>
                <c:pt idx="4">
                  <c:v>г. Орел</c:v>
                </c:pt>
                <c:pt idx="5">
                  <c:v>Глазуновский район</c:v>
                </c:pt>
                <c:pt idx="6">
                  <c:v>Дмитровский район</c:v>
                </c:pt>
                <c:pt idx="7">
                  <c:v>Должанский район</c:v>
                </c:pt>
                <c:pt idx="8">
                  <c:v>Залегощенский район</c:v>
                </c:pt>
                <c:pt idx="9">
                  <c:v>Знаменский район</c:v>
                </c:pt>
                <c:pt idx="10">
                  <c:v>Колпнянский район</c:v>
                </c:pt>
                <c:pt idx="11">
                  <c:v>Корсаковский район</c:v>
                </c:pt>
                <c:pt idx="12">
                  <c:v>Краснозоренский район</c:v>
                </c:pt>
                <c:pt idx="13">
                  <c:v>Кромской район</c:v>
                </c:pt>
                <c:pt idx="14">
                  <c:v>Ливенский район</c:v>
                </c:pt>
                <c:pt idx="15">
                  <c:v>Малоархангельский район</c:v>
                </c:pt>
                <c:pt idx="16">
                  <c:v>Мценский район</c:v>
                </c:pt>
                <c:pt idx="17">
                  <c:v>Новодеревеньковский район</c:v>
                </c:pt>
                <c:pt idx="18">
                  <c:v>Новосильский район</c:v>
                </c:pt>
                <c:pt idx="19">
                  <c:v>Областные ОО</c:v>
                </c:pt>
                <c:pt idx="20">
                  <c:v>Орловский район</c:v>
                </c:pt>
                <c:pt idx="21">
                  <c:v>Покровский район</c:v>
                </c:pt>
                <c:pt idx="22">
                  <c:v>Свердловский район</c:v>
                </c:pt>
                <c:pt idx="23">
                  <c:v>Сосковский район</c:v>
                </c:pt>
                <c:pt idx="24">
                  <c:v>Троснянский район</c:v>
                </c:pt>
                <c:pt idx="25">
                  <c:v>Урицкий район</c:v>
                </c:pt>
                <c:pt idx="26">
                  <c:v>Хотынецкий район</c:v>
                </c:pt>
                <c:pt idx="27">
                  <c:v>Шаблыкинский район</c:v>
                </c:pt>
              </c:strCache>
            </c:strRef>
          </c:cat>
          <c:val>
            <c:numRef>
              <c:f>'[итоги идентификации.xlsx]Лист1'!$F$3:$F$30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5"/>
          <c:order val="4"/>
          <c:tx>
            <c:strRef>
              <c:f>'[итоги идентификации.xlsx]Лист1'!$G$2</c:f>
              <c:strCache>
                <c:ptCount val="1"/>
                <c:pt idx="0">
                  <c:v> Группа V. Школы, демонстрирующие результаты средние и выше средних  по региону в соответствии со своим коридором возможностей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'[итоги идентификации.xlsx]Лист1'!$A$3:$A$30</c:f>
              <c:strCache>
                <c:ptCount val="28"/>
                <c:pt idx="0">
                  <c:v>Болховский район</c:v>
                </c:pt>
                <c:pt idx="1">
                  <c:v>Верховский район</c:v>
                </c:pt>
                <c:pt idx="2">
                  <c:v>г. Ливны</c:v>
                </c:pt>
                <c:pt idx="3">
                  <c:v>г. Мценск</c:v>
                </c:pt>
                <c:pt idx="4">
                  <c:v>г. Орел</c:v>
                </c:pt>
                <c:pt idx="5">
                  <c:v>Глазуновский район</c:v>
                </c:pt>
                <c:pt idx="6">
                  <c:v>Дмитровский район</c:v>
                </c:pt>
                <c:pt idx="7">
                  <c:v>Должанский район</c:v>
                </c:pt>
                <c:pt idx="8">
                  <c:v>Залегощенский район</c:v>
                </c:pt>
                <c:pt idx="9">
                  <c:v>Знаменский район</c:v>
                </c:pt>
                <c:pt idx="10">
                  <c:v>Колпнянский район</c:v>
                </c:pt>
                <c:pt idx="11">
                  <c:v>Корсаковский район</c:v>
                </c:pt>
                <c:pt idx="12">
                  <c:v>Краснозоренский район</c:v>
                </c:pt>
                <c:pt idx="13">
                  <c:v>Кромской район</c:v>
                </c:pt>
                <c:pt idx="14">
                  <c:v>Ливенский район</c:v>
                </c:pt>
                <c:pt idx="15">
                  <c:v>Малоархангельский район</c:v>
                </c:pt>
                <c:pt idx="16">
                  <c:v>Мценский район</c:v>
                </c:pt>
                <c:pt idx="17">
                  <c:v>Новодеревеньковский район</c:v>
                </c:pt>
                <c:pt idx="18">
                  <c:v>Новосильский район</c:v>
                </c:pt>
                <c:pt idx="19">
                  <c:v>Областные ОО</c:v>
                </c:pt>
                <c:pt idx="20">
                  <c:v>Орловский район</c:v>
                </c:pt>
                <c:pt idx="21">
                  <c:v>Покровский район</c:v>
                </c:pt>
                <c:pt idx="22">
                  <c:v>Свердловский район</c:v>
                </c:pt>
                <c:pt idx="23">
                  <c:v>Сосковский район</c:v>
                </c:pt>
                <c:pt idx="24">
                  <c:v>Троснянский район</c:v>
                </c:pt>
                <c:pt idx="25">
                  <c:v>Урицкий район</c:v>
                </c:pt>
                <c:pt idx="26">
                  <c:v>Хотынецкий район</c:v>
                </c:pt>
                <c:pt idx="27">
                  <c:v>Шаблыкинский район</c:v>
                </c:pt>
              </c:strCache>
            </c:strRef>
          </c:cat>
          <c:val>
            <c:numRef>
              <c:f>'[итоги идентификации.xlsx]Лист1'!$G$3:$G$30</c:f>
              <c:numCache>
                <c:formatCode>General</c:formatCode>
                <c:ptCount val="28"/>
                <c:pt idx="0">
                  <c:v>10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31</c:v>
                </c:pt>
                <c:pt idx="5">
                  <c:v>3</c:v>
                </c:pt>
                <c:pt idx="6">
                  <c:v>3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8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  <c:pt idx="14">
                  <c:v>10</c:v>
                </c:pt>
                <c:pt idx="15">
                  <c:v>6</c:v>
                </c:pt>
                <c:pt idx="16">
                  <c:v>6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13</c:v>
                </c:pt>
                <c:pt idx="21">
                  <c:v>8</c:v>
                </c:pt>
                <c:pt idx="22">
                  <c:v>6</c:v>
                </c:pt>
                <c:pt idx="23">
                  <c:v>3</c:v>
                </c:pt>
                <c:pt idx="24">
                  <c:v>4</c:v>
                </c:pt>
                <c:pt idx="25">
                  <c:v>8</c:v>
                </c:pt>
                <c:pt idx="26">
                  <c:v>5</c:v>
                </c:pt>
                <c:pt idx="2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216448"/>
        <c:axId val="182813248"/>
      </c:barChart>
      <c:catAx>
        <c:axId val="186216448"/>
        <c:scaling>
          <c:orientation val="maxMin"/>
        </c:scaling>
        <c:delete val="0"/>
        <c:axPos val="l"/>
        <c:majorTickMark val="out"/>
        <c:minorTickMark val="none"/>
        <c:tickLblPos val="nextTo"/>
        <c:crossAx val="182813248"/>
        <c:crosses val="autoZero"/>
        <c:auto val="1"/>
        <c:lblAlgn val="ctr"/>
        <c:lblOffset val="100"/>
        <c:noMultiLvlLbl val="0"/>
      </c:catAx>
      <c:valAx>
        <c:axId val="18281324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862164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5E79CD-6A5B-4281-A4A9-4A42D6A786F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68DC74F-BA1D-4CFB-829D-722842A05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63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A8B7D51-6893-4B81-BFFE-9AA61292EA2F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39B55FE-EEA8-42F4-9EEF-4FEEE135784F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B2F3F939-8CBC-42B7-98A2-D107892366CF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DDD0DCBD-3F98-4494-B40C-70210ABE1F1E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2710B3D-6F58-4F9B-B75E-734D7A003E4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D0C0D1DE-7B61-4750-8A3D-1353884942C3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8BF37281-2E8C-4177-9A4C-EE665D7F8A22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BC53AA1C-146F-42C7-AAF9-D00C7430396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32D2AD4-C3C3-4418-AB74-77333C1AB6D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C106F93-2434-469F-9594-4D8241D64A7F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8A06563B-BC8D-46B8-839E-500C028978D8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894D28-B419-4DB7-A58D-1E90B97F05D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E8825A-B0E3-4330-84A8-51725CE2A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7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EB27FB-9E02-4309-8FE9-91DB4C028D3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5C5982-4FCB-410A-9E62-0F4B5B92E1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10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2DF5A5-7D20-4B38-9C50-82A2E635A90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19FB77-A338-45A3-8299-8F94B9F43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3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B215D4-2385-4237-B5E3-AE28BA5B0E3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6CF0EF-6550-4FD7-B881-C5D684E6A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9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821403-AD25-4D41-8D20-06A9477C33B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064858-6995-4AF3-B41F-F8E9C73B4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4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23D345-A0AA-4CA1-847B-268C905D6FF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77B5B9-90E9-4AB4-B417-A1653A19C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45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E6FC76-EAF1-47CA-8568-099562FEFC8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5C83B9-2C3F-43BB-B469-9B6543725A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2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D23F7F-04F2-4CDE-877F-16132435E19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4B002C-3E2A-48C2-86A6-CA0A70DA4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49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390A6E-BB0D-4ADE-9EF1-96AB662F3BA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E0471-4BD8-452E-8DAC-7B532DDC1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6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EC7E82-5763-45F7-ABE6-03E23FD97B2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54BA08-F524-4650-8FED-493FFE2B1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8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C6959D-B468-4474-9BE5-18FC356787C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B5B35F-6A6B-43A1-A890-32F03CAC2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6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E1189-FCE7-4E96-BB13-EF67179D8EF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A033308-6340-4DF5-9A3E-869F42A61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://www.orcoko.ru/noko/noko-documents-region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coko.ru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hyperlink" Target="file:///F:\&#1050;&#1083;&#1072;&#1089;&#1089;&#1080;&#1092;&#1080;&#1082;&#1072;&#1094;&#1080;&#1103;%20&#1096;&#1082;&#1086;&#1083;2.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203575" y="5207000"/>
            <a:ext cx="5708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О. А. Ломанова,</a:t>
            </a:r>
          </a:p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главный эксперт отдела независимой оценки качества образования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395538"/>
            <a:ext cx="83010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О результатах исследования </a:t>
            </a:r>
            <a:b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по выявлению школ </a:t>
            </a:r>
          </a:p>
          <a:p>
            <a:pPr algn="ctr"/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с низкими результатами обучения </a:t>
            </a:r>
          </a:p>
          <a:p>
            <a:pPr algn="ctr"/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и школ, функционирующих </a:t>
            </a:r>
          </a:p>
          <a:p>
            <a:pPr algn="ctr"/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в сложных социальных условиях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май 2020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6578600" y="2660650"/>
            <a:ext cx="2247900" cy="2262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696075" y="3284538"/>
            <a:ext cx="2052638" cy="1512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6263" y="2060575"/>
            <a:ext cx="5400675" cy="453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87675" y="4508500"/>
            <a:ext cx="2879725" cy="1944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модель поддержки школ с низкими результатами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0825" y="1125538"/>
            <a:ext cx="6049963" cy="9350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2205038"/>
            <a:ext cx="2663825" cy="1944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924300" y="2205038"/>
            <a:ext cx="1943100" cy="1944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88975" y="4508500"/>
            <a:ext cx="1944688" cy="1944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900" y="2205038"/>
            <a:ext cx="2624138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ru-RU" sz="1300" b="1" dirty="0">
                <a:latin typeface="+mn-lt"/>
                <a:cs typeface="Times New Roman" pitchFamily="18" charset="0"/>
              </a:rPr>
              <a:t>Муниципальный орган, осуществляющий управление в области образования</a:t>
            </a:r>
            <a:endParaRPr lang="ru-RU" sz="1300" b="1" dirty="0">
              <a:latin typeface="+mn-lt"/>
              <a:cs typeface="Arial" charset="0"/>
            </a:endParaRPr>
          </a:p>
          <a:p>
            <a:pPr eaLnBrk="0" hangingPunct="0">
              <a:lnSpc>
                <a:spcPct val="90000"/>
              </a:lnSpc>
              <a:buFontTx/>
              <a:buChar char="•"/>
              <a:tabLst>
                <a:tab pos="228600" algn="l"/>
              </a:tabLst>
              <a:defRPr/>
            </a:pPr>
            <a:r>
              <a:rPr lang="ru-RU" sz="1300" b="1" dirty="0">
                <a:latin typeface="+mn-lt"/>
                <a:cs typeface="Times New Roman" pitchFamily="18" charset="0"/>
              </a:rPr>
              <a:t>Муниципальная методическая служба</a:t>
            </a:r>
          </a:p>
          <a:p>
            <a:pPr eaLnBrk="0" hangingPunct="0">
              <a:lnSpc>
                <a:spcPct val="90000"/>
              </a:lnSpc>
              <a:buFontTx/>
              <a:buChar char="•"/>
              <a:tabLst>
                <a:tab pos="228600" algn="l"/>
              </a:tabLst>
              <a:defRPr/>
            </a:pPr>
            <a:r>
              <a:rPr lang="ru-RU" sz="1300" b="1" dirty="0">
                <a:latin typeface="+mn-lt"/>
                <a:cs typeface="Arial" charset="0"/>
              </a:rPr>
              <a:t> Организации </a:t>
            </a:r>
            <a:r>
              <a:rPr lang="ru-RU" sz="1300" b="1" dirty="0" err="1">
                <a:latin typeface="+mn-lt"/>
                <a:cs typeface="Arial" charset="0"/>
              </a:rPr>
              <a:t>доп.образования</a:t>
            </a:r>
            <a:endParaRPr lang="ru-RU" sz="1300" b="1" dirty="0">
              <a:latin typeface="+mn-lt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ru-RU" sz="1300" b="1" dirty="0">
                <a:solidFill>
                  <a:srgbClr val="005EA4"/>
                </a:solidFill>
                <a:latin typeface="+mn-lt"/>
                <a:cs typeface="Times New Roman" pitchFamily="18" charset="0"/>
              </a:rPr>
              <a:t>Организационная и методическая поддержка, координация взаимодействия, поиск недостающих ресурсов</a:t>
            </a:r>
            <a:endParaRPr lang="ru-RU" sz="1300" b="1" dirty="0">
              <a:solidFill>
                <a:srgbClr val="005EA4"/>
              </a:solidFill>
              <a:latin typeface="+mn-lt"/>
              <a:cs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24300" y="2565400"/>
            <a:ext cx="1943100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Школа-лидер</a:t>
            </a:r>
            <a:br>
              <a:rPr lang="ru-RU" sz="1400" b="1" dirty="0">
                <a:latin typeface="+mn-lt"/>
                <a:cs typeface="Times New Roman" pitchFamily="18" charset="0"/>
              </a:rPr>
            </a:br>
            <a:r>
              <a:rPr lang="ru-RU" sz="1400" b="1" dirty="0">
                <a:latin typeface="+mn-lt"/>
                <a:cs typeface="Times New Roman" pitchFamily="18" charset="0"/>
              </a:rPr>
              <a:t>в системе </a:t>
            </a:r>
            <a:r>
              <a:rPr lang="ru-RU" sz="1400" b="1" dirty="0">
                <a:latin typeface="+mn-lt"/>
                <a:cs typeface="Times New Roman" pitchFamily="18" charset="0"/>
              </a:rPr>
              <a:t>муниципального  образования</a:t>
            </a:r>
          </a:p>
          <a:p>
            <a:pPr algn="ctr" eaLnBrk="0" hangingPunct="0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Коллективное наставничество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2463" y="4652963"/>
            <a:ext cx="19812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РМО педагогов психологов</a:t>
            </a:r>
            <a:endParaRPr lang="ru-RU" sz="1400" dirty="0">
              <a:latin typeface="+mn-lt"/>
              <a:cs typeface="Arial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РМО педагогов-предметников</a:t>
            </a:r>
          </a:p>
          <a:p>
            <a:pPr algn="ctr" eaLnBrk="0" hangingPunct="0">
              <a:tabLst>
                <a:tab pos="228600" algn="l"/>
              </a:tabLst>
              <a:defRPr/>
            </a:pPr>
            <a:r>
              <a:rPr lang="ru-RU" sz="1400" b="1" dirty="0">
                <a:solidFill>
                  <a:srgbClr val="005EA4"/>
                </a:solidFill>
                <a:latin typeface="+mn-lt"/>
                <a:cs typeface="Arial" charset="0"/>
              </a:rPr>
              <a:t>Индивидуальное наставничество</a:t>
            </a:r>
          </a:p>
          <a:p>
            <a:pPr algn="ctr" eaLnBrk="0" hangingPunct="0">
              <a:tabLst>
                <a:tab pos="228600" algn="l"/>
              </a:tabLst>
              <a:defRPr/>
            </a:pPr>
            <a:endParaRPr lang="ru-RU" sz="1400" dirty="0">
              <a:latin typeface="Noto Sans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4959" y="1377584"/>
            <a:ext cx="3003066" cy="69063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charset="0"/>
              </a:rPr>
              <a:t>муниципальная</a:t>
            </a:r>
            <a:b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charset="0"/>
              </a:rPr>
              <a:t>система 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charset="0"/>
              </a:rPr>
              <a:t>образования</a:t>
            </a:r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6443663" y="2006600"/>
            <a:ext cx="2517775" cy="6635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336" name="Прямоугольник 14335"/>
          <p:cNvSpPr/>
          <p:nvPr/>
        </p:nvSpPr>
        <p:spPr>
          <a:xfrm>
            <a:off x="6572250" y="2787650"/>
            <a:ext cx="2247900" cy="2012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РЕГИОНАЛЬНАЯ СИСТЕМА ОБРАЗОВАНИЯ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ru-RU" sz="1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Информационное обеспечение </a:t>
            </a:r>
            <a:br>
              <a:rPr lang="ru-RU" sz="1600" b="1" dirty="0">
                <a:latin typeface="+mn-lt"/>
                <a:cs typeface="Times New Roman" pitchFamily="18" charset="0"/>
              </a:rPr>
            </a:br>
            <a:r>
              <a:rPr lang="ru-RU" sz="1600" b="1" dirty="0">
                <a:latin typeface="+mn-lt"/>
                <a:cs typeface="Times New Roman" pitchFamily="18" charset="0"/>
              </a:rPr>
              <a:t>и методическое сопровождение, организация курсов повышения квалификации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14342" name="Выгнутая вниз стрелка 14341"/>
          <p:cNvSpPr/>
          <p:nvPr/>
        </p:nvSpPr>
        <p:spPr>
          <a:xfrm rot="11305390">
            <a:off x="4264025" y="1252538"/>
            <a:ext cx="3162300" cy="668337"/>
          </a:xfrm>
          <a:prstGeom prst="curvedUpArrow">
            <a:avLst>
              <a:gd name="adj1" fmla="val 59022"/>
              <a:gd name="adj2" fmla="val 143673"/>
              <a:gd name="adj3" fmla="val 45771"/>
            </a:avLst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8517423" flipV="1">
            <a:off x="5467350" y="5656263"/>
            <a:ext cx="2457450" cy="669925"/>
          </a:xfrm>
          <a:prstGeom prst="curvedUpArrow">
            <a:avLst>
              <a:gd name="adj1" fmla="val 59022"/>
              <a:gd name="adj2" fmla="val 143673"/>
              <a:gd name="adj3" fmla="val 45771"/>
            </a:avLst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3" name="Стрелка вниз 14342"/>
          <p:cNvSpPr/>
          <p:nvPr/>
        </p:nvSpPr>
        <p:spPr>
          <a:xfrm>
            <a:off x="1116013" y="4149725"/>
            <a:ext cx="668337" cy="358775"/>
          </a:xfrm>
          <a:prstGeom prst="downArrow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4560888" y="4149725"/>
            <a:ext cx="669925" cy="358775"/>
          </a:xfrm>
          <a:prstGeom prst="downArrow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3294856" y="2869407"/>
            <a:ext cx="669925" cy="563562"/>
          </a:xfrm>
          <a:prstGeom prst="downArrow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2478881" y="5333207"/>
            <a:ext cx="669925" cy="360362"/>
          </a:xfrm>
          <a:prstGeom prst="downArrow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 rot="18993545">
            <a:off x="3119438" y="4111625"/>
            <a:ext cx="668337" cy="360363"/>
          </a:xfrm>
          <a:prstGeom prst="downArrow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22554" name="Группа 4"/>
          <p:cNvGrpSpPr>
            <a:grpSpLocks/>
          </p:cNvGrpSpPr>
          <p:nvPr/>
        </p:nvGrpSpPr>
        <p:grpSpPr bwMode="auto">
          <a:xfrm>
            <a:off x="3600450" y="4724400"/>
            <a:ext cx="1574800" cy="1404938"/>
            <a:chOff x="3708302" y="2603401"/>
            <a:chExt cx="2063130" cy="1997893"/>
          </a:xfrm>
        </p:grpSpPr>
        <p:pic>
          <p:nvPicPr>
            <p:cNvPr id="2255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893393">
              <a:off x="3740920" y="2570783"/>
              <a:ext cx="1997893" cy="206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405490" y="2924944"/>
              <a:ext cx="814582" cy="369332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3340930"/>
                </a:avLst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ru-RU" b="1" dirty="0">
                  <a:cs typeface="Arial" charset="0"/>
                </a:rPr>
                <a:t>Семья</a:t>
              </a:r>
              <a:endParaRPr lang="ru-RU" b="1" dirty="0"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3728176">
              <a:off x="3883105" y="3690712"/>
              <a:ext cx="814582" cy="369332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811404"/>
                </a:avLst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ru-RU" b="1" dirty="0">
                  <a:cs typeface="Arial" charset="0"/>
                </a:rPr>
                <a:t>Учитель</a:t>
              </a:r>
              <a:endParaRPr lang="ru-RU" b="1" dirty="0"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8306182">
              <a:off x="4458207" y="3486969"/>
              <a:ext cx="1326789" cy="587018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811404"/>
                </a:avLst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ru-RU" b="1" dirty="0">
                  <a:cs typeface="Arial" charset="0"/>
                </a:rPr>
                <a:t>Руководитель</a:t>
              </a:r>
              <a:br>
                <a:rPr lang="ru-RU" b="1" dirty="0">
                  <a:cs typeface="Arial" charset="0"/>
                </a:rPr>
              </a:br>
              <a:r>
                <a:rPr lang="ru-RU" b="1" dirty="0">
                  <a:cs typeface="Arial" charset="0"/>
                </a:rPr>
                <a:t>              ОО</a:t>
              </a:r>
              <a:endParaRPr lang="ru-RU" b="1" dirty="0">
                <a:cs typeface="Arial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633663" y="4460875"/>
            <a:ext cx="3594100" cy="2136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ОО с низкими образовательными результатами</a:t>
            </a:r>
            <a:endParaRPr lang="ru-RU" sz="1400" dirty="0">
              <a:latin typeface="+mn-lt"/>
              <a:cs typeface="Arial" charset="0"/>
            </a:endParaRPr>
          </a:p>
          <a:p>
            <a:pPr algn="ctr" eaLnBrk="0" hangingPunct="0">
              <a:defRPr/>
            </a:pPr>
            <a:endParaRPr lang="ru-RU" sz="12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05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2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Ученик</a:t>
            </a:r>
            <a:endParaRPr lang="ru-RU" sz="1200" b="1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9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2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5EA4"/>
                </a:solidFill>
                <a:latin typeface="+mn-lt"/>
                <a:cs typeface="Times New Roman" pitchFamily="18" charset="0"/>
              </a:rPr>
              <a:t>Саморазвитие,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5EA4"/>
                </a:solidFill>
                <a:latin typeface="+mn-lt"/>
                <a:cs typeface="Times New Roman" pitchFamily="18" charset="0"/>
              </a:rPr>
              <a:t>преодоление собственных проблем</a:t>
            </a:r>
            <a:endParaRPr lang="ru-RU" sz="1400" b="1" dirty="0">
              <a:solidFill>
                <a:srgbClr val="005EA4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успеха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513" y="4221163"/>
            <a:ext cx="1611312" cy="1641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2195513" y="5862638"/>
            <a:ext cx="1611312" cy="42862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4678363"/>
            <a:ext cx="1611313" cy="155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539750" y="6237288"/>
            <a:ext cx="1611313" cy="42862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1275" y="3716338"/>
            <a:ext cx="1612900" cy="1692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flipV="1">
            <a:off x="3836988" y="5408613"/>
            <a:ext cx="1612900" cy="428625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08625" y="3201988"/>
            <a:ext cx="1611313" cy="1787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flipV="1">
            <a:off x="5522913" y="4992688"/>
            <a:ext cx="1611312" cy="42862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64388" y="2708275"/>
            <a:ext cx="1611312" cy="175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V="1">
            <a:off x="7164388" y="4464050"/>
            <a:ext cx="1611312" cy="4286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23569" name="Group 33"/>
          <p:cNvGrpSpPr>
            <a:grpSpLocks/>
          </p:cNvGrpSpPr>
          <p:nvPr/>
        </p:nvGrpSpPr>
        <p:grpSpPr bwMode="auto">
          <a:xfrm>
            <a:off x="7019925" y="1185863"/>
            <a:ext cx="1755775" cy="1522412"/>
            <a:chOff x="5138738" y="-608163"/>
            <a:chExt cx="4786312" cy="5039851"/>
          </a:xfrm>
        </p:grpSpPr>
        <p:sp>
          <p:nvSpPr>
            <p:cNvPr id="28" name="Oval 28">
              <a:extLst/>
            </p:cNvPr>
            <p:cNvSpPr/>
            <p:nvPr/>
          </p:nvSpPr>
          <p:spPr>
            <a:xfrm>
              <a:off x="5792205" y="3974477"/>
              <a:ext cx="3769328" cy="378383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3583" name="Group 29"/>
            <p:cNvGrpSpPr>
              <a:grpSpLocks/>
            </p:cNvGrpSpPr>
            <p:nvPr/>
          </p:nvGrpSpPr>
          <p:grpSpPr bwMode="auto"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23584" name="Freeform 6"/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2147483647 w 771"/>
                  <a:gd name="T1" fmla="*/ 2147483647 h 812"/>
                  <a:gd name="T2" fmla="*/ 2147483647 w 771"/>
                  <a:gd name="T3" fmla="*/ 2147483647 h 812"/>
                  <a:gd name="T4" fmla="*/ 2147483647 w 771"/>
                  <a:gd name="T5" fmla="*/ 2147483647 h 812"/>
                  <a:gd name="T6" fmla="*/ 2147483647 w 771"/>
                  <a:gd name="T7" fmla="*/ 2147483647 h 812"/>
                  <a:gd name="T8" fmla="*/ 2147483647 w 771"/>
                  <a:gd name="T9" fmla="*/ 2147483647 h 812"/>
                  <a:gd name="T10" fmla="*/ 2147483647 w 771"/>
                  <a:gd name="T11" fmla="*/ 2147483647 h 812"/>
                  <a:gd name="T12" fmla="*/ 2147483647 w 771"/>
                  <a:gd name="T13" fmla="*/ 2147483647 h 812"/>
                  <a:gd name="T14" fmla="*/ 2147483647 w 771"/>
                  <a:gd name="T15" fmla="*/ 2147483647 h 812"/>
                  <a:gd name="T16" fmla="*/ 2147483647 w 771"/>
                  <a:gd name="T17" fmla="*/ 2147483647 h 812"/>
                  <a:gd name="T18" fmla="*/ 2147483647 w 771"/>
                  <a:gd name="T19" fmla="*/ 2147483647 h 812"/>
                  <a:gd name="T20" fmla="*/ 2147483647 w 771"/>
                  <a:gd name="T21" fmla="*/ 2147483647 h 812"/>
                  <a:gd name="T22" fmla="*/ 2147483647 w 771"/>
                  <a:gd name="T23" fmla="*/ 2147483647 h 812"/>
                  <a:gd name="T24" fmla="*/ 2147483647 w 771"/>
                  <a:gd name="T25" fmla="*/ 2147483647 h 812"/>
                  <a:gd name="T26" fmla="*/ 2147483647 w 771"/>
                  <a:gd name="T27" fmla="*/ 2147483647 h 812"/>
                  <a:gd name="T28" fmla="*/ 2147483647 w 771"/>
                  <a:gd name="T29" fmla="*/ 2147483647 h 812"/>
                  <a:gd name="T30" fmla="*/ 2147483647 w 771"/>
                  <a:gd name="T31" fmla="*/ 2147483647 h 812"/>
                  <a:gd name="T32" fmla="*/ 2147483647 w 771"/>
                  <a:gd name="T33" fmla="*/ 2147483647 h 812"/>
                  <a:gd name="T34" fmla="*/ 2147483647 w 771"/>
                  <a:gd name="T35" fmla="*/ 2147483647 h 812"/>
                  <a:gd name="T36" fmla="*/ 2147483647 w 771"/>
                  <a:gd name="T37" fmla="*/ 2147483647 h 812"/>
                  <a:gd name="T38" fmla="*/ 2147483647 w 771"/>
                  <a:gd name="T39" fmla="*/ 2147483647 h 812"/>
                  <a:gd name="T40" fmla="*/ 2147483647 w 771"/>
                  <a:gd name="T41" fmla="*/ 2147483647 h 812"/>
                  <a:gd name="T42" fmla="*/ 2147483647 w 771"/>
                  <a:gd name="T43" fmla="*/ 2147483647 h 812"/>
                  <a:gd name="T44" fmla="*/ 2147483647 w 771"/>
                  <a:gd name="T45" fmla="*/ 2147483647 h 812"/>
                  <a:gd name="T46" fmla="*/ 2147483647 w 771"/>
                  <a:gd name="T47" fmla="*/ 2147483647 h 812"/>
                  <a:gd name="T48" fmla="*/ 2147483647 w 771"/>
                  <a:gd name="T49" fmla="*/ 2147483647 h 812"/>
                  <a:gd name="T50" fmla="*/ 2147483647 w 771"/>
                  <a:gd name="T51" fmla="*/ 2147483647 h 812"/>
                  <a:gd name="T52" fmla="*/ 2147483647 w 771"/>
                  <a:gd name="T53" fmla="*/ 2147483647 h 812"/>
                  <a:gd name="T54" fmla="*/ 2147483647 w 771"/>
                  <a:gd name="T55" fmla="*/ 2147483647 h 812"/>
                  <a:gd name="T56" fmla="*/ 2147483647 w 771"/>
                  <a:gd name="T57" fmla="*/ 2147483647 h 812"/>
                  <a:gd name="T58" fmla="*/ 2147483647 w 771"/>
                  <a:gd name="T59" fmla="*/ 2147483647 h 812"/>
                  <a:gd name="T60" fmla="*/ 2147483647 w 771"/>
                  <a:gd name="T61" fmla="*/ 2147483647 h 812"/>
                  <a:gd name="T62" fmla="*/ 2147483647 w 771"/>
                  <a:gd name="T63" fmla="*/ 2147483647 h 8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1"/>
                  <a:gd name="T97" fmla="*/ 0 h 812"/>
                  <a:gd name="T98" fmla="*/ 771 w 771"/>
                  <a:gd name="T99" fmla="*/ 812 h 8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5" name="Freeform 7"/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2147483647 w 455"/>
                  <a:gd name="T1" fmla="*/ 2147483647 h 450"/>
                  <a:gd name="T2" fmla="*/ 2147483647 w 455"/>
                  <a:gd name="T3" fmla="*/ 2147483647 h 450"/>
                  <a:gd name="T4" fmla="*/ 2147483647 w 455"/>
                  <a:gd name="T5" fmla="*/ 2147483647 h 450"/>
                  <a:gd name="T6" fmla="*/ 2147483647 w 455"/>
                  <a:gd name="T7" fmla="*/ 2147483647 h 450"/>
                  <a:gd name="T8" fmla="*/ 2147483647 w 455"/>
                  <a:gd name="T9" fmla="*/ 2147483647 h 450"/>
                  <a:gd name="T10" fmla="*/ 2147483647 w 455"/>
                  <a:gd name="T11" fmla="*/ 2147483647 h 450"/>
                  <a:gd name="T12" fmla="*/ 2147483647 w 455"/>
                  <a:gd name="T13" fmla="*/ 2147483647 h 450"/>
                  <a:gd name="T14" fmla="*/ 2147483647 w 455"/>
                  <a:gd name="T15" fmla="*/ 2147483647 h 450"/>
                  <a:gd name="T16" fmla="*/ 2147483647 w 455"/>
                  <a:gd name="T17" fmla="*/ 2147483647 h 450"/>
                  <a:gd name="T18" fmla="*/ 2147483647 w 455"/>
                  <a:gd name="T19" fmla="*/ 2147483647 h 450"/>
                  <a:gd name="T20" fmla="*/ 2147483647 w 455"/>
                  <a:gd name="T21" fmla="*/ 2147483647 h 450"/>
                  <a:gd name="T22" fmla="*/ 2147483647 w 455"/>
                  <a:gd name="T23" fmla="*/ 2147483647 h 450"/>
                  <a:gd name="T24" fmla="*/ 2147483647 w 455"/>
                  <a:gd name="T25" fmla="*/ 2147483647 h 450"/>
                  <a:gd name="T26" fmla="*/ 2147483647 w 455"/>
                  <a:gd name="T27" fmla="*/ 2147483647 h 450"/>
                  <a:gd name="T28" fmla="*/ 2147483647 w 455"/>
                  <a:gd name="T29" fmla="*/ 2147483647 h 450"/>
                  <a:gd name="T30" fmla="*/ 2147483647 w 455"/>
                  <a:gd name="T31" fmla="*/ 2147483647 h 450"/>
                  <a:gd name="T32" fmla="*/ 2147483647 w 455"/>
                  <a:gd name="T33" fmla="*/ 2147483647 h 450"/>
                  <a:gd name="T34" fmla="*/ 2147483647 w 455"/>
                  <a:gd name="T35" fmla="*/ 2147483647 h 450"/>
                  <a:gd name="T36" fmla="*/ 2147483647 w 455"/>
                  <a:gd name="T37" fmla="*/ 2147483647 h 450"/>
                  <a:gd name="T38" fmla="*/ 2147483647 w 455"/>
                  <a:gd name="T39" fmla="*/ 2147483647 h 450"/>
                  <a:gd name="T40" fmla="*/ 2147483647 w 455"/>
                  <a:gd name="T41" fmla="*/ 2147483647 h 450"/>
                  <a:gd name="T42" fmla="*/ 2147483647 w 455"/>
                  <a:gd name="T43" fmla="*/ 2147483647 h 450"/>
                  <a:gd name="T44" fmla="*/ 2147483647 w 455"/>
                  <a:gd name="T45" fmla="*/ 2147483647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55"/>
                  <a:gd name="T70" fmla="*/ 0 h 450"/>
                  <a:gd name="T71" fmla="*/ 455 w 455"/>
                  <a:gd name="T72" fmla="*/ 450 h 4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8">
                <a:extLst/>
              </p:cNvPr>
              <p:cNvSpPr>
                <a:spLocks/>
              </p:cNvSpPr>
              <p:nvPr/>
            </p:nvSpPr>
            <p:spPr bwMode="auto">
              <a:xfrm>
                <a:off x="7040293" y="2874798"/>
                <a:ext cx="1382038" cy="1384204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</p:grpSp>
      </p:grpSp>
      <p:sp>
        <p:nvSpPr>
          <p:cNvPr id="23570" name="TextBox 41"/>
          <p:cNvSpPr txBox="1">
            <a:spLocks noChangeArrowheads="1"/>
          </p:cNvSpPr>
          <p:nvPr/>
        </p:nvSpPr>
        <p:spPr bwMode="auto">
          <a:xfrm>
            <a:off x="3665538" y="3789363"/>
            <a:ext cx="2058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>
                <a:latin typeface="Noto Sans"/>
              </a:rPr>
              <a:t>Наличие информационного, организационно-методического и координационного обеспечения </a:t>
            </a:r>
            <a:endParaRPr lang="en-US" altLang="ru-RU" sz="1200" b="1">
              <a:latin typeface="Noto Sans"/>
            </a:endParaRPr>
          </a:p>
        </p:txBody>
      </p:sp>
      <p:sp>
        <p:nvSpPr>
          <p:cNvPr id="23571" name="TextBox 60"/>
          <p:cNvSpPr txBox="1">
            <a:spLocks noChangeArrowheads="1"/>
          </p:cNvSpPr>
          <p:nvPr/>
        </p:nvSpPr>
        <p:spPr bwMode="auto">
          <a:xfrm>
            <a:off x="468313" y="4652963"/>
            <a:ext cx="17764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>
                <a:latin typeface="Noto Sans"/>
              </a:rPr>
              <a:t>Заинтересованность со стороны органов разного уровня, осуществляющих управление </a:t>
            </a:r>
          </a:p>
          <a:p>
            <a:pPr algn="ctr"/>
            <a:r>
              <a:rPr lang="ru-RU" altLang="ru-RU" sz="1200" b="1">
                <a:latin typeface="Noto Sans"/>
              </a:rPr>
              <a:t>в сфере образования  </a:t>
            </a:r>
            <a:endParaRPr lang="en-US" altLang="ru-RU" sz="1200" b="1">
              <a:latin typeface="Noto Sans"/>
            </a:endParaRPr>
          </a:p>
        </p:txBody>
      </p:sp>
      <p:sp>
        <p:nvSpPr>
          <p:cNvPr id="23572" name="TextBox 62"/>
          <p:cNvSpPr txBox="1">
            <a:spLocks noChangeArrowheads="1"/>
          </p:cNvSpPr>
          <p:nvPr/>
        </p:nvSpPr>
        <p:spPr bwMode="auto">
          <a:xfrm>
            <a:off x="2124075" y="4235450"/>
            <a:ext cx="1760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>
                <a:latin typeface="Noto Sans"/>
              </a:rPr>
              <a:t>Наличие и заинтересованность школы-донора </a:t>
            </a:r>
            <a:br>
              <a:rPr lang="ru-RU" altLang="ru-RU" sz="1200" b="1">
                <a:latin typeface="Noto Sans"/>
              </a:rPr>
            </a:br>
            <a:r>
              <a:rPr lang="ru-RU" altLang="ru-RU" sz="1200" b="1">
                <a:latin typeface="Noto Sans"/>
              </a:rPr>
              <a:t>в муниципальном районе и/ или сетевого сообщества </a:t>
            </a:r>
            <a:br>
              <a:rPr lang="ru-RU" altLang="ru-RU" sz="1200" b="1">
                <a:latin typeface="Noto Sans"/>
              </a:rPr>
            </a:br>
            <a:r>
              <a:rPr lang="ru-RU" altLang="ru-RU" sz="1200" b="1">
                <a:latin typeface="Noto Sans"/>
              </a:rPr>
              <a:t>в регионе</a:t>
            </a:r>
            <a:endParaRPr lang="en-GB" altLang="ru-RU" sz="1200" b="1">
              <a:latin typeface="Noto Sans"/>
              <a:ea typeface="Noto Sans"/>
              <a:cs typeface="Noto Sans"/>
            </a:endParaRPr>
          </a:p>
        </p:txBody>
      </p:sp>
      <p:sp>
        <p:nvSpPr>
          <p:cNvPr id="23573" name="TextBox 36"/>
          <p:cNvSpPr txBox="1">
            <a:spLocks noChangeArrowheads="1"/>
          </p:cNvSpPr>
          <p:nvPr/>
        </p:nvSpPr>
        <p:spPr bwMode="auto">
          <a:xfrm>
            <a:off x="7164388" y="2854325"/>
            <a:ext cx="1639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>
                <a:latin typeface="Noto Sans"/>
              </a:rPr>
              <a:t>Мотивация  педагогов ОО</a:t>
            </a:r>
            <a:endParaRPr lang="en-US" altLang="ru-RU" sz="1200" b="1">
              <a:latin typeface="Noto Sans"/>
            </a:endParaRPr>
          </a:p>
          <a:p>
            <a:pPr algn="ctr"/>
            <a:endParaRPr lang="en-US" altLang="ru-RU" sz="1200" b="1">
              <a:latin typeface="Noto Sans"/>
            </a:endParaRPr>
          </a:p>
        </p:txBody>
      </p:sp>
      <p:sp>
        <p:nvSpPr>
          <p:cNvPr id="23574" name="TextBox 37"/>
          <p:cNvSpPr txBox="1">
            <a:spLocks noChangeArrowheads="1"/>
          </p:cNvSpPr>
          <p:nvPr/>
        </p:nvSpPr>
        <p:spPr bwMode="auto">
          <a:xfrm>
            <a:off x="5508625" y="3317875"/>
            <a:ext cx="1639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>
                <a:latin typeface="Noto Sans"/>
              </a:rPr>
              <a:t>Мотивация администрации ОО</a:t>
            </a:r>
            <a:endParaRPr lang="en-US" altLang="ru-RU" sz="1200" b="1">
              <a:latin typeface="Noto Sans"/>
            </a:endParaRPr>
          </a:p>
          <a:p>
            <a:pPr algn="ctr"/>
            <a:endParaRPr lang="en-US" altLang="ru-RU" sz="1200" b="1">
              <a:latin typeface="Noto Sans"/>
            </a:endParaRPr>
          </a:p>
        </p:txBody>
      </p:sp>
      <p:sp>
        <p:nvSpPr>
          <p:cNvPr id="23575" name="TextBox 3"/>
          <p:cNvSpPr txBox="1">
            <a:spLocks noChangeArrowheads="1"/>
          </p:cNvSpPr>
          <p:nvPr/>
        </p:nvSpPr>
        <p:spPr bwMode="auto">
          <a:xfrm>
            <a:off x="1125538" y="5899150"/>
            <a:ext cx="493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У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3576" name="TextBox 40"/>
          <p:cNvSpPr txBox="1">
            <a:spLocks noChangeArrowheads="1"/>
          </p:cNvSpPr>
          <p:nvPr/>
        </p:nvSpPr>
        <p:spPr bwMode="auto">
          <a:xfrm>
            <a:off x="2720975" y="5540375"/>
            <a:ext cx="482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С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3577" name="TextBox 41"/>
          <p:cNvSpPr txBox="1">
            <a:spLocks noChangeArrowheads="1"/>
          </p:cNvSpPr>
          <p:nvPr/>
        </p:nvSpPr>
        <p:spPr bwMode="auto">
          <a:xfrm>
            <a:off x="4373563" y="5084763"/>
            <a:ext cx="539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П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3578" name="TextBox 42"/>
          <p:cNvSpPr txBox="1">
            <a:spLocks noChangeArrowheads="1"/>
          </p:cNvSpPr>
          <p:nvPr/>
        </p:nvSpPr>
        <p:spPr bwMode="auto">
          <a:xfrm>
            <a:off x="6097588" y="4608513"/>
            <a:ext cx="460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Е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3579" name="TextBox 43"/>
          <p:cNvSpPr txBox="1">
            <a:spLocks noChangeArrowheads="1"/>
          </p:cNvSpPr>
          <p:nvPr/>
        </p:nvSpPr>
        <p:spPr bwMode="auto">
          <a:xfrm>
            <a:off x="7737475" y="4079875"/>
            <a:ext cx="4937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Х</a:t>
            </a:r>
            <a:endParaRPr lang="ru-RU" altLang="ru-RU" b="1">
              <a:solidFill>
                <a:schemeClr val="bg1"/>
              </a:solidFill>
            </a:endParaRPr>
          </a:p>
        </p:txBody>
      </p:sp>
      <p:pic>
        <p:nvPicPr>
          <p:cNvPr id="2358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0945">
            <a:off x="727075" y="2244725"/>
            <a:ext cx="1517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1" name="Прямоугольник 2"/>
          <p:cNvSpPr>
            <a:spLocks noChangeArrowheads="1"/>
          </p:cNvSpPr>
          <p:nvPr/>
        </p:nvSpPr>
        <p:spPr bwMode="auto">
          <a:xfrm>
            <a:off x="2382838" y="242888"/>
            <a:ext cx="397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успеха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Заголовок 1"/>
          <p:cNvSpPr>
            <a:spLocks noGrp="1"/>
          </p:cNvSpPr>
          <p:nvPr>
            <p:ph type="ctrTitle"/>
          </p:nvPr>
        </p:nvSpPr>
        <p:spPr>
          <a:xfrm>
            <a:off x="952500" y="2900363"/>
            <a:ext cx="7418388" cy="1057275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36513" y="-63500"/>
            <a:ext cx="9236076" cy="1404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«Дети не должны быть заложниками социального или культурного статуса своих семей.  Если школы работают в трудных социальных условиях, то и они, </a:t>
            </a:r>
            <a:br>
              <a:rPr lang="ru-RU" alt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не только гимназии и лицеи, работающие, как правило, с благополучными детьми, должны получать специальную поддержку – и методическую, и кадровую, </a:t>
            </a:r>
            <a:br>
              <a:rPr lang="ru-RU" alt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финансовую»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4757738" y="1260475"/>
            <a:ext cx="463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i="1">
                <a:solidFill>
                  <a:schemeClr val="bg1"/>
                </a:solidFill>
              </a:rPr>
              <a:t>В.В. Путин, «Строительство справедливости. Социальная политика для России»”</a:t>
            </a:r>
          </a:p>
        </p:txBody>
      </p:sp>
      <p:pic>
        <p:nvPicPr>
          <p:cNvPr id="14343" name="Picture 6" descr="https://im0-tub-ru.yandex.net/i?id=861a0b7653963ca39c203720a8d99ac6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5"/>
          <a:stretch>
            <a:fillRect/>
          </a:stretch>
        </p:blipFill>
        <p:spPr bwMode="auto">
          <a:xfrm>
            <a:off x="269875" y="1844675"/>
            <a:ext cx="1565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1933575" y="2012950"/>
            <a:ext cx="645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2400">
                <a:solidFill>
                  <a:schemeClr val="tx2"/>
                </a:solidFill>
              </a:rPr>
              <a:t>ФЕДЕРАЛЬНАЯ ЦЕЛЕВАЯ ПРОГРАММА РАЗВИТИЯ  ОБРАЗОВАНИЯ</a:t>
            </a:r>
          </a:p>
          <a:p>
            <a:r>
              <a:rPr lang="ru-RU" altLang="ru-RU" sz="2400" b="1">
                <a:solidFill>
                  <a:schemeClr val="tx2"/>
                </a:solidFill>
              </a:rPr>
              <a:t>НА 2016-2020 ГОДЫ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3" name="Arrow: Pentagon 1">
            <a:extLst/>
          </p:cNvPr>
          <p:cNvSpPr/>
          <p:nvPr/>
        </p:nvSpPr>
        <p:spPr>
          <a:xfrm>
            <a:off x="34925" y="3357563"/>
            <a:ext cx="3463925" cy="3276600"/>
          </a:xfrm>
          <a:prstGeom prst="homePlate">
            <a:avLst>
              <a:gd name="adj" fmla="val 38485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282F39"/>
                </a:solidFill>
                <a:latin typeface="Calibri"/>
                <a:cs typeface="+mn-cs"/>
              </a:rPr>
              <a:t>Мероприятие 2.2. </a:t>
            </a:r>
            <a:r>
              <a:rPr lang="ru-RU" b="1" kern="0" dirty="0">
                <a:solidFill>
                  <a:srgbClr val="282F39"/>
                </a:solidFill>
                <a:latin typeface="Calibri"/>
                <a:cs typeface="+mn-cs"/>
              </a:rPr>
              <a:t/>
            </a:r>
            <a:br>
              <a:rPr lang="ru-RU" b="1" kern="0" dirty="0">
                <a:solidFill>
                  <a:srgbClr val="282F39"/>
                </a:solidFill>
                <a:latin typeface="Calibri"/>
                <a:cs typeface="+mn-cs"/>
              </a:rPr>
            </a:b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«</a:t>
            </a: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Повышение качества  образования в </a:t>
            </a: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школах</a:t>
            </a:r>
            <a:b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</a:b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 </a:t>
            </a: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с низкими результатами  обучения и в школах, функционирующих в неблагоприятных социальных условиях, путем реализации региональных проектов и </a:t>
            </a: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распространения </a:t>
            </a:r>
            <a:r>
              <a:rPr lang="ru-RU" sz="1600" kern="0" dirty="0">
                <a:solidFill>
                  <a:srgbClr val="282F39"/>
                </a:solidFill>
                <a:latin typeface="Calibri"/>
                <a:cs typeface="+mn-cs"/>
              </a:rPr>
              <a:t>их результатов»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498850" y="3213100"/>
            <a:ext cx="5521325" cy="1223963"/>
          </a:xfrm>
          <a:custGeom>
            <a:avLst/>
            <a:gdLst>
              <a:gd name="T0" fmla="*/ 2147483647 w 2085"/>
              <a:gd name="T1" fmla="*/ 0 h 1142"/>
              <a:gd name="T2" fmla="*/ 0 w 2085"/>
              <a:gd name="T3" fmla="*/ 0 h 1142"/>
              <a:gd name="T4" fmla="*/ 0 w 2085"/>
              <a:gd name="T5" fmla="*/ 2147483647 h 1142"/>
              <a:gd name="T6" fmla="*/ 2147483647 w 2085"/>
              <a:gd name="T7" fmla="*/ 2147483647 h 1142"/>
              <a:gd name="T8" fmla="*/ 2147483647 w 2085"/>
              <a:gd name="T9" fmla="*/ 2147483647 h 1142"/>
              <a:gd name="T10" fmla="*/ 2147483647 w 2085"/>
              <a:gd name="T11" fmla="*/ 2147483647 h 1142"/>
              <a:gd name="T12" fmla="*/ 2147483647 w 2085"/>
              <a:gd name="T13" fmla="*/ 2147483647 h 1142"/>
              <a:gd name="T14" fmla="*/ 2147483647 w 2085"/>
              <a:gd name="T15" fmla="*/ 0 h 1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85"/>
              <a:gd name="T25" fmla="*/ 0 h 1142"/>
              <a:gd name="T26" fmla="*/ 2085 w 2085"/>
              <a:gd name="T27" fmla="*/ 1142 h 1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chemeClr val="bg1"/>
                </a:solidFill>
                <a:cs typeface="+mn-cs"/>
              </a:rPr>
              <a:t>Анализ данных в 100% школ об  образовательных  результатах и внешних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социальных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условиях работы школ, идентификация группы школ с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низкими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результатами обучения и школ, функционирующих в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неблагоприятных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социальных условиях с учетом критериев и показателей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498850" y="4010025"/>
            <a:ext cx="5521325" cy="1196975"/>
          </a:xfrm>
          <a:custGeom>
            <a:avLst/>
            <a:gdLst>
              <a:gd name="T0" fmla="*/ 2147483647 w 2085"/>
              <a:gd name="T1" fmla="*/ 0 h 1146"/>
              <a:gd name="T2" fmla="*/ 2147483647 w 2085"/>
              <a:gd name="T3" fmla="*/ 2147483647 h 1146"/>
              <a:gd name="T4" fmla="*/ 2147483647 w 2085"/>
              <a:gd name="T5" fmla="*/ 0 h 1146"/>
              <a:gd name="T6" fmla="*/ 0 w 2085"/>
              <a:gd name="T7" fmla="*/ 0 h 1146"/>
              <a:gd name="T8" fmla="*/ 0 w 2085"/>
              <a:gd name="T9" fmla="*/ 2147483647 h 1146"/>
              <a:gd name="T10" fmla="*/ 2147483647 w 2085"/>
              <a:gd name="T11" fmla="*/ 2147483647 h 1146"/>
              <a:gd name="T12" fmla="*/ 2147483647 w 2085"/>
              <a:gd name="T13" fmla="*/ 2147483647 h 1146"/>
              <a:gd name="T14" fmla="*/ 2147483647 w 2085"/>
              <a:gd name="T15" fmla="*/ 2147483647 h 1146"/>
              <a:gd name="T16" fmla="*/ 2147483647 w 2085"/>
              <a:gd name="T17" fmla="*/ 2147483647 h 1146"/>
              <a:gd name="T18" fmla="*/ 2147483647 w 2085"/>
              <a:gd name="T19" fmla="*/ 0 h 1146"/>
              <a:gd name="T20" fmla="*/ 2147483647 w 2085"/>
              <a:gd name="T21" fmla="*/ 0 h 11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5"/>
              <a:gd name="T34" fmla="*/ 0 h 1146"/>
              <a:gd name="T35" fmla="*/ 2085 w 2085"/>
              <a:gd name="T36" fmla="*/ 1146 h 11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chemeClr val="bg1"/>
                </a:solidFill>
                <a:cs typeface="+mn-cs"/>
              </a:rPr>
              <a:t>Проведение  входного мониторинга школ, имеющих </a:t>
            </a:r>
            <a:endParaRPr lang="ru-RU" sz="1050" kern="0" dirty="0">
              <a:solidFill>
                <a:schemeClr val="bg1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chemeClr val="bg1"/>
                </a:solidFill>
                <a:cs typeface="+mn-cs"/>
              </a:rPr>
              <a:t>стабильно низкие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образовательные результаты и школ, </a:t>
            </a:r>
            <a:endParaRPr lang="ru-RU" sz="1050" kern="0" dirty="0">
              <a:solidFill>
                <a:schemeClr val="bg1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chemeClr val="bg1"/>
                </a:solidFill>
                <a:cs typeface="+mn-cs"/>
              </a:rPr>
              <a:t>функционирующих в неблагоприятных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социальных условиях, как основы разработки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программ </a:t>
            </a:r>
            <a:r>
              <a:rPr lang="ru-RU" sz="1050" kern="0" dirty="0">
                <a:solidFill>
                  <a:schemeClr val="bg1"/>
                </a:solidFill>
                <a:cs typeface="+mn-cs"/>
              </a:rPr>
              <a:t>повышения качества образования</a:t>
            </a: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498850" y="4802188"/>
            <a:ext cx="5521325" cy="1196975"/>
          </a:xfrm>
          <a:custGeom>
            <a:avLst/>
            <a:gdLst>
              <a:gd name="T0" fmla="*/ 2147483647 w 2085"/>
              <a:gd name="T1" fmla="*/ 0 h 1146"/>
              <a:gd name="T2" fmla="*/ 2147483647 w 2085"/>
              <a:gd name="T3" fmla="*/ 2147483647 h 1146"/>
              <a:gd name="T4" fmla="*/ 2147483647 w 2085"/>
              <a:gd name="T5" fmla="*/ 0 h 1146"/>
              <a:gd name="T6" fmla="*/ 0 w 2085"/>
              <a:gd name="T7" fmla="*/ 0 h 1146"/>
              <a:gd name="T8" fmla="*/ 0 w 2085"/>
              <a:gd name="T9" fmla="*/ 2147483647 h 1146"/>
              <a:gd name="T10" fmla="*/ 2147483647 w 2085"/>
              <a:gd name="T11" fmla="*/ 2147483647 h 1146"/>
              <a:gd name="T12" fmla="*/ 2147483647 w 2085"/>
              <a:gd name="T13" fmla="*/ 2147483647 h 1146"/>
              <a:gd name="T14" fmla="*/ 2147483647 w 2085"/>
              <a:gd name="T15" fmla="*/ 2147483647 h 1146"/>
              <a:gd name="T16" fmla="*/ 2147483647 w 2085"/>
              <a:gd name="T17" fmla="*/ 2147483647 h 1146"/>
              <a:gd name="T18" fmla="*/ 2147483647 w 2085"/>
              <a:gd name="T19" fmla="*/ 0 h 1146"/>
              <a:gd name="T20" fmla="*/ 2147483647 w 2085"/>
              <a:gd name="T21" fmla="*/ 0 h 11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5"/>
              <a:gd name="T34" fmla="*/ 0 h 1146"/>
              <a:gd name="T35" fmla="*/ 2085 w 2085"/>
              <a:gd name="T36" fmla="*/ 1146 h 11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cs typeface="+mn-cs"/>
              </a:rPr>
              <a:t>Разработка в не менее 10% школ с низкими результатами обучения </a:t>
            </a:r>
            <a:endParaRPr lang="ru-RU" sz="1050" kern="0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cs typeface="+mn-cs"/>
              </a:rPr>
              <a:t>и в </a:t>
            </a:r>
            <a:r>
              <a:rPr lang="ru-RU" sz="1050" kern="0" dirty="0">
                <a:cs typeface="+mn-cs"/>
              </a:rPr>
              <a:t>школах, функционирующих в неблагоприятных условиях  </a:t>
            </a:r>
            <a:endParaRPr lang="ru-RU" sz="1050" kern="0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cs typeface="+mn-cs"/>
              </a:rPr>
              <a:t>идентифицированных </a:t>
            </a:r>
            <a:r>
              <a:rPr lang="ru-RU" sz="1050" kern="0" dirty="0">
                <a:cs typeface="+mn-cs"/>
              </a:rPr>
              <a:t>согласно п.1 программ повышения качества </a:t>
            </a:r>
            <a:r>
              <a:rPr lang="ru-RU" sz="1050" kern="0" dirty="0">
                <a:cs typeface="+mn-cs"/>
              </a:rPr>
              <a:t> образования</a:t>
            </a:r>
            <a:endParaRPr lang="ru-RU" sz="1050" kern="0" dirty="0">
              <a:cs typeface="+mn-cs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3498850" y="5589588"/>
            <a:ext cx="5541963" cy="1223962"/>
          </a:xfrm>
          <a:custGeom>
            <a:avLst/>
            <a:gdLst>
              <a:gd name="T0" fmla="*/ 2147483647 w 2085"/>
              <a:gd name="T1" fmla="*/ 0 h 1146"/>
              <a:gd name="T2" fmla="*/ 2147483647 w 2085"/>
              <a:gd name="T3" fmla="*/ 2147483647 h 1146"/>
              <a:gd name="T4" fmla="*/ 2147483647 w 2085"/>
              <a:gd name="T5" fmla="*/ 0 h 1146"/>
              <a:gd name="T6" fmla="*/ 0 w 2085"/>
              <a:gd name="T7" fmla="*/ 0 h 1146"/>
              <a:gd name="T8" fmla="*/ 0 w 2085"/>
              <a:gd name="T9" fmla="*/ 2147483647 h 1146"/>
              <a:gd name="T10" fmla="*/ 2147483647 w 2085"/>
              <a:gd name="T11" fmla="*/ 2147483647 h 1146"/>
              <a:gd name="T12" fmla="*/ 2147483647 w 2085"/>
              <a:gd name="T13" fmla="*/ 2147483647 h 1146"/>
              <a:gd name="T14" fmla="*/ 2147483647 w 2085"/>
              <a:gd name="T15" fmla="*/ 2147483647 h 1146"/>
              <a:gd name="T16" fmla="*/ 2147483647 w 2085"/>
              <a:gd name="T17" fmla="*/ 2147483647 h 1146"/>
              <a:gd name="T18" fmla="*/ 2147483647 w 2085"/>
              <a:gd name="T19" fmla="*/ 0 h 1146"/>
              <a:gd name="T20" fmla="*/ 2147483647 w 2085"/>
              <a:gd name="T21" fmla="*/ 0 h 11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5"/>
              <a:gd name="T34" fmla="*/ 0 h 1146"/>
              <a:gd name="T35" fmla="*/ 2085 w 2085"/>
              <a:gd name="T36" fmla="*/ 1146 h 11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282F39"/>
                </a:solidFill>
                <a:cs typeface="+mn-cs"/>
              </a:rPr>
              <a:t>Реализация механизмов методической и консультационной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282F39"/>
                </a:solidFill>
                <a:cs typeface="+mn-cs"/>
              </a:rPr>
              <a:t>школ с низкими результатами обучения и школ, </a:t>
            </a:r>
            <a:r>
              <a:rPr lang="ru-RU" sz="1050" kern="0" dirty="0">
                <a:solidFill>
                  <a:srgbClr val="282F39"/>
                </a:solidFill>
                <a:cs typeface="+mn-cs"/>
              </a:rPr>
              <a:t>функционирующих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282F39"/>
                </a:solidFill>
                <a:cs typeface="+mn-cs"/>
              </a:rPr>
              <a:t> </a:t>
            </a:r>
            <a:r>
              <a:rPr lang="ru-RU" sz="1050" kern="0" dirty="0">
                <a:solidFill>
                  <a:srgbClr val="282F39"/>
                </a:solidFill>
                <a:cs typeface="+mn-cs"/>
              </a:rPr>
              <a:t>в </a:t>
            </a:r>
            <a:r>
              <a:rPr lang="ru-RU" sz="1050" kern="0" dirty="0">
                <a:solidFill>
                  <a:srgbClr val="282F39"/>
                </a:solidFill>
                <a:cs typeface="+mn-cs"/>
              </a:rPr>
              <a:t>неблагоприятных </a:t>
            </a:r>
            <a:r>
              <a:rPr lang="ru-RU" sz="1050" kern="0" dirty="0">
                <a:solidFill>
                  <a:srgbClr val="282F39"/>
                </a:solidFill>
                <a:cs typeface="+mn-cs"/>
              </a:rPr>
              <a:t>социальных условиях…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база: </a:t>
            </a:r>
            <a:b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88900" y="1196975"/>
            <a:ext cx="49688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 Правительства Орловской области от 30 марта 2017 года № 127</a:t>
            </a:r>
            <a:b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региональной системе оценки качества образования Орловской области»;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Департамента образования Орловской области от 5 июня 2019 года № 939</a:t>
            </a:r>
            <a:b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организации поддержки школ, работающих со сложным контингентом в сложных социальных условиях и показывающих низкие образовательные результаты;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Департамента образования Орловской области от 12 декабря 2019 года № 1841 «Об утверждении Методики и инструментария для проведения идентификации школ с низкими результатами обучения и школ, функционирующих в</a:t>
            </a:r>
            <a:r>
              <a:rPr lang="ru-RU" alt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неблагоприятных социальных условиях»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b="1" u="sng">
                <a:solidFill>
                  <a:srgbClr val="245794"/>
                </a:solidFill>
                <a:ea typeface="Calibri" pitchFamily="34" charset="0"/>
                <a:cs typeface="Times New Roman" pitchFamily="18" charset="0"/>
              </a:rPr>
              <a:t>Сайт:</a:t>
            </a:r>
            <a:r>
              <a:rPr lang="en-US" altLang="ru-RU" sz="1600" b="1" u="sng">
                <a:solidFill>
                  <a:srgbClr val="245794"/>
                </a:solidFill>
                <a:ea typeface="Calibri" pitchFamily="34" charset="0"/>
                <a:cs typeface="Times New Roman" pitchFamily="18" charset="0"/>
                <a:hlinkClick r:id="rId6"/>
              </a:rPr>
              <a:t>http://www.orcoko.ru/</a:t>
            </a:r>
            <a:r>
              <a:rPr lang="ru-RU" altLang="ru-RU" sz="1600" b="1" u="sng">
                <a:solidFill>
                  <a:srgbClr val="245794"/>
                </a:solidFill>
                <a:ea typeface="Calibri" pitchFamily="34" charset="0"/>
                <a:cs typeface="Times New Roman" pitchFamily="18" charset="0"/>
              </a:rPr>
              <a:t> </a:t>
            </a:r>
            <a:br>
              <a:rPr lang="ru-RU" altLang="ru-RU" sz="1600" b="1" u="sng">
                <a:solidFill>
                  <a:srgbClr val="245794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5EA4"/>
                </a:solidFill>
                <a:ea typeface="Calibri" pitchFamily="34" charset="0"/>
                <a:cs typeface="Times New Roman" pitchFamily="18" charset="0"/>
              </a:rPr>
              <a:t>Раздел «НОКО» – Раздел «</a:t>
            </a:r>
            <a:r>
              <a:rPr lang="ru-RU" altLang="ru-RU" sz="1600" b="1">
                <a:hlinkClick r:id="rId7" tooltip="Распорядительные и нормативные документы"/>
              </a:rPr>
              <a:t>Распорядительные и нормативные документы</a:t>
            </a:r>
            <a:r>
              <a:rPr lang="ru-RU" altLang="ru-RU" sz="1600" b="1">
                <a:solidFill>
                  <a:srgbClr val="005EA4"/>
                </a:solidFill>
              </a:rPr>
              <a:t>»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t="29808" r="36607" b="15714"/>
          <a:stretch>
            <a:fillRect/>
          </a:stretch>
        </p:blipFill>
        <p:spPr bwMode="auto">
          <a:xfrm>
            <a:off x="6729413" y="1441450"/>
            <a:ext cx="21939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5223">
            <a:off x="5429250" y="2217738"/>
            <a:ext cx="222408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7" t="13460" r="25571" b="9999"/>
          <a:stretch>
            <a:fillRect/>
          </a:stretch>
        </p:blipFill>
        <p:spPr bwMode="auto">
          <a:xfrm rot="1427998">
            <a:off x="6454775" y="3270250"/>
            <a:ext cx="21050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Характеристика участников </a:t>
            </a:r>
            <a:endParaRPr lang="en-US" altLang="ru-RU" sz="2600" b="1" smtClean="0">
              <a:solidFill>
                <a:srgbClr val="FFFFFF"/>
              </a:solidFill>
              <a:latin typeface="Times New Roman" pitchFamily="18" charset="0"/>
              <a:ea typeface="Noto Sans"/>
              <a:cs typeface="Times New Roman" pitchFamily="18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8038" y="1628775"/>
            <a:ext cx="2447925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2019 год</a:t>
            </a:r>
          </a:p>
          <a:p>
            <a:pPr algn="ctr">
              <a:defRPr/>
            </a:pPr>
            <a:r>
              <a:rPr lang="ru-RU" sz="5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344</a:t>
            </a:r>
            <a:endParaRPr lang="ru-RU" sz="3200" b="1" dirty="0">
              <a:ln w="18000">
                <a:noFill/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общеобразовательных</a:t>
            </a:r>
          </a:p>
          <a:p>
            <a:pPr algn="ctr">
              <a:defRPr/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организаций</a:t>
            </a:r>
          </a:p>
          <a:p>
            <a:pPr algn="ctr">
              <a:defRPr/>
            </a:pPr>
            <a:r>
              <a:rPr lang="ru-RU" sz="5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27</a:t>
            </a:r>
          </a:p>
          <a:p>
            <a:pPr algn="ctr">
              <a:defRPr/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муниципальных образований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5580063" y="1162050"/>
            <a:ext cx="3816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лицеи, гимназии и школы</a:t>
            </a:r>
            <a:br>
              <a:rPr lang="ru-RU" altLang="ru-RU" sz="1600">
                <a:solidFill>
                  <a:schemeClr val="tx2"/>
                </a:solidFill>
              </a:rPr>
            </a:br>
            <a:r>
              <a:rPr lang="ru-RU" altLang="ru-RU" sz="1600">
                <a:solidFill>
                  <a:schemeClr val="tx2"/>
                </a:solidFill>
              </a:rPr>
              <a:t>    с  углубленным изучением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          отдельных учебных предметов</a:t>
            </a:r>
          </a:p>
        </p:txBody>
      </p:sp>
      <p:sp>
        <p:nvSpPr>
          <p:cNvPr id="16392" name="Прямоугольник 15"/>
          <p:cNvSpPr>
            <a:spLocks noChangeArrowheads="1"/>
          </p:cNvSpPr>
          <p:nvPr/>
        </p:nvSpPr>
        <p:spPr bwMode="auto">
          <a:xfrm>
            <a:off x="6875463" y="3148013"/>
            <a:ext cx="23526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основные общеобразовательные школы</a:t>
            </a:r>
          </a:p>
        </p:txBody>
      </p:sp>
      <p:sp>
        <p:nvSpPr>
          <p:cNvPr id="16393" name="Прямоугольник 17"/>
          <p:cNvSpPr>
            <a:spLocks noChangeArrowheads="1"/>
          </p:cNvSpPr>
          <p:nvPr/>
        </p:nvSpPr>
        <p:spPr bwMode="auto">
          <a:xfrm>
            <a:off x="6510338" y="1944688"/>
            <a:ext cx="25257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средние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   общеобразовательные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    школы</a:t>
            </a:r>
          </a:p>
        </p:txBody>
      </p:sp>
      <p:sp>
        <p:nvSpPr>
          <p:cNvPr id="16394" name="Прямоугольник 21"/>
          <p:cNvSpPr>
            <a:spLocks noChangeArrowheads="1"/>
          </p:cNvSpPr>
          <p:nvPr/>
        </p:nvSpPr>
        <p:spPr bwMode="auto">
          <a:xfrm>
            <a:off x="481013" y="1274763"/>
            <a:ext cx="28067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городские общеобразовательные    .       </a:t>
            </a:r>
          </a:p>
          <a:p>
            <a:pPr algn="r"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 организации          .</a:t>
            </a:r>
          </a:p>
        </p:txBody>
      </p:sp>
      <p:sp>
        <p:nvSpPr>
          <p:cNvPr id="16395" name="Прямоугольник 22"/>
          <p:cNvSpPr>
            <a:spLocks noChangeArrowheads="1"/>
          </p:cNvSpPr>
          <p:nvPr/>
        </p:nvSpPr>
        <p:spPr bwMode="auto">
          <a:xfrm>
            <a:off x="-258763" y="2924175"/>
            <a:ext cx="24495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600">
                <a:solidFill>
                  <a:schemeClr val="tx2"/>
                </a:solidFill>
              </a:rPr>
              <a:t>сельские общеобразовательные организации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-134066" y="4264718"/>
          <a:ext cx="4219932" cy="228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/>
        </p:nvGraphicFramePr>
        <p:xfrm>
          <a:off x="5004048" y="3717920"/>
          <a:ext cx="4032448" cy="295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Арка 1"/>
          <p:cNvSpPr/>
          <p:nvPr/>
        </p:nvSpPr>
        <p:spPr>
          <a:xfrm rot="16200000">
            <a:off x="2265363" y="1222375"/>
            <a:ext cx="4368800" cy="4368800"/>
          </a:xfrm>
          <a:prstGeom prst="blockArc">
            <a:avLst>
              <a:gd name="adj1" fmla="val 14284192"/>
              <a:gd name="adj2" fmla="val 38532"/>
              <a:gd name="adj3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-3840000">
            <a:off x="2675732" y="2313781"/>
            <a:ext cx="0" cy="379413"/>
          </a:xfrm>
          <a:prstGeom prst="line">
            <a:avLst/>
          </a:prstGeom>
          <a:ln w="38100">
            <a:solidFill>
              <a:srgbClr val="003B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20172602">
            <a:off x="2882900" y="1357313"/>
            <a:ext cx="11334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69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1870869" y="3126582"/>
            <a:ext cx="1133475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275</a:t>
            </a:r>
          </a:p>
        </p:txBody>
      </p:sp>
      <p:sp>
        <p:nvSpPr>
          <p:cNvPr id="33" name="Арка 32"/>
          <p:cNvSpPr/>
          <p:nvPr/>
        </p:nvSpPr>
        <p:spPr>
          <a:xfrm rot="5400000" flipH="1">
            <a:off x="2474913" y="1220788"/>
            <a:ext cx="4368800" cy="4368800"/>
          </a:xfrm>
          <a:prstGeom prst="blockArc">
            <a:avLst>
              <a:gd name="adj1" fmla="val 14284192"/>
              <a:gd name="adj2" fmla="val 38532"/>
              <a:gd name="adj3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14753">
            <a:off x="4722813" y="1208088"/>
            <a:ext cx="1131887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27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2220000">
            <a:off x="5840413" y="1617663"/>
            <a:ext cx="0" cy="379412"/>
          </a:xfrm>
          <a:prstGeom prst="line">
            <a:avLst/>
          </a:prstGeom>
          <a:ln w="38100">
            <a:solidFill>
              <a:srgbClr val="003B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3575085">
            <a:off x="5843588" y="2116138"/>
            <a:ext cx="1131887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204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4860000">
            <a:off x="6618288" y="2928937"/>
            <a:ext cx="0" cy="377825"/>
          </a:xfrm>
          <a:prstGeom prst="line">
            <a:avLst/>
          </a:prstGeom>
          <a:ln w="38100">
            <a:solidFill>
              <a:srgbClr val="003B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6173955">
            <a:off x="6063456" y="3493294"/>
            <a:ext cx="11318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113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33888" y="1222375"/>
            <a:ext cx="212725" cy="379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40250" y="1220788"/>
            <a:ext cx="0" cy="377825"/>
          </a:xfrm>
          <a:prstGeom prst="line">
            <a:avLst/>
          </a:prstGeom>
          <a:ln w="38100">
            <a:solidFill>
              <a:srgbClr val="003B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Исследования по группам качества подготовки обучающихся</a:t>
            </a:r>
            <a:endParaRPr lang="en-US" altLang="ru-RU" sz="2600" b="1" smtClean="0">
              <a:solidFill>
                <a:srgbClr val="FFFFFF"/>
              </a:solidFill>
              <a:latin typeface="Times New Roman" pitchFamily="18" charset="0"/>
              <a:ea typeface="Noto Sans"/>
              <a:cs typeface="Times New Roman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61056" y="4652144"/>
          <a:ext cx="478700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1628775"/>
          <a:ext cx="4681536" cy="2906734"/>
        </p:xfrm>
        <a:graphic>
          <a:graphicData uri="http://schemas.openxmlformats.org/drawingml/2006/table">
            <a:tbl>
              <a:tblPr/>
              <a:tblGrid>
                <a:gridCol w="563338"/>
                <a:gridCol w="661064"/>
                <a:gridCol w="2880946"/>
                <a:gridCol w="576188"/>
              </a:tblGrid>
              <a:tr h="1862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группы качества РПД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РПД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Характеристика группы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ОО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3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 50 %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сельские общеобразовательные школы численностью обучающихся более 100 человек, показывающие результаты обучения существенно ниже средних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6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 50 %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городские общеобразовательные школы численностью обучающихся более 100 человек, показывающие результаты обучения существенно ниже средних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6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 50 %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общеобразовательные школы численностью обучающихся менее 100 человек, показывающие результаты обучения существенно ниже средних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50 % до 53 %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сельские общеобразовательные школы численностью обучающихся более 100 человек, демонстрирующие результаты обучения близкие к средним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50 % до 53 %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городские общеобразовательные школы численностью обучающихся более 100 человек,  демонстрирующие результаты обучения близкие к средним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50 % до 53 %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общеобразовательные школы численностью обучающихся менее 100 человек,  демонстрирующие результаты обучения близкие к средним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53 % до 60 %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сельские общеобразовательные школы численностью обучающихся более 100 человек,  демонстрирующие уровень подготовки выпускников выше среднего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5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53 % до 60 %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городские общеобразовательные школы численностью обучающихся более 100 человек, демонстрирующие уровень подготовки выпускников выше среднего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53 % до 60 %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общеобразовательные школы численностью обучающихся менее 100 человек, демонстрирующие уровень подготовки выпускников выше среднего по региону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60 % 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сельские общеобразовательные школы численностью обучающихся более 100 человек, демонстрирующие высокий уровень подготовки выпускников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60 % 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городские общеобразовательные школы численностью обучающихся более 100 человек, демонстрирующие высокий уровень подготовки выпускников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5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60 % 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общеобразовательные школы численностью обучающихся менее 100 человек, демонстрирующие высокий уровень подготовки выпускников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3399" marR="3399" marT="3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92725" y="1628775"/>
          <a:ext cx="3600450" cy="5029327"/>
        </p:xfrm>
        <a:graphic>
          <a:graphicData uri="http://schemas.openxmlformats.org/drawingml/2006/table">
            <a:tbl>
              <a:tblPr/>
              <a:tblGrid>
                <a:gridCol w="1946275"/>
                <a:gridCol w="873125"/>
                <a:gridCol w="781050"/>
              </a:tblGrid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образований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ОО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индекс РПД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Болховский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Ливны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53,73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Мценск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Орел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Глазуновский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Должанский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Залегощенский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Знаменский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Колпнянский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Корсаковский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60,37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Краснозоренский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Кромской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Ливенский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Малоархангельский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Мценский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Новодеревеньковский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Новосильский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ОО, подведомственные Департаменту образования Орловской области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Свердловский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Сосковский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Троснянский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Урицкий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Хотынецкий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Шаблыкинский район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53,73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91" marR="469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17608" name="Прямоугольник 3"/>
          <p:cNvSpPr>
            <a:spLocks noChangeArrowheads="1"/>
          </p:cNvSpPr>
          <p:nvPr/>
        </p:nvSpPr>
        <p:spPr bwMode="auto">
          <a:xfrm>
            <a:off x="468313" y="1208088"/>
            <a:ext cx="457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100" b="1">
                <a:solidFill>
                  <a:srgbClr val="005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ОО Орловской области </a:t>
            </a:r>
            <a:br>
              <a:rPr lang="ru-RU" altLang="ru-RU" sz="1100" b="1">
                <a:solidFill>
                  <a:srgbClr val="005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100" b="1">
                <a:solidFill>
                  <a:srgbClr val="005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группам в соответствии с индексом РПД </a:t>
            </a:r>
            <a:endParaRPr lang="ru-RU" altLang="ru-RU" sz="1100" b="1">
              <a:solidFill>
                <a:srgbClr val="005EA4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609" name="Прямоугольник 5"/>
          <p:cNvSpPr>
            <a:spLocks noChangeArrowheads="1"/>
          </p:cNvSpPr>
          <p:nvPr/>
        </p:nvSpPr>
        <p:spPr bwMode="auto">
          <a:xfrm>
            <a:off x="5292725" y="1193800"/>
            <a:ext cx="3827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005EA4"/>
                </a:solidFill>
                <a:latin typeface="Times New Roman" pitchFamily="18" charset="0"/>
              </a:rPr>
              <a:t>Значения среднего индекса РПД в разрезе муниципальных образований Орловской области</a:t>
            </a:r>
            <a:endParaRPr lang="ru-RU" altLang="ru-RU" sz="1100" b="1">
              <a:solidFill>
                <a:srgbClr val="005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Исследования по группам социального благополучия</a:t>
            </a:r>
            <a:endParaRPr lang="en-US" altLang="ru-RU" sz="2600" b="1" smtClean="0">
              <a:solidFill>
                <a:srgbClr val="FFFFFF"/>
              </a:solidFill>
              <a:latin typeface="Times New Roman" pitchFamily="18" charset="0"/>
              <a:ea typeface="Noto Sans"/>
              <a:cs typeface="Times New Roman" pitchFamily="18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468313" y="1208088"/>
            <a:ext cx="457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100" b="1">
                <a:solidFill>
                  <a:srgbClr val="005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ОО Орловской области </a:t>
            </a:r>
            <a:br>
              <a:rPr lang="ru-RU" altLang="ru-RU" sz="1100" b="1">
                <a:solidFill>
                  <a:srgbClr val="005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100" b="1">
                <a:solidFill>
                  <a:srgbClr val="005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группам в соответствии с индексом СБШ </a:t>
            </a:r>
            <a:endParaRPr lang="ru-RU" altLang="ru-RU" sz="1100" b="1">
              <a:solidFill>
                <a:srgbClr val="005EA4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5292725" y="1193800"/>
            <a:ext cx="3827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005EA4"/>
                </a:solidFill>
                <a:latin typeface="Times New Roman" pitchFamily="18" charset="0"/>
              </a:rPr>
              <a:t>Значения среднего индекса РПД в разрезе муниципальных образований Орловской области</a:t>
            </a:r>
            <a:endParaRPr lang="ru-RU" altLang="ru-RU" sz="1100" b="1">
              <a:solidFill>
                <a:srgbClr val="005EA4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6563" y="1690688"/>
          <a:ext cx="4422775" cy="2757932"/>
        </p:xfrm>
        <a:graphic>
          <a:graphicData uri="http://schemas.openxmlformats.org/drawingml/2006/table">
            <a:tbl>
              <a:tblPr/>
              <a:tblGrid>
                <a:gridCol w="990600"/>
                <a:gridCol w="1593850"/>
                <a:gridCol w="981075"/>
                <a:gridCol w="857250"/>
              </a:tblGrid>
              <a:tr h="525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группы по уровню СБШ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СБШ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ОО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44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3,49%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30 % до 40 %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9,88%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40 % до 45 %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10,47%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45 % до 50 %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7,27%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50 % до 55 %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13,08%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55 % до 60 %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60 % до 65 %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13,37%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07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65 % до 70 %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8,14%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70 % до 75 %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75 % до 80 %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7,27%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80 % до100 %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11213" y="4648271"/>
          <a:ext cx="4448819" cy="183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19700" y="1625600"/>
          <a:ext cx="3636963" cy="4703191"/>
        </p:xfrm>
        <a:graphic>
          <a:graphicData uri="http://schemas.openxmlformats.org/drawingml/2006/table">
            <a:tbl>
              <a:tblPr/>
              <a:tblGrid>
                <a:gridCol w="2139950"/>
                <a:gridCol w="850900"/>
                <a:gridCol w="646113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образований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индекс СБШ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Залегощенский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Сосковский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Новодеревеньковский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Новосильский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Урицкий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Ливенский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Колпнянский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Кромской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Болховский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Малоархангельский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Глазуновский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Краснозоренский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Троснянский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Свердловский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Хотынецкий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Шаблыкинский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ОО, подведомственные Департаменту образования Орловской области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Мценский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Должанский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Знаменский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Ливны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Корсаковский район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Мценск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Орел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65" marR="435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Исследования по группам эффективности деятельности</a:t>
            </a:r>
            <a:endParaRPr lang="en-US" altLang="ru-RU" sz="2600" b="1" smtClean="0">
              <a:solidFill>
                <a:srgbClr val="FFFFFF"/>
              </a:solidFill>
              <a:latin typeface="Times New Roman" pitchFamily="18" charset="0"/>
              <a:ea typeface="Noto Sans"/>
              <a:cs typeface="Times New Roman" pitchFamily="18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416050"/>
          <a:ext cx="4824411" cy="2867329"/>
        </p:xfrm>
        <a:graphic>
          <a:graphicData uri="http://schemas.openxmlformats.org/drawingml/2006/table">
            <a:tbl>
              <a:tblPr/>
              <a:tblGrid>
                <a:gridCol w="418000"/>
                <a:gridCol w="590086"/>
                <a:gridCol w="648055"/>
                <a:gridCol w="576049"/>
                <a:gridCol w="2592221"/>
              </a:tblGrid>
              <a:tr h="3714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5EA4"/>
                          </a:solidFill>
                          <a:effectLst/>
                          <a:latin typeface="Times New Roman"/>
                        </a:rPr>
                        <a:t>Критерии </a:t>
                      </a:r>
                      <a:r>
                        <a:rPr lang="ru-RU" sz="1200" b="1" i="0" u="none" strike="noStrike" dirty="0">
                          <a:solidFill>
                            <a:srgbClr val="005EA4"/>
                          </a:solidFill>
                          <a:effectLst/>
                          <a:latin typeface="Times New Roman"/>
                        </a:rPr>
                        <a:t>распределения школ Орловской области </a:t>
                      </a:r>
                      <a:r>
                        <a:rPr lang="ru-RU" sz="1200" b="1" i="0" u="none" strike="noStrike" dirty="0" smtClean="0">
                          <a:solidFill>
                            <a:srgbClr val="005EA4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200" b="1" i="0" u="none" strike="noStrike" dirty="0" smtClean="0">
                          <a:solidFill>
                            <a:srgbClr val="005EA4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5EA4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1" i="0" u="none" strike="noStrike" dirty="0">
                          <a:solidFill>
                            <a:srgbClr val="005EA4"/>
                          </a:solidFill>
                          <a:effectLst/>
                          <a:latin typeface="Times New Roman"/>
                        </a:rPr>
                        <a:t>группам эффективности  </a:t>
                      </a:r>
                    </a:p>
                  </a:txBody>
                  <a:tcPr marL="5780" marR="5780" marT="5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качества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ИСБ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ОО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Характеристика группы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1группа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 по 3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 по 5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Школы с низкими результатами обучения, функционирующие в сложных социальных условиях</a:t>
                      </a:r>
                    </a:p>
                  </a:txBody>
                  <a:tcPr marL="5780" marR="5780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4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группа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 по 3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6 по 11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Несправляющиеся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- школы с относительно высоким уровнем социального благополучия, имеющие индекс РПД ниже среднего по региону</a:t>
                      </a:r>
                    </a:p>
                  </a:txBody>
                  <a:tcPr marL="5780" marR="5780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93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группа 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10 по 12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 по 3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"Эффективные" - школы, способные преодолевать заданные ограничения и демонстрировать результаты выше предписываемых им установленных параметров модели</a:t>
                      </a:r>
                    </a:p>
                  </a:txBody>
                  <a:tcPr marL="5780" marR="5780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93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группа 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10 по 12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7 по 11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"Благополучные" - школы, работающие в благоприятных социальных условиях, выпускники которых в большинстве своем демонстрируют уровень подготовки выше среднего по региону.</a:t>
                      </a:r>
                    </a:p>
                  </a:txBody>
                  <a:tcPr marL="5780" marR="5780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7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группа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4 по 9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 по 11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indent="0"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Школы, демонстрирующие результаты средние и выше средних  по региону в соответствии со своим коридором возможностей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10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10 по 12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4 по 6</a:t>
                      </a:r>
                    </a:p>
                  </a:txBody>
                  <a:tcPr marL="5780" marR="5780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50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429000"/>
            <a:ext cx="44799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10" name="AutoShape 2" descr="Школа — центр социу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95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24495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2" name="Picture 7" descr="Imagen de Людмила en картинки детям | Imagenes de niños felices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48225"/>
            <a:ext cx="28130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Исследования по группам эффективности деятельности в разрезе муниципальных образований Орловской области</a:t>
            </a:r>
            <a:endParaRPr lang="en-US" altLang="ru-RU" sz="2600" b="1" smtClean="0">
              <a:solidFill>
                <a:srgbClr val="FFFFFF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220788"/>
          <a:ext cx="4824412" cy="5386391"/>
        </p:xfrm>
        <a:graphic>
          <a:graphicData uri="http://schemas.openxmlformats.org/drawingml/2006/table">
            <a:tbl>
              <a:tblPr/>
              <a:tblGrid>
                <a:gridCol w="1051309"/>
                <a:gridCol w="676839"/>
                <a:gridCol w="576049"/>
                <a:gridCol w="648056"/>
                <a:gridCol w="576049"/>
                <a:gridCol w="625335"/>
                <a:gridCol w="670775"/>
              </a:tblGrid>
              <a:tr h="1128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муниципальных образований, государственных, частных общеобразовательных организаций </a:t>
                      </a:r>
                    </a:p>
                  </a:txBody>
                  <a:tcPr marL="4009" marR="4009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участников исследования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I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II. 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III. 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IV. 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Группа V. 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Болховский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Верховский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Ливны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Мценск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Орел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Глазуновский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Дмитровский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Должанский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Залегощенский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Знаменский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Колпнянский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Корсаковский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Краснозоренский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Кромской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Ливенский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Малоархангельский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Мценский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Новодеревеньковский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Новосильский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17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подведомственные Департаменту образования Орловской области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Орловский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Покровский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Сосковский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Троснянский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Урицкий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Хотынецкий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9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Шаблыкинский район</a:t>
                      </a:r>
                    </a:p>
                  </a:txBody>
                  <a:tcPr marL="4009" marR="4009" marT="4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9" marR="4009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932039" y="1202330"/>
          <a:ext cx="4050133" cy="550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7" t="22458" r="5949" b="28523"/>
          <a:stretch>
            <a:fillRect/>
          </a:stretch>
        </p:blipFill>
        <p:spPr bwMode="auto">
          <a:xfrm rot="-1157002">
            <a:off x="8040688" y="1327150"/>
            <a:ext cx="12842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147638" y="2795588"/>
            <a:ext cx="3344862" cy="2928937"/>
            <a:chOff x="4308263" y="1974495"/>
            <a:chExt cx="3389211" cy="3117334"/>
          </a:xfrm>
        </p:grpSpPr>
        <p:sp>
          <p:nvSpPr>
            <p:cNvPr id="17" name="Rectangle 17">
              <a:extLst/>
            </p:cNvPr>
            <p:cNvSpPr/>
            <p:nvPr/>
          </p:nvSpPr>
          <p:spPr>
            <a:xfrm>
              <a:off x="7118397" y="2550652"/>
              <a:ext cx="387661" cy="9698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grpSp>
          <p:nvGrpSpPr>
            <p:cNvPr id="21538" name="Group 13"/>
            <p:cNvGrpSpPr>
              <a:grpSpLocks/>
            </p:cNvGrpSpPr>
            <p:nvPr/>
          </p:nvGrpSpPr>
          <p:grpSpPr bwMode="auto">
            <a:xfrm rot="10800000">
              <a:off x="5800723" y="3140820"/>
              <a:ext cx="1896751" cy="1756652"/>
              <a:chOff x="6784763" y="2169880"/>
              <a:chExt cx="1896751" cy="1756652"/>
            </a:xfrm>
          </p:grpSpPr>
          <p:sp>
            <p:nvSpPr>
              <p:cNvPr id="25" name="Rectangle 14">
                <a:extLst/>
              </p:cNvPr>
              <p:cNvSpPr/>
              <p:nvPr/>
            </p:nvSpPr>
            <p:spPr>
              <a:xfrm rot="16200000">
                <a:off x="7825019" y="1698836"/>
                <a:ext cx="388611" cy="13238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rrow: Left 1">
                <a:extLst/>
              </p:cNvPr>
              <p:cNvSpPr/>
              <p:nvPr/>
            </p:nvSpPr>
            <p:spPr>
              <a:xfrm rot="5400000" flipH="1">
                <a:off x="6292215" y="2660767"/>
                <a:ext cx="1757197" cy="775320"/>
              </a:xfrm>
              <a:custGeom>
                <a:avLst/>
                <a:gdLst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31051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812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22123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32209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0" h="137160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39" name="Group 2"/>
            <p:cNvGrpSpPr>
              <a:grpSpLocks/>
            </p:cNvGrpSpPr>
            <p:nvPr/>
          </p:nvGrpSpPr>
          <p:grpSpPr bwMode="auto">
            <a:xfrm rot="-5400000">
              <a:off x="4550228" y="3382088"/>
              <a:ext cx="1662830" cy="1756652"/>
              <a:chOff x="6784763" y="2169880"/>
              <a:chExt cx="1662830" cy="1756652"/>
            </a:xfrm>
          </p:grpSpPr>
          <p:sp>
            <p:nvSpPr>
              <p:cNvPr id="23" name="Rectangle 10">
                <a:extLst/>
              </p:cNvPr>
              <p:cNvSpPr/>
              <p:nvPr/>
            </p:nvSpPr>
            <p:spPr>
              <a:xfrm rot="16200000">
                <a:off x="7708652" y="1820040"/>
                <a:ext cx="389269" cy="108811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rrow: Left 1">
                <a:extLst/>
              </p:cNvPr>
              <p:cNvSpPr/>
              <p:nvPr/>
            </p:nvSpPr>
            <p:spPr>
              <a:xfrm rot="5400000" flipH="1">
                <a:off x="6295951" y="2659961"/>
                <a:ext cx="1756534" cy="775533"/>
              </a:xfrm>
              <a:custGeom>
                <a:avLst/>
                <a:gdLst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31051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812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22123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32209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0" h="137160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Rectangle 8">
              <a:extLst/>
            </p:cNvPr>
            <p:cNvSpPr/>
            <p:nvPr/>
          </p:nvSpPr>
          <p:spPr>
            <a:xfrm rot="16200000">
              <a:off x="5343693" y="1706014"/>
              <a:ext cx="388611" cy="13141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21" name="Arrow: Left 1">
              <a:extLst/>
            </p:cNvPr>
            <p:cNvSpPr/>
            <p:nvPr/>
          </p:nvSpPr>
          <p:spPr>
            <a:xfrm rot="10800000" flipH="1">
              <a:off x="5752739" y="1974495"/>
              <a:ext cx="1756535" cy="775531"/>
            </a:xfrm>
            <a:custGeom>
              <a:avLst/>
              <a:gdLst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31051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812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22123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32209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50" h="137160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22" name="Arrow: Left 1">
              <a:extLst/>
            </p:cNvPr>
            <p:cNvSpPr/>
            <p:nvPr/>
          </p:nvSpPr>
          <p:spPr>
            <a:xfrm rot="5400000" flipH="1">
              <a:off x="3817325" y="2659738"/>
              <a:ext cx="1757197" cy="775320"/>
            </a:xfrm>
            <a:custGeom>
              <a:avLst/>
              <a:gdLst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31051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812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22123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32209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50" h="137160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1510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Вектор развития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150" y="4318000"/>
            <a:ext cx="1090613" cy="866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Noto Sans"/>
              </a:rPr>
              <a:t>Школы, </a:t>
            </a:r>
            <a:r>
              <a:rPr lang="ru-RU" sz="900" b="1" dirty="0">
                <a:solidFill>
                  <a:schemeClr val="tx2"/>
                </a:solidFill>
                <a:latin typeface="Noto Sans"/>
              </a:rPr>
              <a:t>показываю-</a:t>
            </a:r>
            <a:r>
              <a:rPr lang="ru-RU" sz="900" b="1" dirty="0" err="1">
                <a:solidFill>
                  <a:schemeClr val="tx2"/>
                </a:solidFill>
                <a:latin typeface="Noto Sans"/>
              </a:rPr>
              <a:t>щие</a:t>
            </a:r>
            <a:r>
              <a:rPr lang="ru-RU" sz="900" b="1" dirty="0">
                <a:solidFill>
                  <a:schemeClr val="tx2"/>
                </a:solidFill>
                <a:latin typeface="Noto Sans"/>
              </a:rPr>
              <a:t> </a:t>
            </a:r>
            <a:r>
              <a:rPr lang="ru-RU" sz="900" b="1" dirty="0">
                <a:solidFill>
                  <a:schemeClr val="tx2"/>
                </a:solidFill>
                <a:latin typeface="Noto Sans"/>
              </a:rPr>
              <a:t>высокие результаты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sp>
        <p:nvSpPr>
          <p:cNvPr id="10" name="Скругленный прямоугольник 9">
            <a:hlinkClick r:id="rId7" action="ppaction://hlinkfile"/>
          </p:cNvPr>
          <p:cNvSpPr/>
          <p:nvPr/>
        </p:nvSpPr>
        <p:spPr>
          <a:xfrm>
            <a:off x="611188" y="3344863"/>
            <a:ext cx="1258887" cy="968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Noto Sans"/>
              </a:rPr>
              <a:t>Школы, показывающие низкие результаты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8163" y="3338513"/>
            <a:ext cx="1179512" cy="9747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tx2"/>
              </a:solidFill>
              <a:latin typeface="Noto San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Noto Sans"/>
              </a:rPr>
              <a:t>Региональные органы управления образования</a:t>
            </a:r>
            <a:endParaRPr lang="ru-RU" sz="900" b="1" dirty="0">
              <a:solidFill>
                <a:schemeClr val="tx2"/>
              </a:solidFill>
              <a:latin typeface="Noto San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30" name="Rectangle 38">
            <a:extLst/>
          </p:cNvPr>
          <p:cNvSpPr/>
          <p:nvPr/>
        </p:nvSpPr>
        <p:spPr>
          <a:xfrm>
            <a:off x="134938" y="5545138"/>
            <a:ext cx="1557337" cy="12684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21516" name="TextBox 39"/>
          <p:cNvSpPr txBox="1">
            <a:spLocks noChangeArrowheads="1"/>
          </p:cNvSpPr>
          <p:nvPr/>
        </p:nvSpPr>
        <p:spPr bwMode="auto">
          <a:xfrm>
            <a:off x="107950" y="5516563"/>
            <a:ext cx="16748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Разработка программ  поддержки школ</a:t>
            </a:r>
          </a:p>
          <a:p>
            <a:pPr>
              <a:buFontTx/>
              <a:buChar char="•"/>
            </a:pPr>
            <a:r>
              <a:rPr lang="ru-RU" altLang="ru-RU" sz="900">
                <a:latin typeface="Noto Sans"/>
              </a:rPr>
              <a:t>Координация взаимодействия школ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Обеспечение недостающими ресурсами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Контроль реализации дорожной карты</a:t>
            </a:r>
          </a:p>
        </p:txBody>
      </p:sp>
      <p:sp>
        <p:nvSpPr>
          <p:cNvPr id="32" name="Rectangle 40">
            <a:extLst/>
          </p:cNvPr>
          <p:cNvSpPr/>
          <p:nvPr/>
        </p:nvSpPr>
        <p:spPr>
          <a:xfrm flipH="1">
            <a:off x="46038" y="5564188"/>
            <a:ext cx="88900" cy="1249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36" name="Rectangle 45">
            <a:extLst/>
          </p:cNvPr>
          <p:cNvSpPr/>
          <p:nvPr/>
        </p:nvSpPr>
        <p:spPr>
          <a:xfrm>
            <a:off x="1716088" y="5526088"/>
            <a:ext cx="1946275" cy="1287462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1811338" y="5546725"/>
            <a:ext cx="183515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>
                <a:latin typeface="Noto Sans"/>
                <a:cs typeface="Arial" charset="0"/>
              </a:rPr>
              <a:t>Предоставление   недостающих ресурсов</a:t>
            </a:r>
          </a:p>
          <a:p>
            <a:pPr marL="63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>
                <a:latin typeface="Noto Sans"/>
                <a:cs typeface="Arial" charset="0"/>
              </a:rPr>
              <a:t>Экспертиза проектов, программ, диагностических материалов</a:t>
            </a:r>
          </a:p>
          <a:p>
            <a:pPr marL="63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>
                <a:latin typeface="Noto Sans"/>
                <a:cs typeface="Arial" charset="0"/>
              </a:rPr>
              <a:t>Консультирование школ с низкими результатами</a:t>
            </a:r>
          </a:p>
          <a:p>
            <a:pPr marL="63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>
                <a:latin typeface="Noto Sans"/>
                <a:cs typeface="Arial" charset="0"/>
              </a:rPr>
              <a:t>Стажировки для учителей школ с низкими результатами</a:t>
            </a:r>
          </a:p>
        </p:txBody>
      </p:sp>
      <p:sp>
        <p:nvSpPr>
          <p:cNvPr id="38" name="Rectangle 47">
            <a:extLst/>
          </p:cNvPr>
          <p:cNvSpPr/>
          <p:nvPr/>
        </p:nvSpPr>
        <p:spPr>
          <a:xfrm>
            <a:off x="1712913" y="5562600"/>
            <a:ext cx="95250" cy="1250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1188" y="4329113"/>
            <a:ext cx="1196975" cy="8826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tx2"/>
              </a:solidFill>
              <a:latin typeface="Noto San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>
                <a:solidFill>
                  <a:schemeClr val="tx2"/>
                </a:solidFill>
                <a:latin typeface="Noto Sans"/>
              </a:rPr>
              <a:t>Муниципаль-ные</a:t>
            </a:r>
            <a:r>
              <a:rPr lang="ru-RU" sz="900" b="1" dirty="0">
                <a:solidFill>
                  <a:schemeClr val="tx2"/>
                </a:solidFill>
                <a:latin typeface="Noto Sans"/>
              </a:rPr>
              <a:t> органы управления образования</a:t>
            </a:r>
            <a:endParaRPr lang="ru-RU" sz="900" b="1" dirty="0">
              <a:solidFill>
                <a:schemeClr val="tx2"/>
              </a:solidFill>
              <a:latin typeface="Noto San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2780928"/>
            <a:ext cx="5076056" cy="39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3" name="Прямоугольник 1"/>
          <p:cNvSpPr>
            <a:spLocks noChangeArrowheads="1"/>
          </p:cNvSpPr>
          <p:nvPr/>
        </p:nvSpPr>
        <p:spPr bwMode="auto">
          <a:xfrm>
            <a:off x="4133850" y="2967038"/>
            <a:ext cx="24749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>
                <a:solidFill>
                  <a:schemeClr val="bg1"/>
                </a:solidFill>
              </a:rPr>
              <a:t>Адресная поддержка группы школ, работающих в сложных  социальных условиях  на постоянной основе  - выравнивание ресурсных возможностей (оборудование, финансы, квалифицированные кадры)  </a:t>
            </a:r>
          </a:p>
        </p:txBody>
      </p:sp>
      <p:sp>
        <p:nvSpPr>
          <p:cNvPr id="21524" name="Прямоугольник 39"/>
          <p:cNvSpPr>
            <a:spLocks noChangeArrowheads="1"/>
          </p:cNvSpPr>
          <p:nvPr/>
        </p:nvSpPr>
        <p:spPr bwMode="auto">
          <a:xfrm>
            <a:off x="6797675" y="3527425"/>
            <a:ext cx="175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>
                <a:solidFill>
                  <a:schemeClr val="bg1"/>
                </a:solidFill>
              </a:rPr>
              <a:t>Поощрение школ, демонстрирующих высокую результативность</a:t>
            </a:r>
          </a:p>
        </p:txBody>
      </p:sp>
      <p:sp>
        <p:nvSpPr>
          <p:cNvPr id="21525" name="Прямоугольник 40"/>
          <p:cNvSpPr>
            <a:spLocks noChangeArrowheads="1"/>
          </p:cNvSpPr>
          <p:nvPr/>
        </p:nvSpPr>
        <p:spPr bwMode="auto">
          <a:xfrm>
            <a:off x="4829175" y="5275263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>
                <a:solidFill>
                  <a:schemeClr val="bg1"/>
                </a:solidFill>
              </a:rPr>
              <a:t>Поощрение эффективных школ </a:t>
            </a:r>
          </a:p>
        </p:txBody>
      </p:sp>
      <p:sp>
        <p:nvSpPr>
          <p:cNvPr id="21526" name="Прямоугольник 41"/>
          <p:cNvSpPr>
            <a:spLocks noChangeArrowheads="1"/>
          </p:cNvSpPr>
          <p:nvPr/>
        </p:nvSpPr>
        <p:spPr bwMode="auto">
          <a:xfrm>
            <a:off x="6797675" y="5059363"/>
            <a:ext cx="2232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400">
                <a:solidFill>
                  <a:schemeClr val="bg1"/>
                </a:solidFill>
              </a:rPr>
              <a:t>Адресные  программы  улучшения  результатов  неэффективных  школ  </a:t>
            </a:r>
            <a:br>
              <a:rPr lang="ru-RU" altLang="ru-RU" sz="1400">
                <a:solidFill>
                  <a:schemeClr val="bg1"/>
                </a:solidFill>
              </a:rPr>
            </a:br>
            <a:r>
              <a:rPr lang="ru-RU" altLang="ru-RU" sz="1400">
                <a:solidFill>
                  <a:schemeClr val="bg1"/>
                </a:solidFill>
              </a:rPr>
              <a:t>с контролируемыми сроками </a:t>
            </a:r>
            <a:br>
              <a:rPr lang="ru-RU" altLang="ru-RU" sz="1400">
                <a:solidFill>
                  <a:schemeClr val="bg1"/>
                </a:solidFill>
              </a:rPr>
            </a:br>
            <a:r>
              <a:rPr lang="ru-RU" altLang="ru-RU" sz="1400">
                <a:solidFill>
                  <a:schemeClr val="bg1"/>
                </a:solidFill>
              </a:rPr>
              <a:t>и результатами</a:t>
            </a:r>
          </a:p>
        </p:txBody>
      </p:sp>
      <p:sp>
        <p:nvSpPr>
          <p:cNvPr id="43" name="TextBox 43"/>
          <p:cNvSpPr txBox="1">
            <a:spLocks noChangeArrowheads="1"/>
          </p:cNvSpPr>
          <p:nvPr/>
        </p:nvSpPr>
        <p:spPr bwMode="auto">
          <a:xfrm>
            <a:off x="4848225" y="1125538"/>
            <a:ext cx="254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Arial" charset="0"/>
              </a:rPr>
              <a:t>Концептуальная идея</a:t>
            </a:r>
            <a:endParaRPr lang="ru-RU" b="1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816350" y="1411288"/>
            <a:ext cx="45005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Arial" charset="0"/>
              </a:rPr>
              <a:t>Изменить образовательные результаты</a:t>
            </a:r>
          </a:p>
          <a:p>
            <a:pPr algn="just" eaLnBrk="0" hangingPunct="0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Arial" charset="0"/>
              </a:rPr>
              <a:t>ш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Arial" charset="0"/>
              </a:rPr>
              <a:t>кол можно, если ликвидировать дефициты </a:t>
            </a:r>
            <a:br>
              <a:rPr lang="ru-RU" sz="1600" b="1" i="1" dirty="0">
                <a:solidFill>
                  <a:schemeClr val="tx2"/>
                </a:solidFill>
                <a:latin typeface="+mn-lt"/>
                <a:cs typeface="Arial" charset="0"/>
              </a:rPr>
            </a:br>
            <a:r>
              <a:rPr lang="ru-RU" sz="1600" b="1" i="1" dirty="0">
                <a:solidFill>
                  <a:schemeClr val="tx2"/>
                </a:solidFill>
                <a:latin typeface="+mn-lt"/>
                <a:cs typeface="Arial" charset="0"/>
              </a:rPr>
              <a:t>в организационно-управленческих и психолого-педагогических усл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Arial" charset="0"/>
              </a:rPr>
              <a:t>овиях,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Arial" charset="0"/>
              </a:rPr>
              <a:t>обеспечивающих их достижение</a:t>
            </a:r>
            <a:endParaRPr lang="ru-RU" sz="1600" b="1" i="1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6350" y="2722563"/>
            <a:ext cx="4427538" cy="11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TextBox 4"/>
          <p:cNvSpPr txBox="1">
            <a:spLocks noChangeArrowheads="1"/>
          </p:cNvSpPr>
          <p:nvPr/>
        </p:nvSpPr>
        <p:spPr bwMode="auto">
          <a:xfrm>
            <a:off x="-261938" y="1125538"/>
            <a:ext cx="42116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>
                <a:solidFill>
                  <a:srgbClr val="005EA4"/>
                </a:solidFill>
                <a:latin typeface="Noto Sans"/>
              </a:rPr>
              <a:t>Функции участников образовательных отношений</a:t>
            </a:r>
            <a:endParaRPr lang="en-US" altLang="ru-RU" sz="1400" b="1">
              <a:solidFill>
                <a:srgbClr val="005EA4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27" name="Rectangle 22">
            <a:extLst/>
          </p:cNvPr>
          <p:cNvSpPr/>
          <p:nvPr/>
        </p:nvSpPr>
        <p:spPr>
          <a:xfrm>
            <a:off x="114300" y="1511300"/>
            <a:ext cx="1573213" cy="1411288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1532" name="TextBox 28"/>
          <p:cNvSpPr txBox="1">
            <a:spLocks noChangeArrowheads="1"/>
          </p:cNvSpPr>
          <p:nvPr/>
        </p:nvSpPr>
        <p:spPr bwMode="auto">
          <a:xfrm>
            <a:off x="103188" y="1447800"/>
            <a:ext cx="1612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Внутренний аудит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Выявление дефицитов и проблем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Определение путей выхода из проблемной ситуации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Решение проблем, определяющих низкие образовательные результаты</a:t>
            </a:r>
          </a:p>
        </p:txBody>
      </p:sp>
      <p:sp>
        <p:nvSpPr>
          <p:cNvPr id="29" name="Rectangle 33">
            <a:extLst/>
          </p:cNvPr>
          <p:cNvSpPr/>
          <p:nvPr/>
        </p:nvSpPr>
        <p:spPr>
          <a:xfrm>
            <a:off x="34925" y="1511300"/>
            <a:ext cx="79375" cy="1411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33" name="Rectangle 42">
            <a:extLst/>
          </p:cNvPr>
          <p:cNvSpPr/>
          <p:nvPr/>
        </p:nvSpPr>
        <p:spPr>
          <a:xfrm>
            <a:off x="1779588" y="1511300"/>
            <a:ext cx="1949450" cy="1411288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21535" name="TextBox 43"/>
          <p:cNvSpPr txBox="1">
            <a:spLocks noChangeArrowheads="1"/>
          </p:cNvSpPr>
          <p:nvPr/>
        </p:nvSpPr>
        <p:spPr bwMode="auto">
          <a:xfrm>
            <a:off x="1851025" y="1446213"/>
            <a:ext cx="1857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Внешний аудит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Определение всего проблемного поля школ с низкими результатами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Организация повышения квалификации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Методическое сопровождение проектов и программ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900">
                <a:latin typeface="Noto Sans"/>
              </a:rPr>
              <a:t>Обеспечение методической продукцией</a:t>
            </a:r>
          </a:p>
        </p:txBody>
      </p:sp>
      <p:sp>
        <p:nvSpPr>
          <p:cNvPr id="35" name="Rectangle 44">
            <a:extLst/>
          </p:cNvPr>
          <p:cNvSpPr/>
          <p:nvPr/>
        </p:nvSpPr>
        <p:spPr>
          <a:xfrm>
            <a:off x="1779588" y="1511300"/>
            <a:ext cx="85725" cy="1411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16728</TotalTime>
  <Words>1650</Words>
  <Application>Microsoft Office PowerPoint</Application>
  <PresentationFormat>Экран (4:3)</PresentationFormat>
  <Paragraphs>659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Arial</vt:lpstr>
      <vt:lpstr>Cambria</vt:lpstr>
      <vt:lpstr>Times New Roman</vt:lpstr>
      <vt:lpstr>Wingdings</vt:lpstr>
      <vt:lpstr>Noto Sans</vt:lpstr>
      <vt:lpstr>Open Sans</vt:lpstr>
      <vt:lpstr>1_Тема Office</vt:lpstr>
      <vt:lpstr>Презентация PowerPoint</vt:lpstr>
      <vt:lpstr>«Дети не должны быть заложниками социального или культурного статуса своих семей.  Если школы работают в трудных социальных условиях, то и они,  а не только гимназии и лицеи, работающие, как правило, с благополучными детьми, должны получать специальную поддержку – и методическую, и кадровую,  и финансовую» </vt:lpstr>
      <vt:lpstr>Нормативно-правовая база:  региональный уровень</vt:lpstr>
      <vt:lpstr>Характеристика участников </vt:lpstr>
      <vt:lpstr>Распределение участников Исследования по группам качества подготовки обучающихся</vt:lpstr>
      <vt:lpstr>Распределение участников Исследования по группам социального благополучия</vt:lpstr>
      <vt:lpstr>Распределение участников Исследования по группам эффективности деятельности</vt:lpstr>
      <vt:lpstr>Распределение участников Исследования по группам эффективности деятельности в разрезе муниципальных образований Орловской области</vt:lpstr>
      <vt:lpstr>Вектор развития</vt:lpstr>
      <vt:lpstr>Муниципальная модель поддержки школ с низкими результатами</vt:lpstr>
      <vt:lpstr>Факторы успеха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926</cp:revision>
  <cp:lastPrinted>2019-09-25T05:09:52Z</cp:lastPrinted>
  <dcterms:created xsi:type="dcterms:W3CDTF">2011-08-25T06:09:31Z</dcterms:created>
  <dcterms:modified xsi:type="dcterms:W3CDTF">2020-05-14T14:45:54Z</dcterms:modified>
</cp:coreProperties>
</file>