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608" r:id="rId2"/>
    <p:sldId id="649" r:id="rId3"/>
    <p:sldId id="644" r:id="rId4"/>
    <p:sldId id="648" r:id="rId5"/>
    <p:sldId id="640" r:id="rId6"/>
    <p:sldId id="650" r:id="rId7"/>
    <p:sldId id="635" r:id="rId8"/>
    <p:sldId id="645" r:id="rId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9EDF4"/>
    <a:srgbClr val="004F8A"/>
    <a:srgbClr val="003B68"/>
    <a:srgbClr val="005EA4"/>
    <a:srgbClr val="D0D8E8"/>
    <a:srgbClr val="B9D08C"/>
    <a:srgbClr val="8FC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7266" autoAdjust="0"/>
  </p:normalViewPr>
  <p:slideViewPr>
    <p:cSldViewPr>
      <p:cViewPr>
        <p:scale>
          <a:sx n="90" d="100"/>
          <a:sy n="90" d="100"/>
        </p:scale>
        <p:origin x="-223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D489DD-B4DC-4946-95DC-EC4AF4AFC36F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6CB6C3-A531-419B-B140-65EEFBB941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245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0D8D416-342F-4042-A1C3-324B96A75856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C294A0E-DB89-46B2-82A2-A3567C1DFE04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9143DC0-94BC-41AF-96DB-3747DF3E8C46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6842C83-F49C-4FA5-BA1A-57C61F369393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6E7EA0E-1C14-402A-BC18-2938B6AC2E73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5A5BCE2-7C7B-4593-8B9B-192F65E72381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44CF57B-60A5-4801-978B-F8F087FB2046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046220-856A-42CF-AB42-095BABB27FEE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4757E5-29C4-4D92-B759-F3DB0AA1C9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40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9A6EF0F-2B07-4FB4-94A7-418699EB6467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343BA0-B406-4B85-9E09-73072CF4F1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260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116B0F-3523-407D-A770-2BD2AF033C14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70B379-17C8-47B0-B0FB-FBC9860750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58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DD7AE7-78FD-45BF-982C-8B5011826BBA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13E184-9768-40A7-B48D-26E08B20F4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800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D6F316-AD49-43CF-B598-2C2A48F05087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DDE667-985A-4FE3-8351-D3ED6DCD0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89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189C0B-408D-465D-9013-FA69F818C592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367717-1294-495B-9C48-BE100329CB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057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5499A3-C139-43B1-B3B5-A9BE6CAF2700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65FCB4-8BB6-4BBF-A8DA-FC3B7F9CEC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712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6BFF43-A58F-4339-AD2B-FAC5B66D0988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0E1867-8009-4BAB-9050-262948E9C3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5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C2CE49-2BAC-4937-AAAB-3CBEA3F9765E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3BAEA9-EDEE-464C-B369-A7E87B1F62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446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6C7C81-908E-4BA7-BF3C-9487D3E9BB92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2002C0-DBFD-4BDD-8E5B-FA4A06CCEA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430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108927-56C7-4964-9E82-F2DA78CA85B0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FE85E3-4CB2-4D81-A499-72AC604650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43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A75EFD-791A-4383-A605-DD2F9ACE8BAB}" type="datetimeFigureOut">
              <a:rPr lang="ru-RU"/>
              <a:pPr>
                <a:defRPr/>
              </a:pPr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E7ACF47-529D-4F48-B902-839123C5B3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4" r:id="rId1"/>
    <p:sldLayoutId id="2147485015" r:id="rId2"/>
    <p:sldLayoutId id="2147485016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22" r:id="rId9"/>
    <p:sldLayoutId id="2147485023" r:id="rId10"/>
    <p:sldLayoutId id="21474850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462338" y="5373688"/>
            <a:ext cx="54498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altLang="ru-RU" sz="2000" b="1" i="1">
                <a:solidFill>
                  <a:srgbClr val="002060"/>
                </a:solidFill>
                <a:latin typeface="Cambria" pitchFamily="18" charset="0"/>
              </a:rPr>
              <a:t>А. И. Карлов,</a:t>
            </a:r>
          </a:p>
          <a:p>
            <a:pPr algn="r"/>
            <a:r>
              <a:rPr lang="ru-RU" altLang="ru-RU" b="1" i="1">
                <a:solidFill>
                  <a:srgbClr val="002060"/>
                </a:solidFill>
                <a:latin typeface="Cambria" pitchFamily="18" charset="0"/>
              </a:rPr>
              <a:t>директор Регионального центра </a:t>
            </a:r>
            <a:br>
              <a:rPr lang="ru-RU" altLang="ru-RU" b="1" i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b="1" i="1">
                <a:solidFill>
                  <a:srgbClr val="002060"/>
                </a:solidFill>
                <a:latin typeface="Cambria" pitchFamily="18" charset="0"/>
              </a:rPr>
              <a:t>оценки качества образования</a:t>
            </a:r>
          </a:p>
          <a:p>
            <a:pPr algn="r"/>
            <a:r>
              <a:rPr lang="ru-RU" altLang="ru-RU" b="1" i="1">
                <a:solidFill>
                  <a:srgbClr val="002060"/>
                </a:solidFill>
                <a:latin typeface="Cambria" pitchFamily="18" charset="0"/>
              </a:rPr>
              <a:t>Орловской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323850" y="2519363"/>
            <a:ext cx="86407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002060"/>
                </a:solidFill>
                <a:latin typeface="Cambria" pitchFamily="18" charset="0"/>
              </a:rPr>
              <a:t>Подготовка к проведению тренировочного экзамена </a:t>
            </a:r>
            <a:br>
              <a:rPr lang="ru-RU" altLang="ru-RU" sz="32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3200" b="1">
                <a:solidFill>
                  <a:srgbClr val="002060"/>
                </a:solidFill>
                <a:latin typeface="Cambria" pitchFamily="18" charset="0"/>
              </a:rPr>
              <a:t>по обществознанию и английскому языку (письменно) 18 июня 2020 года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6075"/>
            <a:ext cx="143986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-14288" y="-26988"/>
            <a:ext cx="9124951" cy="1055688"/>
          </a:xfrm>
        </p:spPr>
        <p:txBody>
          <a:bodyPr/>
          <a:lstStyle/>
          <a:p>
            <a:pPr>
              <a:defRPr/>
            </a:pPr>
            <a:r>
              <a:rPr lang="ru-RU" sz="2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Проведение тренировочных экзаменов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1" name="Группа 6"/>
          <p:cNvGrpSpPr>
            <a:grpSpLocks/>
          </p:cNvGrpSpPr>
          <p:nvPr/>
        </p:nvGrpSpPr>
        <p:grpSpPr bwMode="auto">
          <a:xfrm>
            <a:off x="301625" y="1916113"/>
            <a:ext cx="8502650" cy="4175125"/>
            <a:chOff x="467544" y="3356992"/>
            <a:chExt cx="8208912" cy="3918519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5076245" y="4437192"/>
              <a:ext cx="1112709" cy="147056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467544" y="3356992"/>
              <a:ext cx="1440698" cy="136775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611614" y="3501515"/>
              <a:ext cx="1152558" cy="10802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b="1" dirty="0">
                <a:solidFill>
                  <a:srgbClr val="FF9300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4355" name="TextBox 10"/>
            <p:cNvSpPr txBox="1">
              <a:spLocks noChangeArrowheads="1"/>
            </p:cNvSpPr>
            <p:nvPr/>
          </p:nvSpPr>
          <p:spPr bwMode="auto">
            <a:xfrm>
              <a:off x="612044" y="3767286"/>
              <a:ext cx="1152128" cy="548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 b="1">
                  <a:solidFill>
                    <a:srgbClr val="FFC000"/>
                  </a:solidFill>
                  <a:latin typeface="Cambria" pitchFamily="18" charset="0"/>
                </a:rPr>
                <a:t>18 июня 2020 г.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764172" y="4437192"/>
              <a:ext cx="1088187" cy="147056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2340451" y="5907754"/>
              <a:ext cx="1439166" cy="1367757"/>
            </a:xfrm>
            <a:prstGeom prst="ellipse">
              <a:avLst/>
            </a:prstGeom>
            <a:solidFill>
              <a:srgbClr val="EEA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484521" y="6059727"/>
              <a:ext cx="1151026" cy="10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b="1" dirty="0">
                <a:solidFill>
                  <a:srgbClr val="FF9300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4359" name="TextBox 14"/>
            <p:cNvSpPr txBox="1">
              <a:spLocks noChangeArrowheads="1"/>
            </p:cNvSpPr>
            <p:nvPr/>
          </p:nvSpPr>
          <p:spPr bwMode="auto">
            <a:xfrm>
              <a:off x="2484521" y="6324935"/>
              <a:ext cx="1151026" cy="549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 b="1">
                  <a:solidFill>
                    <a:srgbClr val="F79646"/>
                  </a:solidFill>
                  <a:latin typeface="Cambria" pitchFamily="18" charset="0"/>
                </a:rPr>
                <a:t>25 июня 2020 г.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923686" y="3356992"/>
              <a:ext cx="1440698" cy="1367757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067756" y="3501515"/>
              <a:ext cx="1152558" cy="10802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b="1" dirty="0">
                <a:solidFill>
                  <a:srgbClr val="FF9300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4362" name="TextBox 17"/>
            <p:cNvSpPr txBox="1">
              <a:spLocks noChangeArrowheads="1"/>
            </p:cNvSpPr>
            <p:nvPr/>
          </p:nvSpPr>
          <p:spPr bwMode="auto">
            <a:xfrm>
              <a:off x="4080018" y="3766723"/>
              <a:ext cx="1152558" cy="54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 b="1">
                  <a:solidFill>
                    <a:srgbClr val="31859C"/>
                  </a:solidFill>
                  <a:latin typeface="Cambria" pitchFamily="18" charset="0"/>
                </a:rPr>
                <a:t>26 июня 2020 г.</a:t>
              </a:r>
            </a:p>
          </p:txBody>
        </p:sp>
        <p:cxnSp>
          <p:nvCxnSpPr>
            <p:cNvPr id="19" name="Прямая соединительная линия 18"/>
            <p:cNvCxnSpPr>
              <a:stCxn id="16" idx="3"/>
            </p:cNvCxnSpPr>
            <p:nvPr/>
          </p:nvCxnSpPr>
          <p:spPr>
            <a:xfrm flipH="1">
              <a:off x="3269241" y="4525098"/>
              <a:ext cx="865952" cy="13826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5652524" y="5907754"/>
              <a:ext cx="1439165" cy="136775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5796594" y="6059727"/>
              <a:ext cx="1151025" cy="108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b="1" dirty="0">
                <a:solidFill>
                  <a:srgbClr val="FF9300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4366" name="TextBox 21"/>
            <p:cNvSpPr txBox="1">
              <a:spLocks noChangeArrowheads="1"/>
            </p:cNvSpPr>
            <p:nvPr/>
          </p:nvSpPr>
          <p:spPr bwMode="auto">
            <a:xfrm>
              <a:off x="5727624" y="6344304"/>
              <a:ext cx="1296628" cy="54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 b="1">
                  <a:solidFill>
                    <a:srgbClr val="77933C"/>
                  </a:solidFill>
                  <a:latin typeface="Cambria" pitchFamily="18" charset="0"/>
                </a:rPr>
                <a:t>25-26 июня 2020 г.</a:t>
              </a:r>
            </a:p>
          </p:txBody>
        </p:sp>
        <p:sp>
          <p:nvSpPr>
            <p:cNvPr id="23" name="Овал 22"/>
            <p:cNvSpPr/>
            <p:nvPr/>
          </p:nvSpPr>
          <p:spPr>
            <a:xfrm>
              <a:off x="7235758" y="3356992"/>
              <a:ext cx="1440698" cy="136775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7379828" y="3501515"/>
              <a:ext cx="1152558" cy="10802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b="1" dirty="0">
                <a:solidFill>
                  <a:srgbClr val="FF9300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cxnSp>
          <p:nvCxnSpPr>
            <p:cNvPr id="26" name="Прямая соединительная линия 25"/>
            <p:cNvCxnSpPr>
              <a:stCxn id="23" idx="3"/>
            </p:cNvCxnSpPr>
            <p:nvPr/>
          </p:nvCxnSpPr>
          <p:spPr>
            <a:xfrm flipH="1">
              <a:off x="6605837" y="4525098"/>
              <a:ext cx="841428" cy="13826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2" name="Прямоугольник 40"/>
          <p:cNvSpPr>
            <a:spLocks noChangeArrowheads="1"/>
          </p:cNvSpPr>
          <p:nvPr/>
        </p:nvSpPr>
        <p:spPr bwMode="auto">
          <a:xfrm>
            <a:off x="1327150" y="1341438"/>
            <a:ext cx="6600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400" b="1">
                <a:solidFill>
                  <a:srgbClr val="002060"/>
                </a:solidFill>
                <a:latin typeface="Cambria" pitchFamily="18" charset="0"/>
              </a:rPr>
              <a:t>Задействованы все ППЭ и все аудитории</a:t>
            </a:r>
            <a:endParaRPr lang="en-US" altLang="ru-RU" sz="2400" b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343" name="Прямоугольник 1"/>
          <p:cNvSpPr>
            <a:spLocks noChangeArrowheads="1"/>
          </p:cNvSpPr>
          <p:nvPr/>
        </p:nvSpPr>
        <p:spPr bwMode="auto">
          <a:xfrm>
            <a:off x="-107950" y="3429000"/>
            <a:ext cx="2389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Апробация </a:t>
            </a:r>
          </a:p>
          <a:p>
            <a:pPr algn="ctr" eaLnBrk="1" hangingPunct="1"/>
            <a:r>
              <a:rPr lang="ru-RU" altLang="ru-RU" sz="60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sz="6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>
                <a:solidFill>
                  <a:srgbClr val="002060"/>
                </a:solidFill>
                <a:latin typeface="Cambria" pitchFamily="18" charset="0"/>
              </a:rPr>
              <a:t>по обществознанию </a:t>
            </a:r>
            <a:br>
              <a:rPr lang="ru-RU" altLang="ru-RU" sz="16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>
                <a:solidFill>
                  <a:srgbClr val="002060"/>
                </a:solidFill>
                <a:latin typeface="Cambria" pitchFamily="18" charset="0"/>
              </a:rPr>
              <a:t>и английскому языку </a:t>
            </a:r>
            <a:br>
              <a:rPr lang="ru-RU" altLang="ru-RU" sz="16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>
                <a:solidFill>
                  <a:srgbClr val="002060"/>
                </a:solidFill>
                <a:latin typeface="Cambria" pitchFamily="18" charset="0"/>
              </a:rPr>
              <a:t>(письменно)</a:t>
            </a:r>
          </a:p>
          <a:p>
            <a:pPr algn="ctr" eaLnBrk="1" hangingPunct="1"/>
            <a:endParaRPr lang="ru-RU" altLang="ru-RU" sz="600">
              <a:solidFill>
                <a:srgbClr val="002060"/>
              </a:solidFill>
              <a:latin typeface="Cambria" pitchFamily="18" charset="0"/>
            </a:endParaRPr>
          </a:p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без участников</a:t>
            </a: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69530" r="70207" b="8685"/>
          <a:stretch>
            <a:fillRect/>
          </a:stretch>
        </p:blipFill>
        <p:spPr bwMode="auto">
          <a:xfrm>
            <a:off x="198438" y="5272088"/>
            <a:ext cx="1709737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Прямоугольник 31"/>
          <p:cNvSpPr>
            <a:spLocks noChangeArrowheads="1"/>
          </p:cNvSpPr>
          <p:nvPr/>
        </p:nvSpPr>
        <p:spPr bwMode="auto">
          <a:xfrm>
            <a:off x="1641475" y="2136775"/>
            <a:ext cx="238918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Апробация </a:t>
            </a:r>
          </a:p>
          <a:p>
            <a:pPr algn="ctr" eaLnBrk="1" hangingPunct="1"/>
            <a:r>
              <a:rPr lang="ru-RU" altLang="ru-RU" sz="60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sz="6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>
                <a:solidFill>
                  <a:srgbClr val="002060"/>
                </a:solidFill>
                <a:latin typeface="Cambria" pitchFamily="18" charset="0"/>
              </a:rPr>
              <a:t>по русскому языку</a:t>
            </a:r>
          </a:p>
          <a:p>
            <a:pPr algn="ctr" eaLnBrk="1" hangingPunct="1"/>
            <a:endParaRPr lang="ru-RU" altLang="ru-RU" sz="600">
              <a:solidFill>
                <a:srgbClr val="002060"/>
              </a:solidFill>
              <a:latin typeface="Cambria" pitchFamily="18" charset="0"/>
            </a:endParaRPr>
          </a:p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1810 участников</a:t>
            </a:r>
          </a:p>
          <a:p>
            <a:pPr algn="ctr" eaLnBrk="1" hangingPunct="1"/>
            <a:endParaRPr lang="ru-RU" altLang="ru-RU" sz="600" b="1">
              <a:solidFill>
                <a:srgbClr val="002060"/>
              </a:solidFill>
              <a:latin typeface="Cambria" pitchFamily="18" charset="0"/>
            </a:endParaRPr>
          </a:p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24 ППЭ</a:t>
            </a:r>
          </a:p>
        </p:txBody>
      </p:sp>
      <p:sp>
        <p:nvSpPr>
          <p:cNvPr id="14346" name="TextBox 30"/>
          <p:cNvSpPr txBox="1">
            <a:spLocks noChangeArrowheads="1"/>
          </p:cNvSpPr>
          <p:nvPr/>
        </p:nvSpPr>
        <p:spPr bwMode="auto">
          <a:xfrm>
            <a:off x="5237163" y="2136775"/>
            <a:ext cx="2232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Тестирование системы видеонаблюдения</a:t>
            </a:r>
          </a:p>
        </p:txBody>
      </p:sp>
      <p:sp>
        <p:nvSpPr>
          <p:cNvPr id="14347" name="Прямоугольник 34"/>
          <p:cNvSpPr>
            <a:spLocks noChangeArrowheads="1"/>
          </p:cNvSpPr>
          <p:nvPr/>
        </p:nvSpPr>
        <p:spPr bwMode="auto">
          <a:xfrm>
            <a:off x="6858000" y="3463925"/>
            <a:ext cx="238918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Апробация </a:t>
            </a:r>
          </a:p>
          <a:p>
            <a:pPr algn="ctr" eaLnBrk="1" hangingPunct="1"/>
            <a:r>
              <a:rPr lang="ru-RU" altLang="ru-RU" sz="60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sz="6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>
                <a:solidFill>
                  <a:srgbClr val="002060"/>
                </a:solidFill>
                <a:latin typeface="Cambria" pitchFamily="18" charset="0"/>
              </a:rPr>
              <a:t>по географии</a:t>
            </a:r>
          </a:p>
          <a:p>
            <a:pPr algn="ctr" eaLnBrk="1" hangingPunct="1"/>
            <a:endParaRPr lang="ru-RU" altLang="ru-RU" sz="600">
              <a:solidFill>
                <a:srgbClr val="002060"/>
              </a:solidFill>
              <a:latin typeface="Cambria" pitchFamily="18" charset="0"/>
            </a:endParaRPr>
          </a:p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без участников</a:t>
            </a:r>
          </a:p>
          <a:p>
            <a:pPr algn="ctr" eaLnBrk="1" hangingPunct="1"/>
            <a:endParaRPr lang="ru-RU" altLang="ru-RU" sz="600" b="1">
              <a:solidFill>
                <a:srgbClr val="002060"/>
              </a:solidFill>
              <a:latin typeface="Cambria" pitchFamily="18" charset="0"/>
            </a:endParaRPr>
          </a:p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24 ППЭ</a:t>
            </a:r>
          </a:p>
        </p:txBody>
      </p:sp>
      <p:sp>
        <p:nvSpPr>
          <p:cNvPr id="14348" name="TextBox 24"/>
          <p:cNvSpPr txBox="1">
            <a:spLocks noChangeArrowheads="1"/>
          </p:cNvSpPr>
          <p:nvPr/>
        </p:nvSpPr>
        <p:spPr bwMode="auto">
          <a:xfrm>
            <a:off x="7456488" y="2354263"/>
            <a:ext cx="1192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B050"/>
                </a:solidFill>
                <a:latin typeface="Cambria" pitchFamily="18" charset="0"/>
              </a:rPr>
              <a:t>29 июня 2020 г.</a:t>
            </a:r>
          </a:p>
        </p:txBody>
      </p:sp>
      <p:pic>
        <p:nvPicPr>
          <p:cNvPr id="14349" name="Picture 6" descr="https://www.pinclipart.com/picdir/big/2-26494_awesome-design-surveillance-camera-clipart-security-camera-clip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3036888"/>
            <a:ext cx="809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" r="15108" b="9229"/>
          <a:stretch>
            <a:fillRect/>
          </a:stretch>
        </p:blipFill>
        <p:spPr bwMode="auto">
          <a:xfrm>
            <a:off x="4068763" y="5099050"/>
            <a:ext cx="1155700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1" name="Прямоугольник 32"/>
          <p:cNvSpPr>
            <a:spLocks noChangeArrowheads="1"/>
          </p:cNvSpPr>
          <p:nvPr/>
        </p:nvSpPr>
        <p:spPr bwMode="auto">
          <a:xfrm>
            <a:off x="3446463" y="3463925"/>
            <a:ext cx="238918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Апробация </a:t>
            </a:r>
          </a:p>
          <a:p>
            <a:pPr algn="ctr" eaLnBrk="1" hangingPunct="1"/>
            <a:r>
              <a:rPr lang="ru-RU" altLang="ru-RU" sz="60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sz="6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>
                <a:solidFill>
                  <a:srgbClr val="002060"/>
                </a:solidFill>
                <a:latin typeface="Cambria" pitchFamily="18" charset="0"/>
              </a:rPr>
              <a:t>по английскому </a:t>
            </a:r>
            <a:br>
              <a:rPr lang="ru-RU" altLang="ru-RU" sz="160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>
                <a:solidFill>
                  <a:srgbClr val="002060"/>
                </a:solidFill>
                <a:latin typeface="Cambria" pitchFamily="18" charset="0"/>
              </a:rPr>
              <a:t>языку (устно)</a:t>
            </a:r>
          </a:p>
          <a:p>
            <a:pPr algn="ctr" eaLnBrk="1" hangingPunct="1"/>
            <a:endParaRPr lang="ru-RU" altLang="ru-RU" sz="600">
              <a:solidFill>
                <a:srgbClr val="002060"/>
              </a:solidFill>
              <a:latin typeface="Cambria" pitchFamily="18" charset="0"/>
            </a:endParaRPr>
          </a:p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210 участников</a:t>
            </a:r>
          </a:p>
          <a:p>
            <a:pPr algn="ctr" eaLnBrk="1" hangingPunct="1"/>
            <a:endParaRPr lang="ru-RU" altLang="ru-RU" sz="500" b="1">
              <a:solidFill>
                <a:srgbClr val="002060"/>
              </a:solidFill>
              <a:latin typeface="Cambria" pitchFamily="18" charset="0"/>
            </a:endParaRPr>
          </a:p>
          <a:p>
            <a:pPr algn="ctr" eaLnBrk="1" hangingPunct="1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8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Прямоугольник 24"/>
          <p:cNvSpPr>
            <a:spLocks noChangeArrowheads="1"/>
          </p:cNvSpPr>
          <p:nvPr/>
        </p:nvSpPr>
        <p:spPr bwMode="auto">
          <a:xfrm>
            <a:off x="4763" y="303213"/>
            <a:ext cx="9104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Обеспечение расходными материалами ППЭ</a:t>
            </a:r>
          </a:p>
        </p:txBody>
      </p:sp>
      <p:sp>
        <p:nvSpPr>
          <p:cNvPr id="15365" name="Прямоугольник 40"/>
          <p:cNvSpPr>
            <a:spLocks noChangeArrowheads="1"/>
          </p:cNvSpPr>
          <p:nvPr/>
        </p:nvSpPr>
        <p:spPr bwMode="auto">
          <a:xfrm>
            <a:off x="107950" y="1196975"/>
            <a:ext cx="660082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Картриджи для принтеров в ППЭ</a:t>
            </a:r>
            <a:r>
              <a:rPr lang="en-US" altLang="ru-RU" sz="2000" b="1">
                <a:solidFill>
                  <a:srgbClr val="002060"/>
                </a:solidFill>
                <a:latin typeface="Cambria" pitchFamily="18" charset="0"/>
              </a:rPr>
              <a:t>;</a:t>
            </a:r>
            <a:endParaRPr lang="ru-RU" altLang="ru-RU" sz="2000" b="1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Бумага формата А4</a:t>
            </a:r>
            <a:r>
              <a:rPr lang="en-US" altLang="ru-RU" sz="2000" b="1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Черные гелевые ручки</a:t>
            </a:r>
            <a:r>
              <a:rPr lang="en-US" altLang="ru-RU" sz="2000" b="1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Папки со скоросшивателем</a:t>
            </a:r>
            <a:r>
              <a:rPr lang="en-US" altLang="ru-RU" sz="2000" b="1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Файлы формата А4</a:t>
            </a:r>
            <a:r>
              <a:rPr lang="en-US" altLang="ru-RU" sz="2000" b="1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ru-RU" altLang="ru-RU" sz="2000" b="1">
                <a:solidFill>
                  <a:srgbClr val="002060"/>
                </a:solidFill>
                <a:latin typeface="Cambria" pitchFamily="18" charset="0"/>
              </a:rPr>
              <a:t>Бейджики для всех категорий работников ППЭ</a:t>
            </a:r>
            <a:endParaRPr lang="en-US" altLang="ru-RU" sz="2000" b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5366" name="AutoShape 11" descr="https://p.ua/media/catalog/product/cache/2/image/9df78eab33525d08d6e5fb8d27136e95/w/2/kartridzh-hp-415a-cyan-w2031a_1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5367" name="AutoShape 13" descr="https://p.ua/media/catalog/product/cache/2/image/9df78eab33525d08d6e5fb8d27136e95/w/2/kartridzh-hp-415a-cyan-w2031a_1.jp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1536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981075"/>
            <a:ext cx="2189163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684338"/>
            <a:ext cx="2249488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230563"/>
            <a:ext cx="1069975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891">
            <a:off x="6735763" y="4610100"/>
            <a:ext cx="2351087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5062538"/>
            <a:ext cx="1644650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215">
            <a:off x="3294063" y="4929188"/>
            <a:ext cx="2281237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341438"/>
            <a:ext cx="341630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Прямоугольник 24"/>
          <p:cNvSpPr>
            <a:spLocks noChangeArrowheads="1"/>
          </p:cNvSpPr>
          <p:nvPr/>
        </p:nvSpPr>
        <p:spPr bwMode="auto">
          <a:xfrm>
            <a:off x="4763" y="119063"/>
            <a:ext cx="9104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Требования к организации ППЭ при проведении тренировочного экзамена 18 июня 2020 года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100" y="1200150"/>
            <a:ext cx="5575300" cy="2954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Подготовка ППЭ к тренировочному экзамену:</a:t>
            </a:r>
          </a:p>
          <a:p>
            <a:pPr>
              <a:defRPr/>
            </a:pPr>
            <a:endParaRPr lang="ru-RU" sz="500" b="1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indent="-342900">
              <a:buFontTx/>
              <a:buAutoNum type="arabicPeriod"/>
              <a:defRPr/>
            </a:pPr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</a:rPr>
              <a:t>Провести генеральную уборку помещений </a:t>
            </a:r>
            <a:br>
              <a:rPr lang="ru-RU" altLang="ru-RU" b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</a:rPr>
              <a:t>с применением дезинфицирующих средств </a:t>
            </a:r>
            <a:br>
              <a:rPr lang="ru-RU" altLang="ru-RU" b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</a:rPr>
              <a:t>и проветрить помещения после уборки;</a:t>
            </a:r>
          </a:p>
          <a:p>
            <a:pPr indent="-342900">
              <a:buFontTx/>
              <a:buAutoNum type="arabicPeriod"/>
              <a:defRPr/>
            </a:pPr>
            <a:endParaRPr lang="ru-RU" altLang="ru-RU" sz="500" b="1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</a:rPr>
              <a:t>2. Нанести разметку (не менее 1,5 м) при входе </a:t>
            </a:r>
            <a:br>
              <a:rPr lang="ru-RU" altLang="ru-RU" b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</a:rPr>
              <a:t>в ППЭ, на которую должны ориентироваться работники ППЭ;</a:t>
            </a:r>
          </a:p>
          <a:p>
            <a:pPr>
              <a:defRPr/>
            </a:pPr>
            <a:endParaRPr lang="ru-RU" altLang="ru-RU" sz="500" b="1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  <a:latin typeface="Cambria" pitchFamily="18" charset="0"/>
              </a:rPr>
              <a:t>3. Предусмотреть раздельное хранение личных вещей работников ППЭ;</a:t>
            </a:r>
          </a:p>
          <a:p>
            <a:pPr>
              <a:defRPr/>
            </a:pPr>
            <a:endParaRPr lang="ru-RU" altLang="ru-RU" sz="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38100" y="5360988"/>
            <a:ext cx="914241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rgbClr val="FF0000"/>
                </a:solidFill>
                <a:latin typeface="Cambria" pitchFamily="18" charset="0"/>
              </a:rPr>
              <a:t>Пропускной режим в ППЭ. При входе в ППЭ:</a:t>
            </a:r>
          </a:p>
          <a:p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организовать зоны для проведения: </a:t>
            </a:r>
          </a:p>
          <a:p>
            <a:endParaRPr lang="ru-RU" altLang="ru-RU" sz="300" b="1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     термометрии работников ППЭ;</a:t>
            </a:r>
          </a:p>
          <a:p>
            <a:endParaRPr lang="ru-RU" altLang="ru-RU" sz="300" b="1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     антисептической обработки рук работников ППЭ</a:t>
            </a:r>
          </a:p>
        </p:txBody>
      </p:sp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33338" y="3933825"/>
            <a:ext cx="8820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4.  Установить прибор для обеззараживания воздуха в штабе ППЭ </a:t>
            </a:r>
            <a:br>
              <a:rPr lang="ru-RU" altLang="ru-RU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(при наличии)</a:t>
            </a:r>
          </a:p>
        </p:txBody>
      </p:sp>
      <p:sp>
        <p:nvSpPr>
          <p:cNvPr id="16393" name="Прямоугольник 10"/>
          <p:cNvSpPr>
            <a:spLocks noChangeArrowheads="1"/>
          </p:cNvSpPr>
          <p:nvPr/>
        </p:nvSpPr>
        <p:spPr bwMode="auto">
          <a:xfrm>
            <a:off x="38100" y="4654550"/>
            <a:ext cx="9104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rgbClr val="FF0000"/>
                </a:solidFill>
                <a:latin typeface="Cambria" pitchFamily="18" charset="0"/>
              </a:rPr>
              <a:t>Вход в здание ППЭ:</a:t>
            </a:r>
          </a:p>
          <a:p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в средствах индивидуальной защиты (маски, перчатки)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Логистическая схема входа в ППЭ при проведении тренировочного экзамена </a:t>
            </a: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18 июня 2020 года</a:t>
            </a:r>
            <a:endParaRPr lang="ru-RU" altLang="ru-RU" sz="2400" b="1" smtClean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7412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3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4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5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6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7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8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8" name="object 3"/>
          <p:cNvSpPr txBox="1">
            <a:spLocks noChangeArrowheads="1"/>
          </p:cNvSpPr>
          <p:nvPr/>
        </p:nvSpPr>
        <p:spPr bwMode="auto">
          <a:xfrm>
            <a:off x="225425" y="1389063"/>
            <a:ext cx="385763" cy="4992687"/>
          </a:xfrm>
          <a:prstGeom prst="rect">
            <a:avLst/>
          </a:prstGeom>
          <a:solidFill>
            <a:srgbClr val="F8F9FA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0" tIns="635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В 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Х 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О 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Д</a:t>
            </a:r>
          </a:p>
          <a:p>
            <a:pPr algn="ctr">
              <a:defRPr/>
            </a:pPr>
            <a:endParaRPr lang="ru-RU" altLang="ru-RU" sz="16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В</a:t>
            </a:r>
          </a:p>
          <a:p>
            <a:pPr algn="ctr">
              <a:defRPr/>
            </a:pPr>
            <a:endParaRPr lang="ru-RU" altLang="ru-RU" sz="14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З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Д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А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Н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И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Е  </a:t>
            </a:r>
          </a:p>
          <a:p>
            <a:pPr algn="ctr">
              <a:defRPr/>
            </a:pPr>
            <a:endParaRPr lang="ru-RU" altLang="ru-RU" sz="14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П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П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</a:rPr>
              <a:t>Э</a:t>
            </a:r>
          </a:p>
        </p:txBody>
      </p:sp>
      <p:pic>
        <p:nvPicPr>
          <p:cNvPr id="17420" name="Picture 2" descr="https://ae01.alicdn.com/kf/H21b5aafd503947b6a7559020b846949c2/2020-Baby-Adult-Digital-Termomete-Forehead-Body-Handheld-Infrared-Thermometer-Gauge-Non-Contact-Temperature-Measurement-Device.jpg_q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6384" r="9250" b="4326"/>
          <a:stretch>
            <a:fillRect/>
          </a:stretch>
        </p:blipFill>
        <p:spPr bwMode="auto">
          <a:xfrm>
            <a:off x="2049463" y="3257550"/>
            <a:ext cx="6508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object 12"/>
          <p:cNvSpPr txBox="1">
            <a:spLocks noChangeArrowheads="1"/>
          </p:cNvSpPr>
          <p:nvPr/>
        </p:nvSpPr>
        <p:spPr bwMode="auto">
          <a:xfrm>
            <a:off x="1476375" y="2565400"/>
            <a:ext cx="14430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2225" indent="-95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altLang="ru-RU" sz="1600" b="1">
                <a:solidFill>
                  <a:srgbClr val="004F8A"/>
                </a:solidFill>
                <a:latin typeface="Cambria" pitchFamily="18" charset="0"/>
              </a:rPr>
              <a:t>Зона термометрии</a:t>
            </a:r>
          </a:p>
        </p:txBody>
      </p:sp>
      <p:pic>
        <p:nvPicPr>
          <p:cNvPr id="17422" name="Picture 4" descr="http://www.differo.ee/wp-content/uploads/2013/09/photo13613717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3665538"/>
            <a:ext cx="11414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8" descr="https://media.istockphoto.com/vectors/white-man-in-a-mask-that-disinfects-his-fingers-vector-id1212719190?k=6&amp;m=1212719190&amp;s=170667a&amp;w=0&amp;h=taw7Dd4CpAqqza9bSfq4O2a9HY6NrvcwhHpBmR9NpC4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3101975"/>
            <a:ext cx="5826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object 12"/>
          <p:cNvSpPr txBox="1">
            <a:spLocks noChangeArrowheads="1"/>
          </p:cNvSpPr>
          <p:nvPr/>
        </p:nvSpPr>
        <p:spPr bwMode="auto">
          <a:xfrm>
            <a:off x="3621088" y="2544763"/>
            <a:ext cx="15017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2225" indent="-95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altLang="ru-RU" sz="1600" b="1">
                <a:solidFill>
                  <a:srgbClr val="004F8A"/>
                </a:solidFill>
                <a:latin typeface="Cambria" pitchFamily="18" charset="0"/>
              </a:rPr>
              <a:t>Зона дезинфекции</a:t>
            </a:r>
          </a:p>
        </p:txBody>
      </p:sp>
      <p:pic>
        <p:nvPicPr>
          <p:cNvPr id="1742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6" name="object 12"/>
          <p:cNvSpPr txBox="1">
            <a:spLocks noChangeArrowheads="1"/>
          </p:cNvSpPr>
          <p:nvPr/>
        </p:nvSpPr>
        <p:spPr bwMode="auto">
          <a:xfrm>
            <a:off x="6315075" y="2544763"/>
            <a:ext cx="13287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2225" indent="-95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altLang="ru-RU" sz="1600" b="1">
                <a:solidFill>
                  <a:srgbClr val="004F8A"/>
                </a:solidFill>
                <a:latin typeface="Cambria" pitchFamily="18" charset="0"/>
              </a:rPr>
              <a:t>Зона регистрации</a:t>
            </a:r>
          </a:p>
        </p:txBody>
      </p:sp>
      <p:pic>
        <p:nvPicPr>
          <p:cNvPr id="17427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/>
          <a:stretch>
            <a:fillRect/>
          </a:stretch>
        </p:blipFill>
        <p:spPr bwMode="auto">
          <a:xfrm>
            <a:off x="6435725" y="3160713"/>
            <a:ext cx="108902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ашивка 1"/>
          <p:cNvSpPr/>
          <p:nvPr/>
        </p:nvSpPr>
        <p:spPr>
          <a:xfrm>
            <a:off x="960438" y="3536950"/>
            <a:ext cx="552450" cy="43815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Нашивка 48"/>
          <p:cNvSpPr/>
          <p:nvPr/>
        </p:nvSpPr>
        <p:spPr>
          <a:xfrm>
            <a:off x="3082925" y="3525838"/>
            <a:ext cx="552450" cy="43815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Нашивка 49"/>
          <p:cNvSpPr/>
          <p:nvPr/>
        </p:nvSpPr>
        <p:spPr>
          <a:xfrm>
            <a:off x="5435600" y="3525838"/>
            <a:ext cx="552450" cy="43815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31" name="TextBox 2"/>
          <p:cNvSpPr txBox="1">
            <a:spLocks noChangeArrowheads="1"/>
          </p:cNvSpPr>
          <p:nvPr/>
        </p:nvSpPr>
        <p:spPr bwMode="auto">
          <a:xfrm>
            <a:off x="947738" y="1365250"/>
            <a:ext cx="3387725" cy="101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004F8A"/>
                </a:solidFill>
                <a:latin typeface="Cambria" pitchFamily="18" charset="0"/>
              </a:rPr>
              <a:t>Приход на экзамен работников ППЭ </a:t>
            </a:r>
            <a:br>
              <a:rPr lang="ru-RU" altLang="ru-RU" sz="2000" b="1">
                <a:solidFill>
                  <a:srgbClr val="004F8A"/>
                </a:solidFill>
                <a:latin typeface="Cambria" pitchFamily="18" charset="0"/>
              </a:rPr>
            </a:b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строго по графику!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895350" y="4314825"/>
            <a:ext cx="225425" cy="55403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3132138" y="4289425"/>
            <a:ext cx="225425" cy="55403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599113" y="4314825"/>
            <a:ext cx="225425" cy="55403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948363" y="4686300"/>
            <a:ext cx="1863725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7912100" y="4314825"/>
            <a:ext cx="225425" cy="55403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7" name="object 12"/>
          <p:cNvSpPr txBox="1">
            <a:spLocks noChangeArrowheads="1"/>
          </p:cNvSpPr>
          <p:nvPr/>
        </p:nvSpPr>
        <p:spPr bwMode="auto">
          <a:xfrm>
            <a:off x="1441450" y="4459288"/>
            <a:ext cx="13303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2225" indent="-95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altLang="ru-RU" sz="1400" b="1">
                <a:solidFill>
                  <a:srgbClr val="C00000"/>
                </a:solidFill>
                <a:latin typeface="Cambria" pitchFamily="18" charset="0"/>
              </a:rPr>
              <a:t>Не менее 1,5 м</a:t>
            </a:r>
          </a:p>
        </p:txBody>
      </p:sp>
      <p:sp>
        <p:nvSpPr>
          <p:cNvPr id="17438" name="object 12"/>
          <p:cNvSpPr txBox="1">
            <a:spLocks noChangeArrowheads="1"/>
          </p:cNvSpPr>
          <p:nvPr/>
        </p:nvSpPr>
        <p:spPr bwMode="auto">
          <a:xfrm>
            <a:off x="3746500" y="4459288"/>
            <a:ext cx="13303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2225" indent="-95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altLang="ru-RU" sz="1400" b="1">
                <a:solidFill>
                  <a:srgbClr val="C00000"/>
                </a:solidFill>
                <a:latin typeface="Cambria" pitchFamily="18" charset="0"/>
              </a:rPr>
              <a:t>Не менее 1,5 м</a:t>
            </a:r>
          </a:p>
        </p:txBody>
      </p:sp>
      <p:sp>
        <p:nvSpPr>
          <p:cNvPr id="17439" name="object 12"/>
          <p:cNvSpPr txBox="1">
            <a:spLocks noChangeArrowheads="1"/>
          </p:cNvSpPr>
          <p:nvPr/>
        </p:nvSpPr>
        <p:spPr bwMode="auto">
          <a:xfrm>
            <a:off x="6242050" y="4459288"/>
            <a:ext cx="13303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2225" indent="-95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altLang="ru-RU" sz="1400" b="1">
                <a:solidFill>
                  <a:srgbClr val="C00000"/>
                </a:solidFill>
                <a:latin typeface="Cambria" pitchFamily="18" charset="0"/>
              </a:rPr>
              <a:t>Не менее 1,5 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59788" y="1365250"/>
            <a:ext cx="431800" cy="5016500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/>
          </a:p>
        </p:txBody>
      </p:sp>
      <p:sp>
        <p:nvSpPr>
          <p:cNvPr id="17441" name="TextBox 11"/>
          <p:cNvSpPr txBox="1">
            <a:spLocks noChangeArrowheads="1"/>
          </p:cNvSpPr>
          <p:nvPr/>
        </p:nvSpPr>
        <p:spPr bwMode="auto">
          <a:xfrm>
            <a:off x="8494713" y="1989138"/>
            <a:ext cx="3667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В</a:t>
            </a: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Х</a:t>
            </a: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О</a:t>
            </a: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Д</a:t>
            </a:r>
          </a:p>
          <a:p>
            <a:pPr algn="ctr"/>
            <a:endParaRPr lang="ru-RU" altLang="ru-RU" sz="2000" b="1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В</a:t>
            </a:r>
          </a:p>
          <a:p>
            <a:pPr algn="ctr"/>
            <a:endParaRPr lang="ru-RU" altLang="ru-RU" sz="2000" b="1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П</a:t>
            </a: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П</a:t>
            </a: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Э</a:t>
            </a:r>
          </a:p>
        </p:txBody>
      </p:sp>
      <p:sp>
        <p:nvSpPr>
          <p:cNvPr id="17442" name="TextBox 2"/>
          <p:cNvSpPr txBox="1">
            <a:spLocks noChangeArrowheads="1"/>
          </p:cNvSpPr>
          <p:nvPr/>
        </p:nvSpPr>
        <p:spPr bwMode="auto">
          <a:xfrm>
            <a:off x="4660900" y="1365250"/>
            <a:ext cx="3476625" cy="101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004F8A"/>
                </a:solidFill>
                <a:latin typeface="Cambria" pitchFamily="18" charset="0"/>
              </a:rPr>
              <a:t>Вход в здание ППЭ </a:t>
            </a:r>
            <a:br>
              <a:rPr lang="ru-RU" altLang="ru-RU" sz="2000" b="1">
                <a:solidFill>
                  <a:srgbClr val="004F8A"/>
                </a:solidFill>
                <a:latin typeface="Cambria" pitchFamily="18" charset="0"/>
              </a:rPr>
            </a:b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в средствах </a:t>
            </a:r>
            <a:b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</a:br>
            <a:r>
              <a:rPr lang="ru-RU" altLang="ru-RU" sz="2000" b="1">
                <a:solidFill>
                  <a:srgbClr val="FF0000"/>
                </a:solidFill>
                <a:latin typeface="Cambria" pitchFamily="18" charset="0"/>
              </a:rPr>
              <a:t>индивидуальной защиты!</a:t>
            </a:r>
          </a:p>
        </p:txBody>
      </p:sp>
      <p:pic>
        <p:nvPicPr>
          <p:cNvPr id="17443" name="Picture 6" descr="https://imedicall.ru/wa-data/public/shop/products/59/13/1359/images/7887/7887.750x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17783" r="27856" b="33727"/>
          <a:stretch>
            <a:fillRect/>
          </a:stretch>
        </p:blipFill>
        <p:spPr bwMode="auto">
          <a:xfrm rot="-452283">
            <a:off x="6986588" y="3584575"/>
            <a:ext cx="2063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Прямая со стрелкой 45"/>
          <p:cNvCxnSpPr/>
          <p:nvPr/>
        </p:nvCxnSpPr>
        <p:spPr>
          <a:xfrm>
            <a:off x="3500438" y="4686300"/>
            <a:ext cx="1863725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123950" y="4686300"/>
            <a:ext cx="1863725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6" name="TextBox 2"/>
          <p:cNvSpPr txBox="1">
            <a:spLocks noChangeArrowheads="1"/>
          </p:cNvSpPr>
          <p:nvPr/>
        </p:nvSpPr>
        <p:spPr bwMode="auto">
          <a:xfrm>
            <a:off x="1236663" y="5365750"/>
            <a:ext cx="6756400" cy="101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004F8A"/>
                </a:solidFill>
                <a:latin typeface="Cambria" pitchFamily="18" charset="0"/>
              </a:rPr>
              <a:t>Предусмотреть явку нескольких </a:t>
            </a:r>
            <a:br>
              <a:rPr lang="ru-RU" altLang="ru-RU" sz="2000" b="1">
                <a:solidFill>
                  <a:srgbClr val="004F8A"/>
                </a:solidFill>
                <a:latin typeface="Cambria" pitchFamily="18" charset="0"/>
              </a:rPr>
            </a:br>
            <a:r>
              <a:rPr lang="ru-RU" altLang="ru-RU" sz="2000" b="1">
                <a:solidFill>
                  <a:srgbClr val="004F8A"/>
                </a:solidFill>
                <a:latin typeface="Cambria" pitchFamily="18" charset="0"/>
              </a:rPr>
              <a:t>организаторов вне аудитории для обеспечения </a:t>
            </a:r>
            <a:br>
              <a:rPr lang="ru-RU" altLang="ru-RU" sz="2000" b="1">
                <a:solidFill>
                  <a:srgbClr val="004F8A"/>
                </a:solidFill>
                <a:latin typeface="Cambria" pitchFamily="18" charset="0"/>
              </a:rPr>
            </a:br>
            <a:r>
              <a:rPr lang="ru-RU" altLang="ru-RU" sz="2000" b="1">
                <a:solidFill>
                  <a:srgbClr val="004F8A"/>
                </a:solidFill>
                <a:latin typeface="Cambria" pitchFamily="18" charset="0"/>
              </a:rPr>
              <a:t>«входного фильтра»!</a:t>
            </a:r>
            <a:endParaRPr lang="ru-RU" altLang="ru-RU" sz="2000" b="1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1"/>
          <p:cNvGrpSpPr>
            <a:grpSpLocks/>
          </p:cNvGrpSpPr>
          <p:nvPr/>
        </p:nvGrpSpPr>
        <p:grpSpPr bwMode="auto">
          <a:xfrm>
            <a:off x="3270250" y="3230563"/>
            <a:ext cx="2589213" cy="1638300"/>
            <a:chOff x="3293541" y="2521993"/>
            <a:chExt cx="2736304" cy="1711140"/>
          </a:xfrm>
        </p:grpSpPr>
        <p:pic>
          <p:nvPicPr>
            <p:cNvPr id="1848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20169"/>
            <a:stretch>
              <a:fillRect/>
            </a:stretch>
          </p:blipFill>
          <p:spPr bwMode="auto">
            <a:xfrm>
              <a:off x="3293541" y="2521993"/>
              <a:ext cx="2736304" cy="171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2" name="Picture 4" descr="https://pngimg.com/uploads/laptop/laptop_PNG592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25" y="3464223"/>
              <a:ext cx="572993" cy="370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3" name="Picture 6" descr="https://yakutia-daily.ru/wp-content/uploads/2020/03/91f842e94157745e17300d5e854350c6_1024_102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6" t="32394" r="5556" b="33803"/>
            <a:stretch>
              <a:fillRect/>
            </a:stretch>
          </p:blipFill>
          <p:spPr bwMode="auto">
            <a:xfrm>
              <a:off x="4323361" y="3511620"/>
              <a:ext cx="349805" cy="15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5" name="Picture 3" descr="E:\rtc_prezent_png\rtc_shap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-14288" y="-26988"/>
            <a:ext cx="9124951" cy="1055688"/>
          </a:xfrm>
        </p:spPr>
        <p:txBody>
          <a:bodyPr/>
          <a:lstStyle/>
          <a:p>
            <a:pPr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Проведение региональных обучающих вебинаров </a:t>
            </a:r>
            <a:br>
              <a:rPr lang="ru-RU" sz="24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с  работниками ППЭ по подготовке к проведению ЕГЭ 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Прямоугольник 65"/>
          <p:cNvSpPr>
            <a:spLocks noChangeArrowheads="1"/>
          </p:cNvSpPr>
          <p:nvPr/>
        </p:nvSpPr>
        <p:spPr bwMode="auto">
          <a:xfrm>
            <a:off x="0" y="1773238"/>
            <a:ext cx="2700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Технические специалисты ППЭ</a:t>
            </a:r>
          </a:p>
        </p:txBody>
      </p:sp>
      <p:sp>
        <p:nvSpPr>
          <p:cNvPr id="18439" name="Прямоугольник 66"/>
          <p:cNvSpPr>
            <a:spLocks noChangeArrowheads="1"/>
          </p:cNvSpPr>
          <p:nvPr/>
        </p:nvSpPr>
        <p:spPr bwMode="auto">
          <a:xfrm>
            <a:off x="0" y="1268413"/>
            <a:ext cx="27003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22 июня 2020 </a:t>
            </a:r>
            <a:b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10.00 час. </a:t>
            </a:r>
          </a:p>
        </p:txBody>
      </p:sp>
      <p:sp>
        <p:nvSpPr>
          <p:cNvPr id="18440" name="Прямоугольник 67"/>
          <p:cNvSpPr>
            <a:spLocks noChangeArrowheads="1"/>
          </p:cNvSpPr>
          <p:nvPr/>
        </p:nvSpPr>
        <p:spPr bwMode="auto">
          <a:xfrm>
            <a:off x="3128963" y="1792288"/>
            <a:ext cx="309721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Муниципальные координаторы,</a:t>
            </a:r>
          </a:p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ответственные за ЕГЭ;</a:t>
            </a:r>
          </a:p>
          <a:p>
            <a:pPr algn="ctr" eaLnBrk="1" hangingPunct="1"/>
            <a:endParaRPr lang="ru-RU" altLang="ru-RU" sz="500" b="1">
              <a:solidFill>
                <a:srgbClr val="003399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члены ГЭК, имеющие токены</a:t>
            </a:r>
          </a:p>
        </p:txBody>
      </p:sp>
      <p:sp>
        <p:nvSpPr>
          <p:cNvPr id="18441" name="Прямоугольник 68"/>
          <p:cNvSpPr>
            <a:spLocks noChangeArrowheads="1"/>
          </p:cNvSpPr>
          <p:nvPr/>
        </p:nvSpPr>
        <p:spPr bwMode="auto">
          <a:xfrm>
            <a:off x="3130550" y="1247775"/>
            <a:ext cx="3097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22 июня 2020 </a:t>
            </a:r>
          </a:p>
          <a:p>
            <a:pPr algn="ctr" eaLnBrk="1" hangingPunct="1"/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12.00 час. </a:t>
            </a:r>
          </a:p>
        </p:txBody>
      </p:sp>
      <p:sp>
        <p:nvSpPr>
          <p:cNvPr id="18442" name="Прямоугольник 77"/>
          <p:cNvSpPr>
            <a:spLocks noChangeArrowheads="1"/>
          </p:cNvSpPr>
          <p:nvPr/>
        </p:nvSpPr>
        <p:spPr bwMode="auto">
          <a:xfrm>
            <a:off x="6335713" y="1816100"/>
            <a:ext cx="26431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Руководители ППЭ;</a:t>
            </a:r>
          </a:p>
          <a:p>
            <a:pPr algn="ctr" eaLnBrk="1" hangingPunct="1"/>
            <a:endParaRPr lang="ru-RU" altLang="ru-RU" sz="400" b="1">
              <a:solidFill>
                <a:srgbClr val="003399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помощники </a:t>
            </a:r>
            <a:b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руководителей ППЭ</a:t>
            </a:r>
          </a:p>
        </p:txBody>
      </p:sp>
      <p:sp>
        <p:nvSpPr>
          <p:cNvPr id="18443" name="Прямоугольник 78"/>
          <p:cNvSpPr>
            <a:spLocks noChangeArrowheads="1"/>
          </p:cNvSpPr>
          <p:nvPr/>
        </p:nvSpPr>
        <p:spPr bwMode="auto">
          <a:xfrm>
            <a:off x="6156325" y="1260475"/>
            <a:ext cx="300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22 июня 2020 </a:t>
            </a:r>
            <a:b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15.00 час. </a:t>
            </a:r>
          </a:p>
        </p:txBody>
      </p:sp>
      <p:sp>
        <p:nvSpPr>
          <p:cNvPr id="18444" name="Прямоугольник 79"/>
          <p:cNvSpPr>
            <a:spLocks noChangeArrowheads="1"/>
          </p:cNvSpPr>
          <p:nvPr/>
        </p:nvSpPr>
        <p:spPr bwMode="auto">
          <a:xfrm>
            <a:off x="17463" y="3360738"/>
            <a:ext cx="3276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Организаторы </a:t>
            </a:r>
            <a:b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аудиториях ППЭ города Орла (ППЭ 001, 002, 003, 004, 005, 049)</a:t>
            </a:r>
          </a:p>
        </p:txBody>
      </p:sp>
      <p:sp>
        <p:nvSpPr>
          <p:cNvPr id="18445" name="Прямоугольник 80"/>
          <p:cNvSpPr>
            <a:spLocks noChangeArrowheads="1"/>
          </p:cNvSpPr>
          <p:nvPr/>
        </p:nvSpPr>
        <p:spPr bwMode="auto">
          <a:xfrm>
            <a:off x="31750" y="2781300"/>
            <a:ext cx="2884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23 июня 2020 </a:t>
            </a:r>
            <a:b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10.00 час. </a:t>
            </a:r>
          </a:p>
        </p:txBody>
      </p:sp>
      <p:sp>
        <p:nvSpPr>
          <p:cNvPr id="18446" name="Прямоугольник 81"/>
          <p:cNvSpPr>
            <a:spLocks noChangeArrowheads="1"/>
          </p:cNvSpPr>
          <p:nvPr/>
        </p:nvSpPr>
        <p:spPr bwMode="auto">
          <a:xfrm>
            <a:off x="5794375" y="3400425"/>
            <a:ext cx="3314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Организаторы в аудиториях ППЭ </a:t>
            </a:r>
            <a:b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006, 007, 008, 009, 010, 013, 014, 016, 018, 019, 020, 022, 024, 025, 026, 029, 030, 032</a:t>
            </a:r>
          </a:p>
        </p:txBody>
      </p:sp>
      <p:sp>
        <p:nvSpPr>
          <p:cNvPr id="18447" name="Прямоугольник 82"/>
          <p:cNvSpPr>
            <a:spLocks noChangeArrowheads="1"/>
          </p:cNvSpPr>
          <p:nvPr/>
        </p:nvSpPr>
        <p:spPr bwMode="auto">
          <a:xfrm>
            <a:off x="6299200" y="2852738"/>
            <a:ext cx="2700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23 июня 2020 </a:t>
            </a:r>
          </a:p>
          <a:p>
            <a:pPr algn="ctr" eaLnBrk="1" hangingPunct="1"/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13.00 час. </a:t>
            </a:r>
          </a:p>
        </p:txBody>
      </p:sp>
      <p:grpSp>
        <p:nvGrpSpPr>
          <p:cNvPr id="18448" name="Группа 94"/>
          <p:cNvGrpSpPr>
            <a:grpSpLocks/>
          </p:cNvGrpSpPr>
          <p:nvPr/>
        </p:nvGrpSpPr>
        <p:grpSpPr bwMode="auto">
          <a:xfrm>
            <a:off x="1217613" y="1663700"/>
            <a:ext cx="1482725" cy="849313"/>
            <a:chOff x="1581776" y="2627724"/>
            <a:chExt cx="1482868" cy="849560"/>
          </a:xfrm>
        </p:grpSpPr>
        <p:cxnSp>
          <p:nvCxnSpPr>
            <p:cNvPr id="99" name="Прямая соединительная линия 98"/>
            <p:cNvCxnSpPr/>
            <p:nvPr/>
          </p:nvCxnSpPr>
          <p:spPr>
            <a:xfrm>
              <a:off x="3064644" y="2627724"/>
              <a:ext cx="0" cy="8447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flipV="1">
              <a:off x="1581776" y="3472520"/>
              <a:ext cx="1482868" cy="47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9" name="Группа 95"/>
          <p:cNvGrpSpPr>
            <a:grpSpLocks/>
          </p:cNvGrpSpPr>
          <p:nvPr/>
        </p:nvGrpSpPr>
        <p:grpSpPr bwMode="auto">
          <a:xfrm flipH="1" flipV="1">
            <a:off x="65088" y="1252538"/>
            <a:ext cx="1482725" cy="520700"/>
            <a:chOff x="1734176" y="2780124"/>
            <a:chExt cx="1482868" cy="849560"/>
          </a:xfrm>
        </p:grpSpPr>
        <p:cxnSp>
          <p:nvCxnSpPr>
            <p:cNvPr id="97" name="Прямая соединительная линия 96"/>
            <p:cNvCxnSpPr/>
            <p:nvPr/>
          </p:nvCxnSpPr>
          <p:spPr>
            <a:xfrm>
              <a:off x="3217044" y="2780124"/>
              <a:ext cx="0" cy="8443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flipV="1">
              <a:off x="1734176" y="3624504"/>
              <a:ext cx="1482868" cy="51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50" name="Прямоугольник 85"/>
          <p:cNvSpPr>
            <a:spLocks noChangeArrowheads="1"/>
          </p:cNvSpPr>
          <p:nvPr/>
        </p:nvSpPr>
        <p:spPr bwMode="auto">
          <a:xfrm>
            <a:off x="6156325" y="5148263"/>
            <a:ext cx="3024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Руководители ППЭ, </a:t>
            </a:r>
            <a:b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использующих бумажную технологию</a:t>
            </a:r>
          </a:p>
        </p:txBody>
      </p:sp>
      <p:sp>
        <p:nvSpPr>
          <p:cNvPr id="18451" name="Прямоугольник 86"/>
          <p:cNvSpPr>
            <a:spLocks noChangeArrowheads="1"/>
          </p:cNvSpPr>
          <p:nvPr/>
        </p:nvSpPr>
        <p:spPr bwMode="auto">
          <a:xfrm>
            <a:off x="6167438" y="4581525"/>
            <a:ext cx="2798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25 июня 2020 </a:t>
            </a:r>
            <a:b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13.00 час. </a:t>
            </a:r>
          </a:p>
        </p:txBody>
      </p:sp>
      <p:sp>
        <p:nvSpPr>
          <p:cNvPr id="18452" name="Прямоугольник 87"/>
          <p:cNvSpPr>
            <a:spLocks noChangeArrowheads="1"/>
          </p:cNvSpPr>
          <p:nvPr/>
        </p:nvSpPr>
        <p:spPr bwMode="auto">
          <a:xfrm>
            <a:off x="130175" y="6035675"/>
            <a:ext cx="2570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Общественные наблюдатели </a:t>
            </a:r>
          </a:p>
        </p:txBody>
      </p:sp>
      <p:sp>
        <p:nvSpPr>
          <p:cNvPr id="18453" name="Прямоугольник 88"/>
          <p:cNvSpPr>
            <a:spLocks noChangeArrowheads="1"/>
          </p:cNvSpPr>
          <p:nvPr/>
        </p:nvSpPr>
        <p:spPr bwMode="auto">
          <a:xfrm>
            <a:off x="150813" y="5581650"/>
            <a:ext cx="2765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26 июня 2020 </a:t>
            </a:r>
            <a:b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12.00 час. </a:t>
            </a:r>
          </a:p>
        </p:txBody>
      </p:sp>
      <p:sp>
        <p:nvSpPr>
          <p:cNvPr id="18454" name="Прямоугольник 89"/>
          <p:cNvSpPr>
            <a:spLocks noChangeArrowheads="1"/>
          </p:cNvSpPr>
          <p:nvPr/>
        </p:nvSpPr>
        <p:spPr bwMode="auto">
          <a:xfrm>
            <a:off x="3243263" y="5505450"/>
            <a:ext cx="296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26 июня 2020 </a:t>
            </a:r>
            <a:b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15.00 час. </a:t>
            </a:r>
          </a:p>
        </p:txBody>
      </p:sp>
      <p:sp>
        <p:nvSpPr>
          <p:cNvPr id="18455" name="Прямоугольник 90"/>
          <p:cNvSpPr>
            <a:spLocks noChangeArrowheads="1"/>
          </p:cNvSpPr>
          <p:nvPr/>
        </p:nvSpPr>
        <p:spPr bwMode="auto">
          <a:xfrm>
            <a:off x="3117850" y="6021388"/>
            <a:ext cx="3043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Общественные наблюдатели </a:t>
            </a:r>
            <a:b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(Российский союз молодежи)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622300" y="4292600"/>
            <a:ext cx="18494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57" name="Группа 94"/>
          <p:cNvGrpSpPr>
            <a:grpSpLocks/>
          </p:cNvGrpSpPr>
          <p:nvPr/>
        </p:nvGrpSpPr>
        <p:grpSpPr bwMode="auto">
          <a:xfrm>
            <a:off x="7483475" y="1916113"/>
            <a:ext cx="1482725" cy="849312"/>
            <a:chOff x="1581776" y="2627724"/>
            <a:chExt cx="1482868" cy="849560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3064644" y="2627724"/>
              <a:ext cx="0" cy="8447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1581776" y="3472521"/>
              <a:ext cx="1482868" cy="47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58" name="Группа 95"/>
          <p:cNvGrpSpPr>
            <a:grpSpLocks/>
          </p:cNvGrpSpPr>
          <p:nvPr/>
        </p:nvGrpSpPr>
        <p:grpSpPr bwMode="auto">
          <a:xfrm flipH="1" flipV="1">
            <a:off x="6443663" y="1252538"/>
            <a:ext cx="1482725" cy="520700"/>
            <a:chOff x="1734176" y="2780124"/>
            <a:chExt cx="1482868" cy="849560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>
              <a:off x="3217044" y="2780124"/>
              <a:ext cx="0" cy="8443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1734176" y="3624504"/>
              <a:ext cx="1482868" cy="51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59" name="Прямоугольник 83"/>
          <p:cNvSpPr>
            <a:spLocks noChangeArrowheads="1"/>
          </p:cNvSpPr>
          <p:nvPr/>
        </p:nvSpPr>
        <p:spPr bwMode="auto">
          <a:xfrm>
            <a:off x="39688" y="4932363"/>
            <a:ext cx="2868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Члены ГЭК, </a:t>
            </a:r>
            <a:b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не имеющие токены</a:t>
            </a:r>
          </a:p>
        </p:txBody>
      </p:sp>
      <p:sp>
        <p:nvSpPr>
          <p:cNvPr id="18460" name="Прямоугольник 84"/>
          <p:cNvSpPr>
            <a:spLocks noChangeArrowheads="1"/>
          </p:cNvSpPr>
          <p:nvPr/>
        </p:nvSpPr>
        <p:spPr bwMode="auto">
          <a:xfrm>
            <a:off x="-17463" y="4432300"/>
            <a:ext cx="300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25 июня 2020 </a:t>
            </a:r>
            <a:b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11.00 час. </a:t>
            </a:r>
          </a:p>
        </p:txBody>
      </p:sp>
      <p:grpSp>
        <p:nvGrpSpPr>
          <p:cNvPr id="18461" name="Группа 95"/>
          <p:cNvGrpSpPr>
            <a:grpSpLocks/>
          </p:cNvGrpSpPr>
          <p:nvPr/>
        </p:nvGrpSpPr>
        <p:grpSpPr bwMode="auto">
          <a:xfrm flipH="1" flipV="1">
            <a:off x="150813" y="5581650"/>
            <a:ext cx="1482725" cy="520700"/>
            <a:chOff x="1734176" y="2780124"/>
            <a:chExt cx="1482868" cy="849560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3217044" y="2780124"/>
              <a:ext cx="0" cy="8443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1734176" y="3624504"/>
              <a:ext cx="1482868" cy="51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62" name="Группа 94"/>
          <p:cNvGrpSpPr>
            <a:grpSpLocks/>
          </p:cNvGrpSpPr>
          <p:nvPr/>
        </p:nvGrpSpPr>
        <p:grpSpPr bwMode="auto">
          <a:xfrm>
            <a:off x="1289050" y="6129338"/>
            <a:ext cx="1482725" cy="504825"/>
            <a:chOff x="1581776" y="2972222"/>
            <a:chExt cx="1482868" cy="505062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3064644" y="2972222"/>
              <a:ext cx="0" cy="5002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1581776" y="3472519"/>
              <a:ext cx="1482868" cy="476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63" name="Группа 95"/>
          <p:cNvGrpSpPr>
            <a:grpSpLocks/>
          </p:cNvGrpSpPr>
          <p:nvPr/>
        </p:nvGrpSpPr>
        <p:grpSpPr bwMode="auto">
          <a:xfrm flipH="1" flipV="1">
            <a:off x="6257925" y="4581525"/>
            <a:ext cx="1482725" cy="520700"/>
            <a:chOff x="1734176" y="2780124"/>
            <a:chExt cx="1482868" cy="849560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>
              <a:off x="3217044" y="2780124"/>
              <a:ext cx="0" cy="8443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1734176" y="3624504"/>
              <a:ext cx="1482868" cy="51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64" name="Группа 94"/>
          <p:cNvGrpSpPr>
            <a:grpSpLocks/>
          </p:cNvGrpSpPr>
          <p:nvPr/>
        </p:nvGrpSpPr>
        <p:grpSpPr bwMode="auto">
          <a:xfrm>
            <a:off x="7553325" y="5516563"/>
            <a:ext cx="1482725" cy="504825"/>
            <a:chOff x="1581776" y="2972222"/>
            <a:chExt cx="1482868" cy="50506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3064644" y="2972222"/>
              <a:ext cx="0" cy="5002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1581776" y="3472519"/>
              <a:ext cx="1482868" cy="476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ctrTitle"/>
          </p:nvPr>
        </p:nvSpPr>
        <p:spPr>
          <a:xfrm>
            <a:off x="-14288" y="44450"/>
            <a:ext cx="9123363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Кураторы ППЭ </a:t>
            </a:r>
          </a:p>
        </p:txBody>
      </p:sp>
      <p:sp>
        <p:nvSpPr>
          <p:cNvPr id="1946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1946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1946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1946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1946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946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8" name="TextBox 3"/>
          <p:cNvSpPr txBox="1">
            <a:spLocks noChangeArrowheads="1"/>
          </p:cNvSpPr>
          <p:nvPr/>
        </p:nvSpPr>
        <p:spPr bwMode="auto">
          <a:xfrm>
            <a:off x="687388" y="1196975"/>
            <a:ext cx="110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Код ППЭ</a:t>
            </a:r>
          </a:p>
        </p:txBody>
      </p:sp>
      <p:sp>
        <p:nvSpPr>
          <p:cNvPr id="19469" name="TextBox 21"/>
          <p:cNvSpPr txBox="1">
            <a:spLocks noChangeArrowheads="1"/>
          </p:cNvSpPr>
          <p:nvPr/>
        </p:nvSpPr>
        <p:spPr bwMode="auto">
          <a:xfrm>
            <a:off x="4903788" y="120650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2060"/>
                </a:solidFill>
                <a:latin typeface="Cambria" pitchFamily="18" charset="0"/>
              </a:rPr>
              <a:t>Куратор ППЭ</a:t>
            </a:r>
          </a:p>
        </p:txBody>
      </p:sp>
      <p:sp>
        <p:nvSpPr>
          <p:cNvPr id="19470" name="TextBox 23"/>
          <p:cNvSpPr txBox="1">
            <a:spLocks noChangeArrowheads="1"/>
          </p:cNvSpPr>
          <p:nvPr/>
        </p:nvSpPr>
        <p:spPr bwMode="auto">
          <a:xfrm>
            <a:off x="0" y="1619250"/>
            <a:ext cx="2476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002, 004, 005, 007</a:t>
            </a:r>
          </a:p>
        </p:txBody>
      </p:sp>
      <p:sp>
        <p:nvSpPr>
          <p:cNvPr id="19471" name="TextBox 29"/>
          <p:cNvSpPr txBox="1">
            <a:spLocks noChangeArrowheads="1"/>
          </p:cNvSpPr>
          <p:nvPr/>
        </p:nvSpPr>
        <p:spPr bwMode="auto">
          <a:xfrm>
            <a:off x="2959100" y="1628775"/>
            <a:ext cx="57896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Тихоновская Светлана Николаевна, </a:t>
            </a:r>
            <a:b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начальник отдела обеспечения ГИА</a:t>
            </a:r>
          </a:p>
          <a:p>
            <a:pPr algn="ctr"/>
            <a:endParaRPr lang="ru-RU" altLang="ru-RU" sz="500" b="1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8-910-269-05-95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0825" y="2492375"/>
            <a:ext cx="2089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TextBox 30"/>
          <p:cNvSpPr txBox="1">
            <a:spLocks noChangeArrowheads="1"/>
          </p:cNvSpPr>
          <p:nvPr/>
        </p:nvSpPr>
        <p:spPr bwMode="auto">
          <a:xfrm>
            <a:off x="0" y="2516188"/>
            <a:ext cx="247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020, 022, 024, 025, </a:t>
            </a:r>
            <a:b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029</a:t>
            </a:r>
          </a:p>
        </p:txBody>
      </p:sp>
      <p:sp>
        <p:nvSpPr>
          <p:cNvPr id="19474" name="TextBox 31"/>
          <p:cNvSpPr txBox="1">
            <a:spLocks noChangeArrowheads="1"/>
          </p:cNvSpPr>
          <p:nvPr/>
        </p:nvSpPr>
        <p:spPr bwMode="auto">
          <a:xfrm>
            <a:off x="2959100" y="2525713"/>
            <a:ext cx="57896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Шапеева Татьяна Леонидовна, 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главный инженер отдела обеспечения ГИА</a:t>
            </a:r>
          </a:p>
          <a:p>
            <a:pPr algn="ctr"/>
            <a:endParaRPr lang="ru-RU" altLang="ru-RU" sz="500" b="1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8-953-471-58-38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887663" y="2506663"/>
            <a:ext cx="57880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27313" y="1773238"/>
            <a:ext cx="0" cy="57626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627313" y="2744788"/>
            <a:ext cx="0" cy="431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50825" y="1616075"/>
            <a:ext cx="2089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916238" y="1628775"/>
            <a:ext cx="57880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0825" y="3451225"/>
            <a:ext cx="2089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871788" y="3465513"/>
            <a:ext cx="57896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2" name="TextBox 52"/>
          <p:cNvSpPr txBox="1">
            <a:spLocks noChangeArrowheads="1"/>
          </p:cNvSpPr>
          <p:nvPr/>
        </p:nvSpPr>
        <p:spPr bwMode="auto">
          <a:xfrm>
            <a:off x="0" y="3465513"/>
            <a:ext cx="247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008, 013, 019, 030, </a:t>
            </a:r>
            <a:b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049</a:t>
            </a:r>
          </a:p>
        </p:txBody>
      </p:sp>
      <p:sp>
        <p:nvSpPr>
          <p:cNvPr id="19483" name="TextBox 53"/>
          <p:cNvSpPr txBox="1">
            <a:spLocks noChangeArrowheads="1"/>
          </p:cNvSpPr>
          <p:nvPr/>
        </p:nvSpPr>
        <p:spPr bwMode="auto">
          <a:xfrm>
            <a:off x="2959100" y="3457575"/>
            <a:ext cx="57896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Гридунова Мария Олеговна, 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главный специалист отдела обеспечения ГИА</a:t>
            </a:r>
          </a:p>
          <a:p>
            <a:pPr algn="ctr"/>
            <a:endParaRPr lang="ru-RU" altLang="ru-RU" sz="500" b="1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8-920-813-73-55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627313" y="3681413"/>
            <a:ext cx="0" cy="50323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50825" y="4400550"/>
            <a:ext cx="2089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871788" y="4414838"/>
            <a:ext cx="57896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7" name="TextBox 58"/>
          <p:cNvSpPr txBox="1">
            <a:spLocks noChangeArrowheads="1"/>
          </p:cNvSpPr>
          <p:nvPr/>
        </p:nvSpPr>
        <p:spPr bwMode="auto">
          <a:xfrm>
            <a:off x="0" y="4400550"/>
            <a:ext cx="2476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001, 003, 014, 026, </a:t>
            </a:r>
            <a:b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032</a:t>
            </a:r>
          </a:p>
        </p:txBody>
      </p:sp>
      <p:sp>
        <p:nvSpPr>
          <p:cNvPr id="19488" name="TextBox 59"/>
          <p:cNvSpPr txBox="1">
            <a:spLocks noChangeArrowheads="1"/>
          </p:cNvSpPr>
          <p:nvPr/>
        </p:nvSpPr>
        <p:spPr bwMode="auto">
          <a:xfrm>
            <a:off x="2989263" y="4414838"/>
            <a:ext cx="578961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Логутеев Дмитрий Сергеевич, 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главный инженер – начальник отдела информационных и электронных ресурсов </a:t>
            </a:r>
          </a:p>
          <a:p>
            <a:pPr algn="ctr"/>
            <a:endParaRPr lang="ru-RU" altLang="ru-RU" sz="500" b="1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8-919-264-27-93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2620963" y="4689475"/>
            <a:ext cx="0" cy="57626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50825" y="5540375"/>
            <a:ext cx="208915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871788" y="5516563"/>
            <a:ext cx="57896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627313" y="5768975"/>
            <a:ext cx="0" cy="5048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3" name="TextBox 71"/>
          <p:cNvSpPr txBox="1">
            <a:spLocks noChangeArrowheads="1"/>
          </p:cNvSpPr>
          <p:nvPr/>
        </p:nvSpPr>
        <p:spPr bwMode="auto">
          <a:xfrm>
            <a:off x="6350" y="5575300"/>
            <a:ext cx="2478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006, 009, 010, 016, </a:t>
            </a:r>
            <a:b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018</a:t>
            </a:r>
          </a:p>
        </p:txBody>
      </p:sp>
      <p:sp>
        <p:nvSpPr>
          <p:cNvPr id="19494" name="TextBox 72"/>
          <p:cNvSpPr txBox="1">
            <a:spLocks noChangeArrowheads="1"/>
          </p:cNvSpPr>
          <p:nvPr/>
        </p:nvSpPr>
        <p:spPr bwMode="auto">
          <a:xfrm>
            <a:off x="2987675" y="5510213"/>
            <a:ext cx="578961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Свободский Сергей Евгеньевич, 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главный инженер отдела разработки цифровых технологий</a:t>
            </a:r>
          </a:p>
          <a:p>
            <a:pPr algn="ctr"/>
            <a:endParaRPr lang="ru-RU" altLang="ru-RU" sz="500" b="1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</a:rPr>
              <a:t>8-953-476-31-06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2627313" y="1196975"/>
            <a:ext cx="0" cy="2254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1"/>
          <p:cNvSpPr>
            <a:spLocks noGrp="1"/>
          </p:cNvSpPr>
          <p:nvPr>
            <p:ph type="ctrTitle"/>
          </p:nvPr>
        </p:nvSpPr>
        <p:spPr>
          <a:xfrm>
            <a:off x="-14288" y="44450"/>
            <a:ext cx="9123363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Методические рекомендации для выпускников школ</a:t>
            </a:r>
          </a:p>
        </p:txBody>
      </p:sp>
      <p:sp>
        <p:nvSpPr>
          <p:cNvPr id="20484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20485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20486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7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8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20489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2049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049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52462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08300"/>
            <a:ext cx="4862513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37175"/>
            <a:ext cx="717073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56550" y="1341438"/>
            <a:ext cx="1008063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286625" y="1916113"/>
            <a:ext cx="160020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68413"/>
            <a:ext cx="903763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6" b="7414"/>
          <a:stretch>
            <a:fillRect/>
          </a:stretch>
        </p:blipFill>
        <p:spPr bwMode="auto">
          <a:xfrm>
            <a:off x="5076825" y="4141788"/>
            <a:ext cx="3770313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1" r="6226" b="14398"/>
          <a:stretch>
            <a:fillRect/>
          </a:stretch>
        </p:blipFill>
        <p:spPr bwMode="auto">
          <a:xfrm>
            <a:off x="5078413" y="2852738"/>
            <a:ext cx="3768725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13720</TotalTime>
  <Words>402</Words>
  <Application>Microsoft Office PowerPoint</Application>
  <PresentationFormat>Экран (4:3)</PresentationFormat>
  <Paragraphs>156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Arial</vt:lpstr>
      <vt:lpstr>Cambria</vt:lpstr>
      <vt:lpstr>Times New Roman</vt:lpstr>
      <vt:lpstr>1_Тема Office</vt:lpstr>
      <vt:lpstr>Презентация PowerPoint</vt:lpstr>
      <vt:lpstr>Проведение тренировочных экзаменов</vt:lpstr>
      <vt:lpstr>Презентация PowerPoint</vt:lpstr>
      <vt:lpstr>Презентация PowerPoint</vt:lpstr>
      <vt:lpstr>Логистическая схема входа в ППЭ при проведении тренировочного экзамена 18 июня 2020 года</vt:lpstr>
      <vt:lpstr>Проведение региональных обучающих вебинаров  с  работниками ППЭ по подготовке к проведению ЕГЭ </vt:lpstr>
      <vt:lpstr>Кураторы ППЭ </vt:lpstr>
      <vt:lpstr>Методические рекомендации для выпускников школ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881</cp:revision>
  <cp:lastPrinted>2020-06-15T14:22:20Z</cp:lastPrinted>
  <dcterms:created xsi:type="dcterms:W3CDTF">2011-08-25T06:09:31Z</dcterms:created>
  <dcterms:modified xsi:type="dcterms:W3CDTF">2020-06-17T04:45:00Z</dcterms:modified>
</cp:coreProperties>
</file>