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608" r:id="rId2"/>
    <p:sldId id="610" r:id="rId3"/>
    <p:sldId id="617" r:id="rId4"/>
    <p:sldId id="618" r:id="rId5"/>
    <p:sldId id="620" r:id="rId6"/>
    <p:sldId id="621" r:id="rId7"/>
    <p:sldId id="622" r:id="rId8"/>
    <p:sldId id="623" r:id="rId9"/>
    <p:sldId id="624" r:id="rId10"/>
    <p:sldId id="625" r:id="rId11"/>
    <p:sldId id="626" r:id="rId12"/>
    <p:sldId id="627" r:id="rId13"/>
    <p:sldId id="628" r:id="rId14"/>
    <p:sldId id="629" r:id="rId15"/>
    <p:sldId id="630" r:id="rId16"/>
    <p:sldId id="609" r:id="rId17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8"/>
    <a:srgbClr val="005EA4"/>
    <a:srgbClr val="004F8A"/>
    <a:srgbClr val="D0D8E8"/>
    <a:srgbClr val="E9EDF4"/>
    <a:srgbClr val="B9D08C"/>
    <a:srgbClr val="8FCE4A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7266" autoAdjust="0"/>
  </p:normalViewPr>
  <p:slideViewPr>
    <p:cSldViewPr>
      <p:cViewPr varScale="1">
        <p:scale>
          <a:sx n="87" d="100"/>
          <a:sy n="87" d="100"/>
        </p:scale>
        <p:origin x="14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A6E7FD-853B-4DC0-A7A2-D54248B4B8CC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8E6CF3-59BB-4D25-A08D-61A66A7E6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598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94BF65C-BF25-4209-A9DF-018FFD2F2C23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B1EAAC5-3DD4-46C8-9AE5-5E8A74723FB0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B1EAAC5-3DD4-46C8-9AE5-5E8A74723FB0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B1EAAC5-3DD4-46C8-9AE5-5E8A74723FB0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B1EAAC5-3DD4-46C8-9AE5-5E8A74723FB0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B1EAAC5-3DD4-46C8-9AE5-5E8A74723FB0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B1EAAC5-3DD4-46C8-9AE5-5E8A74723FB0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B1EAAC5-3DD4-46C8-9AE5-5E8A74723FB0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B1EAAC5-3DD4-46C8-9AE5-5E8A74723FB0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B1EAAC5-3DD4-46C8-9AE5-5E8A74723FB0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B1EAAC5-3DD4-46C8-9AE5-5E8A74723FB0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B1EAAC5-3DD4-46C8-9AE5-5E8A74723FB0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B1EAAC5-3DD4-46C8-9AE5-5E8A74723FB0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B1EAAC5-3DD4-46C8-9AE5-5E8A74723FB0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0BB9C0-234C-4782-A49E-002BB8B74001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BCF289-B4D9-47AA-88AC-61428BCA7D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74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0F3757-DEEC-4A6D-B016-8BB2B66D6F39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3694D9-82EC-4F52-A0B9-3CBEAC7D52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14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59A6B7-BCA0-4518-94E7-B8C3101BAC4E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86B36C-1F30-4127-811C-8905197ED0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54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FD3DB-714B-49A2-9503-169F23B1191F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0D24E3-152E-460D-AB0E-3E433C70ED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E3F281-618C-4F2A-8F45-30B463CFFC0F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4B2589-5146-4074-B124-9B2403BB4D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288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D7FF78-141B-4A01-B22F-3376C33F71CE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84244B-7BB8-461F-AA45-848044B098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915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AAFD66-EA73-489A-AF88-D6D197E23901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D2926A-F6DA-4A4C-9308-EEFC3AB8E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47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C12B3E-D5FD-4294-A395-EBB8B33F9080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26DD0AD-E011-400C-9A92-BF84CC2E6E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657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7F2495-9D88-4E63-90C0-03E80D5785F6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DF3808-186B-4EFD-A55F-792AB3C5A2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91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85C26C-FF7C-4C5C-A93A-5CD809F67A86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4FB20C-BB0E-4945-A54F-A42B24F7FE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97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121ABA-2B07-43C1-8DA5-459295FE5FD4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14E15BC-B8E1-4675-85E6-3F7CD83EE4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731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206E98-CBC5-4FCF-9AC4-D227C00AEEBE}" type="datetimeFigureOut">
              <a:rPr lang="ru-RU"/>
              <a:pPr>
                <a:defRPr/>
              </a:pPr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D96508-515D-41B0-A035-76A3F41993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6" r:id="rId1"/>
    <p:sldLayoutId id="2147484817" r:id="rId2"/>
    <p:sldLayoutId id="2147484818" r:id="rId3"/>
    <p:sldLayoutId id="2147484819" r:id="rId4"/>
    <p:sldLayoutId id="2147484820" r:id="rId5"/>
    <p:sldLayoutId id="2147484821" r:id="rId6"/>
    <p:sldLayoutId id="2147484822" r:id="rId7"/>
    <p:sldLayoutId id="2147484823" r:id="rId8"/>
    <p:sldLayoutId id="2147484824" r:id="rId9"/>
    <p:sldLayoutId id="2147484825" r:id="rId10"/>
    <p:sldLayoutId id="2147484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21.jpg"/><Relationship Id="rId4" Type="http://schemas.openxmlformats.org/officeDocument/2006/relationships/image" Target="../media/image17.jpg"/><Relationship Id="rId9" Type="http://schemas.openxmlformats.org/officeDocument/2006/relationships/image" Target="../media/image20.png"/><Relationship Id="rId1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462338" y="5002213"/>
            <a:ext cx="54498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002060"/>
                </a:solidFill>
                <a:latin typeface="Cambria" pitchFamily="18" charset="0"/>
              </a:rPr>
              <a:t>Д. С. </a:t>
            </a:r>
            <a:r>
              <a:rPr lang="ru-RU" altLang="ru-RU" sz="2000" b="1" i="1" dirty="0" err="1">
                <a:solidFill>
                  <a:srgbClr val="002060"/>
                </a:solidFill>
                <a:latin typeface="Cambria" pitchFamily="18" charset="0"/>
              </a:rPr>
              <a:t>Логутеев</a:t>
            </a:r>
            <a:r>
              <a:rPr lang="ru-RU" altLang="ru-RU" sz="2000" b="1" i="1" dirty="0">
                <a:solidFill>
                  <a:srgbClr val="002060"/>
                </a:solidFill>
                <a:latin typeface="Cambria" pitchFamily="18" charset="0"/>
              </a:rPr>
              <a:t>,</a:t>
            </a:r>
          </a:p>
          <a:p>
            <a:pPr algn="r">
              <a:spcBef>
                <a:spcPts val="60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Cambria" pitchFamily="18" charset="0"/>
              </a:rPr>
              <a:t>главный инженер-начальник отдела</a:t>
            </a:r>
          </a:p>
          <a:p>
            <a:pPr algn="r">
              <a:spcBef>
                <a:spcPts val="60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Cambria" pitchFamily="18" charset="0"/>
              </a:rPr>
              <a:t>информационных и электронных ресурсов</a:t>
            </a:r>
          </a:p>
          <a:p>
            <a:pPr algn="r">
              <a:spcBef>
                <a:spcPts val="600"/>
              </a:spcBef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Cambria" pitchFamily="18" charset="0"/>
              </a:rPr>
              <a:t>Регионального центра </a:t>
            </a:r>
            <a:br>
              <a:rPr lang="ru-RU" altLang="ru-RU" sz="1800" b="1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 b="1" i="1" dirty="0">
                <a:solidFill>
                  <a:srgbClr val="002060"/>
                </a:solidFill>
                <a:latin typeface="Cambria" pitchFamily="18" charset="0"/>
              </a:rPr>
              <a:t>оценки качества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328613" y="2204864"/>
            <a:ext cx="85185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500" b="1" dirty="0">
                <a:latin typeface="Cambria" panose="02040503050406030204" pitchFamily="18" charset="0"/>
                <a:ea typeface="Calibri"/>
              </a:rPr>
              <a:t>Технологические решения проведения тренировочного экзамена </a:t>
            </a:r>
            <a:br>
              <a:rPr lang="ru-RU" sz="2500" b="1" dirty="0">
                <a:latin typeface="Cambria" panose="02040503050406030204" pitchFamily="18" charset="0"/>
                <a:ea typeface="Calibri"/>
              </a:rPr>
            </a:br>
            <a:r>
              <a:rPr lang="ru-RU" sz="2500" b="1" dirty="0">
                <a:latin typeface="Cambria" panose="02040503050406030204" pitchFamily="18" charset="0"/>
                <a:ea typeface="Calibri"/>
              </a:rPr>
              <a:t>по </a:t>
            </a:r>
            <a:r>
              <a:rPr lang="ru-RU" sz="2500" b="1" dirty="0" smtClean="0">
                <a:latin typeface="Cambria" panose="02040503050406030204" pitchFamily="18" charset="0"/>
                <a:ea typeface="Calibri"/>
              </a:rPr>
              <a:t>обществознанию </a:t>
            </a:r>
            <a:r>
              <a:rPr lang="ru-RU" sz="2500" b="1" dirty="0">
                <a:latin typeface="Cambria" panose="02040503050406030204" pitchFamily="18" charset="0"/>
                <a:ea typeface="Calibri"/>
              </a:rPr>
              <a:t>и английскому языку </a:t>
            </a:r>
            <a:r>
              <a:rPr lang="ru-RU" sz="2500" b="1" dirty="0" smtClean="0">
                <a:latin typeface="Cambria" panose="02040503050406030204" pitchFamily="18" charset="0"/>
                <a:ea typeface="Calibri"/>
              </a:rPr>
              <a:t/>
            </a:r>
            <a:br>
              <a:rPr lang="ru-RU" sz="2500" b="1" dirty="0" smtClean="0">
                <a:latin typeface="Cambria" panose="02040503050406030204" pitchFamily="18" charset="0"/>
                <a:ea typeface="Calibri"/>
              </a:rPr>
            </a:br>
            <a:r>
              <a:rPr lang="ru-RU" sz="2500" b="1" dirty="0" smtClean="0">
                <a:latin typeface="Cambria" panose="02040503050406030204" pitchFamily="18" charset="0"/>
                <a:ea typeface="Calibri"/>
              </a:rPr>
              <a:t>с </a:t>
            </a:r>
            <a:r>
              <a:rPr lang="ru-RU" sz="2500" b="1" dirty="0">
                <a:latin typeface="Cambria" panose="02040503050406030204" pitchFamily="18" charset="0"/>
                <a:ea typeface="Calibri"/>
              </a:rPr>
              <a:t>применением технологий </a:t>
            </a:r>
            <a:r>
              <a:rPr lang="ru-RU" sz="2500" b="1" dirty="0">
                <a:latin typeface="Cambria" panose="02040503050406030204" pitchFamily="18" charset="0"/>
                <a:ea typeface="Times New Roman"/>
              </a:rPr>
              <a:t>доставки экзаменационных материалов по сети «Интернет» </a:t>
            </a:r>
            <a:r>
              <a:rPr lang="ru-RU" sz="2500" b="1" dirty="0" smtClean="0">
                <a:latin typeface="Cambria" panose="02040503050406030204" pitchFamily="18" charset="0"/>
                <a:ea typeface="Times New Roman"/>
              </a:rPr>
              <a:t/>
            </a:r>
            <a:br>
              <a:rPr lang="ru-RU" sz="2500" b="1" dirty="0" smtClean="0">
                <a:latin typeface="Cambria" panose="02040503050406030204" pitchFamily="18" charset="0"/>
                <a:ea typeface="Times New Roman"/>
              </a:rPr>
            </a:br>
            <a:r>
              <a:rPr lang="ru-RU" sz="2500" b="1" dirty="0" smtClean="0">
                <a:latin typeface="Cambria" panose="02040503050406030204" pitchFamily="18" charset="0"/>
                <a:ea typeface="Times New Roman"/>
              </a:rPr>
              <a:t>и </a:t>
            </a:r>
            <a:r>
              <a:rPr lang="ru-RU" sz="2500" b="1" dirty="0">
                <a:latin typeface="Cambria" panose="02040503050406030204" pitchFamily="18" charset="0"/>
                <a:ea typeface="Times New Roman"/>
              </a:rPr>
              <a:t>их сканирования </a:t>
            </a:r>
            <a:r>
              <a:rPr lang="ru-RU" sz="2500" b="1" dirty="0" smtClean="0">
                <a:latin typeface="Cambria" panose="02040503050406030204" pitchFamily="18" charset="0"/>
                <a:ea typeface="Times New Roman"/>
              </a:rPr>
              <a:t>в </a:t>
            </a:r>
            <a:r>
              <a:rPr lang="ru-RU" sz="2500" b="1" dirty="0">
                <a:latin typeface="Cambria" panose="02040503050406030204" pitchFamily="18" charset="0"/>
                <a:ea typeface="Times New Roman"/>
              </a:rPr>
              <a:t>аудиториях  ППЭ</a:t>
            </a:r>
            <a:r>
              <a:rPr lang="ru-RU" sz="2500" b="1" i="1" dirty="0">
                <a:latin typeface="Cambria" panose="02040503050406030204" pitchFamily="18" charset="0"/>
                <a:ea typeface="Calibri"/>
              </a:rPr>
              <a:t> </a:t>
            </a:r>
            <a:endParaRPr lang="ru-RU" altLang="ru-RU" sz="25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6075"/>
            <a:ext cx="143986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rgbClr val="002060"/>
                </a:solidFill>
                <a:latin typeface="Cambria" pitchFamily="18" charset="0"/>
              </a:rPr>
              <a:t>16 июня 2020 </a:t>
            </a:r>
            <a:r>
              <a:rPr lang="ru-RU" altLang="ru-RU" sz="1400" i="1" dirty="0">
                <a:solidFill>
                  <a:srgbClr val="002060"/>
                </a:solidFill>
                <a:latin typeface="Cambria" pitchFamily="18" charset="0"/>
              </a:rPr>
              <a:t>г.</a:t>
            </a:r>
            <a:endParaRPr lang="ru-RU" altLang="ru-RU" sz="12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Новые технологические решения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6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179512" y="1412776"/>
            <a:ext cx="871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Передача сведений о каналах доступа в сеть </a:t>
            </a: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«Интернет»</a:t>
            </a:r>
            <a:endParaRPr lang="ru-RU" altLang="ru-RU" sz="1800" b="1" dirty="0">
              <a:solidFill>
                <a:srgbClr val="003B68"/>
              </a:solidFill>
              <a:latin typeface="Cambria" pitchFamily="18" charset="0"/>
            </a:endParaRPr>
          </a:p>
        </p:txBody>
      </p:sp>
      <p:grpSp>
        <p:nvGrpSpPr>
          <p:cNvPr id="15" name="object 2"/>
          <p:cNvGrpSpPr/>
          <p:nvPr/>
        </p:nvGrpSpPr>
        <p:grpSpPr>
          <a:xfrm>
            <a:off x="179512" y="2348880"/>
            <a:ext cx="6417034" cy="2637914"/>
            <a:chOff x="253491" y="899922"/>
            <a:chExt cx="5891530" cy="2421890"/>
          </a:xfrm>
        </p:grpSpPr>
        <p:sp>
          <p:nvSpPr>
            <p:cNvPr id="16" name="object 3"/>
            <p:cNvSpPr/>
            <p:nvPr/>
          </p:nvSpPr>
          <p:spPr>
            <a:xfrm>
              <a:off x="253491" y="899922"/>
              <a:ext cx="5891149" cy="241058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4"/>
            <p:cNvSpPr/>
            <p:nvPr/>
          </p:nvSpPr>
          <p:spPr>
            <a:xfrm>
              <a:off x="638594" y="1213586"/>
              <a:ext cx="4443730" cy="551815"/>
            </a:xfrm>
            <a:custGeom>
              <a:avLst/>
              <a:gdLst/>
              <a:ahLst/>
              <a:cxnLst/>
              <a:rect l="l" t="t" r="r" b="b"/>
              <a:pathLst>
                <a:path w="4443730" h="551814">
                  <a:moveTo>
                    <a:pt x="0" y="551459"/>
                  </a:moveTo>
                  <a:lnTo>
                    <a:pt x="4443730" y="551459"/>
                  </a:lnTo>
                  <a:lnTo>
                    <a:pt x="4443730" y="0"/>
                  </a:lnTo>
                  <a:lnTo>
                    <a:pt x="0" y="0"/>
                  </a:lnTo>
                  <a:lnTo>
                    <a:pt x="0" y="551459"/>
                  </a:lnTo>
                  <a:close/>
                </a:path>
              </a:pathLst>
            </a:custGeom>
            <a:ln w="25400">
              <a:solidFill>
                <a:srgbClr val="3658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5"/>
            <p:cNvSpPr/>
            <p:nvPr/>
          </p:nvSpPr>
          <p:spPr>
            <a:xfrm>
              <a:off x="673100" y="1516583"/>
              <a:ext cx="3086100" cy="1792605"/>
            </a:xfrm>
            <a:custGeom>
              <a:avLst/>
              <a:gdLst/>
              <a:ahLst/>
              <a:cxnLst/>
              <a:rect l="l" t="t" r="r" b="b"/>
              <a:pathLst>
                <a:path w="3086100" h="1792604">
                  <a:moveTo>
                    <a:pt x="0" y="184581"/>
                  </a:moveTo>
                  <a:lnTo>
                    <a:pt x="1956689" y="184581"/>
                  </a:lnTo>
                  <a:lnTo>
                    <a:pt x="1956689" y="0"/>
                  </a:lnTo>
                  <a:lnTo>
                    <a:pt x="0" y="0"/>
                  </a:lnTo>
                  <a:lnTo>
                    <a:pt x="0" y="184581"/>
                  </a:lnTo>
                  <a:close/>
                </a:path>
                <a:path w="3086100" h="1792604">
                  <a:moveTo>
                    <a:pt x="1873250" y="1792528"/>
                  </a:moveTo>
                  <a:lnTo>
                    <a:pt x="3086100" y="1792528"/>
                  </a:lnTo>
                  <a:lnTo>
                    <a:pt x="3086100" y="1607947"/>
                  </a:lnTo>
                  <a:lnTo>
                    <a:pt x="1873250" y="1607947"/>
                  </a:lnTo>
                  <a:lnTo>
                    <a:pt x="1873250" y="1792528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/>
            <p:cNvSpPr/>
            <p:nvPr/>
          </p:nvSpPr>
          <p:spPr>
            <a:xfrm>
              <a:off x="2154046" y="1695323"/>
              <a:ext cx="748030" cy="1423035"/>
            </a:xfrm>
            <a:custGeom>
              <a:avLst/>
              <a:gdLst/>
              <a:ahLst/>
              <a:cxnLst/>
              <a:rect l="l" t="t" r="r" b="b"/>
              <a:pathLst>
                <a:path w="748030" h="1423035">
                  <a:moveTo>
                    <a:pt x="655446" y="1327403"/>
                  </a:moveTo>
                  <a:lnTo>
                    <a:pt x="747902" y="1422527"/>
                  </a:lnTo>
                  <a:lnTo>
                    <a:pt x="736172" y="1360804"/>
                  </a:lnTo>
                  <a:lnTo>
                    <a:pt x="701420" y="1360804"/>
                  </a:lnTo>
                  <a:lnTo>
                    <a:pt x="693599" y="1345761"/>
                  </a:lnTo>
                  <a:lnTo>
                    <a:pt x="655446" y="1327403"/>
                  </a:lnTo>
                  <a:close/>
                </a:path>
                <a:path w="748030" h="1423035">
                  <a:moveTo>
                    <a:pt x="693599" y="1345761"/>
                  </a:moveTo>
                  <a:lnTo>
                    <a:pt x="701420" y="1360804"/>
                  </a:lnTo>
                  <a:lnTo>
                    <a:pt x="712723" y="1354963"/>
                  </a:lnTo>
                  <a:lnTo>
                    <a:pt x="693599" y="1345761"/>
                  </a:lnTo>
                  <a:close/>
                </a:path>
                <a:path w="748030" h="1423035">
                  <a:moveTo>
                    <a:pt x="723138" y="1292225"/>
                  </a:moveTo>
                  <a:lnTo>
                    <a:pt x="716194" y="1334055"/>
                  </a:lnTo>
                  <a:lnTo>
                    <a:pt x="724026" y="1349120"/>
                  </a:lnTo>
                  <a:lnTo>
                    <a:pt x="701420" y="1360804"/>
                  </a:lnTo>
                  <a:lnTo>
                    <a:pt x="736172" y="1360804"/>
                  </a:lnTo>
                  <a:lnTo>
                    <a:pt x="723138" y="1292225"/>
                  </a:lnTo>
                  <a:close/>
                </a:path>
                <a:path w="748030" h="1423035">
                  <a:moveTo>
                    <a:pt x="22605" y="0"/>
                  </a:moveTo>
                  <a:lnTo>
                    <a:pt x="0" y="11684"/>
                  </a:lnTo>
                  <a:lnTo>
                    <a:pt x="693599" y="1345761"/>
                  </a:lnTo>
                  <a:lnTo>
                    <a:pt x="712723" y="1354963"/>
                  </a:lnTo>
                  <a:lnTo>
                    <a:pt x="716194" y="1334055"/>
                  </a:lnTo>
                  <a:lnTo>
                    <a:pt x="22605" y="0"/>
                  </a:lnTo>
                  <a:close/>
                </a:path>
                <a:path w="748030" h="1423035">
                  <a:moveTo>
                    <a:pt x="716194" y="1334055"/>
                  </a:moveTo>
                  <a:lnTo>
                    <a:pt x="712723" y="1354963"/>
                  </a:lnTo>
                  <a:lnTo>
                    <a:pt x="724026" y="1349120"/>
                  </a:lnTo>
                  <a:lnTo>
                    <a:pt x="716194" y="133405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6596131" y="2060848"/>
            <a:ext cx="244036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Сведения о каналах связи  указываются в разделе настроек  станции авторизации</a:t>
            </a:r>
          </a:p>
        </p:txBody>
      </p:sp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6596131" y="3717032"/>
            <a:ext cx="244036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Сведения </a:t>
            </a: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/>
            </a:r>
            <a:b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об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указанных каналах  доступа передаются на  федеральный портал при </a:t>
            </a: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каждой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передаче акта  технической готовности станции  авторизации</a:t>
            </a:r>
          </a:p>
        </p:txBody>
      </p:sp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611560" y="5661248"/>
            <a:ext cx="5033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Указывается факт отсутствия  резервного канала, если его нет</a:t>
            </a:r>
          </a:p>
        </p:txBody>
      </p:sp>
    </p:spTree>
    <p:extLst>
      <p:ext uri="{BB962C8B-B14F-4D97-AF65-F5344CB8AC3E}">
        <p14:creationId xmlns:p14="http://schemas.microsoft.com/office/powerpoint/2010/main" val="32633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Новые технологические решения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6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179512" y="1303600"/>
            <a:ext cx="871296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для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использования резервной станции </a:t>
            </a: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авторизации в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качестве основной необходимо снять у нее в  настройках соответствующий </a:t>
            </a: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признак</a:t>
            </a:r>
          </a:p>
          <a:p>
            <a:pPr algn="just">
              <a:spcBef>
                <a:spcPct val="0"/>
              </a:spcBef>
            </a:pPr>
            <a:endParaRPr lang="ru-RU" altLang="ru-RU" sz="1800" b="1" dirty="0" smtClean="0">
              <a:solidFill>
                <a:srgbClr val="003B68"/>
              </a:solidFill>
              <a:latin typeface="Cambria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подтверждение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факта печати комплекта </a:t>
            </a: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ДБО № 2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(подтверждается целиком комплект</a:t>
            </a: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)</a:t>
            </a:r>
            <a:endParaRPr lang="ru-RU" altLang="ru-RU" sz="1800" b="1" dirty="0">
              <a:solidFill>
                <a:srgbClr val="003B68"/>
              </a:solidFill>
              <a:latin typeface="Cambria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3779912" y="2640610"/>
            <a:ext cx="5040560" cy="38847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2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Новые технологические решения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6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179512" y="1303600"/>
            <a:ext cx="871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группировка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актов и журналов по датам экзамена</a:t>
            </a:r>
          </a:p>
        </p:txBody>
      </p:sp>
      <p:sp>
        <p:nvSpPr>
          <p:cNvPr id="16" name="object 5"/>
          <p:cNvSpPr/>
          <p:nvPr/>
        </p:nvSpPr>
        <p:spPr>
          <a:xfrm>
            <a:off x="861427" y="1796417"/>
            <a:ext cx="7454989" cy="45849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36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bject 3"/>
          <p:cNvSpPr/>
          <p:nvPr/>
        </p:nvSpPr>
        <p:spPr>
          <a:xfrm>
            <a:off x="5755313" y="3284984"/>
            <a:ext cx="2365375" cy="1309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Новые технологические решения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179512" y="1303600"/>
            <a:ext cx="87129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верификация корректности распознавания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номера следующего </a:t>
            </a: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ДБО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№</a:t>
            </a: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2</a:t>
            </a:r>
          </a:p>
          <a:p>
            <a:pPr>
              <a:spcBef>
                <a:spcPct val="0"/>
              </a:spcBef>
            </a:pPr>
            <a:endParaRPr lang="ru-RU" altLang="ru-RU" sz="1800" b="1" dirty="0" smtClean="0">
              <a:solidFill>
                <a:srgbClr val="003B68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восстановление штрих-кодов</a:t>
            </a:r>
            <a:endParaRPr lang="ru-RU" altLang="ru-RU" sz="1800" b="1" dirty="0">
              <a:solidFill>
                <a:srgbClr val="003B68"/>
              </a:solidFill>
              <a:latin typeface="Cambria" pitchFamily="18" charset="0"/>
            </a:endParaRPr>
          </a:p>
        </p:txBody>
      </p:sp>
      <p:grpSp>
        <p:nvGrpSpPr>
          <p:cNvPr id="15" name="object 8"/>
          <p:cNvGrpSpPr/>
          <p:nvPr/>
        </p:nvGrpSpPr>
        <p:grpSpPr>
          <a:xfrm>
            <a:off x="4956368" y="2008594"/>
            <a:ext cx="4008120" cy="4156710"/>
            <a:chOff x="4709159" y="900061"/>
            <a:chExt cx="4008120" cy="4156710"/>
          </a:xfrm>
        </p:grpSpPr>
        <p:sp>
          <p:nvSpPr>
            <p:cNvPr id="17" name="object 9"/>
            <p:cNvSpPr/>
            <p:nvPr/>
          </p:nvSpPr>
          <p:spPr>
            <a:xfrm>
              <a:off x="4747259" y="944880"/>
              <a:ext cx="3970020" cy="13594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"/>
            <p:cNvSpPr/>
            <p:nvPr/>
          </p:nvSpPr>
          <p:spPr>
            <a:xfrm>
              <a:off x="4775199" y="1011682"/>
              <a:ext cx="3838448" cy="12273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1"/>
            <p:cNvSpPr/>
            <p:nvPr/>
          </p:nvSpPr>
          <p:spPr>
            <a:xfrm>
              <a:off x="4768849" y="1005332"/>
              <a:ext cx="3851275" cy="1240155"/>
            </a:xfrm>
            <a:custGeom>
              <a:avLst/>
              <a:gdLst/>
              <a:ahLst/>
              <a:cxnLst/>
              <a:rect l="l" t="t" r="r" b="b"/>
              <a:pathLst>
                <a:path w="3851275" h="1240155">
                  <a:moveTo>
                    <a:pt x="0" y="1240027"/>
                  </a:moveTo>
                  <a:lnTo>
                    <a:pt x="3851148" y="1240027"/>
                  </a:lnTo>
                  <a:lnTo>
                    <a:pt x="3851148" y="0"/>
                  </a:lnTo>
                  <a:lnTo>
                    <a:pt x="0" y="0"/>
                  </a:lnTo>
                  <a:lnTo>
                    <a:pt x="0" y="1240027"/>
                  </a:lnTo>
                  <a:close/>
                </a:path>
              </a:pathLst>
            </a:custGeom>
            <a:ln w="12700">
              <a:solidFill>
                <a:srgbClr val="718B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/>
            <p:cNvSpPr/>
            <p:nvPr/>
          </p:nvSpPr>
          <p:spPr>
            <a:xfrm>
              <a:off x="5489574" y="2199005"/>
              <a:ext cx="2365375" cy="1289685"/>
            </a:xfrm>
            <a:custGeom>
              <a:avLst/>
              <a:gdLst/>
              <a:ahLst/>
              <a:cxnLst/>
              <a:rect l="l" t="t" r="r" b="b"/>
              <a:pathLst>
                <a:path w="2365375" h="1289685">
                  <a:moveTo>
                    <a:pt x="0" y="1289431"/>
                  </a:moveTo>
                  <a:lnTo>
                    <a:pt x="2365375" y="1289431"/>
                  </a:lnTo>
                  <a:lnTo>
                    <a:pt x="2365375" y="0"/>
                  </a:lnTo>
                  <a:lnTo>
                    <a:pt x="0" y="0"/>
                  </a:lnTo>
                  <a:lnTo>
                    <a:pt x="0" y="1289431"/>
                  </a:lnTo>
                  <a:close/>
                </a:path>
              </a:pathLst>
            </a:custGeom>
            <a:ln w="25399">
              <a:solidFill>
                <a:srgbClr val="718B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3"/>
            <p:cNvSpPr/>
            <p:nvPr/>
          </p:nvSpPr>
          <p:spPr>
            <a:xfrm>
              <a:off x="4709159" y="3709414"/>
              <a:ext cx="3986784" cy="13472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4"/>
            <p:cNvSpPr/>
            <p:nvPr/>
          </p:nvSpPr>
          <p:spPr>
            <a:xfrm>
              <a:off x="4734178" y="3771607"/>
              <a:ext cx="3861180" cy="122154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5"/>
            <p:cNvSpPr/>
            <p:nvPr/>
          </p:nvSpPr>
          <p:spPr>
            <a:xfrm>
              <a:off x="4729479" y="3766845"/>
              <a:ext cx="3870960" cy="1231265"/>
            </a:xfrm>
            <a:custGeom>
              <a:avLst/>
              <a:gdLst/>
              <a:ahLst/>
              <a:cxnLst/>
              <a:rect l="l" t="t" r="r" b="b"/>
              <a:pathLst>
                <a:path w="3870959" h="1231264">
                  <a:moveTo>
                    <a:pt x="0" y="1231074"/>
                  </a:moveTo>
                  <a:lnTo>
                    <a:pt x="3870705" y="1231074"/>
                  </a:lnTo>
                  <a:lnTo>
                    <a:pt x="3870705" y="0"/>
                  </a:lnTo>
                  <a:lnTo>
                    <a:pt x="0" y="0"/>
                  </a:lnTo>
                  <a:lnTo>
                    <a:pt x="0" y="1231074"/>
                  </a:lnTo>
                  <a:close/>
                </a:path>
              </a:pathLst>
            </a:custGeom>
            <a:ln w="9525">
              <a:solidFill>
                <a:srgbClr val="536F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6"/>
            <p:cNvSpPr/>
            <p:nvPr/>
          </p:nvSpPr>
          <p:spPr>
            <a:xfrm>
              <a:off x="4966461" y="4683861"/>
              <a:ext cx="1012825" cy="136525"/>
            </a:xfrm>
            <a:custGeom>
              <a:avLst/>
              <a:gdLst/>
              <a:ahLst/>
              <a:cxnLst/>
              <a:rect l="l" t="t" r="r" b="b"/>
              <a:pathLst>
                <a:path w="1012825" h="136525">
                  <a:moveTo>
                    <a:pt x="0" y="136194"/>
                  </a:moveTo>
                  <a:lnTo>
                    <a:pt x="1012825" y="136194"/>
                  </a:lnTo>
                  <a:lnTo>
                    <a:pt x="1012825" y="0"/>
                  </a:lnTo>
                  <a:lnTo>
                    <a:pt x="0" y="0"/>
                  </a:lnTo>
                  <a:lnTo>
                    <a:pt x="0" y="136194"/>
                  </a:lnTo>
                  <a:close/>
                </a:path>
              </a:pathLst>
            </a:custGeom>
            <a:ln w="28574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/>
            <p:cNvSpPr/>
            <p:nvPr/>
          </p:nvSpPr>
          <p:spPr>
            <a:xfrm>
              <a:off x="5319394" y="1358138"/>
              <a:ext cx="1812925" cy="3326129"/>
            </a:xfrm>
            <a:custGeom>
              <a:avLst/>
              <a:gdLst/>
              <a:ahLst/>
              <a:cxnLst/>
              <a:rect l="l" t="t" r="r" b="b"/>
              <a:pathLst>
                <a:path w="1812925" h="3326129">
                  <a:moveTo>
                    <a:pt x="1777491" y="0"/>
                  </a:moveTo>
                  <a:lnTo>
                    <a:pt x="6350" y="0"/>
                  </a:lnTo>
                  <a:lnTo>
                    <a:pt x="0" y="6476"/>
                  </a:lnTo>
                  <a:lnTo>
                    <a:pt x="0" y="3325723"/>
                  </a:lnTo>
                  <a:lnTo>
                    <a:pt x="28575" y="3325723"/>
                  </a:lnTo>
                  <a:lnTo>
                    <a:pt x="28575" y="28575"/>
                  </a:lnTo>
                  <a:lnTo>
                    <a:pt x="14224" y="28575"/>
                  </a:lnTo>
                  <a:lnTo>
                    <a:pt x="28575" y="14350"/>
                  </a:lnTo>
                  <a:lnTo>
                    <a:pt x="1783841" y="14350"/>
                  </a:lnTo>
                  <a:lnTo>
                    <a:pt x="1783841" y="6476"/>
                  </a:lnTo>
                  <a:lnTo>
                    <a:pt x="1777491" y="0"/>
                  </a:lnTo>
                  <a:close/>
                </a:path>
                <a:path w="1812925" h="3326129">
                  <a:moveTo>
                    <a:pt x="1726691" y="189102"/>
                  </a:moveTo>
                  <a:lnTo>
                    <a:pt x="1769618" y="274827"/>
                  </a:lnTo>
                  <a:lnTo>
                    <a:pt x="1798150" y="217677"/>
                  </a:lnTo>
                  <a:lnTo>
                    <a:pt x="1755266" y="217677"/>
                  </a:lnTo>
                  <a:lnTo>
                    <a:pt x="1755266" y="208124"/>
                  </a:lnTo>
                  <a:lnTo>
                    <a:pt x="1726691" y="189102"/>
                  </a:lnTo>
                  <a:close/>
                </a:path>
                <a:path w="1812925" h="3326129">
                  <a:moveTo>
                    <a:pt x="1755266" y="208124"/>
                  </a:moveTo>
                  <a:lnTo>
                    <a:pt x="1755266" y="217677"/>
                  </a:lnTo>
                  <a:lnTo>
                    <a:pt x="1769618" y="217677"/>
                  </a:lnTo>
                  <a:lnTo>
                    <a:pt x="1755266" y="208124"/>
                  </a:lnTo>
                  <a:close/>
                </a:path>
                <a:path w="1812925" h="3326129">
                  <a:moveTo>
                    <a:pt x="1755266" y="14350"/>
                  </a:moveTo>
                  <a:lnTo>
                    <a:pt x="1755351" y="208181"/>
                  </a:lnTo>
                  <a:lnTo>
                    <a:pt x="1769618" y="217677"/>
                  </a:lnTo>
                  <a:lnTo>
                    <a:pt x="1783841" y="208181"/>
                  </a:lnTo>
                  <a:lnTo>
                    <a:pt x="1783841" y="28575"/>
                  </a:lnTo>
                  <a:lnTo>
                    <a:pt x="1769618" y="28575"/>
                  </a:lnTo>
                  <a:lnTo>
                    <a:pt x="1755266" y="14350"/>
                  </a:lnTo>
                  <a:close/>
                </a:path>
                <a:path w="1812925" h="3326129">
                  <a:moveTo>
                    <a:pt x="1783841" y="208181"/>
                  </a:moveTo>
                  <a:lnTo>
                    <a:pt x="1769618" y="217677"/>
                  </a:lnTo>
                  <a:lnTo>
                    <a:pt x="1783841" y="217677"/>
                  </a:lnTo>
                  <a:lnTo>
                    <a:pt x="1783841" y="208181"/>
                  </a:lnTo>
                  <a:close/>
                </a:path>
                <a:path w="1812925" h="3326129">
                  <a:moveTo>
                    <a:pt x="1812416" y="189102"/>
                  </a:moveTo>
                  <a:lnTo>
                    <a:pt x="1783926" y="208124"/>
                  </a:lnTo>
                  <a:lnTo>
                    <a:pt x="1783841" y="217677"/>
                  </a:lnTo>
                  <a:lnTo>
                    <a:pt x="1798150" y="217677"/>
                  </a:lnTo>
                  <a:lnTo>
                    <a:pt x="1812416" y="189102"/>
                  </a:lnTo>
                  <a:close/>
                </a:path>
                <a:path w="1812925" h="3326129">
                  <a:moveTo>
                    <a:pt x="28575" y="14350"/>
                  </a:moveTo>
                  <a:lnTo>
                    <a:pt x="14224" y="28575"/>
                  </a:lnTo>
                  <a:lnTo>
                    <a:pt x="28575" y="28575"/>
                  </a:lnTo>
                  <a:lnTo>
                    <a:pt x="28575" y="14350"/>
                  </a:lnTo>
                  <a:close/>
                </a:path>
                <a:path w="1812925" h="3326129">
                  <a:moveTo>
                    <a:pt x="1755266" y="14350"/>
                  </a:moveTo>
                  <a:lnTo>
                    <a:pt x="28575" y="14350"/>
                  </a:lnTo>
                  <a:lnTo>
                    <a:pt x="28575" y="28575"/>
                  </a:lnTo>
                  <a:lnTo>
                    <a:pt x="1755266" y="28575"/>
                  </a:lnTo>
                  <a:lnTo>
                    <a:pt x="1755266" y="14350"/>
                  </a:lnTo>
                  <a:close/>
                </a:path>
                <a:path w="1812925" h="3326129">
                  <a:moveTo>
                    <a:pt x="1783841" y="14350"/>
                  </a:moveTo>
                  <a:lnTo>
                    <a:pt x="1755266" y="14350"/>
                  </a:lnTo>
                  <a:lnTo>
                    <a:pt x="1769618" y="28575"/>
                  </a:lnTo>
                  <a:lnTo>
                    <a:pt x="1783841" y="28575"/>
                  </a:lnTo>
                  <a:lnTo>
                    <a:pt x="1783841" y="1435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8"/>
            <p:cNvSpPr/>
            <p:nvPr/>
          </p:nvSpPr>
          <p:spPr>
            <a:xfrm>
              <a:off x="6158356" y="1632915"/>
              <a:ext cx="1509395" cy="136525"/>
            </a:xfrm>
            <a:custGeom>
              <a:avLst/>
              <a:gdLst/>
              <a:ahLst/>
              <a:cxnLst/>
              <a:rect l="l" t="t" r="r" b="b"/>
              <a:pathLst>
                <a:path w="1509395" h="136525">
                  <a:moveTo>
                    <a:pt x="0" y="136194"/>
                  </a:moveTo>
                  <a:lnTo>
                    <a:pt x="1509267" y="136194"/>
                  </a:lnTo>
                  <a:lnTo>
                    <a:pt x="1509267" y="0"/>
                  </a:lnTo>
                  <a:lnTo>
                    <a:pt x="0" y="0"/>
                  </a:lnTo>
                  <a:lnTo>
                    <a:pt x="0" y="136194"/>
                  </a:lnTo>
                  <a:close/>
                </a:path>
              </a:pathLst>
            </a:custGeom>
            <a:ln w="25399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9"/>
            <p:cNvSpPr/>
            <p:nvPr/>
          </p:nvSpPr>
          <p:spPr>
            <a:xfrm>
              <a:off x="6182994" y="3083204"/>
              <a:ext cx="849630" cy="154940"/>
            </a:xfrm>
            <a:custGeom>
              <a:avLst/>
              <a:gdLst/>
              <a:ahLst/>
              <a:cxnLst/>
              <a:rect l="l" t="t" r="r" b="b"/>
              <a:pathLst>
                <a:path w="849629" h="154939">
                  <a:moveTo>
                    <a:pt x="849629" y="0"/>
                  </a:moveTo>
                  <a:lnTo>
                    <a:pt x="0" y="0"/>
                  </a:lnTo>
                  <a:lnTo>
                    <a:pt x="0" y="154787"/>
                  </a:lnTo>
                  <a:lnTo>
                    <a:pt x="849629" y="154787"/>
                  </a:lnTo>
                  <a:lnTo>
                    <a:pt x="849629" y="0"/>
                  </a:lnTo>
                  <a:close/>
                </a:path>
              </a:pathLst>
            </a:custGeom>
            <a:solidFill>
              <a:srgbClr val="92D050">
                <a:alpha val="3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0"/>
            <p:cNvSpPr/>
            <p:nvPr/>
          </p:nvSpPr>
          <p:spPr>
            <a:xfrm>
              <a:off x="7409052" y="900061"/>
              <a:ext cx="747001" cy="74700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5671057" y="2704236"/>
              <a:ext cx="1727835" cy="154940"/>
            </a:xfrm>
            <a:custGeom>
              <a:avLst/>
              <a:gdLst/>
              <a:ahLst/>
              <a:cxnLst/>
              <a:rect l="l" t="t" r="r" b="b"/>
              <a:pathLst>
                <a:path w="1727834" h="154939">
                  <a:moveTo>
                    <a:pt x="1727454" y="0"/>
                  </a:moveTo>
                  <a:lnTo>
                    <a:pt x="0" y="0"/>
                  </a:lnTo>
                  <a:lnTo>
                    <a:pt x="0" y="154787"/>
                  </a:lnTo>
                  <a:lnTo>
                    <a:pt x="1727454" y="154787"/>
                  </a:lnTo>
                  <a:lnTo>
                    <a:pt x="1727454" y="0"/>
                  </a:lnTo>
                  <a:close/>
                </a:path>
              </a:pathLst>
            </a:custGeom>
            <a:solidFill>
              <a:srgbClr val="92D050">
                <a:alpha val="3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7021195" y="2704249"/>
              <a:ext cx="535940" cy="536575"/>
            </a:xfrm>
            <a:custGeom>
              <a:avLst/>
              <a:gdLst/>
              <a:ahLst/>
              <a:cxnLst/>
              <a:rect l="l" t="t" r="r" b="b"/>
              <a:pathLst>
                <a:path w="535940" h="536575">
                  <a:moveTo>
                    <a:pt x="79298" y="381381"/>
                  </a:moveTo>
                  <a:lnTo>
                    <a:pt x="0" y="381381"/>
                  </a:lnTo>
                  <a:lnTo>
                    <a:pt x="0" y="536155"/>
                  </a:lnTo>
                  <a:lnTo>
                    <a:pt x="79298" y="536155"/>
                  </a:lnTo>
                  <a:lnTo>
                    <a:pt x="79298" y="381381"/>
                  </a:lnTo>
                  <a:close/>
                </a:path>
                <a:path w="535940" h="536575">
                  <a:moveTo>
                    <a:pt x="535914" y="0"/>
                  </a:moveTo>
                  <a:lnTo>
                    <a:pt x="377317" y="0"/>
                  </a:lnTo>
                  <a:lnTo>
                    <a:pt x="377317" y="154774"/>
                  </a:lnTo>
                  <a:lnTo>
                    <a:pt x="535914" y="154774"/>
                  </a:lnTo>
                  <a:lnTo>
                    <a:pt x="535914" y="0"/>
                  </a:lnTo>
                  <a:close/>
                </a:path>
              </a:pathLst>
            </a:custGeom>
            <a:solidFill>
              <a:srgbClr val="C00000">
                <a:alpha val="3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7129398" y="2871089"/>
              <a:ext cx="269240" cy="212725"/>
            </a:xfrm>
            <a:custGeom>
              <a:avLst/>
              <a:gdLst/>
              <a:ahLst/>
              <a:cxnLst/>
              <a:rect l="l" t="t" r="r" b="b"/>
              <a:pathLst>
                <a:path w="269240" h="212725">
                  <a:moveTo>
                    <a:pt x="36322" y="135000"/>
                  </a:moveTo>
                  <a:lnTo>
                    <a:pt x="0" y="212217"/>
                  </a:lnTo>
                  <a:lnTo>
                    <a:pt x="83439" y="194944"/>
                  </a:lnTo>
                  <a:lnTo>
                    <a:pt x="69962" y="177800"/>
                  </a:lnTo>
                  <a:lnTo>
                    <a:pt x="53848" y="177800"/>
                  </a:lnTo>
                  <a:lnTo>
                    <a:pt x="45974" y="167894"/>
                  </a:lnTo>
                  <a:lnTo>
                    <a:pt x="55976" y="160006"/>
                  </a:lnTo>
                  <a:lnTo>
                    <a:pt x="36322" y="135000"/>
                  </a:lnTo>
                  <a:close/>
                </a:path>
                <a:path w="269240" h="212725">
                  <a:moveTo>
                    <a:pt x="55976" y="160006"/>
                  </a:moveTo>
                  <a:lnTo>
                    <a:pt x="45974" y="167894"/>
                  </a:lnTo>
                  <a:lnTo>
                    <a:pt x="53848" y="177800"/>
                  </a:lnTo>
                  <a:lnTo>
                    <a:pt x="63799" y="169959"/>
                  </a:lnTo>
                  <a:lnTo>
                    <a:pt x="55976" y="160006"/>
                  </a:lnTo>
                  <a:close/>
                </a:path>
                <a:path w="269240" h="212725">
                  <a:moveTo>
                    <a:pt x="63799" y="169959"/>
                  </a:moveTo>
                  <a:lnTo>
                    <a:pt x="53848" y="177800"/>
                  </a:lnTo>
                  <a:lnTo>
                    <a:pt x="69962" y="177800"/>
                  </a:lnTo>
                  <a:lnTo>
                    <a:pt x="63799" y="169959"/>
                  </a:lnTo>
                  <a:close/>
                </a:path>
                <a:path w="269240" h="212725">
                  <a:moveTo>
                    <a:pt x="205362" y="42199"/>
                  </a:moveTo>
                  <a:lnTo>
                    <a:pt x="55976" y="160006"/>
                  </a:lnTo>
                  <a:lnTo>
                    <a:pt x="63799" y="169959"/>
                  </a:lnTo>
                  <a:lnTo>
                    <a:pt x="213263" y="52203"/>
                  </a:lnTo>
                  <a:lnTo>
                    <a:pt x="205362" y="42199"/>
                  </a:lnTo>
                  <a:close/>
                </a:path>
                <a:path w="269240" h="212725">
                  <a:moveTo>
                    <a:pt x="253013" y="34290"/>
                  </a:moveTo>
                  <a:lnTo>
                    <a:pt x="215392" y="34290"/>
                  </a:lnTo>
                  <a:lnTo>
                    <a:pt x="223266" y="44323"/>
                  </a:lnTo>
                  <a:lnTo>
                    <a:pt x="213263" y="52203"/>
                  </a:lnTo>
                  <a:lnTo>
                    <a:pt x="232918" y="77088"/>
                  </a:lnTo>
                  <a:lnTo>
                    <a:pt x="253013" y="34290"/>
                  </a:lnTo>
                  <a:close/>
                </a:path>
                <a:path w="269240" h="212725">
                  <a:moveTo>
                    <a:pt x="215392" y="34290"/>
                  </a:moveTo>
                  <a:lnTo>
                    <a:pt x="205362" y="42199"/>
                  </a:lnTo>
                  <a:lnTo>
                    <a:pt x="213263" y="52203"/>
                  </a:lnTo>
                  <a:lnTo>
                    <a:pt x="223266" y="44323"/>
                  </a:lnTo>
                  <a:lnTo>
                    <a:pt x="215392" y="34290"/>
                  </a:lnTo>
                  <a:close/>
                </a:path>
                <a:path w="269240" h="212725">
                  <a:moveTo>
                    <a:pt x="269112" y="0"/>
                  </a:moveTo>
                  <a:lnTo>
                    <a:pt x="185674" y="17272"/>
                  </a:lnTo>
                  <a:lnTo>
                    <a:pt x="205362" y="42199"/>
                  </a:lnTo>
                  <a:lnTo>
                    <a:pt x="215392" y="34290"/>
                  </a:lnTo>
                  <a:lnTo>
                    <a:pt x="253013" y="34290"/>
                  </a:lnTo>
                  <a:lnTo>
                    <a:pt x="26911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4"/>
            <p:cNvSpPr/>
            <p:nvPr/>
          </p:nvSpPr>
          <p:spPr>
            <a:xfrm>
              <a:off x="6534784" y="3217417"/>
              <a:ext cx="1219365" cy="12193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17"/>
          <p:cNvSpPr/>
          <p:nvPr/>
        </p:nvSpPr>
        <p:spPr>
          <a:xfrm>
            <a:off x="1172644" y="4240483"/>
            <a:ext cx="3492373" cy="22950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1"/>
          <p:cNvSpPr/>
          <p:nvPr/>
        </p:nvSpPr>
        <p:spPr>
          <a:xfrm>
            <a:off x="179512" y="2261794"/>
            <a:ext cx="3543300" cy="18192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5"/>
          <p:cNvSpPr/>
          <p:nvPr/>
        </p:nvSpPr>
        <p:spPr>
          <a:xfrm>
            <a:off x="628203" y="2808440"/>
            <a:ext cx="989965" cy="297180"/>
          </a:xfrm>
          <a:custGeom>
            <a:avLst/>
            <a:gdLst/>
            <a:ahLst/>
            <a:cxnLst/>
            <a:rect l="l" t="t" r="r" b="b"/>
            <a:pathLst>
              <a:path w="989964" h="297180">
                <a:moveTo>
                  <a:pt x="0" y="296672"/>
                </a:moveTo>
                <a:lnTo>
                  <a:pt x="989964" y="296672"/>
                </a:lnTo>
                <a:lnTo>
                  <a:pt x="989964" y="0"/>
                </a:lnTo>
                <a:lnTo>
                  <a:pt x="0" y="0"/>
                </a:lnTo>
                <a:lnTo>
                  <a:pt x="0" y="296672"/>
                </a:lnTo>
                <a:close/>
              </a:path>
            </a:pathLst>
          </a:custGeom>
          <a:ln w="2857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3"/>
          <p:cNvSpPr/>
          <p:nvPr/>
        </p:nvSpPr>
        <p:spPr>
          <a:xfrm>
            <a:off x="1483929" y="3120353"/>
            <a:ext cx="575310" cy="1775460"/>
          </a:xfrm>
          <a:custGeom>
            <a:avLst/>
            <a:gdLst/>
            <a:ahLst/>
            <a:cxnLst/>
            <a:rect l="l" t="t" r="r" b="b"/>
            <a:pathLst>
              <a:path w="575310" h="1775460">
                <a:moveTo>
                  <a:pt x="489458" y="1689735"/>
                </a:moveTo>
                <a:lnTo>
                  <a:pt x="532384" y="1775460"/>
                </a:lnTo>
                <a:lnTo>
                  <a:pt x="560916" y="1718310"/>
                </a:lnTo>
                <a:lnTo>
                  <a:pt x="518033" y="1718310"/>
                </a:lnTo>
                <a:lnTo>
                  <a:pt x="518033" y="1708756"/>
                </a:lnTo>
                <a:lnTo>
                  <a:pt x="489458" y="1689735"/>
                </a:lnTo>
                <a:close/>
              </a:path>
              <a:path w="575310" h="1775460">
                <a:moveTo>
                  <a:pt x="518033" y="1708756"/>
                </a:moveTo>
                <a:lnTo>
                  <a:pt x="518033" y="1718310"/>
                </a:lnTo>
                <a:lnTo>
                  <a:pt x="532384" y="1718310"/>
                </a:lnTo>
                <a:lnTo>
                  <a:pt x="518033" y="1708756"/>
                </a:lnTo>
                <a:close/>
              </a:path>
              <a:path w="575310" h="1775460">
                <a:moveTo>
                  <a:pt x="518033" y="887730"/>
                </a:moveTo>
                <a:lnTo>
                  <a:pt x="518117" y="1708813"/>
                </a:lnTo>
                <a:lnTo>
                  <a:pt x="532384" y="1718310"/>
                </a:lnTo>
                <a:lnTo>
                  <a:pt x="546608" y="1708813"/>
                </a:lnTo>
                <a:lnTo>
                  <a:pt x="546608" y="902081"/>
                </a:lnTo>
                <a:lnTo>
                  <a:pt x="532384" y="902081"/>
                </a:lnTo>
                <a:lnTo>
                  <a:pt x="518033" y="887730"/>
                </a:lnTo>
                <a:close/>
              </a:path>
              <a:path w="575310" h="1775460">
                <a:moveTo>
                  <a:pt x="546608" y="1708813"/>
                </a:moveTo>
                <a:lnTo>
                  <a:pt x="532384" y="1718310"/>
                </a:lnTo>
                <a:lnTo>
                  <a:pt x="546608" y="1718310"/>
                </a:lnTo>
                <a:lnTo>
                  <a:pt x="546608" y="1708813"/>
                </a:lnTo>
                <a:close/>
              </a:path>
              <a:path w="575310" h="1775460">
                <a:moveTo>
                  <a:pt x="575183" y="1689735"/>
                </a:moveTo>
                <a:lnTo>
                  <a:pt x="546692" y="1708756"/>
                </a:lnTo>
                <a:lnTo>
                  <a:pt x="546608" y="1718310"/>
                </a:lnTo>
                <a:lnTo>
                  <a:pt x="560916" y="1718310"/>
                </a:lnTo>
                <a:lnTo>
                  <a:pt x="575183" y="1689735"/>
                </a:lnTo>
                <a:close/>
              </a:path>
              <a:path w="575310" h="1775460">
                <a:moveTo>
                  <a:pt x="28575" y="0"/>
                </a:moveTo>
                <a:lnTo>
                  <a:pt x="0" y="0"/>
                </a:lnTo>
                <a:lnTo>
                  <a:pt x="0" y="895604"/>
                </a:lnTo>
                <a:lnTo>
                  <a:pt x="6350" y="902081"/>
                </a:lnTo>
                <a:lnTo>
                  <a:pt x="518033" y="902081"/>
                </a:lnTo>
                <a:lnTo>
                  <a:pt x="518033" y="887730"/>
                </a:lnTo>
                <a:lnTo>
                  <a:pt x="28575" y="887730"/>
                </a:lnTo>
                <a:lnTo>
                  <a:pt x="14224" y="873506"/>
                </a:lnTo>
                <a:lnTo>
                  <a:pt x="28575" y="873506"/>
                </a:lnTo>
                <a:lnTo>
                  <a:pt x="28575" y="0"/>
                </a:lnTo>
                <a:close/>
              </a:path>
              <a:path w="575310" h="1775460">
                <a:moveTo>
                  <a:pt x="540258" y="873506"/>
                </a:moveTo>
                <a:lnTo>
                  <a:pt x="28575" y="873506"/>
                </a:lnTo>
                <a:lnTo>
                  <a:pt x="28575" y="887730"/>
                </a:lnTo>
                <a:lnTo>
                  <a:pt x="518033" y="887730"/>
                </a:lnTo>
                <a:lnTo>
                  <a:pt x="532384" y="902081"/>
                </a:lnTo>
                <a:lnTo>
                  <a:pt x="546608" y="902081"/>
                </a:lnTo>
                <a:lnTo>
                  <a:pt x="546608" y="879856"/>
                </a:lnTo>
                <a:lnTo>
                  <a:pt x="540258" y="873506"/>
                </a:lnTo>
                <a:close/>
              </a:path>
              <a:path w="575310" h="1775460">
                <a:moveTo>
                  <a:pt x="28575" y="873506"/>
                </a:moveTo>
                <a:lnTo>
                  <a:pt x="14224" y="873506"/>
                </a:lnTo>
                <a:lnTo>
                  <a:pt x="28575" y="887730"/>
                </a:lnTo>
                <a:lnTo>
                  <a:pt x="28575" y="87350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2"/>
          <p:cNvSpPr/>
          <p:nvPr/>
        </p:nvSpPr>
        <p:spPr>
          <a:xfrm>
            <a:off x="4283968" y="4368877"/>
            <a:ext cx="312420" cy="822325"/>
          </a:xfrm>
          <a:custGeom>
            <a:avLst/>
            <a:gdLst/>
            <a:ahLst/>
            <a:cxnLst/>
            <a:rect l="l" t="t" r="r" b="b"/>
            <a:pathLst>
              <a:path w="312420" h="822325">
                <a:moveTo>
                  <a:pt x="0" y="822020"/>
                </a:moveTo>
                <a:lnTo>
                  <a:pt x="311975" y="822020"/>
                </a:lnTo>
                <a:lnTo>
                  <a:pt x="311975" y="0"/>
                </a:lnTo>
                <a:lnTo>
                  <a:pt x="0" y="0"/>
                </a:lnTo>
                <a:lnTo>
                  <a:pt x="0" y="822020"/>
                </a:lnTo>
                <a:close/>
              </a:path>
            </a:pathLst>
          </a:custGeom>
          <a:ln w="25399">
            <a:solidFill>
              <a:srgbClr val="718B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5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Новые технологические решения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6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179512" y="1303600"/>
            <a:ext cx="87129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по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окончании печати всех необходимых комплектов ЭМ и после начала экзамена в аудитории </a:t>
            </a: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необходимо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приступить к воспроизведению задания по </a:t>
            </a:r>
            <a:r>
              <a:rPr lang="ru-RU" altLang="ru-RU" sz="1800" b="1" dirty="0" err="1">
                <a:solidFill>
                  <a:srgbClr val="003B68"/>
                </a:solidFill>
                <a:latin typeface="Cambria" pitchFamily="18" charset="0"/>
              </a:rPr>
              <a:t>аудированию</a:t>
            </a:r>
            <a:endParaRPr lang="ru-RU" altLang="ru-RU" sz="1800" b="1" dirty="0">
              <a:solidFill>
                <a:srgbClr val="003B68"/>
              </a:solidFill>
              <a:latin typeface="Cambria" pitchFamily="18" charset="0"/>
            </a:endParaRPr>
          </a:p>
        </p:txBody>
      </p:sp>
      <p:sp>
        <p:nvSpPr>
          <p:cNvPr id="17" name="object 4"/>
          <p:cNvSpPr/>
          <p:nvPr/>
        </p:nvSpPr>
        <p:spPr>
          <a:xfrm>
            <a:off x="3282950" y="4598187"/>
            <a:ext cx="1164590" cy="328930"/>
          </a:xfrm>
          <a:custGeom>
            <a:avLst/>
            <a:gdLst/>
            <a:ahLst/>
            <a:cxnLst/>
            <a:rect l="l" t="t" r="r" b="b"/>
            <a:pathLst>
              <a:path w="1164589" h="328929">
                <a:moveTo>
                  <a:pt x="0" y="328612"/>
                </a:moveTo>
                <a:lnTo>
                  <a:pt x="1164437" y="328612"/>
                </a:lnTo>
                <a:lnTo>
                  <a:pt x="1164437" y="0"/>
                </a:lnTo>
                <a:lnTo>
                  <a:pt x="0" y="0"/>
                </a:lnTo>
                <a:lnTo>
                  <a:pt x="0" y="32861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/>
          <p:cNvSpPr/>
          <p:nvPr/>
        </p:nvSpPr>
        <p:spPr>
          <a:xfrm>
            <a:off x="234441" y="3086908"/>
            <a:ext cx="5316728" cy="2902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"/>
          <p:cNvSpPr/>
          <p:nvPr/>
        </p:nvSpPr>
        <p:spPr>
          <a:xfrm>
            <a:off x="3282950" y="5604264"/>
            <a:ext cx="1164590" cy="328930"/>
          </a:xfrm>
          <a:custGeom>
            <a:avLst/>
            <a:gdLst/>
            <a:ahLst/>
            <a:cxnLst/>
            <a:rect l="l" t="t" r="r" b="b"/>
            <a:pathLst>
              <a:path w="1164589" h="328929">
                <a:moveTo>
                  <a:pt x="0" y="328612"/>
                </a:moveTo>
                <a:lnTo>
                  <a:pt x="1164437" y="328612"/>
                </a:lnTo>
                <a:lnTo>
                  <a:pt x="1164437" y="0"/>
                </a:lnTo>
                <a:lnTo>
                  <a:pt x="0" y="0"/>
                </a:lnTo>
                <a:lnTo>
                  <a:pt x="0" y="32861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"/>
          <p:cNvSpPr/>
          <p:nvPr/>
        </p:nvSpPr>
        <p:spPr>
          <a:xfrm>
            <a:off x="4060444" y="2852936"/>
            <a:ext cx="4811776" cy="25727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Член ГЭК обязан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6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60444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449263" y="1303600"/>
            <a:ext cx="815518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• За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2 дня до начала экзамена проверить, принять и подтвердить выполнение контроля технической </a:t>
            </a: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готовности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с помощью ранее выданного ключа шифрования </a:t>
            </a:r>
            <a:r>
              <a:rPr lang="ru-RU" altLang="ru-RU" sz="1800" b="1" dirty="0" err="1">
                <a:solidFill>
                  <a:srgbClr val="003B68"/>
                </a:solidFill>
                <a:latin typeface="Cambria" pitchFamily="18" charset="0"/>
              </a:rPr>
              <a:t>КриптоПРО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 </a:t>
            </a:r>
            <a:r>
              <a:rPr lang="ru-RU" altLang="ru-RU" sz="1800" b="1" dirty="0" err="1">
                <a:solidFill>
                  <a:srgbClr val="003B68"/>
                </a:solidFill>
                <a:latin typeface="Cambria" pitchFamily="18" charset="0"/>
              </a:rPr>
              <a:t>Рутокен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 </a:t>
            </a: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CSP;</a:t>
            </a:r>
            <a:endParaRPr lang="ru-RU" altLang="ru-RU" sz="1800" b="1" dirty="0">
              <a:solidFill>
                <a:srgbClr val="003B68"/>
              </a:solidFill>
              <a:latin typeface="Cambria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•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 </a:t>
            </a: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По завершении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процедуры сканирования в ППЭ проверить комплектность и качество отсканированных ЭМ, подтвердить токеном и приступить к процедуре шифрования для последующей </a:t>
            </a: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передачи </a:t>
            </a:r>
            <a:b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их в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ОРЦОКО</a:t>
            </a:r>
          </a:p>
        </p:txBody>
      </p:sp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449263" y="4149080"/>
            <a:ext cx="815518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Cambria" pitchFamily="18" charset="0"/>
              </a:rPr>
              <a:t>Напоминаем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, что токен является именным и выдается для персонального использования конкретному лицу (члену ГЭК). </a:t>
            </a: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/>
            </a:r>
            <a:b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</a:br>
            <a:endParaRPr lang="ru-RU" altLang="ru-RU" sz="1800" b="1" dirty="0" smtClean="0">
              <a:solidFill>
                <a:srgbClr val="003B68"/>
              </a:solidFill>
              <a:latin typeface="Cambria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Cambria" pitchFamily="18" charset="0"/>
              </a:rPr>
              <a:t>Не </a:t>
            </a:r>
            <a:r>
              <a:rPr lang="ru-RU" altLang="ru-RU" sz="1800" b="1" dirty="0">
                <a:solidFill>
                  <a:srgbClr val="FF0000"/>
                </a:solidFill>
                <a:latin typeface="Cambria" pitchFamily="18" charset="0"/>
              </a:rPr>
              <a:t>допускается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передача токена и кода доступа к нему третьим лицам,  хранение в ППЭ и иных местах, </a:t>
            </a: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не подконтрольных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члену ГЭК.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1800" b="1" dirty="0" smtClean="0">
              <a:solidFill>
                <a:srgbClr val="003B68"/>
              </a:solidFill>
              <a:latin typeface="Cambria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Компрометация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токена и невозможность его дальнейшего использования без перезаписи является </a:t>
            </a:r>
            <a:r>
              <a:rPr lang="ru-RU" altLang="ru-RU" sz="1800" b="1" dirty="0">
                <a:solidFill>
                  <a:srgbClr val="FF0000"/>
                </a:solidFill>
                <a:latin typeface="Cambria" pitchFamily="18" charset="0"/>
              </a:rPr>
              <a:t>нарушением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 Ст. 13.14 КоАП РФ.</a:t>
            </a:r>
            <a:endParaRPr lang="ru-RU" altLang="ru-RU" sz="1800" b="1" dirty="0" smtClean="0">
              <a:solidFill>
                <a:srgbClr val="003B68"/>
              </a:solidFill>
              <a:latin typeface="Cambria" pitchFamily="18" charset="0"/>
            </a:endParaRPr>
          </a:p>
        </p:txBody>
      </p:sp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208372" y="3356992"/>
            <a:ext cx="87129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Ввод более 2 раз неверного кода доступа к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Cambria" pitchFamily="18" charset="0"/>
              </a:rPr>
              <a:t>токену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 члена ГЭК  </a:t>
            </a:r>
            <a:b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делает его НЕПРИГОДНЫМ для использования!</a:t>
            </a:r>
          </a:p>
        </p:txBody>
      </p:sp>
    </p:spTree>
    <p:extLst>
      <p:ext uri="{BB962C8B-B14F-4D97-AF65-F5344CB8AC3E}">
        <p14:creationId xmlns:p14="http://schemas.microsoft.com/office/powerpoint/2010/main" val="7829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6" descr="C:\Users\user\Desktop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-36513" y="-26988"/>
            <a:ext cx="9123363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Телефоны «горячей линии»</a:t>
            </a:r>
          </a:p>
        </p:txBody>
      </p:sp>
      <p:sp>
        <p:nvSpPr>
          <p:cNvPr id="29701" name="AutoShape 2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9702" name="AutoShape 4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9703" name="AutoShape 6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9704" name="AutoShape 8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9705" name="AutoShape 10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9706" name="AutoShape 12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970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648176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975" y="3140968"/>
            <a:ext cx="39020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kern="0" dirty="0" smtClean="0">
                <a:solidFill>
                  <a:srgbClr val="003B68"/>
                </a:solidFill>
                <a:latin typeface="Cambria" panose="02040503050406030204" pitchFamily="18" charset="0"/>
              </a:rPr>
              <a:t>Телефон технического специалиста </a:t>
            </a:r>
            <a:r>
              <a:rPr lang="ru-RU" b="1" kern="0" dirty="0">
                <a:solidFill>
                  <a:srgbClr val="003B68"/>
                </a:solidFill>
                <a:latin typeface="Cambria" panose="02040503050406030204" pitchFamily="18" charset="0"/>
              </a:rPr>
              <a:t>Регионального центра:</a:t>
            </a:r>
          </a:p>
          <a:p>
            <a:pPr>
              <a:defRPr/>
            </a:pPr>
            <a:endParaRPr lang="ru-RU" b="1" kern="0" dirty="0">
              <a:solidFill>
                <a:srgbClr val="003B68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b="1" kern="0" dirty="0" err="1" smtClean="0">
                <a:solidFill>
                  <a:srgbClr val="003B68"/>
                </a:solidFill>
                <a:latin typeface="Cambria" panose="02040503050406030204" pitchFamily="18" charset="0"/>
              </a:rPr>
              <a:t>Логутеев</a:t>
            </a:r>
            <a:r>
              <a:rPr lang="ru-RU" b="1" kern="0" dirty="0" smtClean="0">
                <a:solidFill>
                  <a:srgbClr val="003B68"/>
                </a:solidFill>
                <a:latin typeface="Cambria" panose="02040503050406030204" pitchFamily="18" charset="0"/>
              </a:rPr>
              <a:t> </a:t>
            </a:r>
            <a:r>
              <a:rPr lang="ru-RU" b="1" kern="0" dirty="0">
                <a:solidFill>
                  <a:srgbClr val="003B68"/>
                </a:solidFill>
                <a:latin typeface="Cambria" panose="02040503050406030204" pitchFamily="18" charset="0"/>
              </a:rPr>
              <a:t>Дмитрий Сергеевич</a:t>
            </a:r>
          </a:p>
          <a:p>
            <a:pPr>
              <a:buFont typeface="Wingdings" pitchFamily="2" charset="2"/>
              <a:buNone/>
              <a:defRPr/>
            </a:pPr>
            <a:r>
              <a:rPr lang="ru-RU" kern="0" dirty="0">
                <a:solidFill>
                  <a:srgbClr val="003B68"/>
                </a:solidFill>
                <a:latin typeface="Cambria" panose="02040503050406030204" pitchFamily="18" charset="0"/>
              </a:rPr>
              <a:t>8 919 264 27 </a:t>
            </a:r>
            <a:r>
              <a:rPr lang="ru-RU" kern="0" dirty="0" smtClean="0">
                <a:solidFill>
                  <a:srgbClr val="003B68"/>
                </a:solidFill>
                <a:latin typeface="Cambria" panose="02040503050406030204" pitchFamily="18" charset="0"/>
              </a:rPr>
              <a:t>93</a:t>
            </a:r>
            <a:endParaRPr lang="ru-RU" kern="0" dirty="0">
              <a:solidFill>
                <a:srgbClr val="003B68"/>
              </a:solidFill>
              <a:latin typeface="Cambria" panose="02040503050406030204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307974" y="1376363"/>
            <a:ext cx="3902076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kern="0" dirty="0">
                <a:solidFill>
                  <a:srgbClr val="003B68"/>
                </a:solidFill>
                <a:latin typeface="Cambria" panose="02040503050406030204" pitchFamily="18" charset="0"/>
              </a:rPr>
              <a:t>Телефон «горячей линии» Орловской области </a:t>
            </a:r>
            <a:br>
              <a:rPr lang="ru-RU" b="1" kern="0" dirty="0">
                <a:solidFill>
                  <a:srgbClr val="003B68"/>
                </a:solidFill>
                <a:latin typeface="Cambria" panose="02040503050406030204" pitchFamily="18" charset="0"/>
              </a:rPr>
            </a:br>
            <a:r>
              <a:rPr lang="ru-RU" b="1" kern="0" dirty="0">
                <a:solidFill>
                  <a:srgbClr val="003B68"/>
                </a:solidFill>
                <a:latin typeface="Cambria" panose="02040503050406030204" pitchFamily="18" charset="0"/>
              </a:rPr>
              <a:t>по вопросам ГИА:</a:t>
            </a:r>
          </a:p>
          <a:p>
            <a:pPr>
              <a:defRPr/>
            </a:pPr>
            <a:r>
              <a:rPr lang="ru-RU" b="1" kern="0" dirty="0">
                <a:solidFill>
                  <a:srgbClr val="003B68"/>
                </a:solidFill>
                <a:latin typeface="Cambria" panose="02040503050406030204" pitchFamily="18" charset="0"/>
              </a:rPr>
              <a:t>8 (4862) 43-25-96, 73-17-79</a:t>
            </a:r>
            <a:endParaRPr lang="ru-RU" kern="0" dirty="0">
              <a:solidFill>
                <a:srgbClr val="003B68"/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ru-RU" sz="1600" kern="0" dirty="0">
              <a:latin typeface="Cambria" panose="02040503050406030204" pitchFamily="18" charset="0"/>
            </a:endParaRPr>
          </a:p>
        </p:txBody>
      </p:sp>
      <p:sp>
        <p:nvSpPr>
          <p:cNvPr id="29710" name="Прямоугольник 2"/>
          <p:cNvSpPr>
            <a:spLocks noChangeArrowheads="1"/>
          </p:cNvSpPr>
          <p:nvPr/>
        </p:nvSpPr>
        <p:spPr bwMode="auto">
          <a:xfrm>
            <a:off x="4635500" y="1160463"/>
            <a:ext cx="447357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3B68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Горячая линия ППЭ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8(800)775-88-43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help-ppe@rustest.ru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003B68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3B68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003B68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3B68"/>
                </a:solidFill>
                <a:latin typeface="Cambria" pitchFamily="18" charset="0"/>
              </a:rPr>
              <a:t>При </a:t>
            </a:r>
            <a:r>
              <a:rPr lang="ru-RU" altLang="ru-RU" sz="1600" b="1" dirty="0">
                <a:solidFill>
                  <a:srgbClr val="003B68"/>
                </a:solidFill>
                <a:latin typeface="Cambria" pitchFamily="18" charset="0"/>
              </a:rPr>
              <a:t>обращении по телефону оператору необходимо сообщить: </a:t>
            </a:r>
            <a:endParaRPr lang="ru-RU" altLang="ru-RU" sz="1600" dirty="0">
              <a:solidFill>
                <a:srgbClr val="003B68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3B68"/>
                </a:solidFill>
                <a:latin typeface="Cambria" pitchFamily="18" charset="0"/>
              </a:rPr>
              <a:t>•код и наименование субъекта РФ;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3B68"/>
                </a:solidFill>
                <a:latin typeface="Cambria" pitchFamily="18" charset="0"/>
              </a:rPr>
              <a:t>•тип доставки ЭМ (по </a:t>
            </a:r>
            <a:r>
              <a:rPr lang="ru-RU" altLang="ru-RU" sz="1600" dirty="0" smtClean="0">
                <a:solidFill>
                  <a:srgbClr val="003B68"/>
                </a:solidFill>
                <a:latin typeface="Cambria" pitchFamily="18" charset="0"/>
              </a:rPr>
              <a:t>сети);</a:t>
            </a:r>
            <a:endParaRPr lang="ru-RU" altLang="ru-RU" sz="1600" dirty="0">
              <a:solidFill>
                <a:srgbClr val="003B68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3B68"/>
                </a:solidFill>
                <a:latin typeface="Cambria" pitchFamily="18" charset="0"/>
              </a:rPr>
              <a:t>•код ППЭ;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3B68"/>
                </a:solidFill>
                <a:latin typeface="Cambria" pitchFamily="18" charset="0"/>
              </a:rPr>
              <a:t>•контактный телефон и адрес электронной почты;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3B68"/>
                </a:solidFill>
                <a:latin typeface="Cambria" pitchFamily="18" charset="0"/>
              </a:rPr>
              <a:t>•ФИО и роль (технический специалист, член ГЭК, организатор в аудитории, руководитель ППЭ);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3B68"/>
                </a:solidFill>
                <a:latin typeface="Cambria" pitchFamily="18" charset="0"/>
              </a:rPr>
              <a:t>•информацию о возникшей нештатной ситуации или проблеме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Программное обеспечение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4348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Скругленный прямоугольник 72"/>
          <p:cNvSpPr/>
          <p:nvPr/>
        </p:nvSpPr>
        <p:spPr bwMode="auto">
          <a:xfrm>
            <a:off x="144464" y="1773238"/>
            <a:ext cx="8892032" cy="470693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003B68"/>
                </a:solidFill>
                <a:latin typeface="Cambria" panose="02040503050406030204" pitchFamily="18" charset="0"/>
              </a:rPr>
              <a:t>На ресурсе </a:t>
            </a:r>
            <a:r>
              <a:rPr lang="ru-RU" sz="24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www.orcoko.ru/ppe</a:t>
            </a:r>
            <a:r>
              <a:rPr lang="ru-RU" sz="2400" b="1" dirty="0">
                <a:solidFill>
                  <a:srgbClr val="003B68"/>
                </a:solidFill>
                <a:latin typeface="Cambria" panose="02040503050406030204" pitchFamily="18" charset="0"/>
              </a:rPr>
              <a:t> в разделе «!ЕГЭ 2020» размещены</a:t>
            </a:r>
            <a:r>
              <a:rPr lang="ru-RU" sz="2400" b="1" dirty="0" smtClean="0">
                <a:solidFill>
                  <a:srgbClr val="003B68"/>
                </a:solidFill>
                <a:latin typeface="Cambria" panose="02040503050406030204" pitchFamily="18" charset="0"/>
              </a:rPr>
              <a:t>:</a:t>
            </a:r>
          </a:p>
          <a:p>
            <a:pPr>
              <a:defRPr/>
            </a:pPr>
            <a:endParaRPr lang="ru-RU" sz="2400" b="1" dirty="0">
              <a:solidFill>
                <a:srgbClr val="003B68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3B68"/>
                </a:solidFill>
                <a:latin typeface="Cambria" panose="02040503050406030204" pitchFamily="18" charset="0"/>
              </a:rPr>
              <a:t>Станция </a:t>
            </a:r>
            <a:r>
              <a:rPr lang="ru-RU" sz="2400" b="1" dirty="0" smtClean="0">
                <a:solidFill>
                  <a:srgbClr val="003B68"/>
                </a:solidFill>
                <a:latin typeface="Cambria" panose="02040503050406030204" pitchFamily="18" charset="0"/>
              </a:rPr>
              <a:t>для печати</a:t>
            </a:r>
            <a:r>
              <a:rPr lang="en-US" sz="2400" b="1" dirty="0" smtClean="0">
                <a:solidFill>
                  <a:srgbClr val="003B68"/>
                </a:solidFill>
                <a:latin typeface="Cambria" panose="02040503050406030204" pitchFamily="18" charset="0"/>
              </a:rPr>
              <a:t>/</a:t>
            </a:r>
            <a:r>
              <a:rPr lang="ru-RU" sz="2400" b="1" dirty="0" smtClean="0">
                <a:solidFill>
                  <a:srgbClr val="003B68"/>
                </a:solidFill>
                <a:latin typeface="Cambria" panose="02040503050406030204" pitchFamily="18" charset="0"/>
              </a:rPr>
              <a:t>Станция организатора 20.3</a:t>
            </a:r>
            <a:endParaRPr lang="ru-RU" sz="2400" b="1" dirty="0">
              <a:solidFill>
                <a:srgbClr val="003B68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3B68"/>
                </a:solidFill>
                <a:latin typeface="Cambria" panose="02040503050406030204" pitchFamily="18" charset="0"/>
              </a:rPr>
              <a:t>Станция сканирования </a:t>
            </a:r>
            <a:r>
              <a:rPr lang="ru-RU" sz="2400" b="1" dirty="0" smtClean="0">
                <a:solidFill>
                  <a:srgbClr val="003B68"/>
                </a:solidFill>
                <a:latin typeface="Cambria" panose="02040503050406030204" pitchFamily="18" charset="0"/>
              </a:rPr>
              <a:t>20.3</a:t>
            </a:r>
            <a:endParaRPr lang="ru-RU" sz="2400" b="1" dirty="0">
              <a:solidFill>
                <a:srgbClr val="003B68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3B68"/>
                </a:solidFill>
                <a:latin typeface="Cambria" panose="02040503050406030204" pitchFamily="18" charset="0"/>
              </a:rPr>
              <a:t>Станция авторизации </a:t>
            </a:r>
            <a:r>
              <a:rPr lang="ru-RU" sz="2400" b="1" dirty="0" smtClean="0">
                <a:solidFill>
                  <a:srgbClr val="003B68"/>
                </a:solidFill>
                <a:latin typeface="Cambria" panose="02040503050406030204" pitchFamily="18" charset="0"/>
              </a:rPr>
              <a:t>20.3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03B68"/>
                </a:solidFill>
                <a:latin typeface="Cambria" panose="02040503050406030204" pitchFamily="18" charset="0"/>
              </a:rPr>
              <a:t>Станция записи ответов 20.3</a:t>
            </a:r>
            <a:endParaRPr lang="ru-RU" sz="2400" b="1" dirty="0">
              <a:solidFill>
                <a:srgbClr val="003B68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3B68"/>
                </a:solidFill>
                <a:latin typeface="Cambria" panose="02040503050406030204" pitchFamily="18" charset="0"/>
              </a:rPr>
              <a:t>Руководства </a:t>
            </a:r>
            <a:r>
              <a:rPr lang="ru-RU" sz="2400" b="1" dirty="0" smtClean="0">
                <a:solidFill>
                  <a:srgbClr val="003B68"/>
                </a:solidFill>
                <a:latin typeface="Cambria" panose="02040503050406030204" pitchFamily="18" charset="0"/>
              </a:rPr>
              <a:t>пользователя</a:t>
            </a:r>
            <a:endParaRPr lang="ru-RU" sz="2400" b="1" dirty="0">
              <a:solidFill>
                <a:srgbClr val="003B68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Техническая подготовка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(16.06.2020 – 17.06.2020 до 15:00)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6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Прямоугольник 1"/>
          <p:cNvSpPr>
            <a:spLocks noChangeArrowheads="1"/>
          </p:cNvSpPr>
          <p:nvPr/>
        </p:nvSpPr>
        <p:spPr bwMode="auto">
          <a:xfrm>
            <a:off x="72454" y="1200809"/>
            <a:ext cx="8892034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Присвоение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всем компьютерам (ноутбукам) уникальных в рамках ППЭ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номеров;</a:t>
            </a:r>
          </a:p>
          <a:p>
            <a:pPr algn="just">
              <a:spcBef>
                <a:spcPct val="0"/>
              </a:spcBef>
            </a:pP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Установка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и настройка основной и резервной станций авторизации в штабе ППЭ, включая указание сведений об используемом </a:t>
            </a:r>
            <a:r>
              <a:rPr lang="ru-RU" altLang="ru-RU" sz="1700" dirty="0">
                <a:solidFill>
                  <a:srgbClr val="FF0000"/>
                </a:solidFill>
                <a:latin typeface="Cambria" pitchFamily="18" charset="0"/>
              </a:rPr>
              <a:t>основном и резервном каналах доступа в сеть «Интернет</a:t>
            </a:r>
            <a:r>
              <a:rPr lang="ru-RU" altLang="ru-RU" sz="1700" dirty="0" smtClean="0">
                <a:solidFill>
                  <a:srgbClr val="FF0000"/>
                </a:solidFill>
                <a:latin typeface="Cambria" pitchFamily="18" charset="0"/>
              </a:rPr>
              <a:t>»;</a:t>
            </a:r>
          </a:p>
          <a:p>
            <a:pPr algn="just">
              <a:spcBef>
                <a:spcPct val="0"/>
              </a:spcBef>
            </a:pP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Подтверждение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настроек станций авторизации посредством </a:t>
            </a:r>
            <a:r>
              <a:rPr lang="ru-RU" altLang="ru-RU" sz="1700" dirty="0" err="1" smtClean="0">
                <a:solidFill>
                  <a:srgbClr val="003B68"/>
                </a:solidFill>
                <a:latin typeface="Cambria" pitchFamily="18" charset="0"/>
              </a:rPr>
              <a:t>токена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члена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ГЭК;</a:t>
            </a:r>
          </a:p>
          <a:p>
            <a:pPr algn="just">
              <a:spcBef>
                <a:spcPct val="0"/>
              </a:spcBef>
            </a:pP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Установка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и настройка основных и резервных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станций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организатора, включая: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загрузку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интернет-пакета с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ЭМ, печать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тестовых комплектов ЭМ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и</a:t>
            </a:r>
            <a:r>
              <a:rPr lang="en-US" altLang="ru-RU" sz="1700" dirty="0" smtClean="0">
                <a:solidFill>
                  <a:srgbClr val="003B68"/>
                </a:solidFill>
                <a:latin typeface="Cambria" pitchFamily="18" charset="0"/>
              </a:rPr>
              <a:t>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сканирование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тестовой страницы границ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печати (</a:t>
            </a:r>
            <a:r>
              <a:rPr lang="ru-RU" altLang="ru-RU" sz="1700" i="1" u="sng" dirty="0" smtClean="0">
                <a:solidFill>
                  <a:srgbClr val="003B68"/>
                </a:solidFill>
                <a:latin typeface="Cambria" pitchFamily="18" charset="0"/>
              </a:rPr>
              <a:t>калибровочного листа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);</a:t>
            </a:r>
            <a:endParaRPr lang="en-US" altLang="ru-RU" sz="1700" dirty="0">
              <a:solidFill>
                <a:srgbClr val="003B68"/>
              </a:solidFill>
              <a:latin typeface="Cambria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Настройка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основной и резервной станций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авторизации,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включая печать тестового ДБО № 2 и настройку соединения с сервером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ОРЦОКО;</a:t>
            </a:r>
            <a:endParaRPr lang="en-US" altLang="ru-RU" sz="1700" dirty="0" smtClean="0">
              <a:solidFill>
                <a:srgbClr val="003B68"/>
              </a:solidFill>
              <a:latin typeface="Cambria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Установка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и настройка основной и резервной станций сканирования в штабе ППЭ, включая: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калибровку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сканера с использованием эталонного калибровочного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листа</a:t>
            </a:r>
            <a:r>
              <a:rPr lang="en-US" altLang="ru-RU" sz="1700" dirty="0" smtClean="0">
                <a:solidFill>
                  <a:srgbClr val="003B68"/>
                </a:solidFill>
                <a:latin typeface="Cambria" pitchFamily="18" charset="0"/>
              </a:rPr>
              <a:t>,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сканирование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тестовых комплектов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ЭМ, напечатанных на всех станциях печати ЭМ,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/>
            </a:r>
            <a:b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и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тестовых ДБО № 2, напечатанных отдельно на основной и резервной станциях авторизации, тестовой формы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13-02 МАШ,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сохранение тестового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пакета сканирования;</a:t>
            </a:r>
          </a:p>
          <a:p>
            <a:pPr algn="just">
              <a:spcBef>
                <a:spcPct val="0"/>
              </a:spcBef>
            </a:pP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Передача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в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ОРЦОКО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тестовых пакетов сканирования посредством станции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авторизации;</a:t>
            </a:r>
          </a:p>
          <a:p>
            <a:pPr algn="just">
              <a:spcBef>
                <a:spcPct val="0"/>
              </a:spcBef>
            </a:pP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Передача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в систему мониторинга </a:t>
            </a:r>
            <a:r>
              <a:rPr lang="ru-RU" altLang="ru-RU" sz="1700" dirty="0" smtClean="0">
                <a:solidFill>
                  <a:srgbClr val="003B68"/>
                </a:solidFill>
                <a:latin typeface="Cambria" pitchFamily="18" charset="0"/>
              </a:rPr>
              <a:t>статуса </a:t>
            </a:r>
            <a:r>
              <a:rPr lang="ru-RU" altLang="ru-RU" sz="1700" dirty="0">
                <a:solidFill>
                  <a:srgbClr val="003B68"/>
                </a:solidFill>
                <a:latin typeface="Cambria" pitchFamily="18" charset="0"/>
              </a:rPr>
              <a:t>«Техническая подготовка пройдена» посредством основной станции авторизации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Контроль технической готовности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(16.06.2020 – 17.06.2020 до 15:00)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25344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6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Прямоугольник 1"/>
          <p:cNvSpPr>
            <a:spLocks noChangeArrowheads="1"/>
          </p:cNvSpPr>
          <p:nvPr/>
        </p:nvSpPr>
        <p:spPr bwMode="auto">
          <a:xfrm>
            <a:off x="-36513" y="1242040"/>
            <a:ext cx="9073009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На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основной и резервной станциях авторизации в штабе ППЭ: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проверка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настроек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станций,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наличия соединения с федеральным порталом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и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сервисом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ОРЦОКО </a:t>
            </a:r>
            <a:b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по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основному и резервному каналу доступа в сеть «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Интернет», авторизация </a:t>
            </a:r>
            <a:r>
              <a:rPr lang="ru-RU" altLang="ru-RU" sz="1800" dirty="0" err="1">
                <a:solidFill>
                  <a:srgbClr val="003B68"/>
                </a:solidFill>
                <a:latin typeface="Cambria" pitchFamily="18" charset="0"/>
              </a:rPr>
              <a:t>токенов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 всех членов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ГЭК;</a:t>
            </a:r>
          </a:p>
          <a:p>
            <a:pPr algn="just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Проверка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качества печати ДБО №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2, проверка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наличия статуса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«Подтвержден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» для переданных тестовых пакетов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сканирования;</a:t>
            </a:r>
          </a:p>
          <a:p>
            <a:pPr algn="just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На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основной станции авторизации: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получение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пакета с сертификатами специалистов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ОРЦОКО,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печать необходимого количества ДБО № 2, включая проверку и подтверждение качества напечатанных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бланков;</a:t>
            </a:r>
          </a:p>
          <a:p>
            <a:pPr algn="just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На всех станциях организатора (в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том числе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резервных) в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каждой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аудитории: проверка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настроек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станций, проверка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наличия загруженного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интернет-пакета, печать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границ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и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оценка качества выполненной печати, а также напечатанного при проведении технической подготовки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тестового комплекта ЭМ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, тестовое сканирование напечатанной тестовой страницы печати границ (</a:t>
            </a:r>
            <a:r>
              <a:rPr lang="ru-RU" altLang="ru-RU" sz="1800" i="1" u="sng" dirty="0">
                <a:solidFill>
                  <a:srgbClr val="003B68"/>
                </a:solidFill>
                <a:latin typeface="Cambria" pitchFamily="18" charset="0"/>
              </a:rPr>
              <a:t>калибровочного </a:t>
            </a:r>
            <a:r>
              <a:rPr lang="ru-RU" altLang="ru-RU" sz="1800" i="1" u="sng" dirty="0" smtClean="0">
                <a:solidFill>
                  <a:srgbClr val="003B68"/>
                </a:solidFill>
                <a:latin typeface="Cambria" pitchFamily="18" charset="0"/>
              </a:rPr>
              <a:t>листа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),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загрузка пакета с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сертификатами, проверка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работы средств криптозащиты с использованием токена члена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ГЭК, печать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и подписание протокола технической готовности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аудитории,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сохранение электронного акта технической готовности на </a:t>
            </a:r>
            <a:r>
              <a:rPr lang="ru-RU" altLang="ru-RU" sz="1800" dirty="0" err="1">
                <a:solidFill>
                  <a:srgbClr val="003B68"/>
                </a:solidFill>
                <a:latin typeface="Cambria" pitchFamily="18" charset="0"/>
              </a:rPr>
              <a:t>флеш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-накопитель для передачи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в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систему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мониторинга</a:t>
            </a:r>
            <a:endParaRPr lang="ru-RU" altLang="ru-RU" sz="1800" dirty="0">
              <a:solidFill>
                <a:srgbClr val="003B68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Завершение тренировочного экзамена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(18.06.2020)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6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Прямоугольник 1"/>
          <p:cNvSpPr>
            <a:spLocks noChangeArrowheads="1"/>
          </p:cNvSpPr>
          <p:nvPr/>
        </p:nvSpPr>
        <p:spPr bwMode="auto">
          <a:xfrm>
            <a:off x="35496" y="1424965"/>
            <a:ext cx="89995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Передача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в систему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мониторинга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статуса «Экзамены завершены» с помощью основной станции авторизации в штабе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ППЭ;</a:t>
            </a:r>
          </a:p>
          <a:p>
            <a:pPr algn="just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Сканирование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средствами станции организатора заполненных бланков участников тренировочного экзамена и форм ППЭ (ППЭ 05-02, ППЭ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12-04МАШ);</a:t>
            </a:r>
          </a:p>
          <a:p>
            <a:pPr algn="just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Экспорт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пакетов с электронными образами бланков участников тренировочного экзамена и форм ППЭ с использованием токена члена ГЭК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и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сохранение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/>
            </a:r>
            <a:b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на </a:t>
            </a:r>
            <a:r>
              <a:rPr lang="ru-RU" altLang="ru-RU" sz="1800" dirty="0" err="1">
                <a:solidFill>
                  <a:srgbClr val="003B68"/>
                </a:solidFill>
                <a:latin typeface="Cambria" pitchFamily="18" charset="0"/>
              </a:rPr>
              <a:t>флеш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-накопитель для переноса в штаб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ППЭ;</a:t>
            </a:r>
          </a:p>
          <a:p>
            <a:pPr algn="just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Завершение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тренировочного экзамена на станции организатора, печать протокола печати, протокола сканирования и сохранение электронного журнала проведения экзамена на станции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организатора;</a:t>
            </a:r>
          </a:p>
          <a:p>
            <a:pPr algn="just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Передача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пакетов с электронными образами бланков участников тренировочного экзамена и форм ППЭ, электронных журналов проведения экзамена из аудиторий в штаб ППЭ на </a:t>
            </a:r>
            <a:r>
              <a:rPr lang="ru-RU" altLang="ru-RU" sz="1800" dirty="0" err="1" smtClean="0">
                <a:solidFill>
                  <a:srgbClr val="003B68"/>
                </a:solidFill>
                <a:latin typeface="Cambria" pitchFamily="18" charset="0"/>
              </a:rPr>
              <a:t>флеш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-накопителе; </a:t>
            </a:r>
          </a:p>
          <a:p>
            <a:pPr algn="just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Передача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в систему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мониторинга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электронных журналов работы основных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/>
            </a:r>
            <a:b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и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резервных станций организатора с помощью основной станции авторизации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/>
            </a:r>
            <a:b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в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штабе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ППЭ</a:t>
            </a:r>
            <a:endParaRPr lang="ru-RU" altLang="ru-RU" sz="1800" dirty="0">
              <a:solidFill>
                <a:srgbClr val="003B68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Завершение тренировочного экзамена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(18.06.2020)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6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Прямоугольник 1"/>
          <p:cNvSpPr>
            <a:spLocks noChangeArrowheads="1"/>
          </p:cNvSpPr>
          <p:nvPr/>
        </p:nvSpPr>
        <p:spPr bwMode="auto">
          <a:xfrm>
            <a:off x="144462" y="1148551"/>
            <a:ext cx="8748017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Загрузка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на станцию сканирования в ППЭ и активация токеном члена ГЭК ключа доступа к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ЭМ;</a:t>
            </a:r>
          </a:p>
          <a:p>
            <a:pPr algn="just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Калибровка сканера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с использованием эталонного калибровочного листа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/>
            </a:r>
            <a:b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и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сканирование заполненных форм ППЭ (за исключением форм ППЭ, отсканированных в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аудитории);</a:t>
            </a:r>
          </a:p>
          <a:p>
            <a:pPr algn="just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Экспорт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пакета с формами ППЭ с использованием токена члена ГЭК в штабе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ППЭ;</a:t>
            </a:r>
          </a:p>
          <a:p>
            <a:pPr algn="just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Передача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зашифрованных пакетов с электронными образами бланков участников тренировочного экзамена и форм ППЭ посредством основной станции авторизации в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ОРЦОКО;</a:t>
            </a:r>
          </a:p>
          <a:p>
            <a:pPr algn="just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Передача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в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ОРЦОКО статуса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завершения передачи бланков (все пакеты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/>
            </a:r>
            <a:b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с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электронными образами бланков участников тренировочного экзамена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/>
            </a:r>
            <a:b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и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форм ППЭ имеют статус «Передан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»);</a:t>
            </a:r>
          </a:p>
          <a:p>
            <a:pPr algn="just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Получение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подтверждения из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ОРЦОКО о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получении пакетов с электронными образами бланков участников тренировочного экзамена и форм ППЭ (все пакеты с электронными образами бланков участников тренировочного экзамена и форм ППЭ имеют статус «Подтвержден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»);</a:t>
            </a:r>
          </a:p>
          <a:p>
            <a:pPr algn="just">
              <a:spcBef>
                <a:spcPct val="0"/>
              </a:spcBef>
            </a:pP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Передача всех журналов со всех станций и статуса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«Бланки переданы в РЦОИ» </a:t>
            </a:r>
            <a:r>
              <a:rPr lang="ru-RU" altLang="ru-RU" sz="1800" dirty="0" smtClean="0">
                <a:solidFill>
                  <a:srgbClr val="003B68"/>
                </a:solidFill>
                <a:latin typeface="Cambria" pitchFamily="18" charset="0"/>
              </a:rPr>
              <a:t>в систему мониторинга посредством </a:t>
            </a:r>
            <a:r>
              <a:rPr lang="ru-RU" altLang="ru-RU" sz="1800" dirty="0">
                <a:solidFill>
                  <a:srgbClr val="003B68"/>
                </a:solidFill>
                <a:latin typeface="Cambria" pitchFamily="18" charset="0"/>
              </a:rPr>
              <a:t>основной станции авторизации</a:t>
            </a:r>
          </a:p>
        </p:txBody>
      </p:sp>
    </p:spTree>
    <p:extLst>
      <p:ext uri="{BB962C8B-B14F-4D97-AF65-F5344CB8AC3E}">
        <p14:creationId xmlns:p14="http://schemas.microsoft.com/office/powerpoint/2010/main" val="14507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Новые технологические решения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6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Прямоугольник 1"/>
          <p:cNvSpPr>
            <a:spLocks noChangeArrowheads="1"/>
          </p:cNvSpPr>
          <p:nvPr/>
        </p:nvSpPr>
        <p:spPr bwMode="auto">
          <a:xfrm>
            <a:off x="35496" y="1558533"/>
            <a:ext cx="9036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Ограничение доступа к функциям станции </a:t>
            </a: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авторизации без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подтверждения настроек </a:t>
            </a:r>
            <a:r>
              <a:rPr lang="ru-RU" altLang="ru-RU" sz="1800" b="1" dirty="0" err="1">
                <a:solidFill>
                  <a:srgbClr val="003B68"/>
                </a:solidFill>
                <a:latin typeface="Cambria" pitchFamily="18" charset="0"/>
              </a:rPr>
              <a:t>токеном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 члена ГЭК</a:t>
            </a:r>
          </a:p>
        </p:txBody>
      </p:sp>
      <p:sp>
        <p:nvSpPr>
          <p:cNvPr id="14" name="object 6"/>
          <p:cNvSpPr/>
          <p:nvPr/>
        </p:nvSpPr>
        <p:spPr>
          <a:xfrm>
            <a:off x="4606170" y="2856256"/>
            <a:ext cx="4430326" cy="3144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5" name="object 8"/>
          <p:cNvSpPr/>
          <p:nvPr/>
        </p:nvSpPr>
        <p:spPr>
          <a:xfrm>
            <a:off x="35496" y="2852936"/>
            <a:ext cx="4430326" cy="3144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2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Новые технологические решения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6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Прямоугольник 1"/>
          <p:cNvSpPr>
            <a:spLocks noChangeArrowheads="1"/>
          </p:cNvSpPr>
          <p:nvPr/>
        </p:nvSpPr>
        <p:spPr bwMode="auto">
          <a:xfrm>
            <a:off x="4587941" y="1340768"/>
            <a:ext cx="4520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Новый статус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«</a:t>
            </a:r>
            <a:r>
              <a:rPr lang="ru-RU" altLang="ru-RU" sz="1800" b="1" dirty="0" err="1">
                <a:solidFill>
                  <a:srgbClr val="003B68"/>
                </a:solidFill>
                <a:latin typeface="Cambria" pitchFamily="18" charset="0"/>
              </a:rPr>
              <a:t>Аудирование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  успешно завершено»</a:t>
            </a:r>
          </a:p>
        </p:txBody>
      </p:sp>
      <p:sp>
        <p:nvSpPr>
          <p:cNvPr id="16" name="object 12"/>
          <p:cNvSpPr/>
          <p:nvPr/>
        </p:nvSpPr>
        <p:spPr>
          <a:xfrm>
            <a:off x="5253481" y="2666195"/>
            <a:ext cx="3767074" cy="27465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object 15"/>
          <p:cNvSpPr/>
          <p:nvPr/>
        </p:nvSpPr>
        <p:spPr>
          <a:xfrm>
            <a:off x="3601655" y="3579969"/>
            <a:ext cx="3303651" cy="23693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179512" y="1340768"/>
            <a:ext cx="39604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Колонки для воспроизведения  аудиозаписи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на станции организатора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93719"/>
            <a:ext cx="3351371" cy="281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5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Новые технологические решения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6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179512" y="1196752"/>
            <a:ext cx="8784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Ограничение функций по взаимодействию с федеральным порталом </a:t>
            </a:r>
            <a:b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800" b="1" dirty="0" smtClean="0">
                <a:solidFill>
                  <a:srgbClr val="003B68"/>
                </a:solidFill>
                <a:latin typeface="Cambria" pitchFamily="18" charset="0"/>
              </a:rPr>
              <a:t>и сервисом ОРЦОКО до </a:t>
            </a:r>
            <a:r>
              <a:rPr lang="ru-RU" altLang="ru-RU" sz="1800" b="1" dirty="0">
                <a:solidFill>
                  <a:srgbClr val="003B68"/>
                </a:solidFill>
                <a:latin typeface="Cambria" pitchFamily="18" charset="0"/>
              </a:rPr>
              <a:t>подтверждения настроек станции авторизации</a:t>
            </a:r>
          </a:p>
        </p:txBody>
      </p:sp>
      <p:graphicFrame>
        <p:nvGraphicFramePr>
          <p:cNvPr id="19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69644"/>
              </p:ext>
            </p:extLst>
          </p:nvPr>
        </p:nvGraphicFramePr>
        <p:xfrm>
          <a:off x="243781" y="2204864"/>
          <a:ext cx="8648699" cy="3879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4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06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b="1" spc="-3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Раздел</a:t>
                      </a:r>
                      <a:endParaRPr sz="105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718BD7"/>
                      </a:solidFill>
                      <a:prstDash val="solid"/>
                    </a:lnL>
                    <a:lnR w="3175">
                      <a:solidFill>
                        <a:srgbClr val="7C88AC"/>
                      </a:solidFill>
                      <a:prstDash val="solid"/>
                    </a:lnR>
                    <a:lnT w="19050">
                      <a:solidFill>
                        <a:srgbClr val="718BD7"/>
                      </a:solidFill>
                      <a:prstDash val="solid"/>
                    </a:lnT>
                    <a:lnB w="19050">
                      <a:solidFill>
                        <a:srgbClr val="718BD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b="1" spc="-30" dirty="0" err="1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Действия</a:t>
                      </a:r>
                      <a:endParaRPr sz="105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38100" marB="0">
                    <a:lnL w="3175">
                      <a:solidFill>
                        <a:srgbClr val="7C88AC"/>
                      </a:solidFill>
                      <a:prstDash val="solid"/>
                    </a:lnL>
                    <a:lnR w="3175">
                      <a:solidFill>
                        <a:srgbClr val="7C88AC"/>
                      </a:solidFill>
                      <a:prstDash val="solid"/>
                    </a:lnR>
                    <a:lnT w="19050">
                      <a:solidFill>
                        <a:srgbClr val="718BD7"/>
                      </a:solidFill>
                      <a:prstDash val="solid"/>
                    </a:lnT>
                    <a:lnB w="19050">
                      <a:solidFill>
                        <a:srgbClr val="718BD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b="1" spc="-25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Verdana"/>
                        </a:rPr>
                        <a:t>Не</a:t>
                      </a:r>
                      <a:r>
                        <a:rPr sz="1050" b="1" spc="-8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050" b="1" spc="-35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Verdana"/>
                        </a:rPr>
                        <a:t>подтверждены</a:t>
                      </a:r>
                      <a:endParaRPr sz="1050" dirty="0"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70485" marB="0">
                    <a:lnL w="3175">
                      <a:solidFill>
                        <a:srgbClr val="7C88AC"/>
                      </a:solidFill>
                      <a:prstDash val="solid"/>
                    </a:lnL>
                    <a:lnR w="3175">
                      <a:solidFill>
                        <a:srgbClr val="7C88AC"/>
                      </a:solidFill>
                      <a:prstDash val="solid"/>
                    </a:lnR>
                    <a:lnT w="19050">
                      <a:solidFill>
                        <a:srgbClr val="718BD7"/>
                      </a:solidFill>
                      <a:prstDash val="solid"/>
                    </a:lnT>
                    <a:lnB w="19050">
                      <a:solidFill>
                        <a:srgbClr val="718BD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b="1" spc="-35" dirty="0">
                          <a:solidFill>
                            <a:srgbClr val="00AF50"/>
                          </a:solidFill>
                          <a:latin typeface="Cambria" panose="02040503050406030204" pitchFamily="18" charset="0"/>
                          <a:cs typeface="Verdana"/>
                        </a:rPr>
                        <a:t>Подтверждены</a:t>
                      </a:r>
                      <a:endParaRPr sz="1050" dirty="0"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70485" marB="0">
                    <a:lnL w="3175">
                      <a:solidFill>
                        <a:srgbClr val="7C88AC"/>
                      </a:solidFill>
                      <a:prstDash val="solid"/>
                    </a:lnL>
                    <a:lnR w="19050">
                      <a:solidFill>
                        <a:srgbClr val="718BD7"/>
                      </a:solidFill>
                      <a:prstDash val="solid"/>
                    </a:lnR>
                    <a:lnT w="19050">
                      <a:solidFill>
                        <a:srgbClr val="718BD7"/>
                      </a:solidFill>
                      <a:prstDash val="solid"/>
                    </a:lnT>
                    <a:lnB w="19050">
                      <a:solidFill>
                        <a:srgbClr val="718BD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115570" indent="-220979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 err="1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А</a:t>
                      </a:r>
                      <a:r>
                        <a:rPr sz="1100" spc="5" dirty="0" err="1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в</a:t>
                      </a:r>
                      <a:r>
                        <a:rPr sz="1100" dirty="0" err="1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то</a:t>
                      </a:r>
                      <a:r>
                        <a:rPr sz="1100" spc="-5" dirty="0" err="1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р</a:t>
                      </a:r>
                      <a:r>
                        <a:rPr sz="1100" dirty="0" err="1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из</a:t>
                      </a:r>
                      <a:r>
                        <a:rPr sz="1100" spc="-5" dirty="0" err="1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а</a:t>
                      </a:r>
                      <a:r>
                        <a:rPr sz="1100" dirty="0" err="1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ц</a:t>
                      </a:r>
                      <a:r>
                        <a:rPr sz="1100" spc="-10" dirty="0" err="1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и</a:t>
                      </a:r>
                      <a:r>
                        <a:rPr sz="1100" dirty="0" err="1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я</a:t>
                      </a:r>
                      <a:r>
                        <a:rPr sz="110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 </a:t>
                      </a:r>
                      <a:r>
                        <a:rPr lang="ru-RU" sz="110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/>
                      </a:r>
                      <a:br>
                        <a:rPr lang="ru-RU" sz="110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</a:br>
                      <a:r>
                        <a:rPr sz="1100" spc="5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и</a:t>
                      </a:r>
                      <a:r>
                        <a:rPr sz="1100" spc="-12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ключ</a:t>
                      </a:r>
                      <a:endParaRPr sz="11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718BD7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19050">
                      <a:solidFill>
                        <a:srgbClr val="718BD7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450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2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Авторизация</a:t>
                      </a:r>
                      <a:r>
                        <a:rPr sz="1100" spc="-13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1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члена</a:t>
                      </a:r>
                      <a:r>
                        <a:rPr sz="1100" spc="-10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-3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ГЭК,</a:t>
                      </a:r>
                      <a:r>
                        <a:rPr sz="1100" spc="-10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2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получение</a:t>
                      </a:r>
                      <a:r>
                        <a:rPr sz="1100" spc="-13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ключа</a:t>
                      </a:r>
                      <a:r>
                        <a:rPr sz="1100" spc="-10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доступа</a:t>
                      </a:r>
                      <a:r>
                        <a:rPr sz="1100" spc="-12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к</a:t>
                      </a:r>
                      <a:r>
                        <a:rPr sz="1100" spc="-9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6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ЭМ</a:t>
                      </a:r>
                      <a:r>
                        <a:rPr sz="1100" spc="-10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lang="ru-RU" sz="1100" spc="-10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/>
                      </a:r>
                      <a:br>
                        <a:rPr lang="ru-RU" sz="1100" spc="-10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</a:br>
                      <a:r>
                        <a:rPr sz="1100" spc="5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и </a:t>
                      </a:r>
                      <a:r>
                        <a:rPr sz="1100" dirty="0" err="1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ключа</a:t>
                      </a:r>
                      <a:r>
                        <a:rPr sz="110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35" dirty="0" err="1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по</a:t>
                      </a:r>
                      <a:r>
                        <a:rPr sz="1100" spc="-22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lang="ru-RU" sz="1100" spc="-22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 </a:t>
                      </a:r>
                      <a:r>
                        <a:rPr sz="1100" spc="25" dirty="0" err="1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паролю</a:t>
                      </a:r>
                      <a:endParaRPr sz="11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38735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19050">
                      <a:solidFill>
                        <a:srgbClr val="718BD7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+</a:t>
                      </a:r>
                      <a:endParaRPr sz="2400" dirty="0">
                        <a:solidFill>
                          <a:srgbClr val="92D05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19050">
                      <a:solidFill>
                        <a:srgbClr val="718BD7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+</a:t>
                      </a:r>
                      <a:endParaRPr sz="2400" dirty="0">
                        <a:solidFill>
                          <a:srgbClr val="92D05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19050">
                      <a:solidFill>
                        <a:srgbClr val="718BD7"/>
                      </a:solidFill>
                      <a:prstDash val="solid"/>
                    </a:lnR>
                    <a:lnT w="19050">
                      <a:solidFill>
                        <a:srgbClr val="718BD7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909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4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Печать</a:t>
                      </a:r>
                      <a:r>
                        <a:rPr sz="1100" spc="-14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2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ДБО2</a:t>
                      </a:r>
                      <a:endParaRPr sz="11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3810" marB="0">
                    <a:lnL w="19050">
                      <a:solidFill>
                        <a:srgbClr val="718BD7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2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Настройка</a:t>
                      </a:r>
                      <a:r>
                        <a:rPr sz="1100" spc="-13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5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и</a:t>
                      </a:r>
                      <a:r>
                        <a:rPr sz="1100" spc="-10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5" dirty="0" err="1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тестовая</a:t>
                      </a:r>
                      <a:r>
                        <a:rPr sz="1100" spc="-13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dirty="0" err="1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печать</a:t>
                      </a:r>
                      <a:r>
                        <a:rPr lang="ru-RU" sz="1100" spc="-114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25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ДБО</a:t>
                      </a:r>
                      <a:r>
                        <a:rPr sz="1100" spc="2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№2</a:t>
                      </a:r>
                      <a:endParaRPr sz="11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5715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+</a:t>
                      </a:r>
                      <a:endParaRPr sz="2400" dirty="0">
                        <a:solidFill>
                          <a:srgbClr val="92D05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+</a:t>
                      </a:r>
                      <a:endParaRPr sz="2400" dirty="0">
                        <a:solidFill>
                          <a:srgbClr val="92D05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19050">
                      <a:solidFill>
                        <a:srgbClr val="718BD7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9050">
                      <a:solidFill>
                        <a:srgbClr val="718BD7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2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Получение</a:t>
                      </a:r>
                      <a:r>
                        <a:rPr sz="1100" spc="-14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5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и</a:t>
                      </a:r>
                      <a:r>
                        <a:rPr sz="1100" spc="-9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печать</a:t>
                      </a:r>
                      <a:r>
                        <a:rPr sz="1100" spc="-114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2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ДБО2</a:t>
                      </a:r>
                      <a:endParaRPr sz="11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57785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-</a:t>
                      </a:r>
                      <a:endParaRPr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+</a:t>
                      </a:r>
                      <a:endParaRPr sz="2400" dirty="0">
                        <a:solidFill>
                          <a:srgbClr val="92D05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19050">
                      <a:solidFill>
                        <a:srgbClr val="718BD7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4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Мониторинг</a:t>
                      </a:r>
                      <a:endParaRPr sz="11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718BD7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2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Передача</a:t>
                      </a:r>
                      <a:r>
                        <a:rPr sz="1100" spc="-114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статусов</a:t>
                      </a:r>
                      <a:r>
                        <a:rPr sz="1100" spc="-14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5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и</a:t>
                      </a:r>
                      <a:r>
                        <a:rPr sz="1100" spc="-9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файлов</a:t>
                      </a:r>
                      <a:r>
                        <a:rPr sz="1100" spc="-12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1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в</a:t>
                      </a:r>
                      <a:r>
                        <a:rPr sz="1100" spc="-10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dirty="0" err="1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мониторинг</a:t>
                      </a:r>
                      <a:endParaRPr sz="16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37465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-</a:t>
                      </a:r>
                      <a:endParaRPr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+</a:t>
                      </a:r>
                      <a:endParaRPr sz="2400" dirty="0">
                        <a:solidFill>
                          <a:srgbClr val="92D05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19050">
                      <a:solidFill>
                        <a:srgbClr val="718BD7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3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Настройки</a:t>
                      </a:r>
                      <a:endParaRPr sz="11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718BD7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2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Получение</a:t>
                      </a:r>
                      <a:r>
                        <a:rPr sz="1100" spc="-13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1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настроек</a:t>
                      </a:r>
                      <a:r>
                        <a:rPr sz="1100" spc="-10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2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подключения</a:t>
                      </a:r>
                      <a:r>
                        <a:rPr sz="1100" spc="-12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5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и</a:t>
                      </a:r>
                      <a:r>
                        <a:rPr sz="1100" spc="-9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10" dirty="0" err="1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сертификатов</a:t>
                      </a:r>
                      <a:r>
                        <a:rPr sz="1100" spc="-13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lang="ru-RU" sz="1100" spc="-1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ОРЦОКО</a:t>
                      </a:r>
                      <a:endParaRPr sz="16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37465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-</a:t>
                      </a:r>
                      <a:endParaRPr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+</a:t>
                      </a:r>
                      <a:endParaRPr sz="2400" dirty="0">
                        <a:solidFill>
                          <a:srgbClr val="92D05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19050">
                      <a:solidFill>
                        <a:srgbClr val="718BD7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819">
                <a:tc>
                  <a:txBody>
                    <a:bodyPr/>
                    <a:lstStyle/>
                    <a:p>
                      <a:pPr marL="0" marR="184785" indent="-18034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15" dirty="0" err="1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Отправка</a:t>
                      </a:r>
                      <a:r>
                        <a:rPr sz="1100" spc="-19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lang="ru-RU" sz="1100" spc="-19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/>
                      </a:r>
                      <a:br>
                        <a:rPr lang="ru-RU" sz="1100" spc="-19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</a:br>
                      <a:r>
                        <a:rPr sz="1100" spc="15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в</a:t>
                      </a:r>
                      <a:r>
                        <a:rPr lang="ru-RU" sz="1100" spc="15" baseline="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lang="ru-RU" sz="1100" spc="8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ОРЦОКО</a:t>
                      </a:r>
                      <a:endParaRPr sz="11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718BD7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2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Передача</a:t>
                      </a:r>
                      <a:r>
                        <a:rPr sz="1100" spc="-11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7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ЭМ</a:t>
                      </a:r>
                      <a:r>
                        <a:rPr sz="1100" spc="-10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1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в</a:t>
                      </a:r>
                      <a:r>
                        <a:rPr sz="1100" spc="-10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lang="ru-RU" sz="1100" spc="-105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О</a:t>
                      </a:r>
                      <a:r>
                        <a:rPr sz="1100" spc="35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РЦО</a:t>
                      </a:r>
                      <a:r>
                        <a:rPr lang="ru-RU" sz="1100" spc="35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КО</a:t>
                      </a:r>
                      <a:r>
                        <a:rPr sz="1100" spc="35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,</a:t>
                      </a:r>
                      <a:r>
                        <a:rPr sz="1100" spc="-13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1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в</a:t>
                      </a:r>
                      <a:r>
                        <a:rPr sz="1100" spc="-10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4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том</a:t>
                      </a:r>
                      <a:r>
                        <a:rPr sz="1100" spc="-13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25" dirty="0" err="1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числе</a:t>
                      </a:r>
                      <a:r>
                        <a:rPr sz="1100" spc="-13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-30" dirty="0" err="1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тестового</a:t>
                      </a:r>
                      <a:r>
                        <a:rPr lang="ru-RU" sz="1600" b="1" spc="-30" baseline="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600" b="1" spc="-235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-5" dirty="0" err="1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пакета</a:t>
                      </a:r>
                      <a:r>
                        <a:rPr sz="1100" spc="-10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35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с</a:t>
                      </a:r>
                      <a:r>
                        <a:rPr lang="ru-RU" sz="1100" spc="35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25" dirty="0" err="1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бланками</a:t>
                      </a:r>
                      <a:endParaRPr sz="11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3810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-</a:t>
                      </a:r>
                      <a:endParaRPr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+</a:t>
                      </a:r>
                      <a:endParaRPr sz="2400" dirty="0">
                        <a:solidFill>
                          <a:srgbClr val="92D05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19050">
                      <a:solidFill>
                        <a:srgbClr val="718BD7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239395" indent="-1250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3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Файлы</a:t>
                      </a:r>
                      <a:r>
                        <a:rPr sz="1100" spc="-20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30" dirty="0" err="1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из</a:t>
                      </a:r>
                      <a:r>
                        <a:rPr sz="1100" spc="3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 </a:t>
                      </a:r>
                      <a:r>
                        <a:rPr lang="ru-RU" sz="1100" spc="8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ОРЦОКО</a:t>
                      </a:r>
                      <a:endParaRPr sz="11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718BD7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2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Получение</a:t>
                      </a:r>
                      <a:r>
                        <a:rPr sz="1100" spc="-14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файлов</a:t>
                      </a:r>
                      <a:r>
                        <a:rPr sz="1100" spc="-12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30" dirty="0" err="1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из</a:t>
                      </a:r>
                      <a:r>
                        <a:rPr sz="1100" spc="-11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lang="ru-RU" sz="1100" spc="-11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О</a:t>
                      </a:r>
                      <a:r>
                        <a:rPr sz="1100" spc="8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РЦО</a:t>
                      </a:r>
                      <a:r>
                        <a:rPr lang="ru-RU" sz="1100" spc="80" dirty="0" smtClean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КО</a:t>
                      </a:r>
                      <a:endParaRPr sz="11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3937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-</a:t>
                      </a:r>
                      <a:endParaRPr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+</a:t>
                      </a:r>
                      <a:endParaRPr sz="2400" dirty="0">
                        <a:solidFill>
                          <a:srgbClr val="92D05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19050">
                      <a:solidFill>
                        <a:srgbClr val="718BD7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7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3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Резервные</a:t>
                      </a:r>
                      <a:endParaRPr sz="11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3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копии</a:t>
                      </a:r>
                      <a:r>
                        <a:rPr sz="1100" spc="-12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7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ЭМ</a:t>
                      </a:r>
                      <a:endParaRPr sz="11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718BD7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2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Получение</a:t>
                      </a:r>
                      <a:r>
                        <a:rPr sz="1100" spc="-13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1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резервных</a:t>
                      </a:r>
                      <a:r>
                        <a:rPr sz="1100" spc="-10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3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копий</a:t>
                      </a:r>
                      <a:r>
                        <a:rPr sz="1100" spc="-10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ЭМ,</a:t>
                      </a:r>
                      <a:r>
                        <a:rPr sz="1100" spc="-11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1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доставляемых</a:t>
                      </a:r>
                      <a:r>
                        <a:rPr sz="1100" spc="-15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на</a:t>
                      </a:r>
                      <a:endParaRPr sz="11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1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электронных</a:t>
                      </a:r>
                      <a:r>
                        <a:rPr sz="1100" spc="-12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1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носителях</a:t>
                      </a:r>
                      <a:endParaRPr sz="11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40005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-</a:t>
                      </a:r>
                      <a:endParaRPr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+</a:t>
                      </a:r>
                      <a:endParaRPr sz="2400" dirty="0">
                        <a:solidFill>
                          <a:srgbClr val="92D05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19050">
                      <a:solidFill>
                        <a:srgbClr val="718BD7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6350">
                      <a:solidFill>
                        <a:srgbClr val="7C88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146685" indent="6858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1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Интернет-  </a:t>
                      </a:r>
                      <a:r>
                        <a:rPr sz="110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пакеты </a:t>
                      </a:r>
                      <a:r>
                        <a:rPr sz="1100" spc="3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с</a:t>
                      </a:r>
                      <a:r>
                        <a:rPr sz="1100" spc="-29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7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ЭМ</a:t>
                      </a:r>
                      <a:endParaRPr sz="11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718BD7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19050">
                      <a:solidFill>
                        <a:srgbClr val="718BD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2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Получение</a:t>
                      </a:r>
                      <a:r>
                        <a:rPr sz="1100" spc="-14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7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ЭМ</a:t>
                      </a:r>
                      <a:r>
                        <a:rPr sz="1100" spc="-10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3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по</a:t>
                      </a:r>
                      <a:r>
                        <a:rPr sz="1100" spc="-9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20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сети</a:t>
                      </a:r>
                      <a:r>
                        <a:rPr sz="1100" spc="-114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 </a:t>
                      </a:r>
                      <a:r>
                        <a:rPr sz="1100" spc="-15" dirty="0">
                          <a:solidFill>
                            <a:srgbClr val="003B68"/>
                          </a:solidFill>
                          <a:latin typeface="Cambria" panose="02040503050406030204" pitchFamily="18" charset="0"/>
                          <a:cs typeface="Verdana"/>
                        </a:rPr>
                        <a:t>«Интернет»</a:t>
                      </a:r>
                      <a:endParaRPr sz="1100" dirty="0">
                        <a:solidFill>
                          <a:srgbClr val="003B68"/>
                        </a:solidFill>
                        <a:latin typeface="Cambria" panose="02040503050406030204" pitchFamily="18" charset="0"/>
                        <a:cs typeface="Verdana"/>
                      </a:endParaRPr>
                    </a:p>
                  </a:txBody>
                  <a:tcPr marL="0" marR="0" marT="120014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19050">
                      <a:solidFill>
                        <a:srgbClr val="718BD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-</a:t>
                      </a:r>
                      <a:endParaRPr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6350">
                      <a:solidFill>
                        <a:srgbClr val="7C88AC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19050">
                      <a:solidFill>
                        <a:srgbClr val="718BD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  <a:cs typeface="Times New Roman"/>
                        </a:rPr>
                        <a:t>+</a:t>
                      </a:r>
                      <a:endParaRPr sz="2400" dirty="0">
                        <a:solidFill>
                          <a:srgbClr val="92D050"/>
                        </a:solidFill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C88AC"/>
                      </a:solidFill>
                      <a:prstDash val="solid"/>
                    </a:lnL>
                    <a:lnR w="19050">
                      <a:solidFill>
                        <a:srgbClr val="718BD7"/>
                      </a:solidFill>
                      <a:prstDash val="solid"/>
                    </a:lnR>
                    <a:lnT w="6350">
                      <a:solidFill>
                        <a:srgbClr val="7C88AC"/>
                      </a:solidFill>
                      <a:prstDash val="solid"/>
                    </a:lnT>
                    <a:lnB w="19050">
                      <a:solidFill>
                        <a:srgbClr val="718BD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4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13594</TotalTime>
  <Words>747</Words>
  <Application>Microsoft Office PowerPoint</Application>
  <PresentationFormat>Экран (4:3)</PresentationFormat>
  <Paragraphs>154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Verdana</vt:lpstr>
      <vt:lpstr>Wingdings</vt:lpstr>
      <vt:lpstr>1_Тема Office</vt:lpstr>
      <vt:lpstr>Презентация PowerPoint</vt:lpstr>
      <vt:lpstr>Программное обеспечение</vt:lpstr>
      <vt:lpstr>Техническая подготовка (16.06.2020 – 17.06.2020 до 15:00)</vt:lpstr>
      <vt:lpstr>Контроль технической готовности (16.06.2020 – 17.06.2020 до 15:00)</vt:lpstr>
      <vt:lpstr>Завершение тренировочного экзамена (18.06.2020)</vt:lpstr>
      <vt:lpstr>Завершение тренировочного экзамена (18.06.2020)</vt:lpstr>
      <vt:lpstr>Новые технологические решения</vt:lpstr>
      <vt:lpstr>Новые технологические решения</vt:lpstr>
      <vt:lpstr>Новые технологические решения</vt:lpstr>
      <vt:lpstr>Новые технологические решения</vt:lpstr>
      <vt:lpstr>Новые технологические решения</vt:lpstr>
      <vt:lpstr>Новые технологические решения</vt:lpstr>
      <vt:lpstr>Новые технологические решения</vt:lpstr>
      <vt:lpstr>Новые технологические решения</vt:lpstr>
      <vt:lpstr>Член ГЭК обязан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851</cp:revision>
  <cp:lastPrinted>2019-09-25T05:09:52Z</cp:lastPrinted>
  <dcterms:created xsi:type="dcterms:W3CDTF">2011-08-25T06:09:31Z</dcterms:created>
  <dcterms:modified xsi:type="dcterms:W3CDTF">2020-06-16T09:53:13Z</dcterms:modified>
</cp:coreProperties>
</file>