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08" r:id="rId2"/>
    <p:sldId id="611" r:id="rId3"/>
    <p:sldId id="683" r:id="rId4"/>
    <p:sldId id="691" r:id="rId5"/>
    <p:sldId id="681" r:id="rId6"/>
    <p:sldId id="675" r:id="rId7"/>
    <p:sldId id="674" r:id="rId8"/>
    <p:sldId id="669" r:id="rId9"/>
    <p:sldId id="678" r:id="rId10"/>
    <p:sldId id="690" r:id="rId11"/>
    <p:sldId id="686" r:id="rId12"/>
    <p:sldId id="688" r:id="rId13"/>
    <p:sldId id="677" r:id="rId14"/>
    <p:sldId id="689" r:id="rId15"/>
    <p:sldId id="679" r:id="rId16"/>
    <p:sldId id="692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3B68"/>
    <a:srgbClr val="E9EDF4"/>
    <a:srgbClr val="004F8A"/>
    <a:srgbClr val="D0D8E8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90" d="100"/>
          <a:sy n="90" d="100"/>
        </p:scale>
        <p:origin x="-223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31AE94-9024-4FA6-8450-3CA44D9FED42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92924C-3C83-4CA0-87B6-1CB96F72A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9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E9E1E72-12FA-4AC8-9E45-EBBD265DBD3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26A1A09-7FED-4A0A-AE99-2D097A4AED0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CB513A0-8870-4C4E-B3A2-5E2B40EB7F8E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199E723-42DF-4D9D-97D4-BA679908579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2EB9D76-CF80-460C-925C-B5B1D34BAB2E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336617-6F66-4664-B4F7-C889B6E3E5AB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5B31B7B-34B5-4F08-BE29-8D67395DB582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E9DF9E1-DE3E-4D0F-8624-B556BCB7197C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BA23CA8-6F10-42AC-B6A3-011225E9A6A7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B8CB644-EE68-44EF-B807-AD94E4236A38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87664FB-D951-4293-9887-C4D0BEF21468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98A1D8E-70F1-48C5-92FC-F5D64E23BD95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37578DD-1F9B-4B6B-BD13-2D4850450ACA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8AC2810-32FF-4B01-93BC-806B41B2F425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0571E3B-B1F0-46EC-B89E-14ED9CAFE149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5B65D8-EAC8-47C5-B66B-8BF032D4D13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3058EC-DE1E-4D53-9232-A3827B106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6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9DE32F-DD40-43F0-9981-C637CD3BE962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65173B-F5BE-45A1-BB6E-0120F895FD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8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FD430F-90D3-48FD-8B4A-26A95F2259DD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AA8DFE-8115-4B65-B2E5-25EA40003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48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18640D-A222-4B27-90FC-4CDD9B08997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D00B38-53A2-49AC-B378-9D04C15148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1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805DF2-185F-45D3-9D93-A59C660CF854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9D2738-A476-412B-B031-AC0138289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0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525718-40DA-49DF-B94E-8DFB8488001D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281B28-85D3-4200-9F90-7FA98731E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2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07FDE9-E48C-43C1-A00D-B45221871469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E6291D-0AFD-457D-813C-DA3A981C5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84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93AD86-225B-428E-BEE4-931059A4F29C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C42E7B-B523-46DE-80D5-55322CE10C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6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264079-574E-454A-88A8-B3EBE381D184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DC5948-2A46-4305-8B17-E064DBCF9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1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E4CEDD-A519-4359-B495-C54785E5D592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1F8547-76B0-403E-A3E6-DCF27EC9A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29F860-E110-426F-BA5F-35F10F0F794C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010227-F029-406E-9608-33B911B3B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8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050D8-7428-492D-B436-5B65316689E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061C86-CDB0-4EEC-8CFC-395531C60F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</a:t>
            </a:r>
            <a:b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50825" y="1989138"/>
            <a:ext cx="87852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Организация и проведение 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тренировочного экзамена по обществознанию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и английскому языку (письменно)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с применением технологий доставки экзаменационных материалов по сети «Интернет» и их сканирования в аудиториях  ППЭ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(18 июня 2020 года)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16 июня 2020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Действия организаторов в аудитории при проведении тренировочного экзамена (ТЭ)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700" y="1268413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2541" name="TextBox 1"/>
          <p:cNvSpPr txBox="1">
            <a:spLocks noChangeArrowheads="1"/>
          </p:cNvSpPr>
          <p:nvPr/>
        </p:nvSpPr>
        <p:spPr bwMode="auto">
          <a:xfrm>
            <a:off x="971550" y="1331913"/>
            <a:ext cx="789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Укажите количество участников  ТЭ для печати ЭМ – 2 участника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388" y="17732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66700" y="1889125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2544" name="TextBox 1"/>
          <p:cNvSpPr txBox="1">
            <a:spLocks noChangeArrowheads="1"/>
          </p:cNvSpPr>
          <p:nvPr/>
        </p:nvSpPr>
        <p:spPr bwMode="auto">
          <a:xfrm>
            <a:off x="971550" y="1774825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Нажмите «Печать»  для начала расшифровки и печати заданного количества комплектов ЭМ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388" y="24209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66700" y="2565400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2547" name="TextBox 1"/>
          <p:cNvSpPr txBox="1">
            <a:spLocks noChangeArrowheads="1"/>
          </p:cNvSpPr>
          <p:nvPr/>
        </p:nvSpPr>
        <p:spPr bwMode="auto">
          <a:xfrm>
            <a:off x="971550" y="2420938"/>
            <a:ext cx="789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процессе печати при проверке корректности печати ЭМ забракуйте первый напечатанный комплект (отложите его в брак)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9388" y="3141663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6700" y="3213100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2550" name="TextBox 1"/>
          <p:cNvSpPr txBox="1">
            <a:spLocks noChangeArrowheads="1"/>
          </p:cNvSpPr>
          <p:nvPr/>
        </p:nvSpPr>
        <p:spPr bwMode="auto">
          <a:xfrm>
            <a:off x="971550" y="3203575"/>
            <a:ext cx="789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Выдайте комплекты ЭМ двум условным участникам ТЭ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79388" y="37163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9388" y="37163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66700" y="3789363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2554" name="TextBox 1"/>
          <p:cNvSpPr txBox="1">
            <a:spLocks noChangeArrowheads="1"/>
          </p:cNvSpPr>
          <p:nvPr/>
        </p:nvSpPr>
        <p:spPr bwMode="auto">
          <a:xfrm>
            <a:off x="971550" y="3644900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Один из двух условных участников ТЭ обнаружил брак в комплекте ЭМ. Забракуйте данный комплект, отложив его в брак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79388" y="429260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266700" y="4581525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2557" name="TextBox 1"/>
          <p:cNvSpPr txBox="1">
            <a:spLocks noChangeArrowheads="1"/>
          </p:cNvSpPr>
          <p:nvPr/>
        </p:nvSpPr>
        <p:spPr bwMode="auto">
          <a:xfrm>
            <a:off x="971550" y="4221163"/>
            <a:ext cx="789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Выполните дополнительную печать ЭМ, для этого пригласите члена ГЭК в аудиторию: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один комплект для замены забракованного комплекта ЭМ;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один комплект для опоздавшего условного участника экзамена 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9388" y="537368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66700" y="5445125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7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79388" y="594995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TextBox 1"/>
          <p:cNvSpPr txBox="1">
            <a:spLocks noChangeArrowheads="1"/>
          </p:cNvSpPr>
          <p:nvPr/>
        </p:nvSpPr>
        <p:spPr bwMode="auto">
          <a:xfrm>
            <a:off x="971550" y="5300663"/>
            <a:ext cx="789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Выдайте условному участнику ТЭ новый комплект ЭМ взамен бракованного и комплект ЭМ опоздавшему условному участнику ТЭ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79388" y="594995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266700" y="6092825"/>
            <a:ext cx="4873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2564" name="TextBox 1"/>
          <p:cNvSpPr txBox="1">
            <a:spLocks noChangeArrowheads="1"/>
          </p:cNvSpPr>
          <p:nvPr/>
        </p:nvSpPr>
        <p:spPr bwMode="auto">
          <a:xfrm>
            <a:off x="971550" y="5951538"/>
            <a:ext cx="789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Заполните регистрационные данные бланков трех участников ТЭ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соответствии с данными формы ППЭ 05-02</a:t>
            </a:r>
          </a:p>
        </p:txBody>
      </p:sp>
      <p:pic>
        <p:nvPicPr>
          <p:cNvPr id="22565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Действия организаторов в аудитории при проведении тренировочного экзамена (ТЭ)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700" y="2133600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971550" y="1773238"/>
            <a:ext cx="789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Выдайте первому условному участнику один ДБО № 2, второму – два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ДБО № 2. Свяжите выданные ДБО № 2 с основным комплектом ЭМ, заполнив необходимые регистрационные поля. Заполните в форме ППЭ 05-02 факт выдачи ДБО № 2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388" y="299720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73050" y="3106738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79388" y="364490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6700" y="3716338"/>
            <a:ext cx="639763" cy="4333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3570" name="TextBox 1"/>
          <p:cNvSpPr txBox="1">
            <a:spLocks noChangeArrowheads="1"/>
          </p:cNvSpPr>
          <p:nvPr/>
        </p:nvSpPr>
        <p:spPr bwMode="auto">
          <a:xfrm>
            <a:off x="995363" y="3708400"/>
            <a:ext cx="789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Заполните выходы двух условных участников ТЭ в форме ППЭ 12-04МАШ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9388" y="4221163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66700" y="4941888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23573" name="TextBox 1"/>
          <p:cNvSpPr txBox="1">
            <a:spLocks noChangeArrowheads="1"/>
          </p:cNvSpPr>
          <p:nvPr/>
        </p:nvSpPr>
        <p:spPr bwMode="auto">
          <a:xfrm>
            <a:off x="971550" y="4149725"/>
            <a:ext cx="78962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Упакуйте ЭМ в выданные руководителем файлы, имитирующие ВДП: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первый файл вложите использованные комплекты бланков участников ТЭ, включая ДБО № 2;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во второй – КИМ;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третий – бракованные комплекты ЭМ.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Заполните сопроводительные бланки и вложите в соответствующие файлы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79388" y="616585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TextBox 1"/>
          <p:cNvSpPr txBox="1">
            <a:spLocks noChangeArrowheads="1"/>
          </p:cNvSpPr>
          <p:nvPr/>
        </p:nvSpPr>
        <p:spPr bwMode="auto">
          <a:xfrm>
            <a:off x="971550" y="2998788"/>
            <a:ext cx="789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Содержательную часть бланков ответов № 2 (лист 1 и лист 2), а также ДБО № 2 погасите знаком «</a:t>
            </a:r>
            <a:r>
              <a:rPr lang="en-US" altLang="ru-RU" sz="1800">
                <a:solidFill>
                  <a:srgbClr val="002060"/>
                </a:solidFill>
                <a:latin typeface="Cambria" pitchFamily="18" charset="0"/>
              </a:rPr>
              <a:t>Z</a:t>
            </a: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3050" y="1268413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9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388" y="177165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8" name="TextBox 1"/>
          <p:cNvSpPr txBox="1">
            <a:spLocks noChangeArrowheads="1"/>
          </p:cNvSpPr>
          <p:nvPr/>
        </p:nvSpPr>
        <p:spPr bwMode="auto">
          <a:xfrm>
            <a:off x="971550" y="1125538"/>
            <a:ext cx="789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аудиториях, назначенных на ТЭ по английскому языку, воспроизведите и прослушайте задания по аудированию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0825" y="6237288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3580" name="TextBox 1"/>
          <p:cNvSpPr txBox="1">
            <a:spLocks noChangeArrowheads="1"/>
          </p:cNvSpPr>
          <p:nvPr/>
        </p:nvSpPr>
        <p:spPr bwMode="auto">
          <a:xfrm>
            <a:off x="981075" y="6237288"/>
            <a:ext cx="789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Заполните форму ППЭ 05-02</a:t>
            </a:r>
          </a:p>
        </p:txBody>
      </p:sp>
      <p:pic>
        <p:nvPicPr>
          <p:cNvPr id="23581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Сканирование в аудитории ППЭ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700" y="1989138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4589" name="TextBox 1"/>
          <p:cNvSpPr txBox="1">
            <a:spLocks noChangeArrowheads="1"/>
          </p:cNvSpPr>
          <p:nvPr/>
        </p:nvSpPr>
        <p:spPr bwMode="auto">
          <a:xfrm>
            <a:off x="971550" y="1724025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окне «Сведения об аудитории» уточните количество бланков регистрации для сканирования (при проведении ТЭ – 3), а также количество использованных в аудитории ДБО № 2 (при проведении ТЭ - 3)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388" y="270827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73050" y="2924175"/>
            <a:ext cx="633413" cy="4333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9388" y="3573463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66700" y="3789363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79388" y="436562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5" name="TextBox 1"/>
          <p:cNvSpPr txBox="1">
            <a:spLocks noChangeArrowheads="1"/>
          </p:cNvSpPr>
          <p:nvPr/>
        </p:nvSpPr>
        <p:spPr bwMode="auto">
          <a:xfrm>
            <a:off x="971550" y="2636838"/>
            <a:ext cx="789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странице «Сканирование» выполните сканирование: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заполненных бланков трех участников ТЭ;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форм ППЭ (ППЭ 05-02, ППЭ 12-04МАШ)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3050" y="1268413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388" y="17732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TextBox 1"/>
          <p:cNvSpPr txBox="1">
            <a:spLocks noChangeArrowheads="1"/>
          </p:cNvSpPr>
          <p:nvPr/>
        </p:nvSpPr>
        <p:spPr bwMode="auto">
          <a:xfrm>
            <a:off x="971550" y="1125538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станции организатора нажмите «Сканирование» для перехода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к сканированию бланков участников тренировочного экзамена (ТЗ)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31775" y="6199188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4600" name="TextBox 1"/>
          <p:cNvSpPr txBox="1">
            <a:spLocks noChangeArrowheads="1"/>
          </p:cNvSpPr>
          <p:nvPr/>
        </p:nvSpPr>
        <p:spPr bwMode="auto">
          <a:xfrm>
            <a:off x="981075" y="6092825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Организаторы упаковывают и передают все материалы руководителю ППЭ в штабе ППЭ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700" y="4581525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4602" name="TextBox 1"/>
          <p:cNvSpPr txBox="1">
            <a:spLocks noChangeArrowheads="1"/>
          </p:cNvSpPr>
          <p:nvPr/>
        </p:nvSpPr>
        <p:spPr bwMode="auto">
          <a:xfrm>
            <a:off x="971550" y="4305300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Технический специалист экспортирует пакеты с электронными образами бланков и форм ППЭ с использованием токена члена ГЭК и сохраняет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флеш-накопитель для переноса в штаб ППЭ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9388" y="522922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4" name="TextBox 1"/>
          <p:cNvSpPr txBox="1">
            <a:spLocks noChangeArrowheads="1"/>
          </p:cNvSpPr>
          <p:nvPr/>
        </p:nvSpPr>
        <p:spPr bwMode="auto">
          <a:xfrm>
            <a:off x="971550" y="3500438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Пригласите технического специалиста и члена ГЭК для завершения ТЭ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станции организатора в аудитории и экспорта отсканированных материалов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6700" y="5445125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4606" name="TextBox 1"/>
          <p:cNvSpPr txBox="1">
            <a:spLocks noChangeArrowheads="1"/>
          </p:cNvSpPr>
          <p:nvPr/>
        </p:nvSpPr>
        <p:spPr bwMode="auto">
          <a:xfrm>
            <a:off x="971550" y="5170488"/>
            <a:ext cx="8064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Технический специалист печатает протокол печати, протокол сканирования и сохраняет электронный журнал проведения экзамена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станции организатора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79388" y="609282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0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Упаковка материалов тренировочного экзамена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в аудитории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166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object 4"/>
          <p:cNvSpPr/>
          <p:nvPr/>
        </p:nvSpPr>
        <p:spPr>
          <a:xfrm>
            <a:off x="161925" y="1268413"/>
            <a:ext cx="2825750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3132138" y="1268413"/>
            <a:ext cx="2854325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6180138" y="1268413"/>
            <a:ext cx="2855912" cy="182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56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98813"/>
            <a:ext cx="946150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17" name="TextBox 24"/>
          <p:cNvSpPr txBox="1">
            <a:spLocks noChangeArrowheads="1"/>
          </p:cNvSpPr>
          <p:nvPr/>
        </p:nvSpPr>
        <p:spPr bwMode="auto">
          <a:xfrm>
            <a:off x="452438" y="3213100"/>
            <a:ext cx="806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ДБО № 2</a:t>
            </a:r>
          </a:p>
        </p:txBody>
      </p:sp>
      <p:pic>
        <p:nvPicPr>
          <p:cNvPr id="25618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405188"/>
            <a:ext cx="965200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952500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0" name="TextBox 27"/>
          <p:cNvSpPr txBox="1">
            <a:spLocks noChangeArrowheads="1"/>
          </p:cNvSpPr>
          <p:nvPr/>
        </p:nvSpPr>
        <p:spPr bwMode="auto">
          <a:xfrm>
            <a:off x="1144588" y="3573463"/>
            <a:ext cx="331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5621" name="TextBox 28"/>
          <p:cNvSpPr txBox="1">
            <a:spLocks noChangeArrowheads="1"/>
          </p:cNvSpPr>
          <p:nvPr/>
        </p:nvSpPr>
        <p:spPr bwMode="auto">
          <a:xfrm>
            <a:off x="1042988" y="3414713"/>
            <a:ext cx="3317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5622" name="object 10"/>
          <p:cNvSpPr>
            <a:spLocks noChangeArrowheads="1"/>
          </p:cNvSpPr>
          <p:nvPr/>
        </p:nvSpPr>
        <p:spPr bwMode="auto">
          <a:xfrm>
            <a:off x="3370263" y="3190875"/>
            <a:ext cx="1893887" cy="11985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" name="object 11"/>
          <p:cNvSpPr/>
          <p:nvPr/>
        </p:nvSpPr>
        <p:spPr>
          <a:xfrm>
            <a:off x="3635897" y="3304377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626" name="object 10"/>
          <p:cNvSpPr>
            <a:spLocks noChangeArrowheads="1"/>
          </p:cNvSpPr>
          <p:nvPr/>
        </p:nvSpPr>
        <p:spPr bwMode="auto">
          <a:xfrm>
            <a:off x="3729038" y="3984625"/>
            <a:ext cx="1895475" cy="11985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" name="object 11"/>
          <p:cNvSpPr/>
          <p:nvPr/>
        </p:nvSpPr>
        <p:spPr>
          <a:xfrm>
            <a:off x="3995296" y="4147348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630" name="object 10"/>
          <p:cNvSpPr>
            <a:spLocks noChangeArrowheads="1"/>
          </p:cNvSpPr>
          <p:nvPr/>
        </p:nvSpPr>
        <p:spPr bwMode="auto">
          <a:xfrm>
            <a:off x="4140200" y="5043488"/>
            <a:ext cx="1893888" cy="11985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" name="object 11"/>
          <p:cNvSpPr/>
          <p:nvPr/>
        </p:nvSpPr>
        <p:spPr>
          <a:xfrm>
            <a:off x="4405879" y="5206554"/>
            <a:ext cx="1894314" cy="1199493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634" name="TextBox 40"/>
          <p:cNvSpPr txBox="1">
            <a:spLocks noChangeArrowheads="1"/>
          </p:cNvSpPr>
          <p:nvPr/>
        </p:nvSpPr>
        <p:spPr bwMode="auto">
          <a:xfrm>
            <a:off x="4140200" y="6427788"/>
            <a:ext cx="215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контрольный лист</a:t>
            </a:r>
          </a:p>
        </p:txBody>
      </p:sp>
      <p:sp>
        <p:nvSpPr>
          <p:cNvPr id="25635" name="TextBox 1"/>
          <p:cNvSpPr txBox="1">
            <a:spLocks noChangeArrowheads="1"/>
          </p:cNvSpPr>
          <p:nvPr/>
        </p:nvSpPr>
        <p:spPr bwMode="auto">
          <a:xfrm>
            <a:off x="1219200" y="1971675"/>
            <a:ext cx="255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5636" name="TextBox 42"/>
          <p:cNvSpPr txBox="1">
            <a:spLocks noChangeArrowheads="1"/>
          </p:cNvSpPr>
          <p:nvPr/>
        </p:nvSpPr>
        <p:spPr bwMode="auto">
          <a:xfrm>
            <a:off x="1219200" y="2197100"/>
            <a:ext cx="255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5637" name="TextBox 43"/>
          <p:cNvSpPr txBox="1">
            <a:spLocks noChangeArrowheads="1"/>
          </p:cNvSpPr>
          <p:nvPr/>
        </p:nvSpPr>
        <p:spPr bwMode="auto">
          <a:xfrm>
            <a:off x="1223963" y="2306638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pic>
        <p:nvPicPr>
          <p:cNvPr id="25638" name="Рисунок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4538663"/>
            <a:ext cx="1044575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39" name="TextBox 44"/>
          <p:cNvSpPr txBox="1">
            <a:spLocks noChangeArrowheads="1"/>
          </p:cNvSpPr>
          <p:nvPr/>
        </p:nvSpPr>
        <p:spPr bwMode="auto">
          <a:xfrm>
            <a:off x="1219200" y="2424113"/>
            <a:ext cx="255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5640" name="TextBox 45"/>
          <p:cNvSpPr txBox="1">
            <a:spLocks noChangeArrowheads="1"/>
          </p:cNvSpPr>
          <p:nvPr/>
        </p:nvSpPr>
        <p:spPr bwMode="auto">
          <a:xfrm>
            <a:off x="1223963" y="25479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Cambria" pitchFamily="18" charset="0"/>
              </a:rPr>
              <a:t>3</a:t>
            </a:r>
          </a:p>
        </p:txBody>
      </p:sp>
      <p:sp>
        <p:nvSpPr>
          <p:cNvPr id="25641" name="TextBox 46"/>
          <p:cNvSpPr txBox="1">
            <a:spLocks noChangeArrowheads="1"/>
          </p:cNvSpPr>
          <p:nvPr/>
        </p:nvSpPr>
        <p:spPr bwMode="auto">
          <a:xfrm>
            <a:off x="2484438" y="1971675"/>
            <a:ext cx="142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sp>
        <p:nvSpPr>
          <p:cNvPr id="25642" name="TextBox 47"/>
          <p:cNvSpPr txBox="1">
            <a:spLocks noChangeArrowheads="1"/>
          </p:cNvSpPr>
          <p:nvPr/>
        </p:nvSpPr>
        <p:spPr bwMode="auto">
          <a:xfrm>
            <a:off x="2379663" y="1973263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Cambria" pitchFamily="18" charset="0"/>
              </a:rPr>
              <a:t>1</a:t>
            </a:r>
          </a:p>
        </p:txBody>
      </p:sp>
      <p:sp>
        <p:nvSpPr>
          <p:cNvPr id="25643" name="TextBox 48"/>
          <p:cNvSpPr txBox="1">
            <a:spLocks noChangeArrowheads="1"/>
          </p:cNvSpPr>
          <p:nvPr/>
        </p:nvSpPr>
        <p:spPr bwMode="auto">
          <a:xfrm>
            <a:off x="5292725" y="2217738"/>
            <a:ext cx="150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>
                <a:latin typeface="Cambria" pitchFamily="18" charset="0"/>
              </a:rPr>
              <a:t>3</a:t>
            </a:r>
          </a:p>
        </p:txBody>
      </p:sp>
      <p:pic>
        <p:nvPicPr>
          <p:cNvPr id="25644" name="Рисунок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743325"/>
            <a:ext cx="966787" cy="141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5" name="Рисунок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640263"/>
            <a:ext cx="1033462" cy="166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6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84613"/>
            <a:ext cx="954088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47" name="TextBox 55"/>
          <p:cNvSpPr txBox="1">
            <a:spLocks noChangeArrowheads="1"/>
          </p:cNvSpPr>
          <p:nvPr/>
        </p:nvSpPr>
        <p:spPr bwMode="auto">
          <a:xfrm>
            <a:off x="1374775" y="3868738"/>
            <a:ext cx="330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5648" name="TextBox 56"/>
          <p:cNvSpPr txBox="1">
            <a:spLocks noChangeArrowheads="1"/>
          </p:cNvSpPr>
          <p:nvPr/>
        </p:nvSpPr>
        <p:spPr bwMode="auto">
          <a:xfrm>
            <a:off x="1289050" y="370205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25649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6538"/>
            <a:ext cx="965200" cy="141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0" name="Рисунок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186238"/>
            <a:ext cx="954087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51" name="TextBox 59"/>
          <p:cNvSpPr txBox="1">
            <a:spLocks noChangeArrowheads="1"/>
          </p:cNvSpPr>
          <p:nvPr/>
        </p:nvSpPr>
        <p:spPr bwMode="auto">
          <a:xfrm>
            <a:off x="1554163" y="4171950"/>
            <a:ext cx="330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25652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791075"/>
            <a:ext cx="111125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53" name="TextBox 60"/>
          <p:cNvSpPr txBox="1">
            <a:spLocks noChangeArrowheads="1"/>
          </p:cNvSpPr>
          <p:nvPr/>
        </p:nvSpPr>
        <p:spPr bwMode="auto">
          <a:xfrm>
            <a:off x="1468438" y="4005263"/>
            <a:ext cx="330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25654" name="Рисунок 6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43475"/>
            <a:ext cx="1131887" cy="179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5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86263"/>
            <a:ext cx="9763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6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38663"/>
            <a:ext cx="9763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7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711700"/>
            <a:ext cx="976312" cy="15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8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03788"/>
            <a:ext cx="976312" cy="155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9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046663"/>
            <a:ext cx="985838" cy="156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0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189538"/>
            <a:ext cx="984250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61" name="TextBox 2"/>
          <p:cNvSpPr txBox="1">
            <a:spLocks noChangeArrowheads="1"/>
          </p:cNvSpPr>
          <p:nvPr/>
        </p:nvSpPr>
        <p:spPr bwMode="auto">
          <a:xfrm>
            <a:off x="8321675" y="2454275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Cambria" pitchFamily="18" charset="0"/>
              </a:rPr>
              <a:t>1</a:t>
            </a:r>
          </a:p>
        </p:txBody>
      </p:sp>
      <p:sp>
        <p:nvSpPr>
          <p:cNvPr id="25662" name="object 10"/>
          <p:cNvSpPr>
            <a:spLocks noChangeArrowheads="1"/>
          </p:cNvSpPr>
          <p:nvPr/>
        </p:nvSpPr>
        <p:spPr bwMode="auto">
          <a:xfrm>
            <a:off x="6950075" y="3284538"/>
            <a:ext cx="1798638" cy="12017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" name="object 11"/>
          <p:cNvSpPr/>
          <p:nvPr/>
        </p:nvSpPr>
        <p:spPr>
          <a:xfrm>
            <a:off x="6374582" y="3162745"/>
            <a:ext cx="1797818" cy="1134487"/>
          </a:xfrm>
          <a:prstGeom prst="rect">
            <a:avLst/>
          </a:prstGeom>
          <a:blipFill>
            <a:blip r:embed="rId11" cstate="print"/>
            <a:srcRect/>
            <a:stretch>
              <a:fillRect l="-3006" t="-5990" r="-3426" b="-6043"/>
            </a:stretch>
          </a:blipFill>
          <a:ln>
            <a:solidFill>
              <a:schemeClr val="tx1"/>
            </a:solidFill>
          </a:ln>
          <a:effectLst/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666" name="TextBox 69"/>
          <p:cNvSpPr txBox="1">
            <a:spLocks noChangeArrowheads="1"/>
          </p:cNvSpPr>
          <p:nvPr/>
        </p:nvSpPr>
        <p:spPr bwMode="auto">
          <a:xfrm>
            <a:off x="8389938" y="4700588"/>
            <a:ext cx="358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5667" name="TextBox 70"/>
          <p:cNvSpPr txBox="1">
            <a:spLocks noChangeArrowheads="1"/>
          </p:cNvSpPr>
          <p:nvPr/>
        </p:nvSpPr>
        <p:spPr bwMode="auto">
          <a:xfrm>
            <a:off x="8666163" y="4589463"/>
            <a:ext cx="358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rot="1360607">
            <a:off x="7110413" y="4140200"/>
            <a:ext cx="1874837" cy="641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БРАК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087938" y="6119813"/>
            <a:ext cx="265112" cy="404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70" name="TextBox 5"/>
          <p:cNvSpPr txBox="1">
            <a:spLocks noChangeArrowheads="1"/>
          </p:cNvSpPr>
          <p:nvPr/>
        </p:nvSpPr>
        <p:spPr bwMode="auto">
          <a:xfrm>
            <a:off x="115888" y="4437063"/>
            <a:ext cx="1092200" cy="7842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ответов № 2 (лист 1, лист 2) +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ДБО № 2 </a:t>
            </a:r>
            <a:b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(при наличии)</a:t>
            </a:r>
          </a:p>
        </p:txBody>
      </p:sp>
      <p:sp>
        <p:nvSpPr>
          <p:cNvPr id="25671" name="TextBox 68"/>
          <p:cNvSpPr txBox="1">
            <a:spLocks noChangeArrowheads="1"/>
          </p:cNvSpPr>
          <p:nvPr/>
        </p:nvSpPr>
        <p:spPr bwMode="auto">
          <a:xfrm>
            <a:off x="993775" y="5445125"/>
            <a:ext cx="89058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ответов № 1</a:t>
            </a:r>
          </a:p>
        </p:txBody>
      </p:sp>
      <p:sp>
        <p:nvSpPr>
          <p:cNvPr id="25672" name="TextBox 69"/>
          <p:cNvSpPr txBox="1">
            <a:spLocks noChangeArrowheads="1"/>
          </p:cNvSpPr>
          <p:nvPr/>
        </p:nvSpPr>
        <p:spPr bwMode="auto">
          <a:xfrm>
            <a:off x="1733550" y="6088063"/>
            <a:ext cx="103505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2060"/>
                </a:solidFill>
                <a:latin typeface="Cambria" pitchFamily="18" charset="0"/>
              </a:rPr>
              <a:t>Бланки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 (ТЭ)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штабе ППЭ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700" y="3359150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6637" name="TextBox 1"/>
          <p:cNvSpPr txBox="1">
            <a:spLocks noChangeArrowheads="1"/>
          </p:cNvSpPr>
          <p:nvPr/>
        </p:nvSpPr>
        <p:spPr bwMode="auto">
          <a:xfrm>
            <a:off x="971550" y="3068638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Прием от технического специалиста пакетов с электронными образами бланков участников ТЭ, форм ППЭ, электронных журналов проведения ТЭ из аудиторий на флеш-накопителе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388" y="393382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73050" y="4005263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9388" y="450850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66700" y="4652963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6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79388" y="5300663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Box 1"/>
          <p:cNvSpPr txBox="1">
            <a:spLocks noChangeArrowheads="1"/>
          </p:cNvSpPr>
          <p:nvPr/>
        </p:nvSpPr>
        <p:spPr bwMode="auto">
          <a:xfrm>
            <a:off x="971550" y="3860800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Сканирование в штабе ППЭ заполненных форм ППЭ (ППЭ 13-01,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ППЭ 13-02МАШ, ППЭ 14-01)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3050" y="2638425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9388" y="314325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971550" y="2638425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Прием файлов, имитирующих ВДП, от организаторов в аудитории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700" y="5373688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971550" y="522922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Передача в систему мониторинга статуса «Бланки переданы в РЦОИ» после получения подтверждения от ОРЦОКО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9388" y="5876925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0" name="TextBox 1"/>
          <p:cNvSpPr txBox="1">
            <a:spLocks noChangeArrowheads="1"/>
          </p:cNvSpPr>
          <p:nvPr/>
        </p:nvSpPr>
        <p:spPr bwMode="auto">
          <a:xfrm>
            <a:off x="971550" y="4437063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Передача зашифрованного пакета (пакетов) с электронными образами бланков и форм ППЭ в ОРЦОКО посредством основной станции авторизации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6700" y="6165850"/>
            <a:ext cx="63976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6652" name="TextBox 1"/>
          <p:cNvSpPr txBox="1">
            <a:spLocks noChangeArrowheads="1"/>
          </p:cNvSpPr>
          <p:nvPr/>
        </p:nvSpPr>
        <p:spPr bwMode="auto">
          <a:xfrm>
            <a:off x="971550" y="5805488"/>
            <a:ext cx="8064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Завершение ТЭ на основной и резервной станциях сканирования в ППЭ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с сохранением протоколов и журналов их работы на флеш-накопитель.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Передача электронных журналов в систему «Мониторинга»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3050" y="1341438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9388" y="1989138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TextBox 1"/>
          <p:cNvSpPr txBox="1">
            <a:spLocks noChangeArrowheads="1"/>
          </p:cNvSpPr>
          <p:nvPr/>
        </p:nvSpPr>
        <p:spPr bwMode="auto">
          <a:xfrm>
            <a:off x="971550" y="1125538"/>
            <a:ext cx="8064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После завершения ТЭ во всех аудиториях ППЭ и до начала сканирования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 аудиториях ППЭ передать статус в систему мониторинга «Экзамены завершены»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3050" y="2060575"/>
            <a:ext cx="633413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79388" y="2565400"/>
            <a:ext cx="8718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8" name="TextBox 1"/>
          <p:cNvSpPr txBox="1">
            <a:spLocks noChangeArrowheads="1"/>
          </p:cNvSpPr>
          <p:nvPr/>
        </p:nvSpPr>
        <p:spPr bwMode="auto">
          <a:xfrm>
            <a:off x="971550" y="1919288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Завершение ТЭ на резервных станциях организатора (печать протокола, сохранение журнала на флеш-накопитель)</a:t>
            </a:r>
          </a:p>
        </p:txBody>
      </p:sp>
      <p:pic>
        <p:nvPicPr>
          <p:cNvPr id="26659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Телефоны «горячей» линии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766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606675"/>
            <a:ext cx="29956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749300" y="1412875"/>
            <a:ext cx="7999413" cy="122396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5EA4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5EA4"/>
                </a:solidFill>
                <a:latin typeface="Cambria" panose="02040503050406030204" pitchFamily="18" charset="0"/>
              </a:rPr>
              <a:t>по вопросам методического сопровождения тренировочного экзамена:</a:t>
            </a:r>
          </a:p>
        </p:txBody>
      </p:sp>
      <p:sp>
        <p:nvSpPr>
          <p:cNvPr id="27663" name="TextBox 1"/>
          <p:cNvSpPr txBox="1">
            <a:spLocks noChangeArrowheads="1"/>
          </p:cNvSpPr>
          <p:nvPr/>
        </p:nvSpPr>
        <p:spPr bwMode="auto">
          <a:xfrm>
            <a:off x="601663" y="3357563"/>
            <a:ext cx="4475162" cy="2246312"/>
          </a:xfrm>
          <a:prstGeom prst="rect">
            <a:avLst/>
          </a:prstGeom>
          <a:noFill/>
          <a:ln w="9525">
            <a:solidFill>
              <a:srgbClr val="003B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Светлана Николаевна Тихоновская: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 (4862) 43-25-96, доб. 121,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8-910-269-05-95;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Мария Олеговна Гридунова: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 8 (4862) 43-25-96, доб. 108,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8-920-813-73-55</a:t>
            </a:r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Документы на всех работников ППЭ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(до 29 июня 2020 года)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539750" y="1457325"/>
            <a:ext cx="8064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Члены ГЭК;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Руководитель ППЭ;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Технические специалисты;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Технические специалисты, ответственные за видеонаблюдение;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Организаторы ППЭ (в аудитории и вне аудитории)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39750" y="3309938"/>
            <a:ext cx="8064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ambria" pitchFamily="18" charset="0"/>
              </a:rPr>
              <a:t>Перечень документов: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Копия паспорта (2 и 3 страница + страница с пропиской);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Копия СНИЛС;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Копия ИНН;</a:t>
            </a:r>
          </a:p>
          <a:p>
            <a:pPr marL="342900" indent="-342900" algn="just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Лицевой счет  зарплатной карты</a:t>
            </a:r>
          </a:p>
        </p:txBody>
      </p:sp>
      <p:sp>
        <p:nvSpPr>
          <p:cNvPr id="28686" name="TextBox 1"/>
          <p:cNvSpPr txBox="1">
            <a:spLocks noChangeArrowheads="1"/>
          </p:cNvSpPr>
          <p:nvPr/>
        </p:nvSpPr>
        <p:spPr bwMode="auto">
          <a:xfrm>
            <a:off x="539750" y="5110163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Документы предоставляются по каждому ППЭ в отдельной папке, документы по каждому сотруднику – в отдельном файле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Цель проведения тренировочного экзамена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536575" y="1784350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Прямоугольник 1"/>
          <p:cNvSpPr>
            <a:spLocks noChangeArrowheads="1"/>
          </p:cNvSpPr>
          <p:nvPr/>
        </p:nvSpPr>
        <p:spPr bwMode="auto">
          <a:xfrm>
            <a:off x="611188" y="1268413"/>
            <a:ext cx="8137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</a:rPr>
              <a:t>Определение организационной готовности ППЭ: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соблюдение в ППЭ требований в соответствии с санитарно-эпидемиологическими рекомендациями Роспотребнадзора;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техническая готовность аудиторий и штаба ППЭ;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отработка действий (определение времени), необходимых на организацию входа в ППЭ работников ППЭ с проведением «входного контроля»</a:t>
            </a:r>
          </a:p>
        </p:txBody>
      </p:sp>
      <p:pic>
        <p:nvPicPr>
          <p:cNvPr id="143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843338"/>
            <a:ext cx="37830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Соединительная линия уступом 15"/>
          <p:cNvCxnSpPr/>
          <p:nvPr/>
        </p:nvCxnSpPr>
        <p:spPr>
          <a:xfrm flipV="1">
            <a:off x="288925" y="4611688"/>
            <a:ext cx="4535488" cy="1217612"/>
          </a:xfrm>
          <a:prstGeom prst="bentConnector3">
            <a:avLst>
              <a:gd name="adj1" fmla="val 239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Прямоугольник 1"/>
          <p:cNvSpPr>
            <a:spLocks noChangeArrowheads="1"/>
          </p:cNvSpPr>
          <p:nvPr/>
        </p:nvSpPr>
        <p:spPr bwMode="auto">
          <a:xfrm>
            <a:off x="395288" y="4098925"/>
            <a:ext cx="4714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</a:rPr>
              <a:t>Апробация технологий: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 доставка ЭМ по сети «Интернет»;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 печать полного комплекта ЭМ </a:t>
            </a:r>
            <a:br>
              <a:rPr lang="ru-RU" altLang="ru-RU" sz="2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в аудиториях ППЭ;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    сканирование в аудиториях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71438" y="68263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УСЛОВИЯ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проведения тренировочного экзамена (ТЭ)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52413" y="1524000"/>
            <a:ext cx="569912" cy="9683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4150" y="2924175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52413" y="3046413"/>
            <a:ext cx="569912" cy="88741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1138" y="4076700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2413" y="4211638"/>
            <a:ext cx="569912" cy="7302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84150" y="5084763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63525" y="6108700"/>
            <a:ext cx="569913" cy="4889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6700" y="5203825"/>
            <a:ext cx="569913" cy="60166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79388" y="5949950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1116013" y="1293813"/>
            <a:ext cx="76327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Обеспечение ППЭ: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техническими средствами (своевременное прохождение контроля технической готовности);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средствами  для проведения ТЭ в соответствии с санитарно-эпидемиологическими рекомендациями</a:t>
            </a:r>
          </a:p>
        </p:txBody>
      </p:sp>
      <p:sp>
        <p:nvSpPr>
          <p:cNvPr id="15375" name="Прямоугольник 12"/>
          <p:cNvSpPr>
            <a:spLocks noChangeArrowheads="1"/>
          </p:cNvSpPr>
          <p:nvPr/>
        </p:nvSpPr>
        <p:spPr bwMode="auto">
          <a:xfrm>
            <a:off x="1042988" y="2997200"/>
            <a:ext cx="7918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Проведение тренировочного экзамена без выполнения планирования и «рассадки» в ПО «Планирование ГИА (ЕГЭ)» </a:t>
            </a: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</a:rPr>
              <a:t>невозможно</a:t>
            </a:r>
          </a:p>
        </p:txBody>
      </p:sp>
      <p:sp>
        <p:nvSpPr>
          <p:cNvPr id="15376" name="Прямоугольник 6"/>
          <p:cNvSpPr>
            <a:spLocks noChangeArrowheads="1"/>
          </p:cNvSpPr>
          <p:nvPr/>
        </p:nvSpPr>
        <p:spPr bwMode="auto">
          <a:xfrm>
            <a:off x="1116013" y="4068763"/>
            <a:ext cx="775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Привлечение учащихся школ не предусмотрено.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Условно в каждой аудитории принимают участие 3 – 4 участника ЕГЭ</a:t>
            </a:r>
          </a:p>
        </p:txBody>
      </p:sp>
      <p:sp>
        <p:nvSpPr>
          <p:cNvPr id="15377" name="Прямоугольник 12"/>
          <p:cNvSpPr>
            <a:spLocks noChangeArrowheads="1"/>
          </p:cNvSpPr>
          <p:nvPr/>
        </p:nvSpPr>
        <p:spPr bwMode="auto">
          <a:xfrm>
            <a:off x="1116013" y="5260975"/>
            <a:ext cx="7650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Наличие токена члена ГЭК, распределенного в данный ППЭ</a:t>
            </a: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378" name="Прямоугольник 12"/>
          <p:cNvSpPr>
            <a:spLocks noChangeArrowheads="1"/>
          </p:cNvSpPr>
          <p:nvPr/>
        </p:nvSpPr>
        <p:spPr bwMode="auto">
          <a:xfrm>
            <a:off x="1116013" y="6124575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Загрузка интернет-пакета с экзаменационными материалами</a:t>
            </a: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5379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Тихоновская\челове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"/>
          <a:stretch>
            <a:fillRect/>
          </a:stretch>
        </p:blipFill>
        <p:spPr bwMode="auto">
          <a:xfrm>
            <a:off x="6654800" y="4581525"/>
            <a:ext cx="24542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проведению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тренировочного экзамена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288" y="1381125"/>
            <a:ext cx="244475" cy="247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6398" name="TextBox 1"/>
          <p:cNvSpPr txBox="1">
            <a:spLocks noChangeArrowheads="1"/>
          </p:cNvSpPr>
          <p:nvPr/>
        </p:nvSpPr>
        <p:spPr bwMode="auto">
          <a:xfrm>
            <a:off x="971550" y="1331913"/>
            <a:ext cx="789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Руководитель ОО, в помещениях которой организован ППЭ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388" y="1773238"/>
            <a:ext cx="79930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1"/>
          <p:cNvSpPr txBox="1">
            <a:spLocks noChangeArrowheads="1"/>
          </p:cNvSpPr>
          <p:nvPr/>
        </p:nvSpPr>
        <p:spPr bwMode="auto">
          <a:xfrm>
            <a:off x="971550" y="1908175"/>
            <a:ext cx="789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Члены ГЭК, имеющие токены 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9388" y="2420938"/>
            <a:ext cx="75612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TextBox 1"/>
          <p:cNvSpPr txBox="1">
            <a:spLocks noChangeArrowheads="1"/>
          </p:cNvSpPr>
          <p:nvPr/>
        </p:nvSpPr>
        <p:spPr bwMode="auto">
          <a:xfrm>
            <a:off x="971550" y="2565400"/>
            <a:ext cx="789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Руководитель ППЭ, помощники руководителя ППЭ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9388" y="3068638"/>
            <a:ext cx="72723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1"/>
          <p:cNvSpPr txBox="1">
            <a:spLocks noChangeArrowheads="1"/>
          </p:cNvSpPr>
          <p:nvPr/>
        </p:nvSpPr>
        <p:spPr bwMode="auto">
          <a:xfrm>
            <a:off x="971550" y="3213100"/>
            <a:ext cx="789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Технические специалисты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79388" y="3716338"/>
            <a:ext cx="71294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9388" y="3716338"/>
            <a:ext cx="6985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71550" y="3851275"/>
            <a:ext cx="789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79388" y="4365625"/>
            <a:ext cx="68405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1"/>
          <p:cNvSpPr txBox="1">
            <a:spLocks noChangeArrowheads="1"/>
          </p:cNvSpPr>
          <p:nvPr/>
        </p:nvSpPr>
        <p:spPr bwMode="auto">
          <a:xfrm>
            <a:off x="971550" y="4438650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вне аудитории (для организации </a:t>
            </a:r>
            <a:b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«входного контроля») 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9388" y="5157788"/>
            <a:ext cx="6480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79388" y="5876925"/>
            <a:ext cx="6048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TextBox 1"/>
          <p:cNvSpPr txBox="1">
            <a:spLocks noChangeArrowheads="1"/>
          </p:cNvSpPr>
          <p:nvPr/>
        </p:nvSpPr>
        <p:spPr bwMode="auto">
          <a:xfrm>
            <a:off x="971550" y="5300663"/>
            <a:ext cx="789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Медицинские работники (при необходимости)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sp>
        <p:nvSpPr>
          <p:cNvPr id="16413" name="TextBox 1"/>
          <p:cNvSpPr txBox="1">
            <a:spLocks noChangeArrowheads="1"/>
          </p:cNvSpPr>
          <p:nvPr/>
        </p:nvSpPr>
        <p:spPr bwMode="auto">
          <a:xfrm>
            <a:off x="971550" y="6083300"/>
            <a:ext cx="789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Специалисты ОРЦОКО 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  <p:pic>
        <p:nvPicPr>
          <p:cNvPr id="16414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395288" y="1957388"/>
            <a:ext cx="244475" cy="247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5288" y="2605088"/>
            <a:ext cx="244475" cy="247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5288" y="3252788"/>
            <a:ext cx="244475" cy="247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5288" y="3900488"/>
            <a:ext cx="244475" cy="2492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5288" y="4621213"/>
            <a:ext cx="244475" cy="247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5288" y="5340350"/>
            <a:ext cx="244475" cy="2492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95288" y="6132513"/>
            <a:ext cx="244475" cy="2492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74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 аудиторий к проведению тренировочного экзамена</a:t>
            </a:r>
          </a:p>
        </p:txBody>
      </p:sp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Соединительная линия уступом 45"/>
          <p:cNvCxnSpPr/>
          <p:nvPr/>
        </p:nvCxnSpPr>
        <p:spPr>
          <a:xfrm flipV="1">
            <a:off x="601663" y="4148138"/>
            <a:ext cx="8334375" cy="2233612"/>
          </a:xfrm>
          <a:prstGeom prst="bentConnector3">
            <a:avLst>
              <a:gd name="adj1" fmla="val 4319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468313" y="1412875"/>
            <a:ext cx="8334375" cy="207645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52"/>
          <p:cNvSpPr txBox="1">
            <a:spLocks noChangeArrowheads="1"/>
          </p:cNvSpPr>
          <p:nvPr/>
        </p:nvSpPr>
        <p:spPr bwMode="auto">
          <a:xfrm>
            <a:off x="107950" y="1643063"/>
            <a:ext cx="4562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Станция организатора </a:t>
            </a:r>
            <a:br>
              <a:rPr lang="ru-RU" altLang="ru-RU" sz="3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в аудитории проведения ЕГЭ по </a:t>
            </a:r>
            <a:r>
              <a:rPr lang="ru-RU" altLang="ru-RU" sz="3000" u="sng">
                <a:solidFill>
                  <a:srgbClr val="002060"/>
                </a:solidFill>
                <a:latin typeface="Cambria" pitchFamily="18" charset="0"/>
              </a:rPr>
              <a:t>обществознанию</a:t>
            </a:r>
          </a:p>
        </p:txBody>
      </p:sp>
      <p:sp>
        <p:nvSpPr>
          <p:cNvPr id="17424" name="TextBox 52"/>
          <p:cNvSpPr txBox="1">
            <a:spLocks noChangeArrowheads="1"/>
          </p:cNvSpPr>
          <p:nvPr/>
        </p:nvSpPr>
        <p:spPr bwMode="auto">
          <a:xfrm>
            <a:off x="4140200" y="4295775"/>
            <a:ext cx="5065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Станция организатора </a:t>
            </a:r>
            <a:br>
              <a:rPr lang="ru-RU" altLang="ru-RU" sz="3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000">
                <a:solidFill>
                  <a:srgbClr val="002060"/>
                </a:solidFill>
                <a:latin typeface="Cambria" pitchFamily="18" charset="0"/>
              </a:rPr>
              <a:t>в аудитории проведения ЕГЭ по </a:t>
            </a:r>
            <a:r>
              <a:rPr lang="ru-RU" altLang="ru-RU" sz="3000" u="sng">
                <a:solidFill>
                  <a:srgbClr val="002060"/>
                </a:solidFill>
                <a:latin typeface="Cambria" pitchFamily="18" charset="0"/>
              </a:rPr>
              <a:t>английскому языку (письменная часть)</a:t>
            </a:r>
          </a:p>
        </p:txBody>
      </p:sp>
      <p:pic>
        <p:nvPicPr>
          <p:cNvPr id="17425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527175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16188"/>
            <a:ext cx="9636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5768182" y="2051844"/>
            <a:ext cx="849312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7475538" y="2100263"/>
            <a:ext cx="752475" cy="4730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9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37000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068888"/>
            <a:ext cx="9636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11" descr="C:\Users\user\Desktop\скан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62525"/>
            <a:ext cx="1227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Соединительная линия уступом 30"/>
          <p:cNvCxnSpPr/>
          <p:nvPr/>
        </p:nvCxnSpPr>
        <p:spPr>
          <a:xfrm flipV="1">
            <a:off x="1135063" y="4840288"/>
            <a:ext cx="658812" cy="4254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2749550" y="4510088"/>
            <a:ext cx="752475" cy="4730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10" name="Группа 9"/>
          <p:cNvGrpSpPr>
            <a:grpSpLocks/>
          </p:cNvGrpSpPr>
          <p:nvPr/>
        </p:nvGrpSpPr>
        <p:grpSpPr bwMode="auto">
          <a:xfrm>
            <a:off x="1087438" y="3810000"/>
            <a:ext cx="430212" cy="822325"/>
            <a:chOff x="323527" y="3573016"/>
            <a:chExt cx="430535" cy="823680"/>
          </a:xfrm>
          <a:solidFill>
            <a:srgbClr val="C00000"/>
          </a:solidFill>
        </p:grpSpPr>
        <p:grpSp>
          <p:nvGrpSpPr>
            <p:cNvPr id="16422" name="Группа 8"/>
            <p:cNvGrpSpPr>
              <a:grpSpLocks/>
            </p:cNvGrpSpPr>
            <p:nvPr/>
          </p:nvGrpSpPr>
          <p:grpSpPr bwMode="auto">
            <a:xfrm>
              <a:off x="323527" y="3573016"/>
              <a:ext cx="430535" cy="823680"/>
              <a:chOff x="323527" y="3573016"/>
              <a:chExt cx="430535" cy="823680"/>
            </a:xfrm>
            <a:grpFill/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23527" y="3573016"/>
                <a:ext cx="430535" cy="768026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69599" y="4301289"/>
                <a:ext cx="73080" cy="954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638088" y="4301289"/>
                <a:ext cx="73080" cy="954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460155" y="3717717"/>
                <a:ext cx="157280" cy="14311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42" name="Овал 41"/>
            <p:cNvSpPr/>
            <p:nvPr/>
          </p:nvSpPr>
          <p:spPr>
            <a:xfrm>
              <a:off x="426791" y="4003938"/>
              <a:ext cx="224006" cy="21784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411" name="Группа 46"/>
          <p:cNvGrpSpPr>
            <a:grpSpLocks/>
          </p:cNvGrpSpPr>
          <p:nvPr/>
        </p:nvGrpSpPr>
        <p:grpSpPr bwMode="auto">
          <a:xfrm>
            <a:off x="3133725" y="3808413"/>
            <a:ext cx="430213" cy="823912"/>
            <a:chOff x="323527" y="3573016"/>
            <a:chExt cx="430535" cy="823680"/>
          </a:xfrm>
          <a:solidFill>
            <a:srgbClr val="C00000"/>
          </a:solidFill>
        </p:grpSpPr>
        <p:grpSp>
          <p:nvGrpSpPr>
            <p:cNvPr id="16416" name="Группа 47"/>
            <p:cNvGrpSpPr>
              <a:grpSpLocks/>
            </p:cNvGrpSpPr>
            <p:nvPr/>
          </p:nvGrpSpPr>
          <p:grpSpPr bwMode="auto">
            <a:xfrm>
              <a:off x="323527" y="3573016"/>
              <a:ext cx="430535" cy="823680"/>
              <a:chOff x="323527" y="3573016"/>
              <a:chExt cx="430535" cy="823680"/>
            </a:xfrm>
            <a:grpFill/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323527" y="3573016"/>
                <a:ext cx="430535" cy="76813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69599" y="4301473"/>
                <a:ext cx="73080" cy="95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38087" y="4301473"/>
                <a:ext cx="73080" cy="95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460154" y="3717437"/>
                <a:ext cx="157281" cy="14283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26792" y="4004694"/>
              <a:ext cx="224005" cy="21583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17436" name="Picture 11" descr="C:\Users\user\Desktop\скане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520950"/>
            <a:ext cx="1227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Соединительная линия уступом 55"/>
          <p:cNvCxnSpPr/>
          <p:nvPr/>
        </p:nvCxnSpPr>
        <p:spPr>
          <a:xfrm flipV="1">
            <a:off x="1463675" y="4076700"/>
            <a:ext cx="533400" cy="293688"/>
          </a:xfrm>
          <a:prstGeom prst="bentConnector3">
            <a:avLst>
              <a:gd name="adj1" fmla="val 35699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2855913" y="4081463"/>
            <a:ext cx="323850" cy="2936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9" name="Picture 26" descr="C:\Users\user\Desktop\фон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844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</a:t>
            </a:r>
            <a:b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штаба к проведению тренировочного экзамена</a:t>
            </a:r>
          </a:p>
        </p:txBody>
      </p:sp>
      <p:pic>
        <p:nvPicPr>
          <p:cNvPr id="184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760"/>
            <a:ext cx="3149600" cy="12334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46"/>
          <p:cNvSpPr txBox="1">
            <a:spLocks noChangeArrowheads="1"/>
          </p:cNvSpPr>
          <p:nvPr/>
        </p:nvSpPr>
        <p:spPr bwMode="auto">
          <a:xfrm>
            <a:off x="3798888" y="1470025"/>
            <a:ext cx="496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Основная станция авторизации + резервная</a:t>
            </a:r>
          </a:p>
        </p:txBody>
      </p:sp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1" y="2551931"/>
            <a:ext cx="2808287" cy="1381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Box 52"/>
          <p:cNvSpPr txBox="1">
            <a:spLocks noChangeArrowheads="1"/>
          </p:cNvSpPr>
          <p:nvPr/>
        </p:nvSpPr>
        <p:spPr bwMode="auto">
          <a:xfrm>
            <a:off x="593725" y="2695575"/>
            <a:ext cx="513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Основная станция сканирования + резервная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56072" y="3902787"/>
            <a:ext cx="1055688" cy="10383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8723">
            <a:off x="5394325" y="48768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56"/>
          <p:cNvSpPr txBox="1">
            <a:spLocks noChangeArrowheads="1"/>
          </p:cNvSpPr>
          <p:nvPr/>
        </p:nvSpPr>
        <p:spPr bwMode="auto">
          <a:xfrm>
            <a:off x="1628775" y="5157788"/>
            <a:ext cx="374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Резервный </a:t>
            </a:r>
            <a:r>
              <a:rPr lang="en-US" altLang="ru-RU" sz="2400">
                <a:solidFill>
                  <a:srgbClr val="002060"/>
                </a:solidFill>
                <a:latin typeface="Cambria" pitchFamily="18" charset="0"/>
              </a:rPr>
              <a:t>USB-</a:t>
            </a: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модем </a:t>
            </a:r>
          </a:p>
        </p:txBody>
      </p:sp>
      <p:pic>
        <p:nvPicPr>
          <p:cNvPr id="18452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1475" r="6403" b="9641"/>
          <a:stretch>
            <a:fillRect/>
          </a:stretch>
        </p:blipFill>
        <p:spPr bwMode="auto">
          <a:xfrm>
            <a:off x="2208213" y="3933825"/>
            <a:ext cx="1912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TextBox 64"/>
          <p:cNvSpPr txBox="1">
            <a:spLocks noChangeArrowheads="1"/>
          </p:cNvSpPr>
          <p:nvPr/>
        </p:nvSpPr>
        <p:spPr bwMode="auto">
          <a:xfrm>
            <a:off x="4067175" y="3789363"/>
            <a:ext cx="469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Резервная станция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(одна на 5 основных)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0825" y="2492375"/>
            <a:ext cx="8515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12813" y="3860800"/>
            <a:ext cx="7191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55725" y="5013325"/>
            <a:ext cx="62579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665288" y="5805488"/>
            <a:ext cx="56435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8" name="Picture 26" descr="https://im0-tub-ru.yandex.net/i?id=4d5d90253fd555c8116a592c57117816&amp;n=13&amp;exp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r="19720"/>
          <a:stretch>
            <a:fillRect/>
          </a:stretch>
        </p:blipFill>
        <p:spPr bwMode="auto">
          <a:xfrm>
            <a:off x="5508625" y="5846763"/>
            <a:ext cx="10525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TextBox 56"/>
          <p:cNvSpPr txBox="1">
            <a:spLocks noChangeArrowheads="1"/>
          </p:cNvSpPr>
          <p:nvPr/>
        </p:nvSpPr>
        <p:spPr bwMode="auto">
          <a:xfrm>
            <a:off x="1711325" y="5805488"/>
            <a:ext cx="4225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mbria" pitchFamily="18" charset="0"/>
              </a:rPr>
              <a:t>Не менее 2 флеш-накопителей от 16 Гб</a:t>
            </a:r>
          </a:p>
        </p:txBody>
      </p:sp>
      <p:pic>
        <p:nvPicPr>
          <p:cNvPr id="18460" name="Picture 26" descr="C:\Users\user\Desktop\фон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946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Необходимые материалы для проведения тренировочного экзамена (ТЭ)</a:t>
            </a:r>
          </a:p>
        </p:txBody>
      </p:sp>
      <p:pic>
        <p:nvPicPr>
          <p:cNvPr id="194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252413" y="1309688"/>
            <a:ext cx="569912" cy="9667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4150" y="2492375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252413" y="2687638"/>
            <a:ext cx="569912" cy="8858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11138" y="3716338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252413" y="3860800"/>
            <a:ext cx="569912" cy="7302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84150" y="4724400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263525" y="6021388"/>
            <a:ext cx="569913" cy="4889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66700" y="4987925"/>
            <a:ext cx="569913" cy="60166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79388" y="5876925"/>
            <a:ext cx="8696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TextBox 17"/>
          <p:cNvSpPr txBox="1">
            <a:spLocks noChangeArrowheads="1"/>
          </p:cNvSpPr>
          <p:nvPr/>
        </p:nvSpPr>
        <p:spPr bwMode="auto">
          <a:xfrm>
            <a:off x="1116013" y="1169988"/>
            <a:ext cx="76327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Дополнительные бланки ответов № 2 (ДБО № 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(три ДБО № 2 на каждую аудиторию).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Использование тренировочных ДБО № 2 при проведении ЕГЭ основного периода ЗАПРЕЩЕНО!!!</a:t>
            </a:r>
          </a:p>
        </p:txBody>
      </p:sp>
      <p:sp>
        <p:nvSpPr>
          <p:cNvPr id="19479" name="Прямоугольник 12"/>
          <p:cNvSpPr>
            <a:spLocks noChangeArrowheads="1"/>
          </p:cNvSpPr>
          <p:nvPr/>
        </p:nvSpPr>
        <p:spPr bwMode="auto">
          <a:xfrm>
            <a:off x="1106488" y="3860800"/>
            <a:ext cx="780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Файлы и формы ППЭ-11 (сопроводительный бланк) из расчета </a:t>
            </a:r>
            <a:br>
              <a:rPr lang="ru-RU" altLang="ru-RU" sz="2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3 комплекта на одну аудиторию</a:t>
            </a: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480" name="Прямоугольник 6"/>
          <p:cNvSpPr>
            <a:spLocks noChangeArrowheads="1"/>
          </p:cNvSpPr>
          <p:nvPr/>
        </p:nvSpPr>
        <p:spPr bwMode="auto">
          <a:xfrm>
            <a:off x="1106488" y="4797425"/>
            <a:ext cx="775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Необходимое количество бумаги для печати комплектов ЭМ </a:t>
            </a:r>
            <a:b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 форм ППЭ. Необходимое количество картриджей для принтеров (заправленных)</a:t>
            </a:r>
          </a:p>
        </p:txBody>
      </p:sp>
      <p:sp>
        <p:nvSpPr>
          <p:cNvPr id="19481" name="Прямоугольник 12"/>
          <p:cNvSpPr>
            <a:spLocks noChangeArrowheads="1"/>
          </p:cNvSpPr>
          <p:nvPr/>
        </p:nvSpPr>
        <p:spPr bwMode="auto">
          <a:xfrm>
            <a:off x="1136650" y="5876925"/>
            <a:ext cx="7651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Гелевые ручки с чернилами черного цвета для заполнения бланков участников ТЭ (две на каждую аудиторию)</a:t>
            </a: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482" name="Прямоугольник 12"/>
          <p:cNvSpPr>
            <a:spLocks noChangeArrowheads="1"/>
          </p:cNvSpPr>
          <p:nvPr/>
        </p:nvSpPr>
        <p:spPr bwMode="auto">
          <a:xfrm>
            <a:off x="1106488" y="2565400"/>
            <a:ext cx="78851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Комплект руководителя ППЭ («рассадка»).</a:t>
            </a:r>
          </a:p>
          <a:p>
            <a:pPr algn="just"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Необходимые формы ППЭ: ППЭ 05-02, ППЭ 12-04 МАШ, ППЭ 13-01, ППЭ 13-02МАШ, ППЭ 14-01</a:t>
            </a:r>
          </a:p>
        </p:txBody>
      </p:sp>
      <p:pic>
        <p:nvPicPr>
          <p:cNvPr id="19483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920875"/>
            <a:ext cx="3998912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8" descr="https://sidex.ru/images_offers/303/303477/papkavkladish_burokrat_syperluks_060t25_tisnenii_a4_60mkm_25sht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Заголовок 1"/>
          <p:cNvSpPr>
            <a:spLocks noGrp="1"/>
          </p:cNvSpPr>
          <p:nvPr>
            <p:ph type="ctrTitle"/>
          </p:nvPr>
        </p:nvSpPr>
        <p:spPr>
          <a:xfrm>
            <a:off x="-14288" y="44450"/>
            <a:ext cx="9123363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Выдача материалов тренировочного экзамена (ТЭ)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4" name="Прямоугольник 4"/>
          <p:cNvSpPr>
            <a:spLocks noChangeArrowheads="1"/>
          </p:cNvSpPr>
          <p:nvPr/>
        </p:nvSpPr>
        <p:spPr bwMode="auto">
          <a:xfrm>
            <a:off x="144463" y="1268413"/>
            <a:ext cx="896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Перед началом тренировочного экзамена (до 9.30 часов) руководитель ППЭ выдает ответственному организатору в аудитории: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6700" y="2684463"/>
            <a:ext cx="569913" cy="6000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496" name="Прямоугольник 4"/>
          <p:cNvSpPr>
            <a:spLocks noChangeArrowheads="1"/>
          </p:cNvSpPr>
          <p:nvPr/>
        </p:nvSpPr>
        <p:spPr bwMode="auto">
          <a:xfrm>
            <a:off x="971550" y="1989138"/>
            <a:ext cx="52562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  <a:cs typeface="Times New Roman" pitchFamily="18" charset="0"/>
              </a:rPr>
              <a:t>Файлы и сопроводительные бланки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  <a:cs typeface="Times New Roman" pitchFamily="18" charset="0"/>
              </a:rPr>
              <a:t>(3 комплекта) для упаковки: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использованных бланков;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использованных КИМ;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бракованных/испорченных ИК</a:t>
            </a:r>
          </a:p>
        </p:txBody>
      </p:sp>
      <p:sp>
        <p:nvSpPr>
          <p:cNvPr id="31" name="object 4"/>
          <p:cNvSpPr/>
          <p:nvPr/>
        </p:nvSpPr>
        <p:spPr>
          <a:xfrm>
            <a:off x="2320925" y="3565525"/>
            <a:ext cx="1728788" cy="1052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1960563" y="4011613"/>
            <a:ext cx="34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и</a:t>
            </a:r>
          </a:p>
        </p:txBody>
      </p:sp>
      <p:sp>
        <p:nvSpPr>
          <p:cNvPr id="34" name="object 4"/>
          <p:cNvSpPr/>
          <p:nvPr/>
        </p:nvSpPr>
        <p:spPr>
          <a:xfrm>
            <a:off x="2473325" y="3717925"/>
            <a:ext cx="1728788" cy="1052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4"/>
          <p:cNvSpPr/>
          <p:nvPr/>
        </p:nvSpPr>
        <p:spPr>
          <a:xfrm>
            <a:off x="2625725" y="3870325"/>
            <a:ext cx="1728788" cy="1052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</a:t>
            </a: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0825" y="5564188"/>
            <a:ext cx="569913" cy="60166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0502" name="Прямоугольник 4"/>
          <p:cNvSpPr>
            <a:spLocks noChangeArrowheads="1"/>
          </p:cNvSpPr>
          <p:nvPr/>
        </p:nvSpPr>
        <p:spPr bwMode="auto">
          <a:xfrm>
            <a:off x="900113" y="5084763"/>
            <a:ext cx="65849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  <a:cs typeface="Times New Roman" pitchFamily="18" charset="0"/>
              </a:rPr>
              <a:t>Дополнительные бланки ответов № 2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>
              <a:solidFill>
                <a:srgbClr val="005EA4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ВНИМАНИЕ!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После проведения ТЭ ДБО № 2 уничтожить!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ЗАПРЕЩАЕТСЯ использовать при проведении </a:t>
            </a:r>
            <a:r>
              <a:rPr lang="ru-RU" altLang="ru-RU" sz="1800" b="1" u="sng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ЕГЭ 2020</a:t>
            </a:r>
            <a:r>
              <a:rPr lang="ru-RU" altLang="ru-RU" sz="1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ДБО №2, напечатанные для проведения ТЭ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38938" y="2035175"/>
            <a:ext cx="569912" cy="60166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prstClr val="white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0504" name="Прямоугольник 4"/>
          <p:cNvSpPr>
            <a:spLocks noChangeArrowheads="1"/>
          </p:cNvSpPr>
          <p:nvPr/>
        </p:nvSpPr>
        <p:spPr bwMode="auto">
          <a:xfrm>
            <a:off x="5862638" y="2492375"/>
            <a:ext cx="324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005EA4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ППЭ-05-02, ППЭ-12-04-МАШ</a:t>
            </a:r>
          </a:p>
        </p:txBody>
      </p:sp>
      <p:pic>
        <p:nvPicPr>
          <p:cNvPr id="20505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65463"/>
            <a:ext cx="1985963" cy="121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6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2997200"/>
            <a:ext cx="13589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07" name="Прямоугольник 1"/>
          <p:cNvSpPr>
            <a:spLocks noChangeArrowheads="1"/>
          </p:cNvSpPr>
          <p:nvPr/>
        </p:nvSpPr>
        <p:spPr bwMode="auto">
          <a:xfrm>
            <a:off x="7291388" y="2092325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EA4"/>
                </a:solidFill>
                <a:latin typeface="Cambria" pitchFamily="18" charset="0"/>
                <a:cs typeface="Times New Roman" pitchFamily="18" charset="0"/>
              </a:rPr>
              <a:t>Формы ППЭ: </a:t>
            </a:r>
          </a:p>
        </p:txBody>
      </p:sp>
      <p:pic>
        <p:nvPicPr>
          <p:cNvPr id="20508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7308850" y="5148263"/>
            <a:ext cx="795338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7593013" y="5297488"/>
            <a:ext cx="795337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0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7661" r="23277" b="4698"/>
          <a:stretch>
            <a:fillRect/>
          </a:stretch>
        </p:blipFill>
        <p:spPr bwMode="auto">
          <a:xfrm>
            <a:off x="7883525" y="5451475"/>
            <a:ext cx="793750" cy="114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932363" y="2805113"/>
            <a:ext cx="0" cy="1812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62638" y="5013325"/>
            <a:ext cx="29813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16013" y="5013325"/>
            <a:ext cx="29813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Начало тренировочного экзамена (ТЭ) в ППЭ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700" y="1268413"/>
            <a:ext cx="1281113" cy="514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09.30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84150" y="1916113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1"/>
          <p:cNvSpPr txBox="1">
            <a:spLocks noChangeArrowheads="1"/>
          </p:cNvSpPr>
          <p:nvPr/>
        </p:nvSpPr>
        <p:spPr bwMode="auto">
          <a:xfrm>
            <a:off x="1835150" y="1196975"/>
            <a:ext cx="712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Получение ключа доступа к ЭМ, загрузка и активация ключа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основных станциях организатора в аудиториях ППЭ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9388" y="2708275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1"/>
          <p:cNvSpPr txBox="1">
            <a:spLocks noChangeArrowheads="1"/>
          </p:cNvSpPr>
          <p:nvPr/>
        </p:nvSpPr>
        <p:spPr bwMode="auto">
          <a:xfrm>
            <a:off x="1835150" y="2051050"/>
            <a:ext cx="712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Расшифровка и печать ЭМ на станциях организатора </a:t>
            </a: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1835150" y="2865438"/>
            <a:ext cx="7129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Выдача полных комплектов ЭМ условным участникам ТЭ;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передача статуса «Экзамены успешно начались»;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заполнение бланков условными участникамиТЭ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0825" y="2051050"/>
            <a:ext cx="1296988" cy="514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10.00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0825" y="2843213"/>
            <a:ext cx="1296988" cy="109061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10.10 – 10.20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9388" y="4076700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1"/>
          <p:cNvSpPr txBox="1">
            <a:spLocks noChangeArrowheads="1"/>
          </p:cNvSpPr>
          <p:nvPr/>
        </p:nvSpPr>
        <p:spPr bwMode="auto">
          <a:xfrm>
            <a:off x="1835150" y="4367213"/>
            <a:ext cx="712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Проведение аудирования (в аудиториях, назначенных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английский язык)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0825" y="4211638"/>
            <a:ext cx="1296988" cy="10890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10.20 – 10.50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9388" y="5445125"/>
            <a:ext cx="8718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1"/>
          <p:cNvSpPr txBox="1">
            <a:spLocks noChangeArrowheads="1"/>
          </p:cNvSpPr>
          <p:nvPr/>
        </p:nvSpPr>
        <p:spPr bwMode="auto">
          <a:xfrm>
            <a:off x="1835150" y="5662613"/>
            <a:ext cx="712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Передача статуса «Аудирование успешно завершено» </a:t>
            </a: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после прослушивания во всех аудиториях ППЭ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0825" y="5516563"/>
            <a:ext cx="1296988" cy="109061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10.50 – 11.00</a:t>
            </a:r>
          </a:p>
        </p:txBody>
      </p:sp>
      <p:pic>
        <p:nvPicPr>
          <p:cNvPr id="2153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16408</TotalTime>
  <Words>1219</Words>
  <Application>Microsoft Office PowerPoint</Application>
  <PresentationFormat>Экран (4:3)</PresentationFormat>
  <Paragraphs>236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Cambria</vt:lpstr>
      <vt:lpstr>Times New Roman</vt:lpstr>
      <vt:lpstr>Arial Black</vt:lpstr>
      <vt:lpstr>1_Тема Office</vt:lpstr>
      <vt:lpstr>Презентация PowerPoint</vt:lpstr>
      <vt:lpstr>Цель проведения тренировочного экзамена </vt:lpstr>
      <vt:lpstr>УСЛОВИЯ проведения тренировочного экзамена (ТЭ)</vt:lpstr>
      <vt:lpstr>Лица, привлекаемые к проведению  тренировочного экзамена</vt:lpstr>
      <vt:lpstr>Презентация PowerPoint</vt:lpstr>
      <vt:lpstr>Презентация PowerPoint</vt:lpstr>
      <vt:lpstr>Презентация PowerPoint</vt:lpstr>
      <vt:lpstr>Выдача материалов тренировочного экзамена (ТЭ)</vt:lpstr>
      <vt:lpstr>Начало тренировочного экзамена (ТЭ) в ППЭ</vt:lpstr>
      <vt:lpstr>Действия организаторов в аудитории при проведении тренировочного экзамена (ТЭ)</vt:lpstr>
      <vt:lpstr>Действия организаторов в аудитории при проведении тренировочного экзамена (ТЭ)</vt:lpstr>
      <vt:lpstr>Сканирование в аудитории ППЭ</vt:lpstr>
      <vt:lpstr>Упаковка материалов тренировочного экзамена  в аудитории</vt:lpstr>
      <vt:lpstr>Завершение тренировочного экзамена (ТЭ) в штабе ППЭ</vt:lpstr>
      <vt:lpstr>Телефоны «горячей» линии</vt:lpstr>
      <vt:lpstr>Документы на всех работников ППЭ (до 29 июня 2020 года)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1007</cp:revision>
  <cp:lastPrinted>2020-06-11T12:40:04Z</cp:lastPrinted>
  <dcterms:created xsi:type="dcterms:W3CDTF">2011-08-25T06:09:31Z</dcterms:created>
  <dcterms:modified xsi:type="dcterms:W3CDTF">2020-06-17T04:45:13Z</dcterms:modified>
</cp:coreProperties>
</file>