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  <p:sldId id="263" r:id="rId7"/>
    <p:sldId id="264" r:id="rId8"/>
    <p:sldId id="262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8CC9-0BDA-4566-A937-9A8A70817EF3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806D-E308-4E03-8DE2-15585A015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8CC9-0BDA-4566-A937-9A8A70817EF3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806D-E308-4E03-8DE2-15585A015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8CC9-0BDA-4566-A937-9A8A70817EF3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806D-E308-4E03-8DE2-15585A015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8CC9-0BDA-4566-A937-9A8A70817EF3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806D-E308-4E03-8DE2-15585A015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8CC9-0BDA-4566-A937-9A8A70817EF3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806D-E308-4E03-8DE2-15585A015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8CC9-0BDA-4566-A937-9A8A70817EF3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806D-E308-4E03-8DE2-15585A015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8CC9-0BDA-4566-A937-9A8A70817EF3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806D-E308-4E03-8DE2-15585A015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8CC9-0BDA-4566-A937-9A8A70817EF3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806D-E308-4E03-8DE2-15585A015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8CC9-0BDA-4566-A937-9A8A70817EF3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806D-E308-4E03-8DE2-15585A015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8CC9-0BDA-4566-A937-9A8A70817EF3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806D-E308-4E03-8DE2-15585A015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48CC9-0BDA-4566-A937-9A8A70817EF3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E806D-E308-4E03-8DE2-15585A015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48CC9-0BDA-4566-A937-9A8A70817EF3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E806D-E308-4E03-8DE2-15585A0150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ownloads\fon-dlya-prezentacii-osen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571612"/>
            <a:ext cx="92155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chemeClr val="accent6"/>
                </a:solidFill>
              </a:rPr>
              <a:t>Организация работы </a:t>
            </a:r>
          </a:p>
          <a:p>
            <a:pPr algn="ctr"/>
            <a:r>
              <a:rPr lang="ru-RU" sz="4800" b="1" i="1" dirty="0" smtClean="0">
                <a:solidFill>
                  <a:schemeClr val="accent6"/>
                </a:solidFill>
              </a:rPr>
              <a:t> в</a:t>
            </a:r>
          </a:p>
          <a:p>
            <a:pPr algn="ctr"/>
            <a:r>
              <a:rPr lang="ru-RU" sz="4800" b="1" i="1" dirty="0" smtClean="0">
                <a:solidFill>
                  <a:schemeClr val="accent6"/>
                </a:solidFill>
              </a:rPr>
              <a:t>электронном </a:t>
            </a:r>
          </a:p>
          <a:p>
            <a:pPr algn="ctr"/>
            <a:r>
              <a:rPr lang="ru-RU" sz="4800" b="1" i="1" dirty="0" smtClean="0">
                <a:solidFill>
                  <a:schemeClr val="accent6"/>
                </a:solidFill>
              </a:rPr>
              <a:t>журнале/дневнике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72528" y="57864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126" name="Прямая соединительная линия 1"/>
          <p:cNvSpPr>
            <a:spLocks noChangeShapeType="1"/>
          </p:cNvSpPr>
          <p:nvPr/>
        </p:nvSpPr>
        <p:spPr bwMode="auto">
          <a:xfrm>
            <a:off x="37957125" y="530225"/>
            <a:ext cx="6858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40538" algn="r"/>
              </a:tabLst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40538" algn="r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0"/>
            <a:ext cx="9001156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3375" algn="l"/>
              </a:tabLst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33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МУНИЦИПАЛЬНОЕ БЮДЖЕТНОЕ ОБЩЕОБРАЗОВАТЕЛЬНОЕ УЧРЕЖДЕНИЕ-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33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ХОТЫНЕЦКАЯ СРЕДНЯЯ ОБЩЕОБРАЗОВАТЕЛЬНАЯ ШКОЛА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33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ИМЕНИ СЕРГЕЯ ГЕННАДЬЕВИЧА ПОМАТИЛОВА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3375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ХОТЫНЕЦКОГО РАЙОНА ОРЛОВСКОЙ ОБЛАСТИ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3375" algn="l"/>
              </a:tabLst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3375" algn="l"/>
              </a:tabLst>
            </a:pPr>
            <a:endParaRPr lang="ru-RU" sz="11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143375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тел.: (848642) 2-17-14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3375" algn="l"/>
              </a:tabLst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303930 </a:t>
            </a:r>
            <a:r>
              <a:rPr kumimoji="0" 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пгт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Хотынец, ул. Школьная, д.1                                                                                                                                                    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Email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hotscool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@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mail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ru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33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Прямая соединительная линия 1"/>
          <p:cNvSpPr>
            <a:spLocks noChangeShapeType="1"/>
          </p:cNvSpPr>
          <p:nvPr/>
        </p:nvSpPr>
        <p:spPr bwMode="auto">
          <a:xfrm>
            <a:off x="37957125" y="530225"/>
            <a:ext cx="6858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40538" algn="r"/>
              </a:tabLst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40538" algn="r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86116" y="5143512"/>
            <a:ext cx="585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Бацукина</a:t>
            </a:r>
            <a:r>
              <a:rPr lang="ru-RU" b="1" dirty="0" smtClean="0"/>
              <a:t> И. В., ответственный за внесение сведений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ownloads\fon-dlya-prezentacii-osen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36" y="-1019176"/>
            <a:ext cx="10487026" cy="7877176"/>
          </a:xfrm>
          <a:prstGeom prst="rect">
            <a:avLst/>
          </a:prstGeom>
          <a:noFill/>
        </p:spPr>
      </p:pic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928662" y="1714488"/>
            <a:ext cx="2994033" cy="1015663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Ответственный за внесение информации в систему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3286116" y="285728"/>
            <a:ext cx="2071702" cy="707886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Администрация школы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4572000" y="1785926"/>
            <a:ext cx="1779588" cy="1000132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Классный руководитель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7000892" y="1714488"/>
            <a:ext cx="2143108" cy="1000132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Родители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(законные представители)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 rot="16200000">
            <a:off x="4191790" y="2023262"/>
            <a:ext cx="150813" cy="533400"/>
          </a:xfrm>
          <a:prstGeom prst="upArrow">
            <a:avLst>
              <a:gd name="adj1" fmla="val 50000"/>
              <a:gd name="adj2" fmla="val 88421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4000496" y="1928802"/>
            <a:ext cx="533400" cy="71438"/>
          </a:xfrm>
          <a:prstGeom prst="rightArrow">
            <a:avLst>
              <a:gd name="adj1" fmla="val 50000"/>
              <a:gd name="adj2" fmla="val 147368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 rot="16200000">
            <a:off x="6634969" y="1937535"/>
            <a:ext cx="142876" cy="554037"/>
          </a:xfrm>
          <a:prstGeom prst="upArrow">
            <a:avLst>
              <a:gd name="adj1" fmla="val 50000"/>
              <a:gd name="adj2" fmla="val 91842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43240" y="3500438"/>
            <a:ext cx="3000396" cy="1214446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Учителя-предметники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 rot="5974568">
            <a:off x="2400181" y="3172674"/>
            <a:ext cx="1172189" cy="458976"/>
          </a:xfrm>
          <a:custGeom>
            <a:avLst/>
            <a:gdLst>
              <a:gd name="G0" fmla="+- 12319 0 0"/>
              <a:gd name="G1" fmla="+- 17567 0 0"/>
              <a:gd name="G2" fmla="+- 7234 0 0"/>
              <a:gd name="G3" fmla="*/ 12319 1 2"/>
              <a:gd name="G4" fmla="+- G3 10800 0"/>
              <a:gd name="G5" fmla="+- 21600 12319 17567"/>
              <a:gd name="G6" fmla="+- 17567 7234 0"/>
              <a:gd name="G7" fmla="*/ G6 1 2"/>
              <a:gd name="G8" fmla="*/ 17567 2 1"/>
              <a:gd name="G9" fmla="+- G8 0 21600"/>
              <a:gd name="G10" fmla="+- G5 0 G4"/>
              <a:gd name="G11" fmla="+- 12319 0 G4"/>
              <a:gd name="G12" fmla="*/ G2 G10 G11"/>
              <a:gd name="T0" fmla="*/ 16960 w 21600"/>
              <a:gd name="T1" fmla="*/ 0 h 21600"/>
              <a:gd name="T2" fmla="*/ 12319 w 21600"/>
              <a:gd name="T3" fmla="*/ 7234 h 21600"/>
              <a:gd name="T4" fmla="*/ 7234 w 21600"/>
              <a:gd name="T5" fmla="*/ 12319 h 21600"/>
              <a:gd name="T6" fmla="*/ 0 w 21600"/>
              <a:gd name="T7" fmla="*/ 16960 h 21600"/>
              <a:gd name="T8" fmla="*/ 7234 w 21600"/>
              <a:gd name="T9" fmla="*/ 21600 h 21600"/>
              <a:gd name="T10" fmla="*/ 12401 w 21600"/>
              <a:gd name="T11" fmla="*/ 17567 h 21600"/>
              <a:gd name="T12" fmla="*/ 17567 w 21600"/>
              <a:gd name="T13" fmla="*/ 12401 h 21600"/>
              <a:gd name="T14" fmla="*/ 21600 w 21600"/>
              <a:gd name="T15" fmla="*/ 7234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6960" y="0"/>
                </a:moveTo>
                <a:lnTo>
                  <a:pt x="12319" y="7234"/>
                </a:lnTo>
                <a:lnTo>
                  <a:pt x="16352" y="7234"/>
                </a:lnTo>
                <a:lnTo>
                  <a:pt x="16352" y="16352"/>
                </a:lnTo>
                <a:lnTo>
                  <a:pt x="7234" y="16352"/>
                </a:lnTo>
                <a:lnTo>
                  <a:pt x="7234" y="12319"/>
                </a:lnTo>
                <a:lnTo>
                  <a:pt x="0" y="16960"/>
                </a:lnTo>
                <a:lnTo>
                  <a:pt x="7234" y="21600"/>
                </a:lnTo>
                <a:lnTo>
                  <a:pt x="7234" y="17567"/>
                </a:lnTo>
                <a:lnTo>
                  <a:pt x="17567" y="17567"/>
                </a:lnTo>
                <a:lnTo>
                  <a:pt x="17567" y="7234"/>
                </a:lnTo>
                <a:lnTo>
                  <a:pt x="21600" y="7234"/>
                </a:lnTo>
                <a:close/>
              </a:path>
            </a:pathLst>
          </a:cu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-1143040" y="21429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6429388" y="2000240"/>
            <a:ext cx="533400" cy="90488"/>
          </a:xfrm>
          <a:prstGeom prst="rightArrow">
            <a:avLst>
              <a:gd name="adj1" fmla="val 50000"/>
              <a:gd name="adj2" fmla="val 147368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 rot="9094022">
            <a:off x="3053681" y="1221879"/>
            <a:ext cx="1036373" cy="413711"/>
          </a:xfrm>
          <a:custGeom>
            <a:avLst/>
            <a:gdLst>
              <a:gd name="G0" fmla="+- 12319 0 0"/>
              <a:gd name="G1" fmla="+- 17567 0 0"/>
              <a:gd name="G2" fmla="+- 7234 0 0"/>
              <a:gd name="G3" fmla="*/ 12319 1 2"/>
              <a:gd name="G4" fmla="+- G3 10800 0"/>
              <a:gd name="G5" fmla="+- 21600 12319 17567"/>
              <a:gd name="G6" fmla="+- 17567 7234 0"/>
              <a:gd name="G7" fmla="*/ G6 1 2"/>
              <a:gd name="G8" fmla="*/ 17567 2 1"/>
              <a:gd name="G9" fmla="+- G8 0 21600"/>
              <a:gd name="G10" fmla="+- G5 0 G4"/>
              <a:gd name="G11" fmla="+- 12319 0 G4"/>
              <a:gd name="G12" fmla="*/ G2 G10 G11"/>
              <a:gd name="T0" fmla="*/ 16960 w 21600"/>
              <a:gd name="T1" fmla="*/ 0 h 21600"/>
              <a:gd name="T2" fmla="*/ 12319 w 21600"/>
              <a:gd name="T3" fmla="*/ 7234 h 21600"/>
              <a:gd name="T4" fmla="*/ 7234 w 21600"/>
              <a:gd name="T5" fmla="*/ 12319 h 21600"/>
              <a:gd name="T6" fmla="*/ 0 w 21600"/>
              <a:gd name="T7" fmla="*/ 16960 h 21600"/>
              <a:gd name="T8" fmla="*/ 7234 w 21600"/>
              <a:gd name="T9" fmla="*/ 21600 h 21600"/>
              <a:gd name="T10" fmla="*/ 12401 w 21600"/>
              <a:gd name="T11" fmla="*/ 17567 h 21600"/>
              <a:gd name="T12" fmla="*/ 17567 w 21600"/>
              <a:gd name="T13" fmla="*/ 12401 h 21600"/>
              <a:gd name="T14" fmla="*/ 21600 w 21600"/>
              <a:gd name="T15" fmla="*/ 7234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6960" y="0"/>
                </a:moveTo>
                <a:lnTo>
                  <a:pt x="12319" y="7234"/>
                </a:lnTo>
                <a:lnTo>
                  <a:pt x="16352" y="7234"/>
                </a:lnTo>
                <a:lnTo>
                  <a:pt x="16352" y="16352"/>
                </a:lnTo>
                <a:lnTo>
                  <a:pt x="7234" y="16352"/>
                </a:lnTo>
                <a:lnTo>
                  <a:pt x="7234" y="12319"/>
                </a:lnTo>
                <a:lnTo>
                  <a:pt x="0" y="16960"/>
                </a:lnTo>
                <a:lnTo>
                  <a:pt x="7234" y="21600"/>
                </a:lnTo>
                <a:lnTo>
                  <a:pt x="7234" y="17567"/>
                </a:lnTo>
                <a:lnTo>
                  <a:pt x="17567" y="17567"/>
                </a:lnTo>
                <a:lnTo>
                  <a:pt x="17567" y="7234"/>
                </a:lnTo>
                <a:lnTo>
                  <a:pt x="21600" y="7234"/>
                </a:lnTo>
                <a:close/>
              </a:path>
            </a:pathLst>
          </a:cu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ownloads\fon-dlya-prezentacii-osen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71513" y="-509588"/>
            <a:ext cx="10487026" cy="7877176"/>
          </a:xfrm>
          <a:prstGeom prst="rect">
            <a:avLst/>
          </a:prstGeom>
          <a:noFill/>
        </p:spPr>
      </p:pic>
      <p:sp>
        <p:nvSpPr>
          <p:cNvPr id="5" name="AutoShape 3"/>
          <p:cNvSpPr>
            <a:spLocks noChangeArrowheads="1"/>
          </p:cNvSpPr>
          <p:nvPr/>
        </p:nvSpPr>
        <p:spPr bwMode="auto">
          <a:xfrm rot="6618930">
            <a:off x="817781" y="1794462"/>
            <a:ext cx="2106746" cy="1687119"/>
          </a:xfrm>
          <a:custGeom>
            <a:avLst/>
            <a:gdLst>
              <a:gd name="G0" fmla="+- 12319 0 0"/>
              <a:gd name="G1" fmla="+- 17567 0 0"/>
              <a:gd name="G2" fmla="+- 7234 0 0"/>
              <a:gd name="G3" fmla="*/ 12319 1 2"/>
              <a:gd name="G4" fmla="+- G3 10800 0"/>
              <a:gd name="G5" fmla="+- 21600 12319 17567"/>
              <a:gd name="G6" fmla="+- 17567 7234 0"/>
              <a:gd name="G7" fmla="*/ G6 1 2"/>
              <a:gd name="G8" fmla="*/ 17567 2 1"/>
              <a:gd name="G9" fmla="+- G8 0 21600"/>
              <a:gd name="G10" fmla="+- G5 0 G4"/>
              <a:gd name="G11" fmla="+- 12319 0 G4"/>
              <a:gd name="G12" fmla="*/ G2 G10 G11"/>
              <a:gd name="T0" fmla="*/ 16960 w 21600"/>
              <a:gd name="T1" fmla="*/ 0 h 21600"/>
              <a:gd name="T2" fmla="*/ 12319 w 21600"/>
              <a:gd name="T3" fmla="*/ 7234 h 21600"/>
              <a:gd name="T4" fmla="*/ 7234 w 21600"/>
              <a:gd name="T5" fmla="*/ 12319 h 21600"/>
              <a:gd name="T6" fmla="*/ 0 w 21600"/>
              <a:gd name="T7" fmla="*/ 16960 h 21600"/>
              <a:gd name="T8" fmla="*/ 7234 w 21600"/>
              <a:gd name="T9" fmla="*/ 21600 h 21600"/>
              <a:gd name="T10" fmla="*/ 12401 w 21600"/>
              <a:gd name="T11" fmla="*/ 17567 h 21600"/>
              <a:gd name="T12" fmla="*/ 17567 w 21600"/>
              <a:gd name="T13" fmla="*/ 12401 h 21600"/>
              <a:gd name="T14" fmla="*/ 21600 w 21600"/>
              <a:gd name="T15" fmla="*/ 7234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6960" y="0"/>
                </a:moveTo>
                <a:lnTo>
                  <a:pt x="12319" y="7234"/>
                </a:lnTo>
                <a:lnTo>
                  <a:pt x="16352" y="7234"/>
                </a:lnTo>
                <a:lnTo>
                  <a:pt x="16352" y="16352"/>
                </a:lnTo>
                <a:lnTo>
                  <a:pt x="7234" y="16352"/>
                </a:lnTo>
                <a:lnTo>
                  <a:pt x="7234" y="12319"/>
                </a:lnTo>
                <a:lnTo>
                  <a:pt x="0" y="16960"/>
                </a:lnTo>
                <a:lnTo>
                  <a:pt x="7234" y="21600"/>
                </a:lnTo>
                <a:lnTo>
                  <a:pt x="7234" y="17567"/>
                </a:lnTo>
                <a:lnTo>
                  <a:pt x="17567" y="17567"/>
                </a:lnTo>
                <a:lnTo>
                  <a:pt x="17567" y="7234"/>
                </a:lnTo>
                <a:lnTo>
                  <a:pt x="21600" y="7234"/>
                </a:lnTo>
                <a:close/>
              </a:path>
            </a:pathLst>
          </a:cu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714348" y="500042"/>
            <a:ext cx="2571768" cy="830997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Администрация школы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500034" y="3786190"/>
            <a:ext cx="3208347" cy="1569660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Ответственный за внесение информации в систему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714356"/>
            <a:ext cx="6143668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Мониторинг вновь прибывших и выбывших учащихся, сотрудников школы.</a:t>
            </a:r>
          </a:p>
          <a:p>
            <a:pPr algn="ctr"/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FontTx/>
              <a:buChar char="-"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Учебный план.</a:t>
            </a:r>
          </a:p>
          <a:p>
            <a:pPr algn="ctr">
              <a:buFontTx/>
              <a:buChar char="-"/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FontTx/>
              <a:buChar char="-"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Распределение учебной нагрузки.</a:t>
            </a:r>
          </a:p>
          <a:p>
            <a:pPr algn="ctr">
              <a:buFontTx/>
              <a:buChar char="-"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Расписание звонков.</a:t>
            </a:r>
          </a:p>
          <a:p>
            <a:pPr algn="ctr">
              <a:buFontTx/>
              <a:buChar char="-"/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FontTx/>
              <a:buChar char="-"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Периоды обучения.</a:t>
            </a:r>
          </a:p>
          <a:p>
            <a:pPr>
              <a:buFontTx/>
              <a:buChar char="-"/>
            </a:pPr>
            <a:endParaRPr lang="ru-RU" sz="2800" b="1" dirty="0" smtClean="0"/>
          </a:p>
          <a:p>
            <a:pPr>
              <a:buFontTx/>
              <a:buChar char="-"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ownloads\fon-dlya-prezentacii-osen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71513" y="-509588"/>
            <a:ext cx="10487026" cy="7877176"/>
          </a:xfrm>
          <a:prstGeom prst="rect">
            <a:avLst/>
          </a:prstGeom>
          <a:noFill/>
        </p:spPr>
      </p:pic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3286116" y="0"/>
            <a:ext cx="2643206" cy="830997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Администрация школы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0" y="1500174"/>
            <a:ext cx="3922695" cy="830997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Ответственный за внесение информации в систему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4643438" y="1428736"/>
            <a:ext cx="4500562" cy="857256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Классный руководитель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 rot="9094022">
            <a:off x="2963892" y="986251"/>
            <a:ext cx="939538" cy="384903"/>
          </a:xfrm>
          <a:custGeom>
            <a:avLst/>
            <a:gdLst>
              <a:gd name="G0" fmla="+- 12319 0 0"/>
              <a:gd name="G1" fmla="+- 17567 0 0"/>
              <a:gd name="G2" fmla="+- 7234 0 0"/>
              <a:gd name="G3" fmla="*/ 12319 1 2"/>
              <a:gd name="G4" fmla="+- G3 10800 0"/>
              <a:gd name="G5" fmla="+- 21600 12319 17567"/>
              <a:gd name="G6" fmla="+- 17567 7234 0"/>
              <a:gd name="G7" fmla="*/ G6 1 2"/>
              <a:gd name="G8" fmla="*/ 17567 2 1"/>
              <a:gd name="G9" fmla="+- G8 0 21600"/>
              <a:gd name="G10" fmla="+- G5 0 G4"/>
              <a:gd name="G11" fmla="+- 12319 0 G4"/>
              <a:gd name="G12" fmla="*/ G2 G10 G11"/>
              <a:gd name="T0" fmla="*/ 16960 w 21600"/>
              <a:gd name="T1" fmla="*/ 0 h 21600"/>
              <a:gd name="T2" fmla="*/ 12319 w 21600"/>
              <a:gd name="T3" fmla="*/ 7234 h 21600"/>
              <a:gd name="T4" fmla="*/ 7234 w 21600"/>
              <a:gd name="T5" fmla="*/ 12319 h 21600"/>
              <a:gd name="T6" fmla="*/ 0 w 21600"/>
              <a:gd name="T7" fmla="*/ 16960 h 21600"/>
              <a:gd name="T8" fmla="*/ 7234 w 21600"/>
              <a:gd name="T9" fmla="*/ 21600 h 21600"/>
              <a:gd name="T10" fmla="*/ 12401 w 21600"/>
              <a:gd name="T11" fmla="*/ 17567 h 21600"/>
              <a:gd name="T12" fmla="*/ 17567 w 21600"/>
              <a:gd name="T13" fmla="*/ 12401 h 21600"/>
              <a:gd name="T14" fmla="*/ 21600 w 21600"/>
              <a:gd name="T15" fmla="*/ 7234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6960" y="0"/>
                </a:moveTo>
                <a:lnTo>
                  <a:pt x="12319" y="7234"/>
                </a:lnTo>
                <a:lnTo>
                  <a:pt x="16352" y="7234"/>
                </a:lnTo>
                <a:lnTo>
                  <a:pt x="16352" y="16352"/>
                </a:lnTo>
                <a:lnTo>
                  <a:pt x="7234" y="16352"/>
                </a:lnTo>
                <a:lnTo>
                  <a:pt x="7234" y="12319"/>
                </a:lnTo>
                <a:lnTo>
                  <a:pt x="0" y="16960"/>
                </a:lnTo>
                <a:lnTo>
                  <a:pt x="7234" y="21600"/>
                </a:lnTo>
                <a:lnTo>
                  <a:pt x="7234" y="17567"/>
                </a:lnTo>
                <a:lnTo>
                  <a:pt x="17567" y="17567"/>
                </a:lnTo>
                <a:lnTo>
                  <a:pt x="17567" y="7234"/>
                </a:lnTo>
                <a:lnTo>
                  <a:pt x="21600" y="7234"/>
                </a:lnTo>
                <a:close/>
              </a:path>
            </a:pathLst>
          </a:cu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4000496" y="1714488"/>
            <a:ext cx="604838" cy="71438"/>
          </a:xfrm>
          <a:prstGeom prst="rightArrow">
            <a:avLst>
              <a:gd name="adj1" fmla="val 50000"/>
              <a:gd name="adj2" fmla="val 147368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 rot="16200000">
            <a:off x="4214811" y="1785925"/>
            <a:ext cx="142876" cy="714381"/>
          </a:xfrm>
          <a:prstGeom prst="upArrow">
            <a:avLst>
              <a:gd name="adj1" fmla="val 50000"/>
              <a:gd name="adj2" fmla="val 88421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2500306"/>
            <a:ext cx="964409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Изменения в Системе.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Сроки внесения информации в список учеников  класса (карта обучающегося).</a:t>
            </a:r>
          </a:p>
          <a:p>
            <a:pPr algn="ctr"/>
            <a:r>
              <a:rPr lang="ru-RU" sz="2800" b="1" dirty="0" err="1" smtClean="0">
                <a:solidFill>
                  <a:srgbClr val="0070C0"/>
                </a:solidFill>
              </a:rPr>
              <a:t>Портфолио</a:t>
            </a:r>
            <a:r>
              <a:rPr lang="ru-RU" sz="2800" b="1" dirty="0" smtClean="0">
                <a:solidFill>
                  <a:srgbClr val="0070C0"/>
                </a:solidFill>
              </a:rPr>
              <a:t> обучающегося.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Внутренняя почта.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Консультационная помощь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Отчеты.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ownloads\fon-dlya-prezentacii-osen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71513" y="-509588"/>
            <a:ext cx="10487026" cy="7877176"/>
          </a:xfrm>
          <a:prstGeom prst="rect">
            <a:avLst/>
          </a:prstGeom>
          <a:noFill/>
        </p:spPr>
      </p:pic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1643042" y="0"/>
            <a:ext cx="2071702" cy="707886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Администрация школы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357158" y="1714488"/>
            <a:ext cx="2994033" cy="1015663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Ответственный за внесение информации в систему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0" y="3286124"/>
            <a:ext cx="1779588" cy="1000132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Классный руководитель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071670" y="3357562"/>
            <a:ext cx="2500330" cy="928694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Учителя-предметники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 rot="9094022">
            <a:off x="1140146" y="928819"/>
            <a:ext cx="1345648" cy="571205"/>
          </a:xfrm>
          <a:custGeom>
            <a:avLst/>
            <a:gdLst>
              <a:gd name="G0" fmla="+- 12319 0 0"/>
              <a:gd name="G1" fmla="+- 17567 0 0"/>
              <a:gd name="G2" fmla="+- 7234 0 0"/>
              <a:gd name="G3" fmla="*/ 12319 1 2"/>
              <a:gd name="G4" fmla="+- G3 10800 0"/>
              <a:gd name="G5" fmla="+- 21600 12319 17567"/>
              <a:gd name="G6" fmla="+- 17567 7234 0"/>
              <a:gd name="G7" fmla="*/ G6 1 2"/>
              <a:gd name="G8" fmla="*/ 17567 2 1"/>
              <a:gd name="G9" fmla="+- G8 0 21600"/>
              <a:gd name="G10" fmla="+- G5 0 G4"/>
              <a:gd name="G11" fmla="+- 12319 0 G4"/>
              <a:gd name="G12" fmla="*/ G2 G10 G11"/>
              <a:gd name="T0" fmla="*/ 16960 w 21600"/>
              <a:gd name="T1" fmla="*/ 0 h 21600"/>
              <a:gd name="T2" fmla="*/ 12319 w 21600"/>
              <a:gd name="T3" fmla="*/ 7234 h 21600"/>
              <a:gd name="T4" fmla="*/ 7234 w 21600"/>
              <a:gd name="T5" fmla="*/ 12319 h 21600"/>
              <a:gd name="T6" fmla="*/ 0 w 21600"/>
              <a:gd name="T7" fmla="*/ 16960 h 21600"/>
              <a:gd name="T8" fmla="*/ 7234 w 21600"/>
              <a:gd name="T9" fmla="*/ 21600 h 21600"/>
              <a:gd name="T10" fmla="*/ 12401 w 21600"/>
              <a:gd name="T11" fmla="*/ 17567 h 21600"/>
              <a:gd name="T12" fmla="*/ 17567 w 21600"/>
              <a:gd name="T13" fmla="*/ 12401 h 21600"/>
              <a:gd name="T14" fmla="*/ 21600 w 21600"/>
              <a:gd name="T15" fmla="*/ 7234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6960" y="0"/>
                </a:moveTo>
                <a:lnTo>
                  <a:pt x="12319" y="7234"/>
                </a:lnTo>
                <a:lnTo>
                  <a:pt x="16352" y="7234"/>
                </a:lnTo>
                <a:lnTo>
                  <a:pt x="16352" y="16352"/>
                </a:lnTo>
                <a:lnTo>
                  <a:pt x="7234" y="16352"/>
                </a:lnTo>
                <a:lnTo>
                  <a:pt x="7234" y="12319"/>
                </a:lnTo>
                <a:lnTo>
                  <a:pt x="0" y="16960"/>
                </a:lnTo>
                <a:lnTo>
                  <a:pt x="7234" y="21600"/>
                </a:lnTo>
                <a:lnTo>
                  <a:pt x="7234" y="17567"/>
                </a:lnTo>
                <a:lnTo>
                  <a:pt x="17567" y="17567"/>
                </a:lnTo>
                <a:lnTo>
                  <a:pt x="17567" y="7234"/>
                </a:lnTo>
                <a:lnTo>
                  <a:pt x="21600" y="7234"/>
                </a:lnTo>
                <a:close/>
              </a:path>
            </a:pathLst>
          </a:cu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 rot="5974568">
            <a:off x="187873" y="2890763"/>
            <a:ext cx="747886" cy="290655"/>
          </a:xfrm>
          <a:custGeom>
            <a:avLst/>
            <a:gdLst>
              <a:gd name="G0" fmla="+- 12319 0 0"/>
              <a:gd name="G1" fmla="+- 17567 0 0"/>
              <a:gd name="G2" fmla="+- 7234 0 0"/>
              <a:gd name="G3" fmla="*/ 12319 1 2"/>
              <a:gd name="G4" fmla="+- G3 10800 0"/>
              <a:gd name="G5" fmla="+- 21600 12319 17567"/>
              <a:gd name="G6" fmla="+- 17567 7234 0"/>
              <a:gd name="G7" fmla="*/ G6 1 2"/>
              <a:gd name="G8" fmla="*/ 17567 2 1"/>
              <a:gd name="G9" fmla="+- G8 0 21600"/>
              <a:gd name="G10" fmla="+- G5 0 G4"/>
              <a:gd name="G11" fmla="+- 12319 0 G4"/>
              <a:gd name="G12" fmla="*/ G2 G10 G11"/>
              <a:gd name="T0" fmla="*/ 16960 w 21600"/>
              <a:gd name="T1" fmla="*/ 0 h 21600"/>
              <a:gd name="T2" fmla="*/ 12319 w 21600"/>
              <a:gd name="T3" fmla="*/ 7234 h 21600"/>
              <a:gd name="T4" fmla="*/ 7234 w 21600"/>
              <a:gd name="T5" fmla="*/ 12319 h 21600"/>
              <a:gd name="T6" fmla="*/ 0 w 21600"/>
              <a:gd name="T7" fmla="*/ 16960 h 21600"/>
              <a:gd name="T8" fmla="*/ 7234 w 21600"/>
              <a:gd name="T9" fmla="*/ 21600 h 21600"/>
              <a:gd name="T10" fmla="*/ 12401 w 21600"/>
              <a:gd name="T11" fmla="*/ 17567 h 21600"/>
              <a:gd name="T12" fmla="*/ 17567 w 21600"/>
              <a:gd name="T13" fmla="*/ 12401 h 21600"/>
              <a:gd name="T14" fmla="*/ 21600 w 21600"/>
              <a:gd name="T15" fmla="*/ 7234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6960" y="0"/>
                </a:moveTo>
                <a:lnTo>
                  <a:pt x="12319" y="7234"/>
                </a:lnTo>
                <a:lnTo>
                  <a:pt x="16352" y="7234"/>
                </a:lnTo>
                <a:lnTo>
                  <a:pt x="16352" y="16352"/>
                </a:lnTo>
                <a:lnTo>
                  <a:pt x="7234" y="16352"/>
                </a:lnTo>
                <a:lnTo>
                  <a:pt x="7234" y="12319"/>
                </a:lnTo>
                <a:lnTo>
                  <a:pt x="0" y="16960"/>
                </a:lnTo>
                <a:lnTo>
                  <a:pt x="7234" y="21600"/>
                </a:lnTo>
                <a:lnTo>
                  <a:pt x="7234" y="17567"/>
                </a:lnTo>
                <a:lnTo>
                  <a:pt x="17567" y="17567"/>
                </a:lnTo>
                <a:lnTo>
                  <a:pt x="17567" y="7234"/>
                </a:lnTo>
                <a:lnTo>
                  <a:pt x="21600" y="7234"/>
                </a:lnTo>
                <a:close/>
              </a:path>
            </a:pathLst>
          </a:cu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500562" y="0"/>
            <a:ext cx="5072098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Консультационная поддержка:</a:t>
            </a:r>
          </a:p>
          <a:p>
            <a:endParaRPr lang="ru-RU" sz="2000" b="1" dirty="0" smtClean="0"/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заполнение тематического планирования;</a:t>
            </a:r>
          </a:p>
          <a:p>
            <a:pPr>
              <a:buFontTx/>
              <a:buChar char="-"/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- заполнение электронного журнала (выбор темы урока, выставление двойных оценок,  причина пропуска: (неуважительная, уважительная, освобождение, по болезни); </a:t>
            </a:r>
          </a:p>
          <a:p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создание двух уроков по одному предмету на одну и ту же дату);</a:t>
            </a:r>
          </a:p>
          <a:p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формирование отчетности учителя –предметника;</a:t>
            </a:r>
          </a:p>
          <a:p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dirty="0" smtClean="0"/>
              <a:t>Работа с вновь прибывшими педагогами.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 rot="5974568">
            <a:off x="1940210" y="3006944"/>
            <a:ext cx="762984" cy="201169"/>
          </a:xfrm>
          <a:custGeom>
            <a:avLst/>
            <a:gdLst>
              <a:gd name="G0" fmla="+- 12319 0 0"/>
              <a:gd name="G1" fmla="+- 17567 0 0"/>
              <a:gd name="G2" fmla="+- 7234 0 0"/>
              <a:gd name="G3" fmla="*/ 12319 1 2"/>
              <a:gd name="G4" fmla="+- G3 10800 0"/>
              <a:gd name="G5" fmla="+- 21600 12319 17567"/>
              <a:gd name="G6" fmla="+- 17567 7234 0"/>
              <a:gd name="G7" fmla="*/ G6 1 2"/>
              <a:gd name="G8" fmla="*/ 17567 2 1"/>
              <a:gd name="G9" fmla="+- G8 0 21600"/>
              <a:gd name="G10" fmla="+- G5 0 G4"/>
              <a:gd name="G11" fmla="+- 12319 0 G4"/>
              <a:gd name="G12" fmla="*/ G2 G10 G11"/>
              <a:gd name="T0" fmla="*/ 16960 w 21600"/>
              <a:gd name="T1" fmla="*/ 0 h 21600"/>
              <a:gd name="T2" fmla="*/ 12319 w 21600"/>
              <a:gd name="T3" fmla="*/ 7234 h 21600"/>
              <a:gd name="T4" fmla="*/ 7234 w 21600"/>
              <a:gd name="T5" fmla="*/ 12319 h 21600"/>
              <a:gd name="T6" fmla="*/ 0 w 21600"/>
              <a:gd name="T7" fmla="*/ 16960 h 21600"/>
              <a:gd name="T8" fmla="*/ 7234 w 21600"/>
              <a:gd name="T9" fmla="*/ 21600 h 21600"/>
              <a:gd name="T10" fmla="*/ 12401 w 21600"/>
              <a:gd name="T11" fmla="*/ 17567 h 21600"/>
              <a:gd name="T12" fmla="*/ 17567 w 21600"/>
              <a:gd name="T13" fmla="*/ 12401 h 21600"/>
              <a:gd name="T14" fmla="*/ 21600 w 21600"/>
              <a:gd name="T15" fmla="*/ 7234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6960" y="0"/>
                </a:moveTo>
                <a:lnTo>
                  <a:pt x="12319" y="7234"/>
                </a:lnTo>
                <a:lnTo>
                  <a:pt x="16352" y="7234"/>
                </a:lnTo>
                <a:lnTo>
                  <a:pt x="16352" y="16352"/>
                </a:lnTo>
                <a:lnTo>
                  <a:pt x="7234" y="16352"/>
                </a:lnTo>
                <a:lnTo>
                  <a:pt x="7234" y="12319"/>
                </a:lnTo>
                <a:lnTo>
                  <a:pt x="0" y="16960"/>
                </a:lnTo>
                <a:lnTo>
                  <a:pt x="7234" y="21600"/>
                </a:lnTo>
                <a:lnTo>
                  <a:pt x="7234" y="17567"/>
                </a:lnTo>
                <a:lnTo>
                  <a:pt x="17567" y="17567"/>
                </a:lnTo>
                <a:lnTo>
                  <a:pt x="17567" y="7234"/>
                </a:lnTo>
                <a:lnTo>
                  <a:pt x="21600" y="7234"/>
                </a:lnTo>
                <a:close/>
              </a:path>
            </a:pathLst>
          </a:cu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ownloads\fon-dlya-prezentacii-osen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-1019176"/>
            <a:ext cx="10487026" cy="7877176"/>
          </a:xfrm>
          <a:prstGeom prst="rect">
            <a:avLst/>
          </a:prstGeom>
          <a:noFill/>
        </p:spPr>
      </p:pic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-357222" y="1857364"/>
            <a:ext cx="2994033" cy="1015663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Ответственный за внесение информации в систему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1000100" y="0"/>
            <a:ext cx="2000264" cy="707886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Администрация школы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3143240" y="1857364"/>
            <a:ext cx="1785950" cy="1000132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Классный руководитель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2928926" y="3429000"/>
            <a:ext cx="2143108" cy="1000132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Родители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(законные представители)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 rot="16200000">
            <a:off x="2763030" y="2166136"/>
            <a:ext cx="150813" cy="533400"/>
          </a:xfrm>
          <a:prstGeom prst="upArrow">
            <a:avLst>
              <a:gd name="adj1" fmla="val 50000"/>
              <a:gd name="adj2" fmla="val 88421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2571736" y="2071678"/>
            <a:ext cx="533400" cy="71438"/>
          </a:xfrm>
          <a:prstGeom prst="rightArrow">
            <a:avLst>
              <a:gd name="adj1" fmla="val 50000"/>
              <a:gd name="adj2" fmla="val 147368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-214346" y="3357562"/>
            <a:ext cx="3000396" cy="1214446"/>
          </a:xfrm>
          <a:prstGeom prst="rect">
            <a:avLst/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Учителя-предметники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 rot="5974568">
            <a:off x="-215120" y="3160152"/>
            <a:ext cx="858835" cy="289759"/>
          </a:xfrm>
          <a:custGeom>
            <a:avLst/>
            <a:gdLst>
              <a:gd name="G0" fmla="+- 12319 0 0"/>
              <a:gd name="G1" fmla="+- 17567 0 0"/>
              <a:gd name="G2" fmla="+- 7234 0 0"/>
              <a:gd name="G3" fmla="*/ 12319 1 2"/>
              <a:gd name="G4" fmla="+- G3 10800 0"/>
              <a:gd name="G5" fmla="+- 21600 12319 17567"/>
              <a:gd name="G6" fmla="+- 17567 7234 0"/>
              <a:gd name="G7" fmla="*/ G6 1 2"/>
              <a:gd name="G8" fmla="*/ 17567 2 1"/>
              <a:gd name="G9" fmla="+- G8 0 21600"/>
              <a:gd name="G10" fmla="+- G5 0 G4"/>
              <a:gd name="G11" fmla="+- 12319 0 G4"/>
              <a:gd name="G12" fmla="*/ G2 G10 G11"/>
              <a:gd name="T0" fmla="*/ 16960 w 21600"/>
              <a:gd name="T1" fmla="*/ 0 h 21600"/>
              <a:gd name="T2" fmla="*/ 12319 w 21600"/>
              <a:gd name="T3" fmla="*/ 7234 h 21600"/>
              <a:gd name="T4" fmla="*/ 7234 w 21600"/>
              <a:gd name="T5" fmla="*/ 12319 h 21600"/>
              <a:gd name="T6" fmla="*/ 0 w 21600"/>
              <a:gd name="T7" fmla="*/ 16960 h 21600"/>
              <a:gd name="T8" fmla="*/ 7234 w 21600"/>
              <a:gd name="T9" fmla="*/ 21600 h 21600"/>
              <a:gd name="T10" fmla="*/ 12401 w 21600"/>
              <a:gd name="T11" fmla="*/ 17567 h 21600"/>
              <a:gd name="T12" fmla="*/ 17567 w 21600"/>
              <a:gd name="T13" fmla="*/ 12401 h 21600"/>
              <a:gd name="T14" fmla="*/ 21600 w 21600"/>
              <a:gd name="T15" fmla="*/ 7234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6960" y="0"/>
                </a:moveTo>
                <a:lnTo>
                  <a:pt x="12319" y="7234"/>
                </a:lnTo>
                <a:lnTo>
                  <a:pt x="16352" y="7234"/>
                </a:lnTo>
                <a:lnTo>
                  <a:pt x="16352" y="16352"/>
                </a:lnTo>
                <a:lnTo>
                  <a:pt x="7234" y="16352"/>
                </a:lnTo>
                <a:lnTo>
                  <a:pt x="7234" y="12319"/>
                </a:lnTo>
                <a:lnTo>
                  <a:pt x="0" y="16960"/>
                </a:lnTo>
                <a:lnTo>
                  <a:pt x="7234" y="21600"/>
                </a:lnTo>
                <a:lnTo>
                  <a:pt x="7234" y="17567"/>
                </a:lnTo>
                <a:lnTo>
                  <a:pt x="17567" y="17567"/>
                </a:lnTo>
                <a:lnTo>
                  <a:pt x="17567" y="7234"/>
                </a:lnTo>
                <a:lnTo>
                  <a:pt x="21600" y="7234"/>
                </a:lnTo>
                <a:close/>
              </a:path>
            </a:pathLst>
          </a:cu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-1143040" y="21429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 rot="9094022">
            <a:off x="737779" y="890360"/>
            <a:ext cx="1221685" cy="719560"/>
          </a:xfrm>
          <a:custGeom>
            <a:avLst/>
            <a:gdLst>
              <a:gd name="G0" fmla="+- 12319 0 0"/>
              <a:gd name="G1" fmla="+- 17567 0 0"/>
              <a:gd name="G2" fmla="+- 7234 0 0"/>
              <a:gd name="G3" fmla="*/ 12319 1 2"/>
              <a:gd name="G4" fmla="+- G3 10800 0"/>
              <a:gd name="G5" fmla="+- 21600 12319 17567"/>
              <a:gd name="G6" fmla="+- 17567 7234 0"/>
              <a:gd name="G7" fmla="*/ G6 1 2"/>
              <a:gd name="G8" fmla="*/ 17567 2 1"/>
              <a:gd name="G9" fmla="+- G8 0 21600"/>
              <a:gd name="G10" fmla="+- G5 0 G4"/>
              <a:gd name="G11" fmla="+- 12319 0 G4"/>
              <a:gd name="G12" fmla="*/ G2 G10 G11"/>
              <a:gd name="T0" fmla="*/ 16960 w 21600"/>
              <a:gd name="T1" fmla="*/ 0 h 21600"/>
              <a:gd name="T2" fmla="*/ 12319 w 21600"/>
              <a:gd name="T3" fmla="*/ 7234 h 21600"/>
              <a:gd name="T4" fmla="*/ 7234 w 21600"/>
              <a:gd name="T5" fmla="*/ 12319 h 21600"/>
              <a:gd name="T6" fmla="*/ 0 w 21600"/>
              <a:gd name="T7" fmla="*/ 16960 h 21600"/>
              <a:gd name="T8" fmla="*/ 7234 w 21600"/>
              <a:gd name="T9" fmla="*/ 21600 h 21600"/>
              <a:gd name="T10" fmla="*/ 12401 w 21600"/>
              <a:gd name="T11" fmla="*/ 17567 h 21600"/>
              <a:gd name="T12" fmla="*/ 17567 w 21600"/>
              <a:gd name="T13" fmla="*/ 12401 h 21600"/>
              <a:gd name="T14" fmla="*/ 21600 w 21600"/>
              <a:gd name="T15" fmla="*/ 7234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6960" y="0"/>
                </a:moveTo>
                <a:lnTo>
                  <a:pt x="12319" y="7234"/>
                </a:lnTo>
                <a:lnTo>
                  <a:pt x="16352" y="7234"/>
                </a:lnTo>
                <a:lnTo>
                  <a:pt x="16352" y="16352"/>
                </a:lnTo>
                <a:lnTo>
                  <a:pt x="7234" y="16352"/>
                </a:lnTo>
                <a:lnTo>
                  <a:pt x="7234" y="12319"/>
                </a:lnTo>
                <a:lnTo>
                  <a:pt x="0" y="16960"/>
                </a:lnTo>
                <a:lnTo>
                  <a:pt x="7234" y="21600"/>
                </a:lnTo>
                <a:lnTo>
                  <a:pt x="7234" y="17567"/>
                </a:lnTo>
                <a:lnTo>
                  <a:pt x="17567" y="17567"/>
                </a:lnTo>
                <a:lnTo>
                  <a:pt x="17567" y="7234"/>
                </a:lnTo>
                <a:lnTo>
                  <a:pt x="21600" y="7234"/>
                </a:lnTo>
                <a:close/>
              </a:path>
            </a:pathLst>
          </a:cu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3"/>
          <p:cNvSpPr>
            <a:spLocks noChangeArrowheads="1"/>
          </p:cNvSpPr>
          <p:nvPr/>
        </p:nvSpPr>
        <p:spPr bwMode="auto">
          <a:xfrm rot="5974568">
            <a:off x="3385940" y="3046777"/>
            <a:ext cx="657609" cy="323741"/>
          </a:xfrm>
          <a:custGeom>
            <a:avLst/>
            <a:gdLst>
              <a:gd name="G0" fmla="+- 12319 0 0"/>
              <a:gd name="G1" fmla="+- 17567 0 0"/>
              <a:gd name="G2" fmla="+- 7234 0 0"/>
              <a:gd name="G3" fmla="*/ 12319 1 2"/>
              <a:gd name="G4" fmla="+- G3 10800 0"/>
              <a:gd name="G5" fmla="+- 21600 12319 17567"/>
              <a:gd name="G6" fmla="+- 17567 7234 0"/>
              <a:gd name="G7" fmla="*/ G6 1 2"/>
              <a:gd name="G8" fmla="*/ 17567 2 1"/>
              <a:gd name="G9" fmla="+- G8 0 21600"/>
              <a:gd name="G10" fmla="+- G5 0 G4"/>
              <a:gd name="G11" fmla="+- 12319 0 G4"/>
              <a:gd name="G12" fmla="*/ G2 G10 G11"/>
              <a:gd name="T0" fmla="*/ 16960 w 21600"/>
              <a:gd name="T1" fmla="*/ 0 h 21600"/>
              <a:gd name="T2" fmla="*/ 12319 w 21600"/>
              <a:gd name="T3" fmla="*/ 7234 h 21600"/>
              <a:gd name="T4" fmla="*/ 7234 w 21600"/>
              <a:gd name="T5" fmla="*/ 12319 h 21600"/>
              <a:gd name="T6" fmla="*/ 0 w 21600"/>
              <a:gd name="T7" fmla="*/ 16960 h 21600"/>
              <a:gd name="T8" fmla="*/ 7234 w 21600"/>
              <a:gd name="T9" fmla="*/ 21600 h 21600"/>
              <a:gd name="T10" fmla="*/ 12401 w 21600"/>
              <a:gd name="T11" fmla="*/ 17567 h 21600"/>
              <a:gd name="T12" fmla="*/ 17567 w 21600"/>
              <a:gd name="T13" fmla="*/ 12401 h 21600"/>
              <a:gd name="T14" fmla="*/ 21600 w 21600"/>
              <a:gd name="T15" fmla="*/ 7234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G12 w 21600"/>
              <a:gd name="T25" fmla="*/ G5 h 21600"/>
              <a:gd name="T26" fmla="*/ G1 w 21600"/>
              <a:gd name="T27" fmla="*/ G1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6960" y="0"/>
                </a:moveTo>
                <a:lnTo>
                  <a:pt x="12319" y="7234"/>
                </a:lnTo>
                <a:lnTo>
                  <a:pt x="16352" y="7234"/>
                </a:lnTo>
                <a:lnTo>
                  <a:pt x="16352" y="16352"/>
                </a:lnTo>
                <a:lnTo>
                  <a:pt x="7234" y="16352"/>
                </a:lnTo>
                <a:lnTo>
                  <a:pt x="7234" y="12319"/>
                </a:lnTo>
                <a:lnTo>
                  <a:pt x="0" y="16960"/>
                </a:lnTo>
                <a:lnTo>
                  <a:pt x="7234" y="21600"/>
                </a:lnTo>
                <a:lnTo>
                  <a:pt x="7234" y="17567"/>
                </a:lnTo>
                <a:lnTo>
                  <a:pt x="17567" y="17567"/>
                </a:lnTo>
                <a:lnTo>
                  <a:pt x="17567" y="7234"/>
                </a:lnTo>
                <a:lnTo>
                  <a:pt x="21600" y="7234"/>
                </a:lnTo>
                <a:close/>
              </a:path>
            </a:pathLst>
          </a:cu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929190" y="0"/>
            <a:ext cx="49292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Общешкольные, классные родительские собрания, индивидуальные встречи: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 -преимущества электронного дневника, табеля успеваемости, расписания уроков и звонков, учебного плана в сравнении с бумажным вариантом</a:t>
            </a:r>
            <a:r>
              <a:rPr lang="ru-RU" sz="2400" dirty="0" smtClean="0">
                <a:solidFill>
                  <a:srgbClr val="C00000"/>
                </a:solidFill>
              </a:rPr>
              <a:t>;</a:t>
            </a:r>
          </a:p>
          <a:p>
            <a:pPr algn="ctr"/>
            <a:endParaRPr lang="ru-RU" sz="2400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-регистрация на портале  «</a:t>
            </a:r>
            <a:r>
              <a:rPr lang="ru-RU" sz="2400" b="1" dirty="0" err="1" smtClean="0">
                <a:solidFill>
                  <a:srgbClr val="C00000"/>
                </a:solidFill>
              </a:rPr>
              <a:t>Госуслуги</a:t>
            </a:r>
            <a:r>
              <a:rPr lang="ru-RU" sz="2400" b="1" dirty="0" smtClean="0">
                <a:solidFill>
                  <a:srgbClr val="C00000"/>
                </a:solidFill>
              </a:rPr>
              <a:t>»;</a:t>
            </a:r>
          </a:p>
          <a:p>
            <a:pPr algn="ctr"/>
            <a:endParaRPr lang="ru-RU" sz="2400" dirty="0" smtClean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-оформление согласий на обработку персональных данных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дминистратор\Downloads\fon-dlya-prezentacii-osen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28926" y="642918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Формирование отчетности  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2470147" cy="274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285860"/>
            <a:ext cx="3735601" cy="21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истратор\Downloads\fon-dlya-prezentacii-osen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85828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488" y="285728"/>
            <a:ext cx="57864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Материально-техническое обеспечение школы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для заполнения электронного журнала/дневника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85794"/>
            <a:ext cx="2786082" cy="215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143372" y="2500306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 descr="C:\Users\Администратор\AppData\Local\Microsoft\Windows\Temporary Internet Files\Content.Word\IMG_20200916_16065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285992"/>
            <a:ext cx="585791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73A178E-6DC7-4D4E-9EC5-7065FA1558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/>
          <a:stretch/>
        </p:blipFill>
        <p:spPr>
          <a:xfrm>
            <a:off x="285720" y="3786190"/>
            <a:ext cx="2200370" cy="1827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ff6/0000ac35-ebff137a/img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278</Words>
  <Application>Microsoft Office PowerPoint</Application>
  <PresentationFormat>Экран (4:3)</PresentationFormat>
  <Paragraphs>80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Rykov</cp:lastModifiedBy>
  <cp:revision>37</cp:revision>
  <dcterms:created xsi:type="dcterms:W3CDTF">2020-09-16T05:39:45Z</dcterms:created>
  <dcterms:modified xsi:type="dcterms:W3CDTF">2020-09-18T10:03:40Z</dcterms:modified>
</cp:coreProperties>
</file>