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4" r:id="rId4"/>
    <p:sldId id="260" r:id="rId5"/>
    <p:sldId id="266" r:id="rId6"/>
    <p:sldId id="270" r:id="rId7"/>
    <p:sldId id="271" r:id="rId8"/>
    <p:sldId id="268" r:id="rId9"/>
    <p:sldId id="262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630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163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633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552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659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784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9516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134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908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269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187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EC341-9037-417B-A636-B702A9C87E1B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0BBE0-326D-4B8E-A92C-D2527AF9E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975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hdphoto" Target="../media/hdphoto1.wdp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8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 rot="10800000" flipV="1">
            <a:off x="467544" y="1988840"/>
            <a:ext cx="8208912" cy="1872208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Cambria" panose="02040503050406030204" pitchFamily="18" charset="0"/>
              </a:rPr>
              <a:t>Организационно-методическая поддержка ведения электронных журналов/дневников успеваемости и информационного ресурса «Единая платформа сайтов образовательных организаций»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20480" y="418392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i="1" dirty="0" smtClean="0">
                <a:solidFill>
                  <a:srgbClr val="0070C0"/>
                </a:solidFill>
                <a:latin typeface="+mj-lt"/>
                <a:ea typeface="Cambria Math" panose="02040503050406030204" pitchFamily="18" charset="0"/>
              </a:rPr>
              <a:t>А. И. Карлов,</a:t>
            </a:r>
            <a:br>
              <a:rPr lang="ru-RU" b="1" i="1" dirty="0" smtClean="0">
                <a:solidFill>
                  <a:srgbClr val="0070C0"/>
                </a:solidFill>
                <a:latin typeface="+mj-lt"/>
                <a:ea typeface="Cambria Math" panose="02040503050406030204" pitchFamily="18" charset="0"/>
              </a:rPr>
            </a:br>
            <a:r>
              <a:rPr lang="ru-RU" i="1" dirty="0">
                <a:solidFill>
                  <a:srgbClr val="0070C0"/>
                </a:solidFill>
                <a:latin typeface="+mj-lt"/>
              </a:rPr>
              <a:t>директор бюджетного учреждения Орловской области «Региональный центр оценки качества образования»</a:t>
            </a:r>
            <a:r>
              <a:rPr lang="ru-RU" b="1" i="1" dirty="0" smtClean="0">
                <a:solidFill>
                  <a:srgbClr val="0070C0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endParaRPr lang="ru-RU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050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1794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1655676" y="1684799"/>
            <a:ext cx="0" cy="301682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475656" y="1484784"/>
            <a:ext cx="360040" cy="36004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76049" y="319842"/>
            <a:ext cx="7279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Impact" panose="020B0806030902050204" pitchFamily="34" charset="0"/>
              </a:rPr>
              <a:t>Развитие цифровой образовательной среды</a:t>
            </a:r>
            <a:endParaRPr lang="ru-RU" sz="28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2339752" y="2732147"/>
            <a:ext cx="4809882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2399144" y="4388331"/>
            <a:ext cx="4809882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093082" y="1488016"/>
            <a:ext cx="41873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  <a:latin typeface="Impact" panose="020B0806030902050204" pitchFamily="34" charset="0"/>
              </a:rPr>
              <a:t>Ведение электронных дневников/журналов</a:t>
            </a:r>
            <a:endParaRPr lang="ru-RU" sz="16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03667" y="2876163"/>
            <a:ext cx="5400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  <a:latin typeface="Impact" panose="020B0806030902050204" pitchFamily="34" charset="0"/>
              </a:rPr>
              <a:t>Единая платформа сайтов образовательных организаций</a:t>
            </a:r>
            <a:endParaRPr lang="ru-RU" sz="16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12296" y="4532347"/>
            <a:ext cx="5900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  <a:latin typeface="Impact" panose="020B0806030902050204" pitchFamily="34" charset="0"/>
              </a:rPr>
              <a:t>Компьютерная форма проведения экзаменов  и </a:t>
            </a:r>
            <a:r>
              <a:rPr lang="ru-RU" sz="16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Impact" panose="020B0806030902050204" pitchFamily="34" charset="0"/>
              </a:rPr>
              <a:t>исследований</a:t>
            </a:r>
            <a:endParaRPr lang="ru-RU" sz="16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12296" y="1757134"/>
            <a:ext cx="5873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Лучший способ решения каждодневных задач, связанных с учебным процессом для школ, родителей и учеников</a:t>
            </a:r>
            <a:r>
              <a:rPr lang="en-US" sz="1600" b="1" i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1600" b="1" i="1" dirty="0">
                <a:latin typeface="Cambria" panose="02040503050406030204" pitchFamily="18" charset="0"/>
              </a:rPr>
              <a:t>http://</a:t>
            </a:r>
            <a:r>
              <a:rPr lang="ru-RU" sz="1600" b="1" i="1" dirty="0" smtClean="0">
                <a:latin typeface="Cambria" panose="02040503050406030204" pitchFamily="18" charset="0"/>
              </a:rPr>
              <a:t>школа-</a:t>
            </a:r>
            <a:r>
              <a:rPr lang="ru-RU" sz="1600" b="1" i="1" dirty="0" err="1" smtClean="0">
                <a:latin typeface="Cambria" panose="02040503050406030204" pitchFamily="18" charset="0"/>
              </a:rPr>
              <a:t>всем.рф</a:t>
            </a:r>
            <a:endParaRPr lang="ru-RU" sz="1600" b="1" i="1" dirty="0">
              <a:latin typeface="Cambria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23728" y="3167097"/>
            <a:ext cx="61745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Общий принцип построения, межведомственного взаимодействия и информационной методической поддержки </a:t>
            </a:r>
            <a:b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sz="1600" b="1" i="1" dirty="0" smtClean="0">
                <a:latin typeface="Cambria" panose="02040503050406030204" pitchFamily="18" charset="0"/>
              </a:rPr>
              <a:t>http://</a:t>
            </a:r>
            <a:r>
              <a:rPr lang="en-US" sz="1600" b="1" i="1" dirty="0" smtClean="0">
                <a:latin typeface="Cambria" panose="02040503050406030204" pitchFamily="18" charset="0"/>
              </a:rPr>
              <a:t>obr57.ru</a:t>
            </a:r>
            <a:endParaRPr lang="ru-RU" sz="160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141874" y="4793084"/>
            <a:ext cx="61745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Новый способ проведения экзаменов и исследований:</a:t>
            </a:r>
          </a:p>
          <a:p>
            <a: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Проведение ВПР по иностранным языкам в 7 классе</a:t>
            </a:r>
            <a:r>
              <a:rPr lang="en-US" sz="1600" b="1" i="1" dirty="0">
                <a:solidFill>
                  <a:srgbClr val="002060"/>
                </a:solidFill>
                <a:latin typeface="Cambria" panose="02040503050406030204" pitchFamily="18" charset="0"/>
              </a:rPr>
              <a:t>;</a:t>
            </a:r>
            <a:r>
              <a:rPr lang="en-US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/>
            </a:r>
            <a:br>
              <a:rPr lang="en-US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Демонстрационная версия ПО для экзамена по Информатике и ИКТ в компьютерной форме </a:t>
            </a:r>
            <a:r>
              <a:rPr lang="ru-RU" sz="1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</a:rPr>
              <a:t>http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</a:rPr>
              <a:t>://</a:t>
            </a:r>
            <a:r>
              <a:rPr lang="ru-RU" sz="1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</a:rPr>
              <a:t>kege.rustest.ru</a:t>
            </a:r>
            <a:r>
              <a:rPr lang="ru-RU" sz="1600" b="1" i="1" dirty="0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ru-RU" sz="1600" b="1" i="1" dirty="0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PISA – </a:t>
            </a:r>
            <a:r>
              <a:rPr lang="ru-RU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Международное Исследование Качества  Образования</a:t>
            </a:r>
            <a:r>
              <a:rPr lang="ru-RU" sz="1600" b="1" i="1" dirty="0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ru-RU" sz="1600" b="1" i="1" dirty="0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b="1" i="1" dirty="0">
                <a:latin typeface="Cambria" panose="02040503050406030204" pitchFamily="18" charset="0"/>
              </a:rPr>
              <a:t>https://fioco.ru</a:t>
            </a:r>
            <a:r>
              <a:rPr lang="en-US" sz="1600" b="1" i="1" dirty="0" smtClean="0">
                <a:latin typeface="Cambria" panose="02040503050406030204" pitchFamily="18" charset="0"/>
              </a:rPr>
              <a:t>/</a:t>
            </a:r>
            <a:r>
              <a:rPr lang="ru-RU" sz="1600" b="1" i="1" dirty="0" smtClean="0">
                <a:latin typeface="Cambria" panose="02040503050406030204" pitchFamily="18" charset="0"/>
              </a:rPr>
              <a:t/>
            </a:r>
            <a:br>
              <a:rPr lang="ru-RU" sz="1600" b="1" i="1" dirty="0" smtClean="0">
                <a:latin typeface="Cambria" panose="02040503050406030204" pitchFamily="18" charset="0"/>
              </a:rPr>
            </a:br>
            <a:r>
              <a:rPr lang="ru-RU" sz="1600" b="1" i="1" dirty="0" smtClean="0">
                <a:latin typeface="Cambria" panose="02040503050406030204" pitchFamily="18" charset="0"/>
              </a:rPr>
              <a:t/>
            </a:r>
            <a:br>
              <a:rPr lang="ru-RU" sz="1600" b="1" i="1" dirty="0" smtClean="0">
                <a:latin typeface="Cambria" panose="02040503050406030204" pitchFamily="18" charset="0"/>
              </a:rPr>
            </a:br>
            <a:endParaRPr lang="ru-RU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475656" y="2876163"/>
            <a:ext cx="360040" cy="36004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475656" y="4460339"/>
            <a:ext cx="360040" cy="36004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67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233" y="3334790"/>
            <a:ext cx="1130036" cy="113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64779"/>
            <a:ext cx="1429720" cy="1053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вал 7"/>
          <p:cNvSpPr/>
          <p:nvPr/>
        </p:nvSpPr>
        <p:spPr>
          <a:xfrm>
            <a:off x="6470101" y="3176649"/>
            <a:ext cx="1512168" cy="15121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476" y="1421605"/>
            <a:ext cx="1388438" cy="79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627" y="3364779"/>
            <a:ext cx="1425402" cy="886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274" y="1241610"/>
            <a:ext cx="350138" cy="108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857" y="1241610"/>
            <a:ext cx="461242" cy="109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вал 5"/>
          <p:cNvSpPr/>
          <p:nvPr/>
        </p:nvSpPr>
        <p:spPr>
          <a:xfrm>
            <a:off x="4150916" y="3176453"/>
            <a:ext cx="1512168" cy="15121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292773" y="1063604"/>
            <a:ext cx="1512168" cy="15121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40701" y="5474009"/>
            <a:ext cx="6984776" cy="10081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Организация методической поддержки всех участников образовательного процесса</a:t>
            </a:r>
            <a:endParaRPr lang="ru-RU" sz="2000" b="1" i="1" dirty="0">
              <a:solidFill>
                <a:srgbClr val="002060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 rot="17254164">
            <a:off x="1604224" y="5782862"/>
            <a:ext cx="360040" cy="310379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784244" y="3137031"/>
            <a:ext cx="1512168" cy="15121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2909611" y="1063604"/>
            <a:ext cx="1512168" cy="15121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866250" y="139288"/>
            <a:ext cx="5716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Impact" panose="020B0806030902050204" pitchFamily="34" charset="0"/>
              </a:rPr>
              <a:t>Категории пользователей</a:t>
            </a:r>
            <a:endParaRPr lang="ru-RU" sz="28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3808" y="2564904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Обучающиеся</a:t>
            </a:r>
            <a:endParaRPr lang="ru-RU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97910" y="2590600"/>
            <a:ext cx="1295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  <a:latin typeface="Cambria" panose="02040503050406030204" pitchFamily="18" charset="0"/>
              </a:rPr>
              <a:t>Р</a:t>
            </a:r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одители</a:t>
            </a:r>
            <a:endParaRPr lang="ru-RU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46060" y="4663066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  <a:latin typeface="Cambria" panose="02040503050406030204" pitchFamily="18" charset="0"/>
              </a:rPr>
              <a:t>У</a:t>
            </a:r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чителя</a:t>
            </a:r>
            <a:endParaRPr lang="ru-RU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68049" y="4653136"/>
            <a:ext cx="2062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Администрация </a:t>
            </a:r>
            <a:b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школы</a:t>
            </a:r>
            <a:endParaRPr lang="ru-RU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37870" y="4653136"/>
            <a:ext cx="1604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Управление</a:t>
            </a:r>
            <a:b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образования</a:t>
            </a:r>
            <a:endParaRPr lang="ru-RU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3084" name="Picture 12" descr="https://img2.freepng.ru/20180626/bzq/kisspng-computer-icons-royalty-free-clip-art-5b31bf10825849.3575592115299868325339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="" xmlns:a14="http://schemas.microsoft.com/office/drawing/2010/main">
                  <a14:imgLayer r:embed="rId10">
                    <a14:imgEffect>
                      <a14:backgroundRemoval t="1875" b="93875" l="10000" r="90000">
                        <a14:foregroundMark x1="49222" y1="28500" x2="53778" y2="36000"/>
                        <a14:foregroundMark x1="66222" y1="27375" x2="68889" y2="35625"/>
                        <a14:foregroundMark x1="56111" y1="8250" x2="65111" y2="5250"/>
                        <a14:foregroundMark x1="65111" y1="1875" x2="63556" y2="1875"/>
                        <a14:foregroundMark x1="54222" y1="64625" x2="68111" y2="77500"/>
                        <a14:foregroundMark x1="63556" y1="54500" x2="65889" y2="76875"/>
                        <a14:foregroundMark x1="60889" y1="52375" x2="56111" y2="80500"/>
                        <a14:foregroundMark x1="55889" y1="55750" x2="55889" y2="68875"/>
                        <a14:foregroundMark x1="24000" y1="62500" x2="28000" y2="69750"/>
                        <a14:foregroundMark x1="79444" y1="93625" x2="45556" y2="938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69550" y="4898006"/>
            <a:ext cx="2235800" cy="19873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245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257" y="1449719"/>
            <a:ext cx="878060" cy="838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94" y="2749876"/>
            <a:ext cx="850146" cy="929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Похожее изображени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550" y="4797152"/>
            <a:ext cx="2281796" cy="2281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62" y="4159922"/>
            <a:ext cx="980794" cy="966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660" y="4294120"/>
            <a:ext cx="1040588" cy="77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22" y="1266342"/>
            <a:ext cx="1198196" cy="91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62" y="2838244"/>
            <a:ext cx="962256" cy="962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вал 5"/>
          <p:cNvSpPr/>
          <p:nvPr/>
        </p:nvSpPr>
        <p:spPr>
          <a:xfrm>
            <a:off x="496796" y="4071672"/>
            <a:ext cx="1186122" cy="1186122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900121" y="4127437"/>
            <a:ext cx="1129668" cy="11296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909256" y="2767385"/>
            <a:ext cx="1124668" cy="1124668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5445224"/>
            <a:ext cx="6984776" cy="10081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Impact" panose="020B0806030902050204" pitchFamily="34" charset="0"/>
              </a:rPr>
              <a:t>Горячая линия технической и организационно-методической поддержки: (4862) 43-25-96, 73-17-79 (доб. 127, 131, 134, 137</a:t>
            </a:r>
            <a:r>
              <a:rPr lang="ru-RU" sz="2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)</a:t>
            </a:r>
            <a:endParaRPr lang="ru-RU" sz="2000" dirty="0">
              <a:solidFill>
                <a:srgbClr val="00206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 rot="4472726">
            <a:off x="7205079" y="5805304"/>
            <a:ext cx="360040" cy="310379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907704" y="4341567"/>
            <a:ext cx="2228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Консультационные группы </a:t>
            </a:r>
            <a:r>
              <a:rPr lang="en-US" dirty="0" err="1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WhatsApp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70241" y="3006553"/>
            <a:ext cx="2578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Горячая линия поддержки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70240" y="4230606"/>
            <a:ext cx="2794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Проведение обучающих семинаров, </a:t>
            </a:r>
            <a:r>
              <a:rPr lang="ru-RU" dirty="0" err="1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вебинаров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, практикумов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477161" y="1134361"/>
            <a:ext cx="1204902" cy="1204902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907704" y="1268760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Прием обращений по 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E-MAIL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 </a:t>
            </a:r>
          </a:p>
          <a:p>
            <a:r>
              <a:rPr lang="en-US" i="1" dirty="0" smtClean="0">
                <a:solidFill>
                  <a:srgbClr val="0070C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svobo</a:t>
            </a:r>
            <a:r>
              <a:rPr lang="en-US" i="1" dirty="0">
                <a:solidFill>
                  <a:srgbClr val="0070C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US" i="1" dirty="0" smtClean="0">
                <a:solidFill>
                  <a:srgbClr val="0070C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sky@orcoko.ru</a:t>
            </a:r>
            <a:endParaRPr lang="ru-RU" i="1" dirty="0">
              <a:solidFill>
                <a:srgbClr val="0070C0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483996" y="2636912"/>
            <a:ext cx="1198922" cy="1198922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988596" y="2852936"/>
            <a:ext cx="17913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Разработка методических пособий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pic>
        <p:nvPicPr>
          <p:cNvPr id="37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Овал 37"/>
          <p:cNvSpPr/>
          <p:nvPr/>
        </p:nvSpPr>
        <p:spPr>
          <a:xfrm>
            <a:off x="4872836" y="1266342"/>
            <a:ext cx="1204902" cy="1204902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427984" y="1268760"/>
            <a:ext cx="0" cy="3991567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170240" y="1412776"/>
            <a:ext cx="2578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Рубрика новостей на официальном сайте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ОРЦОКО 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9592" y="226693"/>
            <a:ext cx="7056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Impact" panose="020B0806030902050204" pitchFamily="34" charset="0"/>
              </a:rPr>
              <a:t>Организационно-методическая поддержка</a:t>
            </a:r>
            <a:endParaRPr lang="ru-RU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524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Прямая соединительная линия 77"/>
          <p:cNvCxnSpPr/>
          <p:nvPr/>
        </p:nvCxnSpPr>
        <p:spPr>
          <a:xfrm>
            <a:off x="3285381" y="3986687"/>
            <a:ext cx="0" cy="186291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39552" y="3905154"/>
            <a:ext cx="1656184" cy="1440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3905387"/>
            <a:ext cx="1656184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838600" y="3905387"/>
            <a:ext cx="1656184" cy="1440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499224" y="3905387"/>
            <a:ext cx="1656184" cy="1440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55408" y="3905387"/>
            <a:ext cx="1656184" cy="14401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52933" y="1909012"/>
            <a:ext cx="0" cy="202404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683568" y="3905387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284251" y="2114479"/>
            <a:ext cx="0" cy="186291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212243" y="3905387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724128" y="2762551"/>
            <a:ext cx="0" cy="121484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5652120" y="3905387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985779"/>
            <a:ext cx="0" cy="12157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4067944" y="3913771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1115616" y="3977395"/>
            <a:ext cx="0" cy="18815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1043608" y="3905387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62458" y="1782108"/>
            <a:ext cx="136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14 сентября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5576" y="2042471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Каждый муниципалитет подает список из 2-х школ для участия в группе обучения и эксплуатации. Город Орел подает 5 школ.</a:t>
            </a:r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/>
            </a:r>
            <a:b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en-US" sz="16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svobodsky@orcoko.ru</a:t>
            </a:r>
            <a:endParaRPr lang="ru-RU" sz="1600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12880" y="4058695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16 сентября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75856" y="2042471"/>
            <a:ext cx="136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21 сентября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39951" y="4274133"/>
            <a:ext cx="715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22.09</a:t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25.09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3528" y="226693"/>
            <a:ext cx="82720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Impact" panose="020B0806030902050204" pitchFamily="34" charset="0"/>
              </a:rPr>
              <a:t>График обучения работе в информационном ресурсе «Единая платформа сайтов образовательных организаций» </a:t>
            </a:r>
            <a:endParaRPr lang="ru-RU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9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1115616" y="4346727"/>
            <a:ext cx="2160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Предоставляются регистрационные данные  в МОУО.</a:t>
            </a:r>
            <a:b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Проводится установочный </a:t>
            </a:r>
            <a:r>
              <a:rPr lang="ru-RU" sz="1600" i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вебинар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93131" y="2288692"/>
            <a:ext cx="22869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Ввебинар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по вопросам, возникшим в период эксплуатации системы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1115616" y="6012904"/>
            <a:ext cx="216024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273410" y="5868888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115615" y="5868888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547664" y="5958946"/>
            <a:ext cx="1229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Пилотная</a:t>
            </a:r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группа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4139952" y="5570863"/>
            <a:ext cx="648072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789745" y="541846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139951" y="541846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4788024" y="3986687"/>
            <a:ext cx="0" cy="12157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4716016" y="3914679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4070590" y="5498855"/>
            <a:ext cx="10054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I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группа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444208" y="2762551"/>
            <a:ext cx="0" cy="122413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6372200" y="3901905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5728949" y="2776065"/>
            <a:ext cx="715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8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.09</a:t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01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10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5724128" y="2330503"/>
            <a:ext cx="720081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444208" y="234000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5724127" y="234000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652121" y="2042471"/>
            <a:ext cx="10081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II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группа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V="1">
            <a:off x="6901780" y="3985779"/>
            <a:ext cx="0" cy="12157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6829772" y="3913771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V="1">
            <a:off x="7549852" y="3986687"/>
            <a:ext cx="0" cy="12157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Овал 62"/>
          <p:cNvSpPr/>
          <p:nvPr/>
        </p:nvSpPr>
        <p:spPr>
          <a:xfrm>
            <a:off x="7477844" y="3914679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7956376" y="2762551"/>
            <a:ext cx="0" cy="121484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7884368" y="3905387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8676456" y="2762551"/>
            <a:ext cx="0" cy="122413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Овал 66"/>
          <p:cNvSpPr/>
          <p:nvPr/>
        </p:nvSpPr>
        <p:spPr>
          <a:xfrm>
            <a:off x="8604448" y="3901905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H="1">
            <a:off x="7956375" y="2340003"/>
            <a:ext cx="720081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8676455" y="234950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7956374" y="234950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812359" y="2042471"/>
            <a:ext cx="1080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IV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группа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flipH="1">
            <a:off x="6908442" y="5570863"/>
            <a:ext cx="648072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7558235" y="541846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6908441" y="5418463"/>
            <a:ext cx="1" cy="152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732240" y="5498855"/>
            <a:ext cx="1099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III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группа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15405" y="4243608"/>
            <a:ext cx="6880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0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6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10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0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9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10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990845" y="2776065"/>
            <a:ext cx="6511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12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10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15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10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455846" y="6251333"/>
            <a:ext cx="5148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Время начала всех </a:t>
            </a:r>
            <a:r>
              <a:rPr lang="ru-RU" b="1" i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вебинаров</a:t>
            </a:r>
            <a:r>
              <a:rPr lang="ru-RU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в 14.00 час.</a:t>
            </a:r>
            <a:endParaRPr lang="ru-RU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082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6535065"/>
              </p:ext>
            </p:extLst>
          </p:nvPr>
        </p:nvGraphicFramePr>
        <p:xfrm>
          <a:off x="457200" y="1844824"/>
          <a:ext cx="8229599" cy="376221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74576"/>
                <a:gridCol w="2116816"/>
                <a:gridCol w="1853799"/>
                <a:gridCol w="2484408"/>
              </a:tblGrid>
              <a:tr h="199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I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группа</a:t>
                      </a:r>
                      <a:endParaRPr lang="en-US" sz="1600" b="1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II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группа</a:t>
                      </a:r>
                      <a:endParaRPr lang="en-US" sz="1600" b="1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III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группа</a:t>
                      </a:r>
                      <a:endParaRPr lang="en-US" sz="1600" b="1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IV</a:t>
                      </a:r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группа</a:t>
                      </a:r>
                      <a:endParaRPr lang="en-US" sz="1600" b="1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22.09.2020</a:t>
                      </a:r>
                      <a:r>
                        <a:rPr lang="ru-RU" sz="1600" i="1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г.</a:t>
                      </a: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25.09.2020 г.</a:t>
                      </a:r>
                      <a:endParaRPr lang="ru-RU" sz="1600" b="0" i="1" u="none" strike="noStrike" dirty="0" smtClean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28.09.2020</a:t>
                      </a:r>
                      <a:r>
                        <a:rPr lang="ru-RU" sz="1600" i="1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г.</a:t>
                      </a: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01.10.2020 г.</a:t>
                      </a:r>
                      <a:endParaRPr lang="ru-RU" sz="1600" b="0" i="1" u="none" strike="noStrike" dirty="0" smtClean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06.10.2020 г.  09.10.2020 г.</a:t>
                      </a:r>
                      <a:endParaRPr lang="ru-RU" sz="1600" b="0" i="1" u="none" strike="noStrike" dirty="0" smtClean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12.10.2020 г.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15.10.2020 г.</a:t>
                      </a:r>
                      <a:endParaRPr lang="ru-RU" sz="1600" b="0" i="1" u="none" strike="noStrike" dirty="0" smtClean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город Орёл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город Мценск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город Ливны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Колпнянский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Орловский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Мценский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Ливенский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Свердловский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Должанский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Болховский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Верховский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Кромской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Корсаковский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Знаменский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Глазуновский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Малоархангельский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Краснозоренский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Урицкий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Дмитровский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Новодеревеньковский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Сосковский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Залегощенский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Новосильский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Хотынецкий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Покровский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71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Троснянский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922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i="1" u="none" strike="noStrike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Шаблыкинский</a:t>
                      </a:r>
                      <a:r>
                        <a:rPr lang="ru-RU" sz="1600" i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10" marR="9510" marT="951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226693"/>
            <a:ext cx="82720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Impact" panose="020B0806030902050204" pitchFamily="34" charset="0"/>
              </a:rPr>
              <a:t>Формирование групп на обучение работе в информационном ресурсе «Единая платформа сайтов образовательных организаций» </a:t>
            </a:r>
            <a:endParaRPr lang="ru-RU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6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Похожее изображени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01208"/>
            <a:ext cx="1849748" cy="184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323528" y="5805264"/>
            <a:ext cx="6984776" cy="10081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Impact" panose="020B0806030902050204" pitchFamily="34" charset="0"/>
              </a:rPr>
              <a:t>Горячая линия технической и организационно-методической поддержки</a:t>
            </a:r>
            <a:r>
              <a:rPr lang="ru-RU" sz="2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:</a:t>
            </a:r>
            <a:r>
              <a:rPr lang="en-US" sz="2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 8-953-476-31-06</a:t>
            </a:r>
            <a:br>
              <a:rPr lang="en-US" sz="2000" dirty="0" smtClean="0">
                <a:solidFill>
                  <a:srgbClr val="002060"/>
                </a:solidFill>
                <a:latin typeface="Impact" panose="020B0806030902050204" pitchFamily="34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e-mail: svobodsky@orcoko.ru</a:t>
            </a:r>
            <a:endParaRPr lang="ru-RU" sz="2000" dirty="0">
              <a:solidFill>
                <a:srgbClr val="00206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 rot="4472726">
            <a:off x="7205079" y="6165344"/>
            <a:ext cx="360040" cy="310379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515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2368" y="160021"/>
            <a:ext cx="6061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Всероссийские проверочные работы</a:t>
            </a:r>
            <a:endParaRPr lang="ru-RU" sz="2800" dirty="0">
              <a:solidFill>
                <a:srgbClr val="0070C0"/>
              </a:solidFill>
              <a:latin typeface="Impact" panose="020B0806030902050204" pitchFamily="34" charset="0"/>
              <a:ea typeface="Cambria Math" panose="02040503050406030204" pitchFamily="18" charset="0"/>
            </a:endParaRPr>
          </a:p>
        </p:txBody>
      </p:sp>
      <p:pic>
        <p:nvPicPr>
          <p:cNvPr id="5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>
            <a:endCxn id="22" idx="0"/>
          </p:cNvCxnSpPr>
          <p:nvPr/>
        </p:nvCxnSpPr>
        <p:spPr>
          <a:xfrm>
            <a:off x="4644008" y="764704"/>
            <a:ext cx="12544" cy="545344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4572000" y="1052736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093032" y="6218148"/>
            <a:ext cx="112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Успех!</a:t>
            </a:r>
            <a:endParaRPr lang="ru-RU" sz="28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88024" y="692696"/>
            <a:ext cx="36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Сроки проведения 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с </a:t>
            </a:r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14 сентября по 12 октября 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2020 </a:t>
            </a:r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г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572000" y="1772816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4572000" y="2420888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>
            <a:off x="4572000" y="2996952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Овал 26"/>
          <p:cNvSpPr/>
          <p:nvPr/>
        </p:nvSpPr>
        <p:spPr>
          <a:xfrm>
            <a:off x="4572000" y="3573016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4572000" y="4293096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851920" y="836712"/>
            <a:ext cx="576064" cy="5760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-124966" y="139372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Проверка работ и загрузка форм 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с </a:t>
            </a:r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результатами</a:t>
            </a:r>
            <a:b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до 18 октября 2020 г.</a:t>
            </a:r>
            <a:endParaRPr lang="ru-RU" sz="16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788024" y="21667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График проведения определяет ОО самостоятельно</a:t>
            </a:r>
            <a:endParaRPr lang="ru-RU" sz="16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0032" y="1556792"/>
            <a:ext cx="576064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2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-36512" y="2772217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Возможно проведение ВПР в один день для нескольких классов</a:t>
            </a:r>
            <a:endParaRPr lang="ru-RU" sz="16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788024" y="334828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Проведение на 2-4 уроках в любой день недели</a:t>
            </a:r>
            <a:endParaRPr lang="ru-RU" sz="16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72008" y="3924578"/>
            <a:ext cx="4499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Продление сроков проведения ВПР </a:t>
            </a:r>
            <a:r>
              <a:rPr lang="ru-RU" sz="1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не</a:t>
            </a:r>
            <a:r>
              <a:rPr lang="en-US" sz="1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предусмотрено</a:t>
            </a:r>
            <a:b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(ОО, находящиеся на карантине, участвуют по тем предметам, по которым будет возможность</a:t>
            </a:r>
            <a:r>
              <a:rPr lang="ru-RU" sz="1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)</a:t>
            </a:r>
            <a:endParaRPr lang="ru-RU" sz="1200" b="1" dirty="0">
              <a:solidFill>
                <a:srgbClr val="002060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4580626" y="5085184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4578272" y="5805264"/>
            <a:ext cx="144016" cy="14401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788024" y="472514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Соблюдение мер предосторожности в условиях сохранения рисков распространения </a:t>
            </a:r>
            <a:r>
              <a:rPr lang="en-US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COVID-19</a:t>
            </a:r>
            <a:endParaRPr lang="ru-RU" sz="16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-108520" y="5580529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Направление общественных наблюдателей по решению МОУО 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851920" y="2223914"/>
            <a:ext cx="576064" cy="5760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3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860032" y="2780928"/>
            <a:ext cx="576064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4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851920" y="3356992"/>
            <a:ext cx="576064" cy="5760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5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4860032" y="4077072"/>
            <a:ext cx="576064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Impact" panose="020B0806030902050204" pitchFamily="34" charset="0"/>
              </a:rPr>
              <a:t>6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3851920" y="4912593"/>
            <a:ext cx="576064" cy="5760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7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860032" y="5589240"/>
            <a:ext cx="576064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Impact" panose="020B0806030902050204" pitchFamily="34" charset="0"/>
              </a:rPr>
              <a:t>8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788024" y="730796"/>
            <a:ext cx="3096344" cy="758989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837930" y="2205673"/>
            <a:ext cx="3550493" cy="511146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837931" y="3391479"/>
            <a:ext cx="3982541" cy="522527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4818881" y="4785855"/>
            <a:ext cx="3982541" cy="750427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1081653" y="1470735"/>
            <a:ext cx="3347864" cy="68505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72008" y="2838078"/>
            <a:ext cx="4463480" cy="47548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60895" y="3961631"/>
            <a:ext cx="4463480" cy="89800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36512" y="5642198"/>
            <a:ext cx="4463480" cy="47548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794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2439171" flipH="1">
            <a:off x="32775" y="2303422"/>
            <a:ext cx="2282932" cy="117054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39552" y="4580895"/>
            <a:ext cx="1656184" cy="1440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4581128"/>
            <a:ext cx="1656184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838600" y="4581128"/>
            <a:ext cx="1656184" cy="1440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499224" y="4581128"/>
            <a:ext cx="1656184" cy="1440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55408" y="4581128"/>
            <a:ext cx="1656184" cy="14401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55576" y="3717032"/>
            <a:ext cx="0" cy="9361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683568" y="458112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91880" y="3717032"/>
            <a:ext cx="0" cy="9361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3419872" y="458112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948264" y="3717032"/>
            <a:ext cx="0" cy="9361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6876256" y="458112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4932040" y="4661520"/>
            <a:ext cx="0" cy="15923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4860032" y="4589512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2334022" y="4653136"/>
            <a:ext cx="0" cy="69859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2262014" y="458112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55576" y="3647703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Impact" panose="020B0806030902050204" pitchFamily="34" charset="0"/>
              </a:rPr>
              <a:t>15 </a:t>
            </a:r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октября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5576" y="3851756"/>
            <a:ext cx="1382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Русский язык</a:t>
            </a:r>
          </a:p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(3,55 часа)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25463" y="4809346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20 октября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69196" y="3645024"/>
            <a:ext cx="126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22 октября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04916" y="4797152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23 октября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21140" y="3645024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Impact" panose="020B0806030902050204" pitchFamily="34" charset="0"/>
              </a:rPr>
              <a:t>27 октября</a:t>
            </a:r>
            <a:endParaRPr lang="ru-RU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522368" y="160021"/>
            <a:ext cx="61446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Impact" panose="020B0806030902050204" pitchFamily="34" charset="0"/>
                <a:ea typeface="Cambria Math" panose="02040503050406030204" pitchFamily="18" charset="0"/>
              </a:rPr>
              <a:t>Диагностические работы в 10 классах</a:t>
            </a:r>
          </a:p>
        </p:txBody>
      </p:sp>
      <p:pic>
        <p:nvPicPr>
          <p:cNvPr id="26" name="Picture 2" descr="C:\Users\german\Desktop\картинки\Pqp-WXiV6k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878" y="100589"/>
            <a:ext cx="958198" cy="96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Шестиугольник 28"/>
          <p:cNvSpPr/>
          <p:nvPr/>
        </p:nvSpPr>
        <p:spPr>
          <a:xfrm rot="5400000">
            <a:off x="2802127" y="570743"/>
            <a:ext cx="1391962" cy="1694389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70C0"/>
          </a:solidFill>
          <a:ln>
            <a:noFill/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1" name="Группа 30"/>
          <p:cNvGrpSpPr/>
          <p:nvPr/>
        </p:nvGrpSpPr>
        <p:grpSpPr>
          <a:xfrm>
            <a:off x="4427984" y="571926"/>
            <a:ext cx="2418872" cy="1802642"/>
            <a:chOff x="3013234" y="561375"/>
            <a:chExt cx="1896086" cy="1837097"/>
          </a:xfrm>
          <a:solidFill>
            <a:srgbClr val="0070C0"/>
          </a:solidFill>
        </p:grpSpPr>
        <p:sp>
          <p:nvSpPr>
            <p:cNvPr id="44" name="Шестиугольник 43"/>
            <p:cNvSpPr/>
            <p:nvPr/>
          </p:nvSpPr>
          <p:spPr>
            <a:xfrm rot="5400000">
              <a:off x="3042728" y="531881"/>
              <a:ext cx="1837097" cy="1896086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Шестиугольник 4"/>
            <p:cNvSpPr/>
            <p:nvPr/>
          </p:nvSpPr>
          <p:spPr>
            <a:xfrm>
              <a:off x="3177618" y="988317"/>
              <a:ext cx="1634743" cy="9339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dirty="0" smtClean="0">
                  <a:latin typeface="Cambria" panose="02040503050406030204" pitchFamily="18" charset="0"/>
                  <a:ea typeface="Cambria Math" panose="02040503050406030204" pitchFamily="18" charset="0"/>
                </a:rPr>
                <a:t>Процедура проведения в </a:t>
              </a:r>
              <a:r>
                <a:rPr lang="ru-RU" sz="1400" b="1" i="1" dirty="0" err="1" smtClean="0">
                  <a:latin typeface="Cambria" panose="02040503050406030204" pitchFamily="18" charset="0"/>
                  <a:ea typeface="Cambria Math" panose="02040503050406030204" pitchFamily="18" charset="0"/>
                </a:rPr>
                <a:t>соответсвтии</a:t>
              </a:r>
              <a:r>
                <a:rPr lang="ru-RU" sz="1400" b="1" i="1" dirty="0" smtClean="0">
                  <a:latin typeface="Cambria" panose="02040503050406030204" pitchFamily="18" charset="0"/>
                  <a:ea typeface="Cambria Math" panose="02040503050406030204" pitchFamily="18" charset="0"/>
                </a:rPr>
                <a:t> с Порядком ГИА-9</a:t>
              </a:r>
              <a:endParaRPr lang="ru-RU" sz="1400" b="1" i="1" kern="1200" dirty="0">
                <a:latin typeface="Cambria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3563888" y="1998628"/>
            <a:ext cx="1612362" cy="1502380"/>
            <a:chOff x="2056944" y="2383998"/>
            <a:chExt cx="1776363" cy="1781491"/>
          </a:xfrm>
          <a:solidFill>
            <a:srgbClr val="0070C0"/>
          </a:solidFill>
        </p:grpSpPr>
        <p:sp>
          <p:nvSpPr>
            <p:cNvPr id="42" name="Шестиугольник 41"/>
            <p:cNvSpPr/>
            <p:nvPr/>
          </p:nvSpPr>
          <p:spPr>
            <a:xfrm rot="5400000">
              <a:off x="2054380" y="2386562"/>
              <a:ext cx="1781491" cy="177636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Шестиугольник 6"/>
            <p:cNvSpPr/>
            <p:nvPr/>
          </p:nvSpPr>
          <p:spPr>
            <a:xfrm>
              <a:off x="2352578" y="2680485"/>
              <a:ext cx="1185095" cy="118851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latin typeface="Cambria" panose="02040503050406030204" pitchFamily="18" charset="0"/>
                  <a:ea typeface="Cambria Math" panose="02040503050406030204" pitchFamily="18" charset="0"/>
                </a:rPr>
                <a:t>Проверка ПК в ОРЦОКО</a:t>
              </a:r>
              <a:endParaRPr lang="ru-RU" sz="1400" b="1" i="1" kern="1200" dirty="0">
                <a:latin typeface="Cambria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5724128" y="2027556"/>
            <a:ext cx="2016232" cy="1689476"/>
            <a:chOff x="2987829" y="3939337"/>
            <a:chExt cx="2016232" cy="2026357"/>
          </a:xfrm>
          <a:solidFill>
            <a:srgbClr val="0070C0"/>
          </a:solidFill>
        </p:grpSpPr>
        <p:sp>
          <p:nvSpPr>
            <p:cNvPr id="38" name="Шестиугольник 37"/>
            <p:cNvSpPr/>
            <p:nvPr/>
          </p:nvSpPr>
          <p:spPr>
            <a:xfrm rot="5400000">
              <a:off x="2982766" y="3944400"/>
              <a:ext cx="2026357" cy="2016232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Шестиугольник 10"/>
            <p:cNvSpPr/>
            <p:nvPr/>
          </p:nvSpPr>
          <p:spPr>
            <a:xfrm>
              <a:off x="3347877" y="4276220"/>
              <a:ext cx="1296134" cy="135259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latin typeface="Cambria" panose="02040503050406030204" pitchFamily="18" charset="0"/>
                  <a:ea typeface="Cambria Math" panose="02040503050406030204" pitchFamily="18" charset="0"/>
                </a:rPr>
                <a:t>Передача  бланков ответов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latin typeface="Cambria" panose="02040503050406030204" pitchFamily="18" charset="0"/>
                  <a:ea typeface="Cambria Math" panose="02040503050406030204" pitchFamily="18" charset="0"/>
                </a:rPr>
                <a:t>в ОРЦОКО в день проведения</a:t>
              </a:r>
              <a:endParaRPr lang="ru-RU" sz="1400" b="1" i="1" kern="1200" dirty="0">
                <a:latin typeface="Cambria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36" name="Шестиугольник 35"/>
          <p:cNvSpPr/>
          <p:nvPr/>
        </p:nvSpPr>
        <p:spPr>
          <a:xfrm rot="5400000">
            <a:off x="565377" y="402929"/>
            <a:ext cx="1598805" cy="2226518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70C0"/>
          </a:solidFill>
          <a:ln>
            <a:noFill/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7" name="TextBox 46"/>
          <p:cNvSpPr txBox="1"/>
          <p:nvPr/>
        </p:nvSpPr>
        <p:spPr>
          <a:xfrm>
            <a:off x="2319575" y="5034662"/>
            <a:ext cx="1448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Математика</a:t>
            </a:r>
            <a:endParaRPr lang="en-US" sz="1600" i="1" dirty="0" smtClean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(3,55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часа)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91880" y="3870340"/>
            <a:ext cx="25468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Иностранные языки</a:t>
            </a:r>
            <a:b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(устная часть 15 минут)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33799" y="5013176"/>
            <a:ext cx="4139277" cy="203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Физика</a:t>
            </a:r>
            <a: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, б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иология</a:t>
            </a:r>
            <a: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,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история</a:t>
            </a:r>
            <a: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, х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имия, обществознание (3 часа)</a:t>
            </a:r>
            <a: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/>
            </a:r>
            <a:b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</a:b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Литература (3,55 часа)</a:t>
            </a:r>
            <a:b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</a:b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Иностранные языки </a:t>
            </a:r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/>
            </a:r>
            <a:b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</a:b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(письменная часть 2 часа)</a:t>
            </a:r>
          </a:p>
          <a:p>
            <a:pPr>
              <a:lnSpc>
                <a:spcPct val="115000"/>
              </a:lnSpc>
            </a:pPr>
            <a: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География,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информатика </a:t>
            </a:r>
            <a:r>
              <a:rPr lang="ru-RU" sz="1600" i="1" dirty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ИКТ (2</a:t>
            </a:r>
            <a:r>
              <a:rPr lang="en-US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,30 </a:t>
            </a: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  <a:ea typeface="Times New Roman"/>
                <a:cs typeface="Times New Roman"/>
              </a:rPr>
              <a:t>часа) 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  <a:ea typeface="Times New Roman"/>
              <a:cs typeface="Times New Roman"/>
            </a:endParaRPr>
          </a:p>
          <a:p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50858" y="3861048"/>
            <a:ext cx="186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День резерва</a:t>
            </a:r>
            <a:b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Любые предметы</a:t>
            </a:r>
            <a:endParaRPr lang="ru-RU" sz="1600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1661418" y="1952522"/>
            <a:ext cx="1694389" cy="1391962"/>
            <a:chOff x="868541" y="698248"/>
            <a:chExt cx="1956655" cy="1928152"/>
          </a:xfrm>
          <a:solidFill>
            <a:srgbClr val="0070C0"/>
          </a:solidFill>
        </p:grpSpPr>
        <p:sp>
          <p:nvSpPr>
            <p:cNvPr id="53" name="Шестиугольник 52"/>
            <p:cNvSpPr/>
            <p:nvPr/>
          </p:nvSpPr>
          <p:spPr>
            <a:xfrm rot="5400000">
              <a:off x="882793" y="683996"/>
              <a:ext cx="1928152" cy="1956655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Шестиугольник 4"/>
            <p:cNvSpPr/>
            <p:nvPr/>
          </p:nvSpPr>
          <p:spPr>
            <a:xfrm>
              <a:off x="1194651" y="1019606"/>
              <a:ext cx="1304437" cy="128543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latin typeface="Cambria" panose="02040503050406030204" pitchFamily="18" charset="0"/>
                  <a:ea typeface="Cambria Math" panose="02040503050406030204" pitchFamily="18" charset="0"/>
                </a:rPr>
                <a:t>Начало проведения в 10 часов</a:t>
              </a:r>
              <a:endParaRPr lang="ru-RU" sz="1400" b="1" i="1" kern="1200" dirty="0">
                <a:latin typeface="Cambria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56" name="Шестиугольник 55"/>
          <p:cNvSpPr/>
          <p:nvPr/>
        </p:nvSpPr>
        <p:spPr>
          <a:xfrm rot="5189314">
            <a:off x="6972508" y="959229"/>
            <a:ext cx="1181246" cy="1148344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70C0"/>
          </a:solidFill>
          <a:ln>
            <a:noFill/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1026" name="Picture 2" descr="https://siladez.ru/upload/iblock/da3/da3120d8a2321469f80057ffa577774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50573">
            <a:off x="6969183" y="943189"/>
            <a:ext cx="1075874" cy="11021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-235040" y="777524"/>
            <a:ext cx="316835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sz="1600" dirty="0"/>
          </a:p>
          <a:p>
            <a:pPr lvl="0" algn="ctr"/>
            <a:r>
              <a:rPr lang="ru-RU" sz="1600" b="1" i="1" dirty="0">
                <a:solidFill>
                  <a:schemeClr val="bg1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Выдаются КИМ муниципальным координаторам ГИА-9</a:t>
            </a:r>
          </a:p>
          <a:p>
            <a:endParaRPr lang="ru-RU" sz="1600" dirty="0"/>
          </a:p>
        </p:txBody>
      </p:sp>
      <p:sp>
        <p:nvSpPr>
          <p:cNvPr id="60" name="TextBox 59"/>
          <p:cNvSpPr txBox="1"/>
          <p:nvPr/>
        </p:nvSpPr>
        <p:spPr>
          <a:xfrm>
            <a:off x="2698049" y="1122686"/>
            <a:ext cx="1600118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i="1" dirty="0">
                <a:solidFill>
                  <a:schemeClr val="bg1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Проводятся 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i="1" dirty="0">
                <a:solidFill>
                  <a:schemeClr val="bg1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в ОО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839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 rot="10800000" flipV="1">
            <a:off x="2231740" y="3048616"/>
            <a:ext cx="4680520" cy="760768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СПАСИБО ЗА ВНИМАНИЕ!</a:t>
            </a:r>
            <a:endParaRPr lang="ru-RU" sz="27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437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487</Words>
  <Application>Microsoft Office PowerPoint</Application>
  <PresentationFormat>Экран (4:3)</PresentationFormat>
  <Paragraphs>133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German</dc:creator>
  <cp:lastModifiedBy>Rykov</cp:lastModifiedBy>
  <cp:revision>81</cp:revision>
  <cp:lastPrinted>2020-09-09T16:08:46Z</cp:lastPrinted>
  <dcterms:created xsi:type="dcterms:W3CDTF">2020-09-08T13:35:45Z</dcterms:created>
  <dcterms:modified xsi:type="dcterms:W3CDTF">2020-09-11T12:13:46Z</dcterms:modified>
</cp:coreProperties>
</file>