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0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6330B-5F33-420B-B28A-07DB7940FEC8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D1F52-9FD1-46DC-AA03-F535761B25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7344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6330B-5F33-420B-B28A-07DB7940FEC8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D1F52-9FD1-46DC-AA03-F535761B25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234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6330B-5F33-420B-B28A-07DB7940FEC8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D1F52-9FD1-46DC-AA03-F535761B25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909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6330B-5F33-420B-B28A-07DB7940FEC8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D1F52-9FD1-46DC-AA03-F535761B25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573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6330B-5F33-420B-B28A-07DB7940FEC8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D1F52-9FD1-46DC-AA03-F535761B25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9992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6330B-5F33-420B-B28A-07DB7940FEC8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D1F52-9FD1-46DC-AA03-F535761B25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2645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6330B-5F33-420B-B28A-07DB7940FEC8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D1F52-9FD1-46DC-AA03-F535761B25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184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6330B-5F33-420B-B28A-07DB7940FEC8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D1F52-9FD1-46DC-AA03-F535761B25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096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6330B-5F33-420B-B28A-07DB7940FEC8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D1F52-9FD1-46DC-AA03-F535761B25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625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6330B-5F33-420B-B28A-07DB7940FEC8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D1F52-9FD1-46DC-AA03-F535761B25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6460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6330B-5F33-420B-B28A-07DB7940FEC8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D1F52-9FD1-46DC-AA03-F535761B25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861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36330B-5F33-420B-B28A-07DB7940FEC8}" type="datetimeFigureOut">
              <a:rPr lang="ru-RU" smtClean="0"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D1F52-9FD1-46DC-AA03-F535761B25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6269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 rot="10800000" flipV="1">
            <a:off x="207121" y="1196752"/>
            <a:ext cx="8860386" cy="3456384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700" cap="all" dirty="0" smtClean="0">
                <a:solidFill>
                  <a:schemeClr val="bg1"/>
                </a:solidFill>
                <a:latin typeface="Cambria" panose="02040503050406030204" pitchFamily="18" charset="0"/>
              </a:rPr>
              <a:t>Подведение итогов работы </a:t>
            </a:r>
            <a:br>
              <a:rPr lang="ru-RU" sz="2700" cap="all" dirty="0" smtClean="0">
                <a:solidFill>
                  <a:schemeClr val="bg1"/>
                </a:solidFill>
                <a:latin typeface="Cambria" panose="02040503050406030204" pitchFamily="18" charset="0"/>
              </a:rPr>
            </a:br>
            <a:r>
              <a:rPr lang="ru-RU" sz="2700" cap="all" dirty="0" smtClean="0">
                <a:solidFill>
                  <a:schemeClr val="bg1"/>
                </a:solidFill>
                <a:latin typeface="Cambria" panose="02040503050406030204" pitchFamily="18" charset="0"/>
              </a:rPr>
              <a:t>за 2019-2020 учебный год в </a:t>
            </a:r>
            <a:r>
              <a:rPr lang="ru-RU" sz="2800" cap="all" dirty="0" smtClean="0">
                <a:latin typeface="Cambria" panose="02040503050406030204" pitchFamily="18" charset="0"/>
              </a:rPr>
              <a:t>информационной системе образовательных услуг «Виртуальная школа» </a:t>
            </a:r>
            <a:endParaRPr lang="ru-RU" sz="2800" cap="all" dirty="0">
              <a:latin typeface="Cambria" panose="020405030504060302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11960" y="519203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b="1" dirty="0">
                <a:solidFill>
                  <a:srgbClr val="0070C0"/>
                </a:solidFill>
                <a:latin typeface="Bahnschrift SemiBold"/>
              </a:rPr>
              <a:t>Т. В. Крымова,</a:t>
            </a:r>
            <a:endParaRPr lang="ru-RU" dirty="0">
              <a:solidFill>
                <a:srgbClr val="0070C0"/>
              </a:solidFill>
              <a:latin typeface="Bahnschrift SemiBold"/>
            </a:endParaRPr>
          </a:p>
          <a:p>
            <a:pPr algn="r"/>
            <a:r>
              <a:rPr lang="ru-RU" b="1" dirty="0">
                <a:solidFill>
                  <a:srgbClr val="0070C0"/>
                </a:solidFill>
                <a:latin typeface="Bahnschrift SemiBold"/>
              </a:rPr>
              <a:t>член Правительства Орловской области – руководитель Департамента образования Орловской области</a:t>
            </a:r>
            <a:endParaRPr lang="ru-RU" dirty="0">
              <a:solidFill>
                <a:srgbClr val="0070C0"/>
              </a:solidFill>
              <a:latin typeface="Bahnschrift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1423564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Скругленный прямоугольник 167"/>
          <p:cNvSpPr/>
          <p:nvPr/>
        </p:nvSpPr>
        <p:spPr>
          <a:xfrm rot="10800000" flipV="1">
            <a:off x="194195" y="76622"/>
            <a:ext cx="8860386" cy="832098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2800" b="1" dirty="0" smtClean="0">
                <a:solidFill>
                  <a:schemeClr val="bg1"/>
                </a:solidFill>
                <a:latin typeface="Cambria" panose="02040503050406030204" pitchFamily="18" charset="0"/>
                <a:cs typeface="Times New Roman" pitchFamily="18" charset="0"/>
              </a:rPr>
              <a:t>Мониторинг заполнения показателей</a:t>
            </a:r>
            <a:r>
              <a:rPr lang="en-US" altLang="ru-RU" sz="2800" b="1" dirty="0" smtClean="0">
                <a:solidFill>
                  <a:schemeClr val="bg1"/>
                </a:solidFill>
                <a:latin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altLang="ru-RU" sz="2800" b="1" dirty="0" smtClean="0">
                <a:solidFill>
                  <a:schemeClr val="bg1"/>
                </a:solidFill>
                <a:latin typeface="Cambria" panose="02040503050406030204" pitchFamily="18" charset="0"/>
                <a:cs typeface="Times New Roman" pitchFamily="18" charset="0"/>
              </a:rPr>
              <a:t>в ИСОУ «Виртуальная школа»</a:t>
            </a:r>
          </a:p>
        </p:txBody>
      </p:sp>
      <p:pic>
        <p:nvPicPr>
          <p:cNvPr id="167" name="Рисунок 166" descr="C:\Users\user\Desktop\грише\eeecb99e-fa16-4cc6-9fd1-f66e5150e986.jpg"/>
          <p:cNvPicPr/>
          <p:nvPr/>
        </p:nvPicPr>
        <p:blipFill rotWithShape="1">
          <a:blip r:embed="rId2" cstate="print"/>
          <a:srcRect t="21963"/>
          <a:stretch/>
        </p:blipFill>
        <p:spPr bwMode="auto">
          <a:xfrm>
            <a:off x="345451" y="1196752"/>
            <a:ext cx="8557874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430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Скругленный прямоугольник 45"/>
          <p:cNvSpPr/>
          <p:nvPr/>
        </p:nvSpPr>
        <p:spPr>
          <a:xfrm>
            <a:off x="1271326" y="6283361"/>
            <a:ext cx="3228666" cy="524983"/>
          </a:xfrm>
          <a:prstGeom prst="round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i="1" dirty="0">
                <a:solidFill>
                  <a:srgbClr val="002060"/>
                </a:solidFill>
                <a:latin typeface="Cambria" panose="02040503050406030204" pitchFamily="18" charset="0"/>
              </a:rPr>
              <a:t>СОШ № 2, СОШ № 3, СОШ № 4, </a:t>
            </a:r>
            <a: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/>
            </a:r>
            <a:b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</a:br>
            <a: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СОШ </a:t>
            </a:r>
            <a:r>
              <a:rPr lang="ru-RU" sz="1400" i="1" dirty="0">
                <a:solidFill>
                  <a:srgbClr val="002060"/>
                </a:solidFill>
                <a:latin typeface="Cambria" panose="02040503050406030204" pitchFamily="18" charset="0"/>
              </a:rPr>
              <a:t>№ 8 и СОШ № 9 </a:t>
            </a: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5047686" y="5409115"/>
            <a:ext cx="2188610" cy="1404261"/>
          </a:xfrm>
          <a:prstGeom prst="round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лицей </a:t>
            </a:r>
            <a:r>
              <a:rPr lang="ru-RU" sz="1400" i="1" dirty="0">
                <a:solidFill>
                  <a:srgbClr val="002060"/>
                </a:solidFill>
                <a:latin typeface="Cambria" panose="02040503050406030204" pitchFamily="18" charset="0"/>
              </a:rPr>
              <a:t>№ 1, лицей № 4 им. Героя Советского Союза Г.Б. </a:t>
            </a:r>
            <a:r>
              <a:rPr lang="ru-RU" sz="1400" i="1" dirty="0" err="1">
                <a:solidFill>
                  <a:srgbClr val="002060"/>
                </a:solidFill>
                <a:latin typeface="Cambria" panose="02040503050406030204" pitchFamily="18" charset="0"/>
              </a:rPr>
              <a:t>Злотина</a:t>
            </a:r>
            <a:r>
              <a:rPr lang="ru-RU" sz="1400" i="1" dirty="0">
                <a:solidFill>
                  <a:srgbClr val="002060"/>
                </a:solidFill>
                <a:latin typeface="Cambria" panose="02040503050406030204" pitchFamily="18" charset="0"/>
              </a:rPr>
              <a:t>, лицей № 18 г. Орла гимназии № 16 , </a:t>
            </a:r>
            <a: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/>
            </a:r>
            <a:b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</a:br>
            <a: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№ 34, </a:t>
            </a:r>
            <a:r>
              <a:rPr lang="ru-RU" sz="1400" i="1" dirty="0">
                <a:solidFill>
                  <a:srgbClr val="002060"/>
                </a:solidFill>
                <a:latin typeface="Cambria" panose="02040503050406030204" pitchFamily="18" charset="0"/>
              </a:rPr>
              <a:t>СОШ № 35 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556127" y="332656"/>
            <a:ext cx="3023986" cy="792088"/>
          </a:xfrm>
          <a:prstGeom prst="round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i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Малоархангельская</a:t>
            </a:r>
            <a: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ru-RU" sz="1400" i="1" dirty="0">
                <a:solidFill>
                  <a:srgbClr val="002060"/>
                </a:solidFill>
                <a:latin typeface="Cambria" panose="02040503050406030204" pitchFamily="18" charset="0"/>
              </a:rPr>
              <a:t>СОШ № </a:t>
            </a:r>
            <a: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1 </a:t>
            </a:r>
            <a:r>
              <a:rPr lang="ru-RU" sz="1400" i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Малоархангельская</a:t>
            </a:r>
            <a: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ru-RU" sz="1400" i="1" dirty="0">
                <a:solidFill>
                  <a:srgbClr val="002060"/>
                </a:solidFill>
                <a:latin typeface="Cambria" panose="02040503050406030204" pitchFamily="18" charset="0"/>
              </a:rPr>
              <a:t>СОШ № </a:t>
            </a:r>
            <a: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2 </a:t>
            </a:r>
            <a:b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</a:br>
            <a: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Ивановская </a:t>
            </a:r>
            <a:r>
              <a:rPr lang="ru-RU" sz="1400" i="1" dirty="0">
                <a:solidFill>
                  <a:srgbClr val="002060"/>
                </a:solidFill>
                <a:latin typeface="Cambria" panose="02040503050406030204" pitchFamily="18" charset="0"/>
              </a:rPr>
              <a:t>СОШ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660232" y="610461"/>
            <a:ext cx="2483768" cy="2098459"/>
          </a:xfrm>
          <a:prstGeom prst="round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i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Краснознаменская</a:t>
            </a:r>
            <a: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ООШ СОШ № </a:t>
            </a:r>
            <a: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3</a:t>
            </a:r>
          </a:p>
          <a:p>
            <a:pPr algn="r"/>
            <a: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Больше-</a:t>
            </a:r>
            <a:r>
              <a:rPr lang="ru-RU" sz="1400" i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Чернской</a:t>
            </a:r>
            <a: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ООШ </a:t>
            </a:r>
            <a:b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</a:br>
            <a: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гимназии </a:t>
            </a:r>
            <a:r>
              <a:rPr lang="ru-RU" sz="1400" i="1" dirty="0">
                <a:solidFill>
                  <a:srgbClr val="002060"/>
                </a:solidFill>
                <a:latin typeface="Cambria" panose="02040503050406030204" pitchFamily="18" charset="0"/>
              </a:rPr>
              <a:t>г. </a:t>
            </a:r>
            <a:r>
              <a:rPr lang="ru-RU" sz="1400" i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Болхова</a:t>
            </a:r>
            <a: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/>
            </a:r>
            <a:b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</a:br>
            <a: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Cambria" panose="02040503050406030204" pitchFamily="18" charset="0"/>
              </a:rPr>
              <a:t>Струковской</a:t>
            </a:r>
            <a:r>
              <a:rPr lang="ru-RU" sz="1400" i="1" dirty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ООШ</a:t>
            </a:r>
            <a:b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</a:br>
            <a: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Октябрьской ООШ</a:t>
            </a:r>
            <a:b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</a:br>
            <a:r>
              <a:rPr lang="ru-RU" sz="1400" i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Трубчевской</a:t>
            </a:r>
            <a: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ООШ</a:t>
            </a:r>
            <a:b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</a:br>
            <a:r>
              <a:rPr lang="ru-RU" sz="1400" i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Фатневской</a:t>
            </a:r>
            <a: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ru-RU" sz="1400" i="1" dirty="0">
                <a:solidFill>
                  <a:srgbClr val="002060"/>
                </a:solidFill>
                <a:latin typeface="Cambria" panose="02040503050406030204" pitchFamily="18" charset="0"/>
              </a:rPr>
              <a:t>С</a:t>
            </a:r>
            <a: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ОШ </a:t>
            </a:r>
            <a:endParaRPr lang="ru-RU" sz="1400" i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2483768" y="1351468"/>
            <a:ext cx="2160240" cy="565364"/>
          </a:xfrm>
          <a:prstGeom prst="round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i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Красненская</a:t>
            </a:r>
            <a: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ru-RU" sz="1400" i="1" dirty="0">
                <a:solidFill>
                  <a:srgbClr val="002060"/>
                </a:solidFill>
                <a:latin typeface="Cambria" panose="02040503050406030204" pitchFamily="18" charset="0"/>
              </a:rPr>
              <a:t>ООШ </a:t>
            </a: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1271326" y="5184985"/>
            <a:ext cx="2051720" cy="524983"/>
          </a:xfrm>
          <a:prstGeom prst="round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i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Корсаковская</a:t>
            </a:r>
            <a: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ru-RU" sz="1400" i="1" dirty="0">
                <a:solidFill>
                  <a:srgbClr val="002060"/>
                </a:solidFill>
                <a:latin typeface="Cambria" panose="02040503050406030204" pitchFamily="18" charset="0"/>
              </a:rPr>
              <a:t>СОШ </a:t>
            </a: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2069801" y="2172925"/>
            <a:ext cx="2718223" cy="535995"/>
          </a:xfrm>
          <a:prstGeom prst="round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i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Подбелевская</a:t>
            </a:r>
            <a: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ru-RU" sz="1400" i="1" dirty="0">
                <a:solidFill>
                  <a:srgbClr val="002060"/>
                </a:solidFill>
                <a:latin typeface="Cambria" panose="02040503050406030204" pitchFamily="18" charset="0"/>
              </a:rPr>
              <a:t>СОШ </a:t>
            </a: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6393459" y="3150826"/>
            <a:ext cx="1742428" cy="975699"/>
          </a:xfrm>
          <a:prstGeom prst="round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Змиёвский </a:t>
            </a:r>
            <a: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лицей</a:t>
            </a:r>
            <a:b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</a:br>
            <a: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Змиёвская СОШ</a:t>
            </a:r>
            <a:b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</a:br>
            <a:r>
              <a:rPr lang="ru-RU" sz="1400" i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Куракинская</a:t>
            </a:r>
            <a: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ru-RU" sz="1400" i="1" dirty="0">
                <a:solidFill>
                  <a:srgbClr val="002060"/>
                </a:solidFill>
                <a:latin typeface="Cambria" panose="02040503050406030204" pitchFamily="18" charset="0"/>
              </a:rPr>
              <a:t>СОШ </a:t>
            </a: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2203569" y="3107114"/>
            <a:ext cx="2584455" cy="571793"/>
          </a:xfrm>
          <a:prstGeom prst="round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i="1" dirty="0" err="1">
                <a:solidFill>
                  <a:srgbClr val="002060"/>
                </a:solidFill>
                <a:latin typeface="Cambria" panose="02040503050406030204" pitchFamily="18" charset="0"/>
              </a:rPr>
              <a:t>Паньковской</a:t>
            </a:r>
            <a:r>
              <a:rPr lang="ru-RU" sz="1400" i="1" dirty="0">
                <a:solidFill>
                  <a:srgbClr val="002060"/>
                </a:solidFill>
                <a:latin typeface="Cambria" panose="02040503050406030204" pitchFamily="18" charset="0"/>
              </a:rPr>
              <a:t> ООШ </a:t>
            </a:r>
            <a: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/>
            </a:r>
            <a:b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</a:br>
            <a:r>
              <a:rPr lang="ru-RU" sz="1400" i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Жилинская</a:t>
            </a:r>
            <a: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СОШ </a:t>
            </a:r>
            <a:endParaRPr lang="ru-RU" sz="1400" i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2016225" y="3936479"/>
            <a:ext cx="3131839" cy="789362"/>
          </a:xfrm>
          <a:prstGeom prst="round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i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Жерновецкая</a:t>
            </a:r>
            <a: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СОШ</a:t>
            </a:r>
            <a:b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</a:br>
            <a:r>
              <a:rPr lang="ru-RU" sz="1400" i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Троснянская</a:t>
            </a:r>
            <a: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ru-RU" sz="1400" i="1" dirty="0">
                <a:solidFill>
                  <a:srgbClr val="002060"/>
                </a:solidFill>
                <a:latin typeface="Cambria" panose="02040503050406030204" pitchFamily="18" charset="0"/>
              </a:rPr>
              <a:t>СОШ </a:t>
            </a: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7344660" y="4630581"/>
            <a:ext cx="1686020" cy="789362"/>
          </a:xfrm>
          <a:prstGeom prst="round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i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Хотынецкая</a:t>
            </a:r>
            <a: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ru-RU" sz="1400" i="1" dirty="0">
                <a:solidFill>
                  <a:srgbClr val="002060"/>
                </a:solidFill>
                <a:latin typeface="Cambria" panose="02040503050406030204" pitchFamily="18" charset="0"/>
              </a:rPr>
              <a:t>СОШ </a:t>
            </a:r>
            <a:br>
              <a:rPr lang="ru-RU" sz="1400" i="1" dirty="0">
                <a:solidFill>
                  <a:srgbClr val="002060"/>
                </a:solidFill>
                <a:latin typeface="Cambria" panose="02040503050406030204" pitchFamily="18" charset="0"/>
              </a:rPr>
            </a:br>
            <a: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Юрьевская </a:t>
            </a:r>
            <a:r>
              <a:rPr lang="ru-RU" sz="1400" i="1" dirty="0">
                <a:solidFill>
                  <a:srgbClr val="002060"/>
                </a:solidFill>
                <a:latin typeface="Cambria" panose="02040503050406030204" pitchFamily="18" charset="0"/>
              </a:rPr>
              <a:t>СОШ 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91206" y="4797152"/>
            <a:ext cx="2941904" cy="521692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 smtClean="0">
                <a:latin typeface="Cambria" panose="02040503050406030204" pitchFamily="18" charset="0"/>
              </a:rPr>
              <a:t>Корсаковский</a:t>
            </a:r>
            <a:r>
              <a:rPr lang="ru-RU" sz="2000" dirty="0" smtClean="0">
                <a:latin typeface="Cambria" panose="02040503050406030204" pitchFamily="18" charset="0"/>
              </a:rPr>
              <a:t> р-н</a:t>
            </a:r>
            <a:endParaRPr lang="ru-RU" sz="2000" dirty="0">
              <a:latin typeface="Cambria" panose="02040503050406030204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79512" y="1988840"/>
            <a:ext cx="2953032" cy="508358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 smtClean="0">
                <a:latin typeface="Cambria" panose="02040503050406030204" pitchFamily="18" charset="0"/>
              </a:rPr>
              <a:t>Мценский</a:t>
            </a:r>
            <a:r>
              <a:rPr lang="ru-RU" sz="2000" dirty="0" smtClean="0">
                <a:latin typeface="Cambria" panose="02040503050406030204" pitchFamily="18" charset="0"/>
              </a:rPr>
              <a:t> р-н</a:t>
            </a:r>
            <a:endParaRPr lang="ru-RU" sz="2000" dirty="0">
              <a:latin typeface="Cambria" panose="02040503050406030204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79512" y="2852936"/>
            <a:ext cx="2953032" cy="508358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ambria" panose="02040503050406030204" pitchFamily="18" charset="0"/>
              </a:rPr>
              <a:t>Орловский р-н</a:t>
            </a:r>
            <a:endParaRPr lang="ru-RU" sz="2000" dirty="0">
              <a:latin typeface="Cambria" panose="02040503050406030204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004048" y="2780928"/>
            <a:ext cx="2953032" cy="508358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ambria" panose="02040503050406030204" pitchFamily="18" charset="0"/>
              </a:rPr>
              <a:t>Свердловский р-н</a:t>
            </a:r>
            <a:endParaRPr lang="ru-RU" sz="2000" dirty="0">
              <a:latin typeface="Cambria" panose="02040503050406030204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180078" y="3789040"/>
            <a:ext cx="2953032" cy="508358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 smtClean="0">
                <a:latin typeface="Cambria" panose="02040503050406030204" pitchFamily="18" charset="0"/>
              </a:rPr>
              <a:t>Троснянский</a:t>
            </a:r>
            <a:r>
              <a:rPr lang="ru-RU" sz="2000" dirty="0" smtClean="0">
                <a:latin typeface="Cambria" panose="02040503050406030204" pitchFamily="18" charset="0"/>
              </a:rPr>
              <a:t> р-н</a:t>
            </a:r>
            <a:endParaRPr lang="ru-RU" sz="2000" dirty="0">
              <a:latin typeface="Cambria" panose="02040503050406030204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5868144" y="4221231"/>
            <a:ext cx="2953032" cy="508358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 smtClean="0">
                <a:latin typeface="Cambria" panose="02040503050406030204" pitchFamily="18" charset="0"/>
              </a:rPr>
              <a:t>Хотынецкий</a:t>
            </a:r>
            <a:r>
              <a:rPr lang="ru-RU" sz="2000" dirty="0" smtClean="0">
                <a:latin typeface="Cambria" panose="02040503050406030204" pitchFamily="18" charset="0"/>
              </a:rPr>
              <a:t> р-н</a:t>
            </a:r>
            <a:endParaRPr lang="ru-RU" sz="2000" dirty="0">
              <a:latin typeface="Cambria" panose="02040503050406030204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012160" y="260648"/>
            <a:ext cx="2941904" cy="521692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ambria" panose="02040503050406030204" pitchFamily="18" charset="0"/>
              </a:rPr>
              <a:t>Болховский р-н</a:t>
            </a:r>
            <a:endParaRPr lang="ru-RU" sz="2000" dirty="0">
              <a:latin typeface="Cambria" panose="02040503050406030204" pitchFamily="18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107504" y="1124744"/>
            <a:ext cx="2941904" cy="521692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 smtClean="0">
                <a:latin typeface="Cambria" panose="02040503050406030204" pitchFamily="18" charset="0"/>
              </a:rPr>
              <a:t>Залегощенский</a:t>
            </a:r>
            <a:r>
              <a:rPr lang="ru-RU" sz="2000" dirty="0" smtClean="0">
                <a:latin typeface="Cambria" panose="02040503050406030204" pitchFamily="18" charset="0"/>
              </a:rPr>
              <a:t> р-н</a:t>
            </a:r>
            <a:endParaRPr lang="ru-RU" sz="2000" dirty="0">
              <a:latin typeface="Cambria" panose="02040503050406030204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35496" y="188640"/>
            <a:ext cx="3049407" cy="521692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 smtClean="0">
                <a:latin typeface="Cambria" panose="02040503050406030204" pitchFamily="18" charset="0"/>
              </a:rPr>
              <a:t>Малоархангельский</a:t>
            </a:r>
            <a:r>
              <a:rPr lang="en-US" sz="2000" dirty="0" smtClean="0">
                <a:latin typeface="Cambria" panose="02040503050406030204" pitchFamily="18" charset="0"/>
              </a:rPr>
              <a:t> </a:t>
            </a:r>
            <a:r>
              <a:rPr lang="ru-RU" sz="2000" dirty="0" smtClean="0">
                <a:latin typeface="Cambria" panose="02040503050406030204" pitchFamily="18" charset="0"/>
              </a:rPr>
              <a:t>р-н</a:t>
            </a:r>
            <a:endParaRPr lang="ru-RU" sz="2000" dirty="0">
              <a:latin typeface="Cambria" panose="02040503050406030204" pitchFamily="18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3576734" y="4925784"/>
            <a:ext cx="2941904" cy="521692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Cambria" panose="02040503050406030204" pitchFamily="18" charset="0"/>
              </a:rPr>
              <a:t>г</a:t>
            </a:r>
            <a:r>
              <a:rPr lang="ru-RU" sz="2000" dirty="0" smtClean="0">
                <a:latin typeface="Cambria" panose="02040503050406030204" pitchFamily="18" charset="0"/>
              </a:rPr>
              <a:t>. Орел</a:t>
            </a:r>
            <a:endParaRPr lang="ru-RU" sz="2000" dirty="0">
              <a:latin typeface="Cambria" panose="02040503050406030204" pitchFamily="18" charset="0"/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202855" y="5850399"/>
            <a:ext cx="2941904" cy="521692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Cambria" panose="02040503050406030204" pitchFamily="18" charset="0"/>
              </a:rPr>
              <a:t>г</a:t>
            </a:r>
            <a:r>
              <a:rPr lang="ru-RU" sz="2000" dirty="0" smtClean="0">
                <a:latin typeface="Cambria" panose="02040503050406030204" pitchFamily="18" charset="0"/>
              </a:rPr>
              <a:t>. Мценск</a:t>
            </a:r>
            <a:endParaRPr lang="ru-RU" sz="2000" dirty="0">
              <a:latin typeface="Cambria" panose="02040503050406030204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913477" y="1685075"/>
            <a:ext cx="1742428" cy="975699"/>
          </a:xfrm>
          <a:prstGeom prst="round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Л</a:t>
            </a:r>
            <a: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ицей имени </a:t>
            </a:r>
            <a:b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</a:br>
            <a: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С.М. Булгакова</a:t>
            </a:r>
            <a: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/>
            </a:r>
            <a:b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</a:br>
            <a: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СОШ №1 г. Ливны</a:t>
            </a:r>
            <a:endParaRPr lang="ru-RU" sz="1400" i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088818" y="1259345"/>
            <a:ext cx="1391746" cy="508358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Cambria" panose="02040503050406030204" pitchFamily="18" charset="0"/>
              </a:rPr>
              <a:t>г. Ливны</a:t>
            </a:r>
            <a:endParaRPr lang="ru-RU" sz="2000" dirty="0">
              <a:latin typeface="Cambria" panose="02040503050406030204" pitchFamily="18" charset="0"/>
            </a:endParaRPr>
          </a:p>
        </p:txBody>
      </p:sp>
      <p:pic>
        <p:nvPicPr>
          <p:cNvPr id="1026" name="Picture 2" descr="https://img2.pngindir.com/20180826/hvz/kisspng-computer-icons-award-iconfinder-trophy-illustratio--5b8347f4e7ddd8.1351290215353302929497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44778" y1="47625" x2="44778" y2="47625"/>
                        <a14:foregroundMark x1="39778" y1="35000" x2="47778" y2="52250"/>
                        <a14:foregroundMark x1="59778" y1="26000" x2="48111" y2="546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5318844"/>
            <a:ext cx="1943844" cy="1727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374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 rot="10800000" flipV="1">
            <a:off x="176110" y="2826974"/>
            <a:ext cx="8860386" cy="832098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2800" b="1" dirty="0" smtClean="0">
                <a:solidFill>
                  <a:schemeClr val="bg1"/>
                </a:solidFill>
                <a:latin typeface="Cambria" panose="02040503050406030204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47109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128</Words>
  <Application>Microsoft Office PowerPoint</Application>
  <PresentationFormat>Экран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German</dc:creator>
  <cp:lastModifiedBy>German</cp:lastModifiedBy>
  <cp:revision>10</cp:revision>
  <dcterms:created xsi:type="dcterms:W3CDTF">2020-09-15T12:46:32Z</dcterms:created>
  <dcterms:modified xsi:type="dcterms:W3CDTF">2020-09-16T09:11:14Z</dcterms:modified>
</cp:coreProperties>
</file>