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</p:sldMasterIdLst>
  <p:notesMasterIdLst>
    <p:notesMasterId r:id="rId19"/>
  </p:notesMasterIdLst>
  <p:sldIdLst>
    <p:sldId id="282" r:id="rId2"/>
    <p:sldId id="283" r:id="rId3"/>
    <p:sldId id="257" r:id="rId4"/>
    <p:sldId id="258" r:id="rId5"/>
    <p:sldId id="259" r:id="rId6"/>
    <p:sldId id="284" r:id="rId7"/>
    <p:sldId id="286" r:id="rId8"/>
    <p:sldId id="287" r:id="rId9"/>
    <p:sldId id="285" r:id="rId10"/>
    <p:sldId id="288" r:id="rId11"/>
    <p:sldId id="289" r:id="rId12"/>
    <p:sldId id="291" r:id="rId13"/>
    <p:sldId id="292" r:id="rId14"/>
    <p:sldId id="293" r:id="rId15"/>
    <p:sldId id="270" r:id="rId16"/>
    <p:sldId id="272" r:id="rId17"/>
    <p:sldId id="28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194" y="-8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8B4B9-BD05-4DEB-80B5-9C7222361A67}" type="datetimeFigureOut">
              <a:rPr lang="ru-RU" smtClean="0"/>
              <a:pPr/>
              <a:t>18.09.2020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1CDD21-2D41-4064-BCFA-AF9055F8207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dirty="0" smtClean="0"/>
              <a:t>Бесплатно и без регистрации.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764" y="5157192"/>
            <a:ext cx="8820472" cy="1440160"/>
          </a:xfrm>
        </p:spPr>
        <p:txBody>
          <a:bodyPr/>
          <a:lstStyle>
            <a:lvl1pPr>
              <a:defRPr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5ECCF3">
                    <a:lumMod val="50000"/>
                  </a:srgbClr>
                </a:solidFill>
              </a:rPr>
              <a:pPr/>
              <a:t>18.09.2020</a:t>
            </a:fld>
            <a:endParaRPr lang="ru-RU">
              <a:solidFill>
                <a:srgbClr val="5ECCF3">
                  <a:lumMod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 dirty="0">
              <a:solidFill>
                <a:srgbClr val="5ECCF3">
                  <a:lumMod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5ECCF3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ECCF3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564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F14124">
                    <a:lumMod val="60000"/>
                    <a:lumOff val="40000"/>
                  </a:srgbClr>
                </a:solidFill>
              </a:rPr>
              <a:pPr/>
              <a:t>18.09.2020</a:t>
            </a:fld>
            <a:endParaRPr lang="ru-RU">
              <a:solidFill>
                <a:srgbClr val="F1412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>
              <a:solidFill>
                <a:srgbClr val="F1412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F14124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F14124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880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F14124">
                    <a:lumMod val="60000"/>
                    <a:lumOff val="40000"/>
                  </a:srgbClr>
                </a:solidFill>
              </a:rPr>
              <a:pPr/>
              <a:t>18.09.2020</a:t>
            </a:fld>
            <a:endParaRPr lang="ru-RU">
              <a:solidFill>
                <a:srgbClr val="F1412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>
              <a:solidFill>
                <a:srgbClr val="F1412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F14124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F14124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369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764" y="5157192"/>
            <a:ext cx="8820472" cy="1440160"/>
          </a:xfrm>
        </p:spPr>
        <p:txBody>
          <a:bodyPr/>
          <a:lstStyle>
            <a:lvl1pPr>
              <a:defRPr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564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4E67C8">
                    <a:lumMod val="75000"/>
                  </a:srgbClr>
                </a:solidFill>
              </a:rPr>
              <a:pPr/>
              <a:t>18.09.2020</a:t>
            </a:fld>
            <a:endParaRPr lang="ru-RU">
              <a:solidFill>
                <a:srgbClr val="4E67C8">
                  <a:lumMod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>
              <a:solidFill>
                <a:srgbClr val="4E67C8">
                  <a:lumMod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4E67C8">
                    <a:lumMod val="75000"/>
                  </a:srgbClr>
                </a:solidFill>
              </a:rPr>
              <a:pPr/>
              <a:t>‹#›</a:t>
            </a:fld>
            <a:endParaRPr lang="ru-RU">
              <a:solidFill>
                <a:srgbClr val="4E67C8">
                  <a:lumMod val="75000"/>
                </a:srgbClr>
              </a:solidFill>
            </a:endParaRPr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4E67C8">
                  <a:lumMod val="75000"/>
                </a:srgbClr>
              </a:solidFill>
            </a:endParaRPr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179512" y="1844824"/>
            <a:ext cx="8856984" cy="439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648072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4301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2060848"/>
            <a:ext cx="4112163" cy="4093915"/>
          </a:xfrm>
        </p:spPr>
        <p:txBody>
          <a:bodyPr/>
          <a:lstStyle>
            <a:lvl1pPr>
              <a:defRPr sz="2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8309" y="2060848"/>
            <a:ext cx="4112163" cy="4093915"/>
          </a:xfrm>
        </p:spPr>
        <p:txBody>
          <a:bodyPr/>
          <a:lstStyle>
            <a:lvl1pPr>
              <a:defRPr sz="2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5ECCF3">
                    <a:lumMod val="50000"/>
                  </a:srgbClr>
                </a:solidFill>
              </a:rPr>
              <a:pPr/>
              <a:t>18.09.2020</a:t>
            </a:fld>
            <a:endParaRPr lang="ru-RU">
              <a:solidFill>
                <a:srgbClr val="5ECCF3">
                  <a:lumMod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>
              <a:solidFill>
                <a:srgbClr val="5ECCF3">
                  <a:lumMod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5ECCF3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ECCF3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133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B4DCFA">
                    <a:lumMod val="50000"/>
                  </a:srgbClr>
                </a:solidFill>
              </a:rPr>
              <a:pPr/>
              <a:t>18.09.2020</a:t>
            </a:fld>
            <a:endParaRPr lang="ru-RU">
              <a:solidFill>
                <a:srgbClr val="B4DCFA">
                  <a:lumMod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>
              <a:solidFill>
                <a:srgbClr val="B4DCFA">
                  <a:lumMod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B4DCFA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4DCF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665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F14124">
                    <a:lumMod val="60000"/>
                    <a:lumOff val="40000"/>
                  </a:srgbClr>
                </a:solidFill>
              </a:rPr>
              <a:pPr/>
              <a:t>18.09.2020</a:t>
            </a:fld>
            <a:endParaRPr lang="ru-RU">
              <a:solidFill>
                <a:srgbClr val="F1412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>
              <a:solidFill>
                <a:srgbClr val="F1412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F14124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F14124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993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F14124">
                    <a:lumMod val="60000"/>
                    <a:lumOff val="40000"/>
                  </a:srgbClr>
                </a:solidFill>
              </a:rPr>
              <a:pPr/>
              <a:t>18.09.2020</a:t>
            </a:fld>
            <a:endParaRPr lang="ru-RU">
              <a:solidFill>
                <a:srgbClr val="F1412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>
              <a:solidFill>
                <a:srgbClr val="F1412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F14124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F14124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245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F14124">
                    <a:lumMod val="60000"/>
                    <a:lumOff val="40000"/>
                  </a:srgbClr>
                </a:solidFill>
              </a:rPr>
              <a:pPr/>
              <a:t>18.09.2020</a:t>
            </a:fld>
            <a:endParaRPr lang="ru-RU">
              <a:solidFill>
                <a:srgbClr val="F1412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>
              <a:solidFill>
                <a:srgbClr val="F1412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F14124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F14124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595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F14124">
                    <a:lumMod val="60000"/>
                    <a:lumOff val="40000"/>
                  </a:srgbClr>
                </a:solidFill>
              </a:rPr>
              <a:pPr/>
              <a:t>18.09.2020</a:t>
            </a:fld>
            <a:endParaRPr lang="ru-RU">
              <a:solidFill>
                <a:srgbClr val="F1412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>
              <a:solidFill>
                <a:srgbClr val="F1412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F14124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F14124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489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F14124">
                    <a:lumMod val="60000"/>
                    <a:lumOff val="40000"/>
                  </a:srgbClr>
                </a:solidFill>
              </a:rPr>
              <a:pPr/>
              <a:t>18.09.2020</a:t>
            </a:fld>
            <a:endParaRPr lang="ru-RU">
              <a:solidFill>
                <a:srgbClr val="F1412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>
              <a:solidFill>
                <a:srgbClr val="F14124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F14124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F14124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860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648072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844824"/>
            <a:ext cx="8856984" cy="439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srgbClr val="5ECCF3">
                    <a:lumMod val="50000"/>
                  </a:srgbClr>
                </a:solidFill>
              </a:rPr>
              <a:pPr/>
              <a:t>18.09.2020</a:t>
            </a:fld>
            <a:endParaRPr lang="ru-RU">
              <a:solidFill>
                <a:srgbClr val="5ECCF3">
                  <a:lumMod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>
              <a:solidFill>
                <a:srgbClr val="5ECCF3">
                  <a:lumMod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srgbClr val="5ECCF3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5ECCF3">
                  <a:lumMod val="50000"/>
                </a:srgbClr>
              </a:solidFill>
            </a:endParaRPr>
          </a:p>
        </p:txBody>
      </p:sp>
      <p:pic>
        <p:nvPicPr>
          <p:cNvPr id="7" name="Рисунок 6">
            <a:hlinkClick r:id="rId15"/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20000"/>
              <a:lumOff val="8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5993904"/>
            <a:ext cx="8820472" cy="864096"/>
          </a:xfrm>
        </p:spPr>
        <p:txBody>
          <a:bodyPr>
            <a:noAutofit/>
          </a:bodyPr>
          <a:lstStyle/>
          <a:p>
            <a:r>
              <a:rPr lang="ru-RU" sz="3200" dirty="0" smtClean="0"/>
              <a:t>Электронные журналы/дневники успеваемости как опыт цифровой трансформации в лицее №18 г. Орла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xmlns="" val="185787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260648"/>
            <a:ext cx="4392488" cy="636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99991" y="2132856"/>
            <a:ext cx="4324313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60648"/>
            <a:ext cx="5053779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154294" y="620688"/>
            <a:ext cx="5989706" cy="5895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60648"/>
            <a:ext cx="690288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402954" y="2375121"/>
            <a:ext cx="6741046" cy="4482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260648"/>
            <a:ext cx="3707904" cy="306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508104" y="2937586"/>
            <a:ext cx="3635896" cy="3491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971600" y="2780928"/>
            <a:ext cx="5509120" cy="3456384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 smtClean="0">
                <a:latin typeface="Nunito"/>
              </a:rPr>
              <a:t>   1120 дневников</a:t>
            </a:r>
            <a:br>
              <a:rPr lang="ru-RU" sz="3600" dirty="0" smtClean="0">
                <a:latin typeface="Nunito"/>
              </a:rPr>
            </a:br>
            <a:r>
              <a:rPr lang="ru-RU" sz="3600" dirty="0" smtClean="0">
                <a:latin typeface="Nunito"/>
              </a:rPr>
              <a:t>   46 классных журналов</a:t>
            </a:r>
            <a:br>
              <a:rPr lang="ru-RU" sz="3600" dirty="0" smtClean="0">
                <a:latin typeface="Nunito"/>
              </a:rPr>
            </a:br>
            <a:r>
              <a:rPr lang="ru-RU" sz="3600" dirty="0" smtClean="0">
                <a:latin typeface="Nunito"/>
              </a:rPr>
              <a:t>   300 пачек бумаги</a:t>
            </a:r>
            <a:br>
              <a:rPr lang="ru-RU" sz="3600" dirty="0" smtClean="0">
                <a:latin typeface="Nunito"/>
              </a:rPr>
            </a:br>
            <a:r>
              <a:rPr lang="ru-RU" sz="3600" dirty="0" smtClean="0">
                <a:latin typeface="Nunito"/>
              </a:rPr>
              <a:t>Общий вес 22,5 тонны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Экономический эффект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700808"/>
            <a:ext cx="1187624" cy="1118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15616" y="1988840"/>
            <a:ext cx="1008112" cy="61555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75 </a:t>
            </a:r>
            <a:r>
              <a:rPr lang="ru-RU" sz="1600" dirty="0" smtClean="0"/>
              <a:t>учителей</a:t>
            </a:r>
            <a:endParaRPr lang="ru-RU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23728" y="1988840"/>
            <a:ext cx="56386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699792" y="1916832"/>
            <a:ext cx="1440160" cy="8002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2 часа</a:t>
            </a:r>
          </a:p>
          <a:p>
            <a:pPr algn="ctr"/>
            <a:r>
              <a:rPr lang="ru-RU" sz="1400" dirty="0" smtClean="0"/>
              <a:t>Высвобождение времени</a:t>
            </a:r>
            <a:endParaRPr lang="ru-RU" sz="1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67944" y="1988840"/>
            <a:ext cx="563859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572000" y="1916832"/>
            <a:ext cx="1080120" cy="8002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247</a:t>
            </a:r>
          </a:p>
          <a:p>
            <a:pPr algn="ctr"/>
            <a:r>
              <a:rPr lang="ru-RU" sz="1400" dirty="0" smtClean="0"/>
              <a:t>рабочих дней</a:t>
            </a:r>
            <a:endParaRPr lang="ru-RU" sz="14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580112" y="1988840"/>
            <a:ext cx="563859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012160" y="1916832"/>
            <a:ext cx="1224136" cy="10156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203 рубля</a:t>
            </a:r>
          </a:p>
          <a:p>
            <a:pPr algn="ctr"/>
            <a:r>
              <a:rPr lang="ru-RU" sz="1400" dirty="0" smtClean="0"/>
              <a:t>Средняя стоимость 1 часа</a:t>
            </a:r>
            <a:endParaRPr lang="ru-RU" sz="14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308304" y="2060848"/>
            <a:ext cx="7143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7956376" y="1916832"/>
            <a:ext cx="1008112" cy="64633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7,5 млн.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рублей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3356992"/>
            <a:ext cx="75765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755576" y="3429000"/>
            <a:ext cx="1440160" cy="5847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15 тыс. руб.</a:t>
            </a:r>
          </a:p>
          <a:p>
            <a:pPr algn="ctr"/>
            <a:r>
              <a:rPr lang="ru-RU" sz="1400" dirty="0" smtClean="0"/>
              <a:t>журналы</a:t>
            </a:r>
            <a:endParaRPr lang="ru-RU" sz="1400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267744" y="3429000"/>
            <a:ext cx="4953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2843808" y="3429000"/>
            <a:ext cx="1368152" cy="5847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75 тыс. руб.</a:t>
            </a:r>
          </a:p>
          <a:p>
            <a:pPr algn="ctr"/>
            <a:r>
              <a:rPr lang="ru-RU" sz="1400" dirty="0" smtClean="0"/>
              <a:t>бумага</a:t>
            </a:r>
            <a:endParaRPr lang="ru-RU" sz="1400" dirty="0"/>
          </a:p>
        </p:txBody>
      </p:sp>
      <p:sp>
        <p:nvSpPr>
          <p:cNvPr id="26" name="TextBox 25"/>
          <p:cNvSpPr txBox="1"/>
          <p:nvPr/>
        </p:nvSpPr>
        <p:spPr>
          <a:xfrm flipH="1">
            <a:off x="4860032" y="3429000"/>
            <a:ext cx="1368152" cy="5847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75 тыс. руб.</a:t>
            </a:r>
          </a:p>
          <a:p>
            <a:pPr algn="ctr"/>
            <a:r>
              <a:rPr lang="ru-RU" sz="1400" dirty="0" smtClean="0"/>
              <a:t>печать</a:t>
            </a:r>
            <a:endParaRPr lang="ru-RU" sz="1400" dirty="0"/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283968" y="3356992"/>
            <a:ext cx="4953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372200" y="3429000"/>
            <a:ext cx="7143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 flipH="1">
            <a:off x="7092280" y="3429000"/>
            <a:ext cx="1728192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165 тыс. руб.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https://xn--24-dlcte5bh4g.xn--p1ai/wp-content/uploads/2020/04/vinet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852"/>
            <a:ext cx="9210861" cy="671514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https://p-mcbs.kaluga.muzkult.ru/media/2020/04/14/1252656144/9834294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52399"/>
            <a:ext cx="9753600" cy="67056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3600" b="1" dirty="0" smtClean="0"/>
              <a:t>СПАСИБО ЗА ВНИМАНИЕ!</a:t>
            </a:r>
          </a:p>
          <a:p>
            <a:pPr algn="ctr">
              <a:buNone/>
            </a:pPr>
            <a:r>
              <a:rPr lang="ru-RU" sz="3600" b="1" dirty="0" smtClean="0"/>
              <a:t>Будьте здоровы</a:t>
            </a:r>
            <a:endParaRPr lang="ru-RU" sz="36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1268760"/>
            <a:ext cx="9143999" cy="523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84784"/>
            <a:ext cx="914400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1628800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555A64"/>
                </a:solidFill>
                <a:latin typeface="Nunito"/>
              </a:rPr>
              <a:t>	</a:t>
            </a:r>
            <a:r>
              <a:rPr lang="ru-RU" dirty="0" smtClean="0">
                <a:latin typeface="Nunito"/>
              </a:rPr>
              <a:t>В приоритетном проекте «Современная цифровая образовательная среда в Российской Федерации» предусматривается повышение качества и доступности образования в России за счет использования </a:t>
            </a:r>
            <a:r>
              <a:rPr lang="ru-RU" dirty="0" err="1" smtClean="0">
                <a:latin typeface="Nunito"/>
              </a:rPr>
              <a:t>онлайн-курсов</a:t>
            </a:r>
            <a:r>
              <a:rPr lang="ru-RU" dirty="0" smtClean="0">
                <a:latin typeface="Nunito"/>
              </a:rPr>
              <a:t> на всех уровнях образования.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179512" y="3005300"/>
            <a:ext cx="87849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Nunito"/>
              </a:rPr>
              <a:t>	13 декабря 2017 года Дмитрий Медведев анонсировал запуск нового приоритетного проекта - «Цифровая школа». Данный проект предполагает создание к 2024 году современной и безопасной цифровой образовательной среды, обеспечивающей высокое качество и доступность образования всех видов и уровней, в том числе перевод школьного образования «в цифру». </a:t>
            </a:r>
          </a:p>
          <a:p>
            <a:pPr algn="just"/>
            <a:r>
              <a:rPr lang="ru-RU" dirty="0" smtClean="0">
                <a:latin typeface="Nunito"/>
              </a:rPr>
              <a:t>	На сайте национального проекта «Образование» говорится, что через 5 лет будет внедрена целевая модель цифровой образовательной среды, которая позволит создать профили «цифровых компетенций» для обучающихся, педагогов и административно-управленческого персонала, конструировать и реализовывать индивидуальные учебные планы, автоматизировать административные, управленческие и обеспечивающие процессы; проводить процедуры оценки качества образования.</a:t>
            </a:r>
            <a:endParaRPr lang="ru-RU" dirty="0">
              <a:latin typeface="Nunito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620688"/>
            <a:ext cx="8748464" cy="582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692696"/>
            <a:ext cx="8723863" cy="5807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54525"/>
            <a:ext cx="4427984" cy="67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0" y="108524"/>
            <a:ext cx="4478376" cy="67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188640"/>
            <a:ext cx="4460319" cy="6453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60032" y="188640"/>
            <a:ext cx="4051640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528" y="332656"/>
            <a:ext cx="8316416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</TotalTime>
  <Words>81</Words>
  <Application>Microsoft Office PowerPoint</Application>
  <PresentationFormat>Экран (4:3)</PresentationFormat>
  <Paragraphs>29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Электронные журналы/дневники успеваемости как опыт цифровой трансформации в лицее №18 г. Орла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   1120 дневников    46 классных журналов    300 пачек бумаги Общий вес 22,5 тонны  </vt:lpstr>
      <vt:lpstr>Экономический эффект</vt:lpstr>
      <vt:lpstr>Слайд 15</vt:lpstr>
      <vt:lpstr>Слайд 16</vt:lpstr>
      <vt:lpstr>Слайд 17</vt:lpstr>
    </vt:vector>
  </TitlesOfParts>
  <Company>HP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Региональное учебно-методическое объединение учителей математики  Орловской области</dc:title>
  <dc:creator>началка</dc:creator>
  <cp:lastModifiedBy>Rykov</cp:lastModifiedBy>
  <cp:revision>17</cp:revision>
  <dcterms:created xsi:type="dcterms:W3CDTF">2020-05-17T12:45:53Z</dcterms:created>
  <dcterms:modified xsi:type="dcterms:W3CDTF">2020-09-18T10:07:10Z</dcterms:modified>
</cp:coreProperties>
</file>