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3" r:id="rId4"/>
    <p:sldId id="297" r:id="rId5"/>
    <p:sldId id="298" r:id="rId6"/>
    <p:sldId id="299" r:id="rId7"/>
    <p:sldId id="300" r:id="rId8"/>
    <p:sldId id="296" r:id="rId9"/>
    <p:sldId id="301" r:id="rId10"/>
    <p:sldId id="305" r:id="rId11"/>
    <p:sldId id="310" r:id="rId12"/>
    <p:sldId id="311" r:id="rId13"/>
    <p:sldId id="312" r:id="rId14"/>
    <p:sldId id="318" r:id="rId15"/>
    <p:sldId id="315" r:id="rId16"/>
    <p:sldId id="317" r:id="rId17"/>
    <p:sldId id="302" r:id="rId18"/>
    <p:sldId id="295" r:id="rId19"/>
    <p:sldId id="303" r:id="rId20"/>
    <p:sldId id="309" r:id="rId21"/>
    <p:sldId id="304" r:id="rId22"/>
    <p:sldId id="307" r:id="rId23"/>
    <p:sldId id="306" r:id="rId24"/>
    <p:sldId id="308" r:id="rId25"/>
    <p:sldId id="316" r:id="rId26"/>
    <p:sldId id="319" r:id="rId27"/>
    <p:sldId id="320" r:id="rId28"/>
    <p:sldId id="321" r:id="rId29"/>
    <p:sldId id="322" r:id="rId30"/>
    <p:sldId id="292" r:id="rId31"/>
    <p:sldId id="324" r:id="rId32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99FF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9216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71F0B-2791-4CCD-95E6-29A54B83F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5FB2A-0789-4EF1-BBB4-44A3CB1A6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96CA-C5EB-4814-8D34-831F8AE3E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BA0F0-7CE5-4747-87C1-FCD5597F4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5EE98-284A-4F37-A711-07A47256D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B2756-A550-4879-B6AD-620B42F6B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C7A55-1502-4AED-A320-F946C95B1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35BDE-BF91-4B12-B6CD-5A9990707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C011C-0904-4519-ABD6-07DA52DF4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9C787-1C54-4E28-97AE-512F8E06F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6C1EA-542D-4381-895E-4FC7A5691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2DA35-9085-49FB-91E5-FE99B05C3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64A6-0A5E-461B-97C6-76161348C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DAB61-EE78-4EEA-97CC-5D6CBAE31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C88CB-D857-452B-A739-7F7AA5981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C5B21-997A-42E4-BDB2-70811F89E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1C35440-FF5A-49F3-9FAF-4BDB74CF4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1928813"/>
            <a:ext cx="8358188" cy="278606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Основная образовательная программа начального общего образования: процедура принятия</a:t>
            </a:r>
            <a:br>
              <a:rPr lang="ru-RU" sz="3600" dirty="0" smtClean="0"/>
            </a:br>
            <a:r>
              <a:rPr lang="ru-RU" sz="3600" dirty="0" smtClean="0"/>
              <a:t> и утверждения; внесение изменений.  </a:t>
            </a:r>
            <a:endParaRPr lang="ru-RU" sz="3600" b="1" dirty="0">
              <a:latin typeface="+mn-lt"/>
            </a:endParaRPr>
          </a:p>
        </p:txBody>
      </p:sp>
      <p:sp>
        <p:nvSpPr>
          <p:cNvPr id="6147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143240" y="4786322"/>
            <a:ext cx="5786478" cy="1142986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ru-RU" sz="1600" dirty="0" err="1"/>
              <a:t>Дозмолина</a:t>
            </a:r>
            <a:r>
              <a:rPr lang="ru-RU" sz="1600" dirty="0"/>
              <a:t> А. А., начальник отдела государственной аккредитации и лицензирования управления контроля и надзора в сфере образования Департамента образования Орловской области</a:t>
            </a:r>
          </a:p>
        </p:txBody>
      </p:sp>
      <p:pic>
        <p:nvPicPr>
          <p:cNvPr id="7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14348" y="28572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Департамент образования Орловской области</a:t>
            </a:r>
          </a:p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Управление контроля и надзора в сфере образования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3306" y="6286520"/>
            <a:ext cx="1876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12 января 2022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года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6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65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120680" cy="1143000"/>
          </a:xfrm>
        </p:spPr>
        <p:txBody>
          <a:bodyPr/>
          <a:lstStyle/>
          <a:p>
            <a:r>
              <a:rPr lang="ru-RU" sz="1600" dirty="0" smtClean="0"/>
              <a:t>Федеральный государственный образовательный стандарт </a:t>
            </a:r>
            <a:r>
              <a:rPr lang="ru-RU" sz="1600" dirty="0"/>
              <a:t>начального общего </a:t>
            </a:r>
            <a:r>
              <a:rPr lang="ru-RU" sz="1600" dirty="0" smtClean="0"/>
              <a:t>образования, утвержденный </a:t>
            </a:r>
            <a:r>
              <a:rPr lang="ru-RU" sz="1600" dirty="0" smtClean="0">
                <a:solidFill>
                  <a:srgbClr val="000000"/>
                </a:solidFill>
              </a:rPr>
              <a:t>приказом </a:t>
            </a:r>
            <a:r>
              <a:rPr lang="ru-RU" sz="1600" dirty="0">
                <a:solidFill>
                  <a:srgbClr val="000000"/>
                </a:solidFill>
              </a:rPr>
              <a:t>Министерства просвещения РФ от 31 мая 2021 г. № 286 </a:t>
            </a:r>
            <a:endParaRPr lang="ru-RU" sz="1600" dirty="0"/>
          </a:p>
        </p:txBody>
      </p:sp>
      <p:pic>
        <p:nvPicPr>
          <p:cNvPr id="3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5536" y="2636912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34.2. В целях обеспечения реализации программы начального общего образования в Организации для участников образовательных отношений должны создаваться условия, обеспечивающие возможность</a:t>
            </a:r>
            <a:r>
              <a:rPr lang="ru-RU" dirty="0" smtClean="0"/>
              <a:t>: </a:t>
            </a:r>
            <a:endParaRPr lang="ru-RU" dirty="0"/>
          </a:p>
          <a:p>
            <a:pPr algn="just"/>
            <a:r>
              <a:rPr lang="ru-RU" dirty="0" smtClean="0"/>
              <a:t>…участия </a:t>
            </a:r>
            <a:r>
              <a:rPr lang="ru-RU" dirty="0"/>
              <a:t>обучающихся, их родителей (законных представителей) и педагогических работников в разработке программы начального общего образования, проектировании и развитии в Организации социальной среды, а также в разработке и реализации индивидуальных учебных </a:t>
            </a:r>
            <a:r>
              <a:rPr lang="ru-RU" dirty="0" smtClean="0"/>
              <a:t>планов.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247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52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21426"/>
            <a:ext cx="6984776" cy="1143000"/>
          </a:xfrm>
        </p:spPr>
        <p:txBody>
          <a:bodyPr/>
          <a:lstStyle/>
          <a:p>
            <a:pPr algn="just"/>
            <a:r>
              <a:rPr lang="ru-RU" sz="2000" dirty="0" smtClean="0"/>
              <a:t>Федеральный закон от 29.12.2012 № 273-ФЗ «Об образовании в Российской Федерации»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35437" y="1591496"/>
            <a:ext cx="8229600" cy="2013372"/>
          </a:xfrm>
        </p:spPr>
        <p:txBody>
          <a:bodyPr/>
          <a:lstStyle/>
          <a:p>
            <a:pPr marL="0" indent="0" algn="just">
              <a:buNone/>
            </a:pPr>
            <a:endParaRPr lang="ru-RU" sz="1600" i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1600" i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1600" i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1600" i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600" i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9 </a:t>
            </a:r>
            <a:r>
              <a:rPr lang="ru-RU" sz="1600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</a:t>
            </a:r>
            <a:r>
              <a:rPr lang="ru-RU" sz="1600" i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ru-RU" sz="1600" i="1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программа - комплекс основных характеристик образования (объем, содержание, планируемые результаты) и организационно-педагогических условий, который представлен в виде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учебного плана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календарного учебного графика, рабочих программ учебных предметов, курсов,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дисциплин (модулей), иных компонентов, оценочных и методических материалов, а также в предусмотренных настоящим Федеральным законом случаях в виде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рабочей программы воспитания, календарного плана воспитательной работы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форм аттестации;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V="1">
            <a:off x="457200" y="6021287"/>
            <a:ext cx="8229600" cy="45719"/>
          </a:xfrm>
        </p:spPr>
        <p:txBody>
          <a:bodyPr/>
          <a:lstStyle/>
          <a:p>
            <a:pPr marL="0" lvl="0" indent="0" algn="just">
              <a:buNone/>
            </a:pP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5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3333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19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0096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77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71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14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4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21426"/>
            <a:ext cx="6984776" cy="1143000"/>
          </a:xfrm>
        </p:spPr>
        <p:txBody>
          <a:bodyPr/>
          <a:lstStyle/>
          <a:p>
            <a:pPr algn="just"/>
            <a:r>
              <a:rPr lang="ru-RU" sz="2000" dirty="0" smtClean="0"/>
              <a:t>Федеральный закон от 29.12.2012 № 273-ФЗ «Об образовании в Российской Федерации»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35437" y="1591496"/>
            <a:ext cx="8229600" cy="2013372"/>
          </a:xfrm>
        </p:spPr>
        <p:txBody>
          <a:bodyPr/>
          <a:lstStyle/>
          <a:p>
            <a:pPr marL="0" indent="0" algn="just">
              <a:buNone/>
            </a:pPr>
            <a:endParaRPr lang="ru-RU" sz="1600" i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1600" i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1600" i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sz="1600" i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600" i="1" u="sng" dirty="0" smtClean="0">
                <a:solidFill>
                  <a:schemeClr val="accent1">
                    <a:lumMod val="50000"/>
                  </a:schemeClr>
                </a:solidFill>
              </a:rPr>
              <a:t>ч</a:t>
            </a:r>
            <a:r>
              <a:rPr lang="ru-RU" sz="1600" i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 </a:t>
            </a:r>
            <a:r>
              <a:rPr lang="ru-RU" sz="1600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</a:t>
            </a:r>
            <a:r>
              <a:rPr lang="ru-RU" sz="1600" i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endParaRPr lang="ru-RU" sz="1600" i="1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 компетенции образовательной организации в установленной сфере деятельности относятся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…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6) разработка и утверждение образовательных программ образовательной организации, если иное не установлено настоящим Федеральным законом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4290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 marL="0" indent="0" algn="just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V="1">
            <a:off x="457200" y="6021287"/>
            <a:ext cx="8229600" cy="45719"/>
          </a:xfrm>
        </p:spPr>
        <p:txBody>
          <a:bodyPr/>
          <a:lstStyle/>
          <a:p>
            <a:pPr marL="0" lvl="0" indent="0" algn="just">
              <a:buNone/>
            </a:pP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5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9979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1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3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53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92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90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16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64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98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24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6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21426"/>
            <a:ext cx="6984776" cy="1143000"/>
          </a:xfrm>
        </p:spPr>
        <p:txBody>
          <a:bodyPr/>
          <a:lstStyle/>
          <a:p>
            <a:pPr algn="just"/>
            <a:r>
              <a:rPr lang="ru-RU" sz="2000" dirty="0" smtClean="0"/>
              <a:t>Федеральный закон от 29.12.2012 № 273-ФЗ «Об образовании в Российской Федерации»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72816"/>
            <a:ext cx="8229600" cy="12961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i="1" u="sng" dirty="0" smtClean="0">
                <a:solidFill>
                  <a:schemeClr val="accent1">
                    <a:lumMod val="50000"/>
                  </a:schemeClr>
                </a:solidFill>
              </a:rPr>
              <a:t>ч. </a:t>
            </a:r>
            <a:r>
              <a:rPr lang="ru-RU" sz="1600" i="1" u="sng" dirty="0">
                <a:solidFill>
                  <a:schemeClr val="accent1">
                    <a:lumMod val="50000"/>
                  </a:schemeClr>
                </a:solidFill>
              </a:rPr>
              <a:t>1 ст. </a:t>
            </a:r>
            <a:r>
              <a:rPr lang="ru-RU" sz="1600" i="1" u="sng" dirty="0" smtClean="0">
                <a:solidFill>
                  <a:schemeClr val="accent1">
                    <a:lumMod val="50000"/>
                  </a:schemeClr>
                </a:solidFill>
              </a:rPr>
              <a:t>25 </a:t>
            </a:r>
            <a:endParaRPr lang="ru-RU" sz="1600" i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600" dirty="0"/>
              <a:t>Образовательная организация действует на основании устава, утвержденного в порядке, установленном законодательством Российской Федерации</a:t>
            </a:r>
            <a:r>
              <a:rPr lang="ru-RU" sz="1600" dirty="0" smtClean="0"/>
              <a:t>.</a:t>
            </a:r>
          </a:p>
          <a:p>
            <a:pPr marL="0" indent="0" algn="just">
              <a:buNone/>
            </a:pP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198776"/>
            <a:ext cx="8229600" cy="2822511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1600" i="1" u="sng" dirty="0">
                <a:solidFill>
                  <a:schemeClr val="accent1">
                    <a:lumMod val="50000"/>
                  </a:schemeClr>
                </a:solidFill>
              </a:rPr>
              <a:t>ч. </a:t>
            </a:r>
            <a:r>
              <a:rPr lang="ru-RU" sz="1600" i="1" u="sng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ru-RU" sz="1600" i="1" u="sng" dirty="0">
                <a:solidFill>
                  <a:schemeClr val="accent1">
                    <a:lumMod val="50000"/>
                  </a:schemeClr>
                </a:solidFill>
              </a:rPr>
              <a:t>ст. </a:t>
            </a:r>
            <a:r>
              <a:rPr lang="ru-RU" sz="1600" i="1" u="sng" dirty="0" smtClean="0">
                <a:solidFill>
                  <a:schemeClr val="accent1">
                    <a:lumMod val="50000"/>
                  </a:schemeClr>
                </a:solidFill>
              </a:rPr>
              <a:t>25 </a:t>
            </a:r>
            <a:endParaRPr lang="ru-RU" sz="1600" i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ru-RU" sz="1600" dirty="0">
                <a:solidFill>
                  <a:srgbClr val="000000"/>
                </a:solidFill>
              </a:rPr>
              <a:t>В уставе образовательной организации должна содержаться наряду с информацией, предусмотренной законодательством Российской Федерации, следующая информация</a:t>
            </a:r>
            <a:r>
              <a:rPr lang="ru-RU" sz="1600" dirty="0" smtClean="0">
                <a:solidFill>
                  <a:srgbClr val="000000"/>
                </a:solidFill>
              </a:rPr>
              <a:t>: …</a:t>
            </a:r>
          </a:p>
          <a:p>
            <a:pPr marL="0" lvl="0" indent="0" algn="just">
              <a:buNone/>
            </a:pPr>
            <a:r>
              <a:rPr lang="ru-RU" sz="1600" dirty="0">
                <a:solidFill>
                  <a:srgbClr val="000000"/>
                </a:solidFill>
              </a:rPr>
              <a:t>структура и компетенция органов управления образовательной организацией, порядок их формирования и сроки </a:t>
            </a:r>
            <a:r>
              <a:rPr lang="ru-RU" sz="1600" dirty="0" smtClean="0"/>
              <a:t>полномочий.</a:t>
            </a:r>
          </a:p>
        </p:txBody>
      </p:sp>
      <p:pic>
        <p:nvPicPr>
          <p:cNvPr id="5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4386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147248" cy="3672408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Образовательные программы принятые </a:t>
            </a:r>
            <a:r>
              <a:rPr lang="ru-RU" sz="2000" b="1" dirty="0">
                <a:solidFill>
                  <a:srgbClr val="FF0000"/>
                </a:solidFill>
              </a:rPr>
              <a:t>с нарушением установленного порядка, не применяются и подлежат отмене образовательной организацией.</a:t>
            </a:r>
          </a:p>
        </p:txBody>
      </p:sp>
    </p:spTree>
    <p:extLst>
      <p:ext uri="{BB962C8B-B14F-4D97-AF65-F5344CB8AC3E}">
        <p14:creationId xmlns:p14="http://schemas.microsoft.com/office/powerpoint/2010/main" val="896714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104109" cy="15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147248" cy="367240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Спасибо за внимание!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Дозмолина Александра Анатольевна, тел. 43-00-68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5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9" y="69269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7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4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8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6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8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05447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365</Words>
  <Application>Microsoft Office PowerPoint</Application>
  <PresentationFormat>Экран (4:3)</PresentationFormat>
  <Paragraphs>33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Arial</vt:lpstr>
      <vt:lpstr>Оформление по умолчанию</vt:lpstr>
      <vt:lpstr>Основная образовательная программа начального общего образования: процедура принятия  и утверждения; внесение изменений.  </vt:lpstr>
      <vt:lpstr>Федеральный закон от 29.12.2012 № 273-ФЗ «Об образовании в Российской Федерации»</vt:lpstr>
      <vt:lpstr>Федеральный закон от 29.12.2012 № 273-ФЗ «Об образовании в Российской Федерации»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государственный образовательный стандарт начального общего образования, утвержденный приказом Министерства просвещения РФ от 31 мая 2021 г. № 286 </vt:lpstr>
      <vt:lpstr>Презентация PowerPoint</vt:lpstr>
      <vt:lpstr>Федеральный закон от 29.12.2012 № 273-ФЗ «Об образовании в Российской Федерации»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Образовательные программы принятые с нарушением установленного порядка, не применяются и подлежат отмене образовательной организацией.</vt:lpstr>
      <vt:lpstr>Спасибо за внимание!   Дозмолина Александра Анатольевна, тел. 43-00-68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осуществления государственного контроля и надзора в сфере образования в организациях, осуществляющих образовательную деятельность  на территории Орловской области, в 2017 году</dc:title>
  <dc:creator>Департмен ОКС</dc:creator>
  <cp:lastModifiedBy>Rykov</cp:lastModifiedBy>
  <cp:revision>128</cp:revision>
  <cp:lastPrinted>2022-01-12T10:19:39Z</cp:lastPrinted>
  <dcterms:created xsi:type="dcterms:W3CDTF">2018-01-31T12:37:50Z</dcterms:created>
  <dcterms:modified xsi:type="dcterms:W3CDTF">2022-01-12T13:35:55Z</dcterms:modified>
</cp:coreProperties>
</file>