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4" r:id="rId3"/>
    <p:sldId id="286" r:id="rId4"/>
    <p:sldId id="285" r:id="rId5"/>
    <p:sldId id="290" r:id="rId6"/>
    <p:sldId id="28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222"/>
    <a:srgbClr val="BC2626"/>
    <a:srgbClr val="B12949"/>
    <a:srgbClr val="081554"/>
    <a:srgbClr val="A62B22"/>
    <a:srgbClr val="07185F"/>
    <a:srgbClr val="C73A13"/>
    <a:srgbClr val="D1B821"/>
    <a:srgbClr val="8B3D71"/>
    <a:srgbClr val="7E1C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828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10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2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99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1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01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1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36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39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42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58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61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E2557-A48D-49DA-A629-8EF3B4B587E5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55983-BF1E-4091-8929-7DA3BF901F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66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Подзаголовок 2"/>
          <p:cNvSpPr txBox="1">
            <a:spLocks/>
          </p:cNvSpPr>
          <p:nvPr/>
        </p:nvSpPr>
        <p:spPr>
          <a:xfrm>
            <a:off x="5640780" y="4346368"/>
            <a:ext cx="5830784" cy="9619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73A13"/>
                </a:solidFill>
              </a:rPr>
              <a:t>Подготовила: </a:t>
            </a:r>
            <a:r>
              <a:rPr lang="ru-RU" sz="2400" b="1" dirty="0" err="1" smtClean="0">
                <a:solidFill>
                  <a:srgbClr val="C73A13"/>
                </a:solidFill>
              </a:rPr>
              <a:t>Красова</a:t>
            </a:r>
            <a:r>
              <a:rPr lang="ru-RU" sz="2400" b="1" dirty="0" smtClean="0">
                <a:solidFill>
                  <a:srgbClr val="C73A13"/>
                </a:solidFill>
              </a:rPr>
              <a:t> Е.Н. – директор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C73A13"/>
                </a:solidFill>
              </a:rPr>
              <a:t> БУ ОО «</a:t>
            </a:r>
            <a:r>
              <a:rPr lang="ru-RU" sz="2400" b="1" dirty="0" err="1" smtClean="0">
                <a:solidFill>
                  <a:srgbClr val="C73A13"/>
                </a:solidFill>
              </a:rPr>
              <a:t>ППМС-Центр</a:t>
            </a:r>
            <a:r>
              <a:rPr lang="ru-RU" sz="2400" b="1" dirty="0" smtClean="0">
                <a:solidFill>
                  <a:srgbClr val="C73A13"/>
                </a:solidFill>
              </a:rPr>
              <a:t>» </a:t>
            </a:r>
            <a:endParaRPr lang="ru-RU" sz="4800" b="1" dirty="0">
              <a:solidFill>
                <a:srgbClr val="C73A13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rgbClr val="C73A13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smtClean="0"/>
              <a:t>25 января  2022</a:t>
            </a:r>
            <a:endParaRPr lang="ru-RU" sz="24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dirty="0"/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14" y="352028"/>
            <a:ext cx="675112" cy="675112"/>
          </a:xfrm>
          <a:prstGeom prst="rect">
            <a:avLst/>
          </a:prstGeom>
        </p:spPr>
      </p:pic>
      <p:sp>
        <p:nvSpPr>
          <p:cNvPr id="24" name="object 10"/>
          <p:cNvSpPr txBox="1"/>
          <p:nvPr/>
        </p:nvSpPr>
        <p:spPr>
          <a:xfrm>
            <a:off x="2161992" y="1084975"/>
            <a:ext cx="27217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600" dirty="0">
                <a:solidFill>
                  <a:schemeClr val="bg1"/>
                </a:solidFill>
                <a:latin typeface="Calibri"/>
                <a:cs typeface="Calibri"/>
              </a:rPr>
              <a:t>ДЕПАРТАМЕНТ ОБРАЗОВАНИЯ </a:t>
            </a:r>
            <a:br>
              <a:rPr lang="ru-RU" sz="16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600" dirty="0">
                <a:solidFill>
                  <a:schemeClr val="bg1"/>
                </a:solidFill>
                <a:latin typeface="Calibri"/>
                <a:cs typeface="Calibri"/>
              </a:rPr>
              <a:t>ОРЛОВСКОЙ ОБЛАСТИ</a:t>
            </a:r>
          </a:p>
        </p:txBody>
      </p:sp>
      <p:sp>
        <p:nvSpPr>
          <p:cNvPr id="25" name="object 10"/>
          <p:cNvSpPr txBox="1"/>
          <p:nvPr/>
        </p:nvSpPr>
        <p:spPr>
          <a:xfrm>
            <a:off x="7564393" y="1083313"/>
            <a:ext cx="2721757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1600" dirty="0">
                <a:solidFill>
                  <a:schemeClr val="bg1"/>
                </a:solidFill>
                <a:latin typeface="Calibri"/>
                <a:cs typeface="Calibri"/>
              </a:rPr>
              <a:t>БУ ОО </a:t>
            </a:r>
            <a:r>
              <a:rPr lang="ru-RU" sz="1600" dirty="0" smtClean="0">
                <a:solidFill>
                  <a:schemeClr val="bg1"/>
                </a:solidFill>
                <a:latin typeface="Calibri"/>
                <a:cs typeface="Calibri"/>
              </a:rPr>
              <a:t>«</a:t>
            </a:r>
            <a:r>
              <a:rPr lang="ru-RU" sz="1600" dirty="0" err="1" smtClean="0">
                <a:solidFill>
                  <a:schemeClr val="bg1"/>
                </a:solidFill>
                <a:latin typeface="Calibri"/>
                <a:cs typeface="Calibri"/>
              </a:rPr>
              <a:t>ППМС-Центр</a:t>
            </a:r>
            <a:r>
              <a:rPr lang="ru-RU" sz="1600" dirty="0" smtClean="0">
                <a:solidFill>
                  <a:schemeClr val="bg1"/>
                </a:solidFill>
                <a:latin typeface="Calibri"/>
                <a:cs typeface="Calibri"/>
              </a:rPr>
              <a:t>»</a:t>
            </a:r>
            <a:endParaRPr lang="ru-RU" sz="16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27" name="Подзаголовок 2"/>
          <p:cNvSpPr txBox="1">
            <a:spLocks/>
          </p:cNvSpPr>
          <p:nvPr/>
        </p:nvSpPr>
        <p:spPr>
          <a:xfrm>
            <a:off x="896552" y="1840675"/>
            <a:ext cx="10068259" cy="1937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chemeClr val="bg1"/>
                </a:solidFill>
              </a:rPr>
              <a:t>«Взаимодействие </a:t>
            </a:r>
            <a:r>
              <a:rPr lang="ru-RU" sz="3600" b="1" dirty="0" err="1" smtClean="0">
                <a:solidFill>
                  <a:schemeClr val="bg1"/>
                </a:solidFill>
              </a:rPr>
              <a:t>психолого-медико-педагогической</a:t>
            </a:r>
            <a:r>
              <a:rPr lang="ru-RU" sz="3600" b="1" dirty="0" smtClean="0">
                <a:solidFill>
                  <a:schemeClr val="bg1"/>
                </a:solidFill>
              </a:rPr>
              <a:t> комиссии и образовательных организаций при создании специальных условий для обучающихся разных категорий»</a:t>
            </a:r>
            <a:endParaRPr lang="ru-RU" sz="36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4000" b="1" dirty="0">
              <a:solidFill>
                <a:schemeClr val="bg1"/>
              </a:solidFill>
            </a:endParaRPr>
          </a:p>
        </p:txBody>
      </p:sp>
      <p:pic>
        <p:nvPicPr>
          <p:cNvPr id="10" name="Рисунок 9" descr="эмблема центр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18839" y="348537"/>
            <a:ext cx="748912" cy="65799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95158" y="6400800"/>
            <a:ext cx="1266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Орел, 2022</a:t>
            </a:r>
            <a:endParaRPr lang="ru-RU" b="1" dirty="0"/>
          </a:p>
        </p:txBody>
      </p:sp>
      <p:pic>
        <p:nvPicPr>
          <p:cNvPr id="2" name="Picture 2" descr="https://w7.pngwing.com/pngs/347/509/png-transparent-formal-language-foundation-information-%E5%9C%B0%E5%9F%9F%E5%8C%85%E6%8B%AC%E6%94%AF%E6%8F%B4%E3%82%BB%E3%83%B3%E3%82%BF%E3%83%BC-others-child-people-team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30680" y="4122552"/>
            <a:ext cx="3145765" cy="2735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34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7" y="373387"/>
            <a:ext cx="11685319" cy="6214942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 bwMode="auto">
          <a:xfrm>
            <a:off x="688770" y="403760"/>
            <a:ext cx="11503230" cy="1068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2800" kern="1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sz="2400" b="1" smtClean="0"/>
          </a:p>
          <a:p>
            <a:pPr>
              <a:defRPr/>
            </a:pPr>
            <a:endParaRPr sz="2400" b="1"/>
          </a:p>
          <a:p>
            <a:pPr>
              <a:defRPr/>
            </a:pPr>
            <a:r>
              <a:rPr sz="2400" b="1" smtClean="0"/>
              <a:t>Законодательные </a:t>
            </a:r>
            <a:r>
              <a:rPr sz="2400" b="1"/>
              <a:t>основы образования обучающихся с ограниченными возможностями здоровья в Российской Федерации</a:t>
            </a:r>
            <a:endParaRPr sz="240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60085" y="2530877"/>
            <a:ext cx="7187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i="1" dirty="0" smtClean="0">
                <a:solidFill>
                  <a:prstClr val="black"/>
                </a:solidFill>
                <a:cs typeface="Arial" charset="0"/>
              </a:rPr>
              <a:t> </a:t>
            </a:r>
            <a:endParaRPr lang="ru-RU" i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05744" y="1662545"/>
            <a:ext cx="3289466" cy="1698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Федеральный закон от 29 декабря 2012 г. № 273-ФЗ «Об образовании в Российской Федерации»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(ФЗ № 273)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47604" y="3526972"/>
            <a:ext cx="4298868" cy="2933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buFontTx/>
              <a:buNone/>
            </a:pPr>
            <a:endParaRPr lang="ru-RU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b="1" dirty="0" smtClean="0">
                <a:latin typeface="Times New Roman" pitchFamily="18" charset="0"/>
              </a:rPr>
              <a:t>Категории детей с ОВЗ: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 dirty="0" smtClean="0">
                <a:latin typeface="Times New Roman" pitchFamily="18" charset="0"/>
              </a:rPr>
              <a:t>- слепые;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слабовидящие;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глухие;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слабослышащие и позднооглохшие;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с тяжелыми нарушениями речи;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с нарушениями опорно-двигательного аппарата;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- с расстройствами </a:t>
            </a:r>
            <a:r>
              <a:rPr lang="ru-RU" sz="1600" b="1" dirty="0" err="1" smtClean="0">
                <a:latin typeface="Times New Roman" pitchFamily="18" charset="0"/>
              </a:rPr>
              <a:t>аутистического</a:t>
            </a:r>
            <a:r>
              <a:rPr lang="ru-RU" sz="1600" b="1" dirty="0" smtClean="0">
                <a:latin typeface="Times New Roman" pitchFamily="18" charset="0"/>
              </a:rPr>
              <a:t> спектра;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с задержкой психического развития;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- с умственной отсталостью;</a:t>
            </a:r>
          </a:p>
          <a:p>
            <a:pPr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- другие обучающиеся с ОВЗ.</a:t>
            </a:r>
          </a:p>
          <a:p>
            <a:pPr algn="r">
              <a:lnSpc>
                <a:spcPct val="80000"/>
              </a:lnSpc>
            </a:pPr>
            <a:r>
              <a:rPr lang="ru-RU" sz="1600" b="1" dirty="0" smtClean="0">
                <a:latin typeface="Times New Roman" pitchFamily="18" charset="0"/>
              </a:rPr>
              <a:t> (часть 5, ст. 79))</a:t>
            </a:r>
            <a:endParaRPr lang="ru-RU" sz="16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6046" y="1341912"/>
            <a:ext cx="4065319" cy="22206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Обучающийся с ОВЗ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физическое лицо, имеющее недостатки в физическом и (или) психологическом развитии, подтвержденные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комиссией и препятствующие получению образования без создания специальных условий. (п. 16, ст. 2), </a:t>
            </a:r>
          </a:p>
          <a:p>
            <a:pPr algn="just"/>
            <a:endParaRPr lang="ru-RU" sz="16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170223" y="1638794"/>
            <a:ext cx="3728852" cy="4963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dirty="0" smtClean="0">
                <a:latin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</a:rPr>
              <a:t>К специальным образовательным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</a:rPr>
              <a:t>условиям относятся: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использование специальных образовательных программ, методов обучения и воспитания;</a:t>
            </a: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использование специальных учебников, учебных пособий и дидактических материалов; </a:t>
            </a: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специальных технических средств обучения коллективного и индивидуального пользования; </a:t>
            </a: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предоставление услуг ассистента (помощника), оказывающего обучающимся необходимую техническую помощь;</a:t>
            </a: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проведение групповых и индивидуальных коррекционных занятий;</a:t>
            </a:r>
          </a:p>
          <a:p>
            <a:pPr algn="just">
              <a:lnSpc>
                <a:spcPct val="8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- обеспечение доступа в здания организаций, осуществляющих образовательную деятельность;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</a:rPr>
              <a:t> другие условия, без которых невозможно или затруднено освоение образовательных программ обучающимися с ограниченными возможностями здоровья.  </a:t>
            </a:r>
          </a:p>
          <a:p>
            <a:pPr algn="r">
              <a:lnSpc>
                <a:spcPct val="80000"/>
              </a:lnSpc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</a:rPr>
              <a:t>(часть 3,  ст. 79) </a:t>
            </a:r>
            <a:endParaRPr lang="ru-RU" sz="16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9382" y="3610099"/>
            <a:ext cx="3465615" cy="28857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Образование обучающихся с ограниченными возможностями здоровья может быть организовано как совместно с другими обучающимися, так и в отдельных классах, группах или в отдельных организациях, осуществляющих образовательную деятельность. (часть 4, ст.79)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89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 bwMode="auto">
          <a:xfrm>
            <a:off x="0" y="96665"/>
            <a:ext cx="1195845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2800" kern="1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>
              <a:defRPr/>
            </a:pPr>
            <a:r>
              <a:rPr sz="3600" smtClean="0"/>
              <a:t>Специальные образовательные  </a:t>
            </a:r>
            <a:r>
              <a:rPr sz="3600"/>
              <a:t>условия, </a:t>
            </a:r>
            <a:endParaRPr sz="3600" smtClean="0"/>
          </a:p>
          <a:p>
            <a:pPr lvl="0">
              <a:defRPr/>
            </a:pPr>
            <a:r>
              <a:rPr sz="3600" smtClean="0"/>
              <a:t>отраженные </a:t>
            </a:r>
            <a:r>
              <a:rPr sz="3600"/>
              <a:t>в заключении ПМПК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0639" y="1223159"/>
            <a:ext cx="40138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ПРОГРАММА ОБУЧЕНИЯ</a:t>
            </a:r>
            <a:endParaRPr lang="ru-RU" sz="2400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9" name="TextBox 15"/>
          <p:cNvSpPr txBox="1">
            <a:spLocks noChangeArrowheads="1"/>
          </p:cNvSpPr>
          <p:nvPr/>
        </p:nvSpPr>
        <p:spPr bwMode="auto">
          <a:xfrm>
            <a:off x="9576220" y="1913731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>
                <a:solidFill>
                  <a:prstClr val="white"/>
                </a:solidFill>
                <a:cs typeface="Arial" panose="020B0604020202020204" pitchFamily="34" charset="0"/>
              </a:rPr>
              <a:t>180</a:t>
            </a:r>
          </a:p>
        </p:txBody>
      </p:sp>
      <p:sp>
        <p:nvSpPr>
          <p:cNvPr id="20" name="TextBox 16"/>
          <p:cNvSpPr txBox="1">
            <a:spLocks noChangeArrowheads="1"/>
          </p:cNvSpPr>
          <p:nvPr/>
        </p:nvSpPr>
        <p:spPr bwMode="auto">
          <a:xfrm>
            <a:off x="10262119" y="2439021"/>
            <a:ext cx="17430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>
                <a:solidFill>
                  <a:prstClr val="white"/>
                </a:solidFill>
                <a:cs typeface="Arial" panose="020B0604020202020204" pitchFamily="34" charset="0"/>
              </a:rPr>
              <a:t>411</a:t>
            </a:r>
          </a:p>
        </p:txBody>
      </p:sp>
      <p:sp>
        <p:nvSpPr>
          <p:cNvPr id="22" name="TextBox 22"/>
          <p:cNvSpPr txBox="1">
            <a:spLocks noChangeArrowheads="1"/>
          </p:cNvSpPr>
          <p:nvPr/>
        </p:nvSpPr>
        <p:spPr bwMode="auto">
          <a:xfrm>
            <a:off x="10461348" y="4141549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>
                <a:solidFill>
                  <a:prstClr val="white"/>
                </a:solidFill>
                <a:cs typeface="Arial" panose="020B0604020202020204" pitchFamily="34" charset="0"/>
              </a:rPr>
              <a:t>456</a:t>
            </a:r>
          </a:p>
        </p:txBody>
      </p:sp>
      <p:sp>
        <p:nvSpPr>
          <p:cNvPr id="30" name="TextBox 33"/>
          <p:cNvSpPr txBox="1">
            <a:spLocks noChangeArrowheads="1"/>
          </p:cNvSpPr>
          <p:nvPr/>
        </p:nvSpPr>
        <p:spPr bwMode="auto">
          <a:xfrm>
            <a:off x="9529770" y="4693284"/>
            <a:ext cx="4187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77</a:t>
            </a:r>
            <a:endParaRPr lang="ru-RU" altLang="ru-RU" sz="18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32" name="TextBox 35"/>
          <p:cNvSpPr txBox="1">
            <a:spLocks noChangeArrowheads="1"/>
          </p:cNvSpPr>
          <p:nvPr/>
        </p:nvSpPr>
        <p:spPr bwMode="auto">
          <a:xfrm>
            <a:off x="11133656" y="3558724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>
                <a:solidFill>
                  <a:prstClr val="white"/>
                </a:solidFill>
                <a:cs typeface="Arial" panose="020B0604020202020204" pitchFamily="34" charset="0"/>
              </a:rPr>
              <a:t>707</a:t>
            </a: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285008" y="1721923"/>
          <a:ext cx="11507189" cy="4926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4798"/>
                <a:gridCol w="4472472"/>
                <a:gridCol w="2999919"/>
              </a:tblGrid>
              <a:tr h="5364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Категория детей с ОВЗ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Варианты программ ФГОС НОО обучающихся с ОВЗ и ФГОС О УО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Документ </a:t>
                      </a:r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Глухие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1.1, 1.2, 1.3, 1.4</a:t>
                      </a:r>
                    </a:p>
                  </a:txBody>
                  <a:tcPr marL="68580" marR="68580" marT="0" marB="0"/>
                </a:tc>
                <a:tc rowSpan="8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Минобрнауки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РФ от 19.12.2014 N 1598 «Об утверждении ФГОС НОО обучающихся с ОВЗ»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Слабослышащие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2.1, 2.2, 2.3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Слепые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3.1, 3.2, 3.3, 3.4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Слабовидящие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4.1, 4.2, 4.3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тяжелыми нарушениями речи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5.1, 5.2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нарушениями 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6.1, 6.2, 6.3, 6.4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663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задержкой психического развития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7.1, 7.2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5364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расстройствами аутистического спектра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8.1, 8.2, 8.3, 8.4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12433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умственной отсталостью (интеллектуальными нарушениями)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Вариант 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Вариант 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 </a:t>
                      </a:r>
                      <a:r>
                        <a:rPr lang="ru-RU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Минобрнауки</a:t>
                      </a: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 от 19 декабря 2014 г. № 1599 "Об утверждении федерального государственного образовательного стандарта образования обучающихся с умственной отсталостью (интеллектуальными нарушениями)»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7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82005" cy="6858000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 bwMode="auto">
          <a:xfrm>
            <a:off x="0" y="96665"/>
            <a:ext cx="12192000" cy="107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2800" kern="1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1200" cap="none" spc="0" normalizeH="0" baseline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Arial" pitchFamily="34" charset="0"/>
              </a:rPr>
              <a:t>Статистические данные</a:t>
            </a:r>
            <a:r>
              <a:rPr kumimoji="0" sz="3600" b="0" i="0" u="none" strike="noStrike" kern="1200" cap="none" spc="0" normalizeH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Arial" pitchFamily="34" charset="0"/>
              </a:rPr>
              <a:t> </a:t>
            </a:r>
            <a:r>
              <a:rPr sz="3600" smtClean="0">
                <a:latin typeface="Calibri"/>
              </a:rPr>
              <a:t>по АООП, выданные </a:t>
            </a:r>
            <a:r>
              <a:rPr kumimoji="0" sz="3600" b="0" i="0" u="none" strike="noStrike" kern="1200" cap="none" spc="0" normalizeH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Arial" pitchFamily="34" charset="0"/>
              </a:rPr>
              <a:t>ПМПК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1200" cap="none" spc="0" normalizeH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Arial" pitchFamily="34" charset="0"/>
              </a:rPr>
              <a:t>за 2020 год  в Орловской области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4384" y="1211282"/>
            <a:ext cx="49995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Сведения о рекомендованных адаптированных программах</a:t>
            </a:r>
          </a:p>
        </p:txBody>
      </p:sp>
      <p:sp>
        <p:nvSpPr>
          <p:cNvPr id="14" name="Объект 2"/>
          <p:cNvSpPr txBox="1">
            <a:spLocks/>
          </p:cNvSpPr>
          <p:nvPr/>
        </p:nvSpPr>
        <p:spPr bwMode="auto">
          <a:xfrm>
            <a:off x="5628904" y="1436914"/>
            <a:ext cx="6140601" cy="296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indent="0" algn="r">
              <a:spcBef>
                <a:spcPct val="20000"/>
              </a:spcBef>
              <a:buFont typeface="Arial" charset="0"/>
              <a:buNone/>
              <a:defRPr sz="1500" b="1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Font typeface="Arial" charset="0"/>
              <a:buNone/>
              <a:defRPr sz="2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 indent="0" algn="ctr">
              <a:spcBef>
                <a:spcPct val="20000"/>
              </a:spcBef>
              <a:buFont typeface="Arial" charset="0"/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 indent="0" algn="ctr">
              <a:spcBef>
                <a:spcPct val="20000"/>
              </a:spcBef>
              <a:buFont typeface="Arial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 indent="0" algn="ctr">
              <a:spcBef>
                <a:spcPct val="20000"/>
              </a:spcBef>
              <a:buFont typeface="Arial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cs typeface="+mn-cs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 bwMode="auto">
          <a:xfrm>
            <a:off x="6139543" y="2939359"/>
            <a:ext cx="5629962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ru-RU"/>
            </a:defPPr>
            <a:lvl1pPr marL="0" indent="0" algn="r">
              <a:spcBef>
                <a:spcPct val="20000"/>
              </a:spcBef>
              <a:buFont typeface="Arial" charset="0"/>
              <a:buNone/>
              <a:defRPr sz="1500" b="1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Font typeface="Arial" charset="0"/>
              <a:buNone/>
              <a:defRPr sz="2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 indent="0" algn="ctr">
              <a:spcBef>
                <a:spcPct val="20000"/>
              </a:spcBef>
              <a:buFont typeface="Arial" charset="0"/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 indent="0" algn="ctr">
              <a:spcBef>
                <a:spcPct val="20000"/>
              </a:spcBef>
              <a:buFont typeface="Arial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 indent="0" algn="ctr">
              <a:spcBef>
                <a:spcPct val="20000"/>
              </a:spcBef>
              <a:buFont typeface="Arial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9pPr>
          </a:lstStyle>
          <a:p>
            <a:pPr marL="0" marR="0" lvl="0" indent="0" algn="l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+mn-cs"/>
            </a:endParaRPr>
          </a:p>
        </p:txBody>
      </p:sp>
      <p:graphicFrame>
        <p:nvGraphicFramePr>
          <p:cNvPr id="11" name="Содержимое 4"/>
          <p:cNvGraphicFramePr>
            <a:graphicFrameLocks/>
          </p:cNvGraphicFramePr>
          <p:nvPr/>
        </p:nvGraphicFramePr>
        <p:xfrm>
          <a:off x="296883" y="2054430"/>
          <a:ext cx="4690753" cy="4218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5395"/>
                <a:gridCol w="2325358"/>
              </a:tblGrid>
              <a:tr h="68067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Вид образовательной программы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Количество , выданных заключений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8810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Всего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7037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69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АООП ДО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3632</a:t>
                      </a:r>
                      <a:endParaRPr lang="ru-RU" sz="1400" b="1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69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АООП НОО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1773</a:t>
                      </a:r>
                      <a:endParaRPr lang="ru-RU" sz="1400" b="1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69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АООП ООО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1474</a:t>
                      </a:r>
                      <a:endParaRPr lang="ru-RU" sz="1400" b="1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69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АООП СОО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79</a:t>
                      </a:r>
                      <a:endParaRPr lang="ru-RU" sz="1400" b="1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8084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Программа </a:t>
                      </a:r>
                      <a:r>
                        <a:rPr lang="ru-RU" sz="1400" dirty="0" err="1" smtClean="0"/>
                        <a:t>профобучения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48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0487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АОП СПО, </a:t>
                      </a:r>
                    </a:p>
                    <a:p>
                      <a:pPr algn="ctr"/>
                      <a:r>
                        <a:rPr lang="ru-RU" sz="1400" dirty="0" smtClean="0"/>
                        <a:t>АОП ВО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</a:t>
                      </a:r>
                    </a:p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127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Специальные условия прохождения ГИА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649</a:t>
                      </a:r>
                    </a:p>
                    <a:p>
                      <a:pPr algn="ctr"/>
                      <a:r>
                        <a:rPr lang="ru-RU" sz="1400" dirty="0" smtClean="0"/>
                        <a:t>(ГИА  9 – 626,</a:t>
                      </a:r>
                    </a:p>
                    <a:p>
                      <a:pPr algn="ctr"/>
                      <a:r>
                        <a:rPr lang="ru-RU" sz="1400" dirty="0" smtClean="0"/>
                        <a:t>ГИА 11 - 23)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545778" y="1330039"/>
          <a:ext cx="6646222" cy="534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1292"/>
                <a:gridCol w="795647"/>
                <a:gridCol w="1009402"/>
                <a:gridCol w="1128156"/>
                <a:gridCol w="1104406"/>
                <a:gridCol w="1017319"/>
              </a:tblGrid>
              <a:tr h="6150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АООП НОО  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Всего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Вариант 1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Вариант 2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Вариант 3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Вариант 4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620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Глухие (1)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6307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Слабослышащие (2)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3946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Слепые (3)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6150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Слабовидящие (4) 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31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ТНР (5)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936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879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31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ОДА  (6)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22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31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ЗПР (7)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451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270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31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  (8)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77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32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  <a:tr h="5131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умственной отсталостью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232</a:t>
                      </a:r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15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 bwMode="auto">
          <a:xfrm>
            <a:off x="0" y="96665"/>
            <a:ext cx="11958452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2800" kern="1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>
              <a:defRPr/>
            </a:pPr>
            <a:r>
              <a:rPr sz="3600"/>
              <a:t>Специальные </a:t>
            </a:r>
            <a:r>
              <a:rPr sz="3600" smtClean="0"/>
              <a:t>образовательные условия</a:t>
            </a:r>
            <a:r>
              <a:rPr sz="3600"/>
              <a:t>, </a:t>
            </a:r>
            <a:endParaRPr sz="3600" smtClean="0"/>
          </a:p>
          <a:p>
            <a:pPr lvl="0">
              <a:defRPr/>
            </a:pPr>
            <a:r>
              <a:rPr sz="3600" smtClean="0"/>
              <a:t>отраженные </a:t>
            </a:r>
            <a:r>
              <a:rPr sz="3600"/>
              <a:t>в заключении ПМПК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7506" y="1223159"/>
            <a:ext cx="52370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ФОРМА ПОЛУЧЕНИЯ ОБРАЗОВАНИЯ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9" name="TextBox 15"/>
          <p:cNvSpPr txBox="1">
            <a:spLocks noChangeArrowheads="1"/>
          </p:cNvSpPr>
          <p:nvPr/>
        </p:nvSpPr>
        <p:spPr bwMode="auto">
          <a:xfrm>
            <a:off x="9576220" y="1913731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>
                <a:solidFill>
                  <a:prstClr val="white"/>
                </a:solidFill>
                <a:cs typeface="Arial" panose="020B0604020202020204" pitchFamily="34" charset="0"/>
              </a:rPr>
              <a:t>180</a:t>
            </a:r>
          </a:p>
        </p:txBody>
      </p:sp>
      <p:sp>
        <p:nvSpPr>
          <p:cNvPr id="20" name="TextBox 16"/>
          <p:cNvSpPr txBox="1">
            <a:spLocks noChangeArrowheads="1"/>
          </p:cNvSpPr>
          <p:nvPr/>
        </p:nvSpPr>
        <p:spPr bwMode="auto">
          <a:xfrm>
            <a:off x="10262119" y="2439021"/>
            <a:ext cx="17430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>
                <a:solidFill>
                  <a:prstClr val="white"/>
                </a:solidFill>
                <a:cs typeface="Arial" panose="020B0604020202020204" pitchFamily="34" charset="0"/>
              </a:rPr>
              <a:t>411</a:t>
            </a:r>
          </a:p>
        </p:txBody>
      </p:sp>
      <p:sp>
        <p:nvSpPr>
          <p:cNvPr id="22" name="TextBox 22"/>
          <p:cNvSpPr txBox="1">
            <a:spLocks noChangeArrowheads="1"/>
          </p:cNvSpPr>
          <p:nvPr/>
        </p:nvSpPr>
        <p:spPr bwMode="auto">
          <a:xfrm>
            <a:off x="10461348" y="4141549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>
                <a:solidFill>
                  <a:prstClr val="white"/>
                </a:solidFill>
                <a:cs typeface="Arial" panose="020B0604020202020204" pitchFamily="34" charset="0"/>
              </a:rPr>
              <a:t>456</a:t>
            </a:r>
          </a:p>
        </p:txBody>
      </p:sp>
      <p:sp>
        <p:nvSpPr>
          <p:cNvPr id="30" name="TextBox 33"/>
          <p:cNvSpPr txBox="1">
            <a:spLocks noChangeArrowheads="1"/>
          </p:cNvSpPr>
          <p:nvPr/>
        </p:nvSpPr>
        <p:spPr bwMode="auto">
          <a:xfrm>
            <a:off x="9529770" y="4693284"/>
            <a:ext cx="4187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 smtClean="0">
                <a:solidFill>
                  <a:prstClr val="white"/>
                </a:solidFill>
                <a:cs typeface="Arial" panose="020B0604020202020204" pitchFamily="34" charset="0"/>
              </a:rPr>
              <a:t>77</a:t>
            </a:r>
            <a:endParaRPr lang="ru-RU" altLang="ru-RU" sz="1800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32" name="TextBox 35"/>
          <p:cNvSpPr txBox="1">
            <a:spLocks noChangeArrowheads="1"/>
          </p:cNvSpPr>
          <p:nvPr/>
        </p:nvSpPr>
        <p:spPr bwMode="auto">
          <a:xfrm>
            <a:off x="11133656" y="3558724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800" b="1" dirty="0">
                <a:solidFill>
                  <a:prstClr val="white"/>
                </a:solidFill>
                <a:cs typeface="Arial" panose="020B0604020202020204" pitchFamily="34" charset="0"/>
              </a:rPr>
              <a:t>707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3756" y="2088079"/>
            <a:ext cx="54270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РЕКОМЕНДУЕМЫЙ РЕЖИМ ОБУЧЕНИЯ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80810" y="1221180"/>
            <a:ext cx="52132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РЕКОМЕНДАЦИИ О НЕОБХОДИМЫХ НАПРАВЛЕНИЯХ КОРРЕКЦИОННО-РАЗВИВАЮЩЕЙ РАБОТЫ СПЕЦИАЛИСТОВ </a:t>
            </a:r>
            <a:endParaRPr lang="ru-RU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3757" y="2933206"/>
            <a:ext cx="41801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УСЛОВИЯ ПРОХОЖДЕНИЯ ГОСУДАРСТВЕННОЙ ИТОГОВОЙ АТТЕСТАЦИИ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7508" y="4096987"/>
            <a:ext cx="46195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СПЕЦИАЛЬНЫЕ УЧЕБНИКИ И ДИДАКТИЧЕСКИЕ ПОСОБИЯ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6884" y="5339939"/>
            <a:ext cx="51182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СРОК ПОВТОРНОГО ОБСЛЕДОВАНИЯ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816436" y="2189627"/>
          <a:ext cx="4928260" cy="3733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564"/>
                <a:gridCol w="2600696"/>
              </a:tblGrid>
              <a:tr h="109983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Специалист сопровождения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Количество , выданных заключений с рекомендацией специалистов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1059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Тьютор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71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94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Ассистент-помощник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0376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Педагог-психолог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3692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625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Учитель-логопед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5312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3938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Учитель-дефектолог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1440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7404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Социальный педагог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264</a:t>
                      </a:r>
                      <a:endParaRPr lang="ru-RU" sz="1600" dirty="0"/>
                    </a:p>
                  </a:txBody>
                  <a:tcPr marL="121920" marR="12192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2" name="Picture 4" descr="https://img2.freepng.ru/20180318/pvq/kisspng-cartoon-open-textbook-illustration-vector-books-5aae62587d17f4.282492521521377880512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5133" y="4054850"/>
            <a:ext cx="1816925" cy="10901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4" name="Picture 6" descr="https://yt3.ggpht.com/a/AATXAJxjUL-Vcxybag3JsHRl52_v7wjiziMWQz8JjchQ=s900-c-k-c0xffffffff-no-rj-m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5131" y="1555666"/>
            <a:ext cx="1781299" cy="17812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9275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 bwMode="auto">
          <a:xfrm>
            <a:off x="0" y="96664"/>
            <a:ext cx="12192000" cy="1102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2800" kern="12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0" i="0" u="none" strike="noStrike" kern="1200" cap="none" spc="0" normalizeH="0" baseline="0" noProof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j-ea"/>
                <a:cs typeface="Arial" pitchFamily="34" charset="0"/>
              </a:rPr>
              <a:t>Психолого-медико-педагогический консилиум (ПМПк) образовательной организации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0012" y="1365663"/>
            <a:ext cx="5593275" cy="46670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ПМПк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создается  в  целях  комплексного  </a:t>
            </a:r>
            <a:r>
              <a:rPr lang="ru-RU" sz="2000" dirty="0" err="1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психолого-медико-педагогического</a:t>
            </a: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сопровождения  детей  с  ОВЗ  в  соответствии  с рекомендациями  ПМПК: 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своевременного  выявления  детей,  нуждающихся  в создании  СОУ;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создания  специальных  образовательных  условий  в соответствии  с  заключением  ПМПК; 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разработки  и  реализации  индивидуальной программы психолого-педагогического сопровождения.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endParaRPr lang="ru-RU" dirty="0"/>
          </a:p>
        </p:txBody>
      </p:sp>
      <p:pic>
        <p:nvPicPr>
          <p:cNvPr id="1026" name="Picture 2" descr="https://sun9-79.userapi.com/c850736/v850736668/1233e4/r2LeHlEVlf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8082" y="4402993"/>
            <a:ext cx="5525986" cy="1390185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7327075" y="1436915"/>
            <a:ext cx="4191990" cy="2208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/>
              <a:t>     Распоряжение Министерства просвещения РФ от 9 сентября 2019 г. N Р-93 "Об утверждении примерного Положения о психолого-педагогическом консилиуме образовательной организации"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6311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629</Words>
  <Application>Microsoft Office PowerPoint</Application>
  <PresentationFormat>Произвольный</PresentationFormat>
  <Paragraphs>189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Орловской области</dc:title>
  <dc:creator>Elena</dc:creator>
  <cp:lastModifiedBy>ryseva</cp:lastModifiedBy>
  <cp:revision>115</cp:revision>
  <dcterms:created xsi:type="dcterms:W3CDTF">2021-12-21T06:53:45Z</dcterms:created>
  <dcterms:modified xsi:type="dcterms:W3CDTF">2022-01-25T08:03:16Z</dcterms:modified>
</cp:coreProperties>
</file>