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333" r:id="rId2"/>
    <p:sldId id="434" r:id="rId3"/>
    <p:sldId id="468" r:id="rId4"/>
    <p:sldId id="433" r:id="rId5"/>
    <p:sldId id="457" r:id="rId6"/>
    <p:sldId id="479" r:id="rId7"/>
    <p:sldId id="469" r:id="rId8"/>
    <p:sldId id="480" r:id="rId9"/>
    <p:sldId id="482" r:id="rId10"/>
    <p:sldId id="483" r:id="rId11"/>
    <p:sldId id="470" r:id="rId12"/>
    <p:sldId id="471" r:id="rId13"/>
    <p:sldId id="472" r:id="rId14"/>
    <p:sldId id="473" r:id="rId15"/>
    <p:sldId id="474" r:id="rId16"/>
    <p:sldId id="475" r:id="rId17"/>
    <p:sldId id="476" r:id="rId18"/>
    <p:sldId id="477" r:id="rId19"/>
    <p:sldId id="478" r:id="rId20"/>
    <p:sldId id="355" r:id="rId21"/>
  </p:sldIdLst>
  <p:sldSz cx="9144000" cy="6858000" type="screen4x3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D8A"/>
    <a:srgbClr val="54CC5F"/>
    <a:srgbClr val="43D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4" autoAdjust="0"/>
    <p:restoredTop sz="93985" autoAdjust="0"/>
  </p:normalViewPr>
  <p:slideViewPr>
    <p:cSldViewPr>
      <p:cViewPr varScale="1">
        <p:scale>
          <a:sx n="80" d="100"/>
          <a:sy n="80" d="100"/>
        </p:scale>
        <p:origin x="1925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312" y="58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9205A6-9033-4717-9E40-913256D8FFFF}" type="doc">
      <dgm:prSet loTypeId="urn:microsoft.com/office/officeart/2005/8/layout/orgChart1" loCatId="hierarchy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F38AE71-F672-423C-B335-AC3E79DC046D}" type="pres">
      <dgm:prSet presAssocID="{149205A6-9033-4717-9E40-913256D8FFF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AC042430-99CA-4F76-A1E7-9D620CDFCBEE}" type="presOf" srcId="{149205A6-9033-4717-9E40-913256D8FFFF}" destId="{4F38AE71-F672-423C-B335-AC3E79DC046D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9205A6-9033-4717-9E40-913256D8FFFF}" type="doc">
      <dgm:prSet loTypeId="urn:microsoft.com/office/officeart/2005/8/layout/orgChart1" loCatId="hierarchy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F38AE71-F672-423C-B335-AC3E79DC046D}" type="pres">
      <dgm:prSet presAssocID="{149205A6-9033-4717-9E40-913256D8FFF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56041A8F-073A-4FFD-8541-EEEA757D0857}" type="presOf" srcId="{149205A6-9033-4717-9E40-913256D8FFFF}" destId="{4F38AE71-F672-423C-B335-AC3E79DC046D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17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3335" y="2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BE1577-F290-49F8-98F1-4AF8B8057484}" type="datetimeFigureOut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65"/>
            <a:ext cx="43017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3335" y="6456365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BF48C96-57AC-4078-B227-027A112A0C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80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17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35" y="2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F29C467-3659-4274-8B65-FC2FEEF14A2E}" type="datetimeFigureOut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28977"/>
            <a:ext cx="7942580" cy="3059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5"/>
            <a:ext cx="43017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35" y="6456365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87F4E7-0743-4EC1-BC8D-0C7C15ACB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84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1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3649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17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4269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18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9115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20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823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87F4E7-0743-4EC1-BC8D-0C7C15ACB3D7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416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4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5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6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12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8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152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9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944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10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128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11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239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xfrm>
            <a:off x="134080" y="3228977"/>
            <a:ext cx="9660067" cy="30591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5623335" y="6456365"/>
            <a:ext cx="430329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b"/>
          <a:lstStyle/>
          <a:p>
            <a:pPr algn="r"/>
            <a:fld id="{14F2E96A-6882-46BA-AB0E-850ADD91521E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algn="r"/>
              <a:t>16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460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41A16-1AEB-4E1C-BC01-38E9DE1664A9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B8002-6980-4B08-A1FE-4DADE9AC26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AAEA1-0724-4097-BD86-2B385005AECA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0DEC6-DB1A-405A-B50E-1F94F96A81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2B584-7357-41B5-83A8-92EBC7062C9A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95E90-501F-4953-82CE-AB0B5F6DA9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EA1F7-3EB8-44C2-8A1D-545E5DB0CBA4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8DD36-2C53-40E3-98F1-0EBE467E4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A3D8A-1F60-4F98-ADD7-E7B53206BECD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7BA0D-5E46-4701-8B74-8CF22E8CA9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A6430-4D75-45CA-B67F-2CCDE7EDADAF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A2D19-7BBE-42D8-B03D-B9B5E09307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B055-D20B-49E2-BD9F-F77FCBA85D48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E23F1-AA98-4F82-AB50-867FA47959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DB721-CB19-4131-9A84-AE291452BACF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F2992-9D77-49F9-A2E4-3971D77ED5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4DA81-98EC-4703-84DD-0703ACC91E25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02E3E-2796-4955-BFA9-0B5570E240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21810-424A-432F-83C1-4BBFE21A7048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AFF8B-707D-4B6D-8D50-1F50044CB8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A1447-A6BB-4E2A-AA2A-1C7F27DD2647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CFE11-716B-4E13-BC42-B406BCAF86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D6BD72-9AD8-4F28-978A-E46EDE702CA3}" type="datetime1">
              <a:rPr lang="ru-RU"/>
              <a:pPr>
                <a:defRPr/>
              </a:pPr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738209-2DBB-453E-B1E9-6F43883E5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683568" y="1071547"/>
            <a:ext cx="7772400" cy="2861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оценки достижений планируемых результатов освоения образовательной программы начального общего образования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403648" y="0"/>
            <a:ext cx="71287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4101" name="object 8"/>
          <p:cNvSpPr txBox="1">
            <a:spLocks noChangeArrowheads="1"/>
          </p:cNvSpPr>
          <p:nvPr/>
        </p:nvSpPr>
        <p:spPr bwMode="auto">
          <a:xfrm>
            <a:off x="3995936" y="4429132"/>
            <a:ext cx="4680520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lvl="0" algn="just" eaLnBrk="0" hangingPunct="0"/>
            <a:r>
              <a:rPr lang="ru-RU" sz="17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Романцова Елена Евгеньевна, </a:t>
            </a:r>
          </a:p>
          <a:p>
            <a:pPr lvl="0" algn="just" eaLnBrk="0" hangingPunct="0"/>
            <a:r>
              <a:rPr lang="ru-RU" sz="17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заместитель начальника управления – начальник отдела контроля в сфере образования управления контроля                      и надзора в сфере образования</a:t>
            </a:r>
            <a:endParaRPr lang="ru-RU" sz="17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85720" y="0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14678" y="5857892"/>
            <a:ext cx="19545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/>
              <a:t>12</a:t>
            </a:r>
            <a:r>
              <a:rPr lang="en-US" sz="1400" b="1" dirty="0" smtClean="0"/>
              <a:t> </a:t>
            </a:r>
            <a:r>
              <a:rPr lang="ru-RU" sz="1400" b="1" dirty="0" smtClean="0"/>
              <a:t>января 2022 </a:t>
            </a:r>
            <a:r>
              <a:rPr lang="ru-RU" sz="1400" b="1" dirty="0" smtClean="0"/>
              <a:t>года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441660" y="2852936"/>
            <a:ext cx="8352928" cy="1569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П. 24.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первом классе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проводится без балльного оценивания знаний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Таким образом, текущий контроль, промежуточная аттестация обучающихся первых классов также не предполагают  балльное оценивание.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403648" y="0"/>
            <a:ext cx="71287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120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85720" y="0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1660" y="836712"/>
            <a:ext cx="82606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22.03.2021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</a:t>
            </a:r>
          </a:p>
        </p:txBody>
      </p:sp>
    </p:spTree>
    <p:extLst>
      <p:ext uri="{BB962C8B-B14F-4D97-AF65-F5344CB8AC3E}">
        <p14:creationId xmlns:p14="http://schemas.microsoft.com/office/powerpoint/2010/main" val="7429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883815" y="1400084"/>
            <a:ext cx="7772400" cy="4117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Нормативное правовое регулирование промежуточной аттестации обучающихся</a:t>
            </a:r>
            <a:endParaRPr lang="ru-RU" sz="4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403648" y="0"/>
            <a:ext cx="71287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85720" y="0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08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1357315" y="215390"/>
            <a:ext cx="7215188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  <a:p>
            <a:pPr algn="ctr"/>
            <a:endParaRPr lang="ru-RU" dirty="0" smtClean="0"/>
          </a:p>
          <a:p>
            <a:pPr algn="ctr"/>
            <a:r>
              <a:rPr lang="ru-RU" sz="2000" b="1" dirty="0" smtClean="0"/>
              <a:t>Федеральный </a:t>
            </a:r>
            <a:r>
              <a:rPr lang="ru-RU" sz="2000" b="1" dirty="0"/>
              <a:t>закон от 29 декабря 2012 года № 273-ФЗ </a:t>
            </a:r>
          </a:p>
          <a:p>
            <a:pPr algn="ctr"/>
            <a:r>
              <a:rPr lang="ru-RU" sz="2000" b="1" dirty="0"/>
              <a:t>«Об образовании в Российской Федерации»</a:t>
            </a:r>
          </a:p>
          <a:p>
            <a:pPr algn="ctr"/>
            <a:r>
              <a:rPr lang="ru-RU" sz="2000" b="1" dirty="0" smtClean="0"/>
              <a:t>Статья 58. Промежуточная аттестация обучающихся</a:t>
            </a:r>
            <a:endParaRPr lang="ru-RU" sz="2000" dirty="0"/>
          </a:p>
        </p:txBody>
      </p:sp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"/>
            <a:ext cx="82868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500" b="1" dirty="0" smtClean="0">
                <a:solidFill>
                  <a:srgbClr val="FF0000"/>
                </a:solidFill>
              </a:rPr>
              <a:t>Департамент образования  Орловской  области</a:t>
            </a: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4348" y="2276872"/>
            <a:ext cx="8034116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В 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ст. 58 Федерального закона «Об образовании </a:t>
            </a: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в 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 Федерации» закреплено требование </a:t>
            </a: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об 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обязательном проведении промежуточной аттестации обучающихся по всем образовательным программам за исключением программ дошкольного образования. Также </a:t>
            </a: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в 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данной статье указано, что форма промежуточной аттестации определяется учебным планом, сроки проведения аттестации устанавливаются в календарном учебном графике, а порядок </a:t>
            </a: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и 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периодичность проведения процедуры определяются образовательной организацией самостоятельно в локальном нормативном акте.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02101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"/>
            <a:ext cx="82868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500" b="1" dirty="0" smtClean="0">
                <a:solidFill>
                  <a:srgbClr val="FF0000"/>
                </a:solidFill>
              </a:rPr>
              <a:t>Департамент образования  Орловской  области</a:t>
            </a: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40694" y="764704"/>
            <a:ext cx="8034116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ru-RU" b="1" i="1" dirty="0"/>
              <a:t>Анализ локальных нормативных актов </a:t>
            </a:r>
            <a:r>
              <a:rPr lang="ru-RU" dirty="0"/>
              <a:t>образовательных организаций, регулирующих порядок и периодичность проведения промежуточной аттестации обучающихся, показал, что данные акты достаточно часто содержат нормы, противоречащие действующему федеральному законодательству в области образования, и (или) содержат нормы, которые ухудшают возможности участников образовательных отношений, установленные в федеральном </a:t>
            </a:r>
            <a:r>
              <a:rPr lang="ru-RU" dirty="0" smtClean="0"/>
              <a:t>законодательстве. Кроме </a:t>
            </a:r>
            <a:r>
              <a:rPr lang="ru-RU" dirty="0"/>
              <a:t>того, </a:t>
            </a:r>
            <a:r>
              <a:rPr lang="ru-RU" dirty="0" smtClean="0"/>
              <a:t>большинство </a:t>
            </a:r>
            <a:r>
              <a:rPr lang="ru-RU" dirty="0"/>
              <a:t>нарушений порядка проведения </a:t>
            </a:r>
            <a:r>
              <a:rPr lang="ru-RU" dirty="0" smtClean="0"/>
              <a:t>промежуточной </a:t>
            </a:r>
            <a:r>
              <a:rPr lang="ru-RU" dirty="0"/>
              <a:t>аттестации связаны с отсутствием форм проведения аттестации в учебном плане образовательной организации, сроков проведения промежуточной аттестации в календарном учебном графике и оценочных материалов в образовательной программе организации.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8502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"/>
            <a:ext cx="82868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500" b="1" dirty="0" smtClean="0">
                <a:solidFill>
                  <a:srgbClr val="FF0000"/>
                </a:solidFill>
              </a:rPr>
              <a:t>Департамент образования  Орловской  области</a:t>
            </a: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4348" y="1052736"/>
            <a:ext cx="803411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ru-RU" dirty="0"/>
              <a:t>Еще одним серьезным нарушением, которое выявляется достаточно часто в рамках контрольно-надзорных мероприятий, является отсутствие в локальном нормативном акте, регулирующем порядок и периодичность проведения промежуточной аттестации, именно </a:t>
            </a:r>
            <a:r>
              <a:rPr lang="ru-RU" b="1" dirty="0"/>
              <a:t>порядка </a:t>
            </a:r>
            <a:r>
              <a:rPr lang="ru-RU" dirty="0"/>
              <a:t>проведения промежуточной аттестации обучающихся. Чаще всего в локальных актах много избыточной информации о системе </a:t>
            </a:r>
            <a:r>
              <a:rPr lang="ru-RU" dirty="0" smtClean="0"/>
              <a:t>оценивания (она должна быть отражена в целевом разделе ООП НОО), </a:t>
            </a:r>
            <a:r>
              <a:rPr lang="ru-RU" dirty="0"/>
              <a:t>формах проведения промежуточной аттестации </a:t>
            </a:r>
            <a:r>
              <a:rPr lang="ru-RU" dirty="0" smtClean="0"/>
              <a:t>(</a:t>
            </a:r>
            <a:r>
              <a:rPr lang="ru-RU" dirty="0"/>
              <a:t>они должны быть установлены учебным планом), сроках проведения, но в то же время нечетко определяется периодичность проведения аттестации и тем более отсутствуют многие важные детали, которые часто приводят участников образовательных отношений к конфликтным ситуациям, также отсутствует детально прописанный порядок проведения аттестации для экстернов и для обучающихся, осваивающих образовательную программу по индивидуальному учебному плану. Все это позволяет должностным лицам, проводящим проверки соблюдения обязательных требований в области образования, делать выводы </a:t>
            </a:r>
            <a:r>
              <a:rPr lang="ru-RU" dirty="0" smtClean="0"/>
              <a:t>                             </a:t>
            </a:r>
            <a:r>
              <a:rPr lang="ru-RU" b="1" dirty="0" smtClean="0"/>
              <a:t>об </a:t>
            </a:r>
            <a:r>
              <a:rPr lang="ru-RU" b="1" dirty="0"/>
              <a:t>отсутствии урегулированного порядка </a:t>
            </a:r>
            <a:r>
              <a:rPr lang="ru-RU" dirty="0"/>
              <a:t>проведения промежуточной аттестации обучающихся.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70699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"/>
            <a:ext cx="82868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500" b="1" dirty="0" smtClean="0">
                <a:solidFill>
                  <a:srgbClr val="FF0000"/>
                </a:solidFill>
              </a:rPr>
              <a:t>Департамент образования  Орловской  области</a:t>
            </a: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4348" y="764704"/>
            <a:ext cx="803411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dirty="0"/>
              <a:t>Порядок проведения промежуточной аттестации, являясь локальным нормативным актом, должен отражать последовательность действий обучающихся и педагогических работников в ходе подготовки и проведения данной процедуры.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</a:p>
          <a:p>
            <a:pPr algn="just"/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dirty="0" smtClean="0"/>
              <a:t>Следует </a:t>
            </a:r>
            <a:r>
              <a:rPr lang="ru-RU" dirty="0"/>
              <a:t>отметить, что форму документов (ведомости, протоколы), порядок их заполнения и хранения устанавливает каждая образовательная организация самостоятельно в соответствии </a:t>
            </a:r>
            <a:r>
              <a:rPr lang="ru-RU" dirty="0" smtClean="0"/>
              <a:t>                            с </a:t>
            </a:r>
            <a:r>
              <a:rPr lang="ru-RU" dirty="0"/>
              <a:t>компетенцией, закрепленной в ст. 28 Федерального закона </a:t>
            </a:r>
            <a:r>
              <a:rPr lang="ru-RU" dirty="0" smtClean="0"/>
              <a:t>                          «</a:t>
            </a:r>
            <a:r>
              <a:rPr lang="ru-RU" dirty="0"/>
              <a:t>Об образовании в Российской Федерации». </a:t>
            </a:r>
            <a:endParaRPr lang="ru-RU" dirty="0" smtClean="0"/>
          </a:p>
          <a:p>
            <a:pPr algn="just"/>
            <a:r>
              <a:rPr lang="ru-RU" dirty="0" smtClean="0"/>
              <a:t>       В </a:t>
            </a:r>
            <a:r>
              <a:rPr lang="ru-RU" dirty="0"/>
              <a:t>настоящее время практика показывает, что в большинстве своем образовательные программы не содержат </a:t>
            </a:r>
            <a:r>
              <a:rPr lang="ru-RU" dirty="0" smtClean="0"/>
              <a:t>оценочные материалы, </a:t>
            </a:r>
            <a:r>
              <a:rPr lang="ru-RU" dirty="0"/>
              <a:t>и это указывает на необходимость регулировать процесс разработки </a:t>
            </a:r>
            <a:r>
              <a:rPr lang="ru-RU" dirty="0" smtClean="0"/>
              <a:t>                          и </a:t>
            </a:r>
            <a:r>
              <a:rPr lang="ru-RU" dirty="0"/>
              <a:t>применения </a:t>
            </a:r>
            <a:r>
              <a:rPr lang="ru-RU" dirty="0" smtClean="0"/>
              <a:t>контрольно-измерительных </a:t>
            </a:r>
            <a:r>
              <a:rPr lang="ru-RU" dirty="0"/>
              <a:t>материалов по учебным предметам в ходе аттестации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       Важными </a:t>
            </a:r>
            <a:r>
              <a:rPr lang="ru-RU" dirty="0"/>
              <a:t>моментами являются: оформление факта отсутствия обучающегося на контрольно-оценочных мероприятиях, в том числе и по уважительной причине; сроки проверки работ обучающихся </a:t>
            </a:r>
            <a:r>
              <a:rPr lang="ru-RU" dirty="0" smtClean="0"/>
              <a:t>                               и </a:t>
            </a:r>
            <a:r>
              <a:rPr lang="ru-RU" dirty="0"/>
              <a:t>оформление соответствующей документации (ведомости, протоколы); сроки и порядок доведения результатов до обучающихся и их родителей (законных представителей).</a:t>
            </a:r>
          </a:p>
        </p:txBody>
      </p:sp>
    </p:spTree>
    <p:extLst>
      <p:ext uri="{BB962C8B-B14F-4D97-AF65-F5344CB8AC3E}">
        <p14:creationId xmlns:p14="http://schemas.microsoft.com/office/powerpoint/2010/main" val="364318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683568" y="1071547"/>
            <a:ext cx="777240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214414" y="0"/>
            <a:ext cx="757242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85720" y="0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714356"/>
            <a:ext cx="7929618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500" b="1" dirty="0" smtClean="0"/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Процедуру проведения промежуточной аттестации обучающихся                                   можно представить следующим образом: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533570" y="1644155"/>
          <a:ext cx="8113152" cy="4762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2281">
                  <a:extLst>
                    <a:ext uri="{9D8B030D-6E8A-4147-A177-3AD203B41FA5}">
                      <a16:colId xmlns:a16="http://schemas.microsoft.com/office/drawing/2014/main" xmlns="" val="1398319872"/>
                    </a:ext>
                  </a:extLst>
                </a:gridCol>
                <a:gridCol w="6270871">
                  <a:extLst>
                    <a:ext uri="{9D8B030D-6E8A-4147-A177-3AD203B41FA5}">
                      <a16:colId xmlns:a16="http://schemas.microsoft.com/office/drawing/2014/main" xmlns="" val="344162194"/>
                    </a:ext>
                  </a:extLst>
                </a:gridCol>
              </a:tblGrid>
              <a:tr h="10605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Наименование </a:t>
                      </a:r>
                      <a:r>
                        <a:rPr lang="ru-RU" sz="1500" dirty="0">
                          <a:effectLst/>
                        </a:rPr>
                        <a:t>этапов проведения промежуточной аттестации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Перечень </a:t>
                      </a:r>
                      <a:r>
                        <a:rPr lang="ru-RU" sz="1500" dirty="0">
                          <a:effectLst/>
                        </a:rPr>
                        <a:t>мероприятий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14014221"/>
                  </a:ext>
                </a:extLst>
              </a:tr>
              <a:tr h="21171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Подготовка                                     к </a:t>
                      </a:r>
                      <a:r>
                        <a:rPr lang="ru-RU" sz="1500" dirty="0">
                          <a:effectLst/>
                        </a:rPr>
                        <a:t>проведению промежуточной аттестации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Назначение </a:t>
                      </a:r>
                      <a:r>
                        <a:rPr lang="ru-RU" sz="1500" dirty="0">
                          <a:effectLst/>
                        </a:rPr>
                        <a:t>ответственных лиц за подготовку к проведению промежуточной аттестации </a:t>
                      </a:r>
                      <a:r>
                        <a:rPr lang="ru-RU" sz="1500" dirty="0" smtClean="0">
                          <a:effectLst/>
                        </a:rPr>
                        <a:t>обучающихся.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Разработка </a:t>
                      </a:r>
                      <a:r>
                        <a:rPr lang="ru-RU" sz="1500" dirty="0">
                          <a:effectLst/>
                        </a:rPr>
                        <a:t>и утверждение  расписания проведения промежуточной </a:t>
                      </a:r>
                      <a:r>
                        <a:rPr lang="ru-RU" sz="1500" dirty="0" smtClean="0">
                          <a:effectLst/>
                        </a:rPr>
                        <a:t>аттестации.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Информирование </a:t>
                      </a:r>
                      <a:r>
                        <a:rPr lang="ru-RU" sz="1500" dirty="0">
                          <a:effectLst/>
                        </a:rPr>
                        <a:t>участников образовательных отношений  о сроках </a:t>
                      </a:r>
                      <a:r>
                        <a:rPr lang="ru-RU" sz="1500" dirty="0" smtClean="0">
                          <a:effectLst/>
                        </a:rPr>
                        <a:t>                               и </a:t>
                      </a:r>
                      <a:r>
                        <a:rPr lang="ru-RU" sz="1500" dirty="0">
                          <a:effectLst/>
                        </a:rPr>
                        <a:t>порядке проведения промежуточной </a:t>
                      </a:r>
                      <a:r>
                        <a:rPr lang="ru-RU" sz="1500" dirty="0" smtClean="0">
                          <a:effectLst/>
                        </a:rPr>
                        <a:t>аттестации.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Подготовка </a:t>
                      </a:r>
                      <a:r>
                        <a:rPr lang="ru-RU" sz="1500" dirty="0">
                          <a:effectLst/>
                        </a:rPr>
                        <a:t>контрольно-измерительных материалов для проведения промежуточной аттестации.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88120783"/>
                  </a:ext>
                </a:extLst>
              </a:tr>
              <a:tr h="15849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Проведение </a:t>
                      </a:r>
                      <a:r>
                        <a:rPr lang="ru-RU" sz="1500" dirty="0">
                          <a:effectLst/>
                        </a:rPr>
                        <a:t>промежуточной аттестации обучающихся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Проведение </a:t>
                      </a:r>
                      <a:r>
                        <a:rPr lang="ru-RU" sz="1500" dirty="0">
                          <a:effectLst/>
                        </a:rPr>
                        <a:t>контрольно-оценочных мероприятий согласно утвержденному </a:t>
                      </a:r>
                      <a:r>
                        <a:rPr lang="ru-RU" sz="1500" dirty="0" smtClean="0">
                          <a:effectLst/>
                        </a:rPr>
                        <a:t>расписанию.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Проведение </a:t>
                      </a:r>
                      <a:r>
                        <a:rPr lang="ru-RU" sz="1500" dirty="0">
                          <a:effectLst/>
                        </a:rPr>
                        <a:t>проверки работ, оформление документации (ведомости, протоколы</a:t>
                      </a:r>
                      <a:r>
                        <a:rPr lang="ru-RU" sz="1500" dirty="0" smtClean="0">
                          <a:effectLst/>
                        </a:rPr>
                        <a:t>).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Информирование </a:t>
                      </a:r>
                      <a:r>
                        <a:rPr lang="ru-RU" sz="1500" dirty="0">
                          <a:effectLst/>
                        </a:rPr>
                        <a:t>участников образовательных отношений </a:t>
                      </a:r>
                      <a:r>
                        <a:rPr lang="ru-RU" sz="1500" dirty="0" smtClean="0">
                          <a:effectLst/>
                        </a:rPr>
                        <a:t>                                 о </a:t>
                      </a:r>
                      <a:r>
                        <a:rPr lang="ru-RU" sz="1500" dirty="0">
                          <a:effectLst/>
                        </a:rPr>
                        <a:t>результатах проведенных аттестационных мероприятий.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16400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39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683568" y="1071547"/>
            <a:ext cx="777240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214414" y="0"/>
            <a:ext cx="757242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85720" y="0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714356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500" b="1" dirty="0" smtClean="0"/>
          </a:p>
          <a:p>
            <a:pPr algn="ctr"/>
            <a:endParaRPr lang="ru-RU" sz="2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500034" y="1216343"/>
          <a:ext cx="8113152" cy="50472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2281">
                  <a:extLst>
                    <a:ext uri="{9D8B030D-6E8A-4147-A177-3AD203B41FA5}">
                      <a16:colId xmlns:a16="http://schemas.microsoft.com/office/drawing/2014/main" xmlns="" val="1398319872"/>
                    </a:ext>
                  </a:extLst>
                </a:gridCol>
                <a:gridCol w="6270871">
                  <a:extLst>
                    <a:ext uri="{9D8B030D-6E8A-4147-A177-3AD203B41FA5}">
                      <a16:colId xmlns:a16="http://schemas.microsoft.com/office/drawing/2014/main" xmlns="" val="344162194"/>
                    </a:ext>
                  </a:extLst>
                </a:gridCol>
              </a:tblGrid>
              <a:tr h="1318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Наименование </a:t>
                      </a:r>
                      <a:r>
                        <a:rPr lang="ru-RU" sz="1500" dirty="0">
                          <a:effectLst/>
                        </a:rPr>
                        <a:t>этапов проведения промежуточной аттестации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Перечень </a:t>
                      </a:r>
                      <a:r>
                        <a:rPr lang="ru-RU" sz="1500" dirty="0">
                          <a:effectLst/>
                        </a:rPr>
                        <a:t>мероприятий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14014221"/>
                  </a:ext>
                </a:extLst>
              </a:tr>
              <a:tr h="1037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Подведение итогов проведения промежуточной аттестации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Оформление результатов промежуточной аттестации.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Принятие решения о переводе в следующий класс и (или) уровень обучения.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88120783"/>
                  </a:ext>
                </a:extLst>
              </a:tr>
              <a:tr h="15849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Ликвидация академической задолженности (первая попытка)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Разработка и утверждение графика ликвидации академических</a:t>
                      </a:r>
                      <a:r>
                        <a:rPr lang="ru-RU" sz="1500" baseline="0" dirty="0" smtClean="0">
                          <a:effectLst/>
                        </a:rPr>
                        <a:t> задолженностей.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baseline="0" dirty="0" smtClean="0">
                          <a:effectLst/>
                        </a:rPr>
                        <a:t>Информирование обучающихся, которые  имеют академическую задолженность, и их родителей (законных представителей) о сроках проведения  аттестационных мероприятий.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baseline="0" dirty="0" smtClean="0">
                          <a:effectLst/>
                        </a:rPr>
                        <a:t>Проведение контрольно-оценочных мероприятий по ликвидации академических задолженностей.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baseline="0" dirty="0" smtClean="0">
                          <a:effectLst/>
                        </a:rPr>
                        <a:t>Проведение проверки работ (при необходимости) и оформление документации.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baseline="0" dirty="0" smtClean="0">
                          <a:effectLst/>
                        </a:rPr>
                        <a:t>Принятие решения о ликвидации задолженностей, оформление распорядительных актов о снятии условного перевода.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16400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28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683568" y="1071547"/>
            <a:ext cx="777240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214414" y="0"/>
            <a:ext cx="757242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85720" y="0"/>
            <a:ext cx="613872" cy="803844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714356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500" b="1" dirty="0" smtClean="0"/>
          </a:p>
          <a:p>
            <a:pPr algn="ctr"/>
            <a:endParaRPr lang="ru-RU" sz="2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562221" y="803844"/>
          <a:ext cx="8113152" cy="56399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2281">
                  <a:extLst>
                    <a:ext uri="{9D8B030D-6E8A-4147-A177-3AD203B41FA5}">
                      <a16:colId xmlns:a16="http://schemas.microsoft.com/office/drawing/2014/main" xmlns="" val="1398319872"/>
                    </a:ext>
                  </a:extLst>
                </a:gridCol>
                <a:gridCol w="6270871">
                  <a:extLst>
                    <a:ext uri="{9D8B030D-6E8A-4147-A177-3AD203B41FA5}">
                      <a16:colId xmlns:a16="http://schemas.microsoft.com/office/drawing/2014/main" xmlns="" val="344162194"/>
                    </a:ext>
                  </a:extLst>
                </a:gridCol>
              </a:tblGrid>
              <a:tr h="992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Наименование </a:t>
                      </a:r>
                      <a:r>
                        <a:rPr lang="ru-RU" sz="1500" dirty="0">
                          <a:effectLst/>
                        </a:rPr>
                        <a:t>этапов проведения промежуточной аттестации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Перечень </a:t>
                      </a:r>
                      <a:r>
                        <a:rPr lang="ru-RU" sz="1500" dirty="0">
                          <a:effectLst/>
                        </a:rPr>
                        <a:t>мероприятий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14014221"/>
                  </a:ext>
                </a:extLst>
              </a:tr>
              <a:tr h="1037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Ликвидация академической задолженности </a:t>
                      </a:r>
                      <a:r>
                        <a:rPr lang="ru-RU" sz="1500" dirty="0" err="1" smtClean="0">
                          <a:effectLst/>
                        </a:rPr>
                        <a:t>комиссионно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Разработка и утверждение графика ликвидации академических задолженностей </a:t>
                      </a:r>
                      <a:r>
                        <a:rPr lang="ru-RU" sz="1500" dirty="0" err="1" smtClean="0">
                          <a:effectLst/>
                        </a:rPr>
                        <a:t>комиссионно</a:t>
                      </a:r>
                      <a:r>
                        <a:rPr lang="ru-RU" sz="1500" dirty="0" smtClean="0">
                          <a:effectLst/>
                        </a:rPr>
                        <a:t>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Информирование обучающихся, которые не ликвидировали академическую задолженность, и их родителей (законных представителей) о сроках проведения</a:t>
                      </a:r>
                      <a:r>
                        <a:rPr lang="ru-RU" sz="15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аттестационных мероприятий.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Проведение контрольно-оценочных мероприятий по ликвидации академических задолженностей </a:t>
                      </a:r>
                      <a:r>
                        <a:rPr lang="ru-RU" sz="15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комиссионно</a:t>
                      </a:r>
                      <a:r>
                        <a:rPr lang="ru-RU" sz="15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Проведение проверки работ (при необходимости) и оформление документации.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Принятие решения о ликвидации задолженностей, оформление распорядительных актов о снятии условного перевода.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88120783"/>
                  </a:ext>
                </a:extLst>
              </a:tr>
              <a:tr h="15849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Обеспечение ликвидации обучающимися академической задолженности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dirty="0" smtClean="0">
                          <a:effectLst/>
                        </a:rPr>
                        <a:t>Работа</a:t>
                      </a:r>
                      <a:r>
                        <a:rPr lang="ru-RU" sz="1500" baseline="0" dirty="0" smtClean="0">
                          <a:effectLst/>
                        </a:rPr>
                        <a:t> с родителями (законными представителями) несовершеннолетних обучающихся, которые повторно                                         не ликвидировали академическую задолженность, по определению индивидуальной траектории обучения.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baseline="0" dirty="0" smtClean="0">
                          <a:effectLst/>
                        </a:rPr>
                        <a:t>Оформление принятого решения, оформление распорядительных актов.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baseline="0" dirty="0" smtClean="0">
                          <a:effectLst/>
                        </a:rPr>
                        <a:t>Обеспечение контроля за своевременностью ликвидации академической задолженности.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16400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53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pandia.ru/text/78/029/images/image00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142852"/>
            <a:ext cx="785818" cy="1000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"/>
            <a:ext cx="82868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</a:rPr>
              <a:t>  </a:t>
            </a:r>
            <a:r>
              <a:rPr lang="ru-RU" sz="2500" b="1" dirty="0" smtClean="0">
                <a:solidFill>
                  <a:srgbClr val="FF0000"/>
                </a:solidFill>
              </a:rPr>
              <a:t>Департамент образования  Орловской  области</a:t>
            </a:r>
            <a:endParaRPr lang="ru-RU" sz="2500" b="1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9568" y="1628800"/>
            <a:ext cx="8034116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ru-RU" dirty="0"/>
              <a:t>Таким образом, результативность проведения процедуры промежуточной аттестации обучающихся напрямую зависит от уровня </a:t>
            </a:r>
            <a:r>
              <a:rPr lang="ru-RU" dirty="0" err="1"/>
              <a:t>урегулированности</a:t>
            </a:r>
            <a:r>
              <a:rPr lang="ru-RU" dirty="0"/>
              <a:t> данного процесса, в том числе и в локальном нормативном акте образовательной организации. В связи с этим важное значение имеет приведение локальных нормативных актов образовательных организаций в соответствие с требованиями Федерального закона «Об образовании в Российской Федерации», </a:t>
            </a:r>
            <a:r>
              <a:rPr lang="ru-RU" dirty="0" smtClean="0"/>
              <a:t>                       а </a:t>
            </a:r>
            <a:r>
              <a:rPr lang="ru-RU" dirty="0"/>
              <a:t>также положениями подзаконных нормативных актов, регулирующих вопросы промежуточной аттестации обучающихся.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03196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0" y="980728"/>
            <a:ext cx="8604250" cy="3024336"/>
          </a:xfrm>
        </p:spPr>
        <p:txBody>
          <a:bodyPr>
            <a:noAutofit/>
          </a:bodyPr>
          <a:lstStyle/>
          <a:p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06.10.2009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373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11.12.2020)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и введении в действие федерального государственного образовательного стандарта начального общего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обучение в соответствии со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стандартом,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утвержденным данным документом, прекращается 1 сентября 2022 года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31.05.2021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286)).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ru-RU" alt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31.05.2021 </a:t>
            </a:r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</a:t>
            </a:r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286</a:t>
            </a:r>
            <a:b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«Об </a:t>
            </a:r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утверждении федерального государственного образовательного стандарта начального общего образования» </a:t>
            </a:r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(начало </a:t>
            </a:r>
            <a:r>
              <a:rPr lang="ru-RU" altLang="ru-RU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документа - </a:t>
            </a:r>
            <a:r>
              <a:rPr lang="ru-RU" alt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16.07.2021)</a:t>
            </a:r>
            <a:endParaRPr lang="ru-RU" alt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5139493"/>
              </p:ext>
            </p:extLst>
          </p:nvPr>
        </p:nvGraphicFramePr>
        <p:xfrm flipH="1" flipV="1">
          <a:off x="8604250" y="6309320"/>
          <a:ext cx="144214" cy="72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7"/>
          <p:cNvPicPr>
            <a:picLocks noChangeAspect="1" noChangeArrowheads="1"/>
          </p:cNvPicPr>
          <p:nvPr/>
        </p:nvPicPr>
        <p:blipFill>
          <a:blip r:embed="rId7" cstate="print">
            <a:lum contrast="20000"/>
          </a:blip>
          <a:srcRect/>
          <a:stretch>
            <a:fillRect/>
          </a:stretch>
        </p:blipFill>
        <p:spPr bwMode="auto">
          <a:xfrm>
            <a:off x="6702" y="102667"/>
            <a:ext cx="818308" cy="107154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87624" y="41582"/>
            <a:ext cx="6480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23076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683568" y="1142984"/>
            <a:ext cx="777240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/>
              <a:t>Спасибо за внимание!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403648" y="0"/>
            <a:ext cx="71287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4101" name="object 8"/>
          <p:cNvSpPr txBox="1">
            <a:spLocks noChangeArrowheads="1"/>
          </p:cNvSpPr>
          <p:nvPr/>
        </p:nvSpPr>
        <p:spPr bwMode="auto">
          <a:xfrm>
            <a:off x="3995936" y="4286256"/>
            <a:ext cx="4680520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lvl="0" algn="just" eaLnBrk="0" hangingPunct="0"/>
            <a:r>
              <a:rPr lang="ru-RU" sz="17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Романцова Елена Евгеньевна, </a:t>
            </a:r>
          </a:p>
          <a:p>
            <a:pPr lvl="0" algn="just" eaLnBrk="0" hangingPunct="0"/>
            <a:r>
              <a:rPr lang="ru-RU" sz="17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заместитель начальника управления – начальник отдела контроля в сфере образования управления контроля                      и надзора в сфере образования, 43-00-82</a:t>
            </a:r>
            <a:endParaRPr lang="ru-RU" sz="17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85720" y="0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295191" y="2439151"/>
            <a:ext cx="8640960" cy="3528392"/>
          </a:xfrm>
        </p:spPr>
        <p:txBody>
          <a:bodyPr>
            <a:no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alt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соответствии с пунктом 16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НОО (приказ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06.10.2009 № 373 (ред. от 11.12.2020)), пунктом 30 ФГОС НОО (приказ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31.05.2021 № 286) ц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елевой раздел ООП НОО определяет общее назначение, цели, задачи и планируемые результаты реализации программы начального общего образования, а также способы определения достижения этих целей и результатов</a:t>
            </a:r>
            <a:r>
              <a:rPr lang="ru-RU" sz="2000" dirty="0"/>
              <a:t>.</a:t>
            </a:r>
            <a:br>
              <a:rPr lang="ru-RU" sz="2000" dirty="0"/>
            </a:br>
            <a:r>
              <a:rPr lang="ru-RU" sz="2000" dirty="0" smtClean="0"/>
              <a:t>         </a:t>
            </a:r>
            <a:br>
              <a:rPr lang="ru-RU" sz="2000" dirty="0" smtClean="0"/>
            </a:br>
            <a:r>
              <a:rPr lang="ru-RU" sz="2000" dirty="0"/>
              <a:t> </a:t>
            </a:r>
            <a:r>
              <a:rPr lang="ru-RU" sz="2000" dirty="0" smtClean="0"/>
              <a:t>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</a:t>
            </a:r>
            <a:r>
              <a:rPr lang="ru-RU" sz="2000" dirty="0" smtClean="0"/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истема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достижения планируемых результатов освоения основной образовательной программы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содержаться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целевом разделе ООП НОО. </a:t>
            </a:r>
          </a:p>
        </p:txBody>
      </p:sp>
      <p:graphicFrame>
        <p:nvGraphicFramePr>
          <p:cNvPr id="2" name="Схема 1"/>
          <p:cNvGraphicFramePr/>
          <p:nvPr>
            <p:extLst/>
          </p:nvPr>
        </p:nvGraphicFramePr>
        <p:xfrm flipH="1" flipV="1">
          <a:off x="8604250" y="6309320"/>
          <a:ext cx="144214" cy="72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Рисунок 7"/>
          <p:cNvPicPr>
            <a:picLocks noChangeAspect="1" noChangeArrowheads="1"/>
          </p:cNvPicPr>
          <p:nvPr/>
        </p:nvPicPr>
        <p:blipFill>
          <a:blip r:embed="rId8" cstate="print">
            <a:lum contrast="20000"/>
          </a:blip>
          <a:srcRect/>
          <a:stretch>
            <a:fillRect/>
          </a:stretch>
        </p:blipFill>
        <p:spPr bwMode="auto">
          <a:xfrm>
            <a:off x="6702" y="102667"/>
            <a:ext cx="818308" cy="107154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87624" y="41582"/>
            <a:ext cx="6480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образования  Орловской  области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5072" y="1337220"/>
            <a:ext cx="8321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</a:t>
            </a:r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истема оценки достижения планируемых результатов освоения основной образовательной программы НОО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97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1691680" y="5013176"/>
            <a:ext cx="67642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3" algn="just">
              <a:spcAft>
                <a:spcPts val="800"/>
              </a:spcAft>
              <a:buSzPct val="100000"/>
            </a:pP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214414" y="0"/>
            <a:ext cx="757242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728163"/>
              </p:ext>
            </p:extLst>
          </p:nvPr>
        </p:nvGraphicFramePr>
        <p:xfrm>
          <a:off x="0" y="692696"/>
          <a:ext cx="9143999" cy="637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6754"/>
                <a:gridCol w="4197245"/>
              </a:tblGrid>
              <a:tr h="601294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Минобрнауки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</a:t>
                      </a:r>
                      <a:br>
                        <a:rPr lang="ru-RU" sz="16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06.10.2009 № 373</a:t>
                      </a:r>
                      <a:br>
                        <a:rPr lang="ru-RU" sz="16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600" b="1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Система оценки достижения планируемых результатов освоения ОП НОО должна: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 закреплять основные направления и цели оценочной деятельности, описание объекта и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содержание оценки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критерии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процедуры и состав инструментария оценивания,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формы представления результатов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условия и границы применения системы оценки;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ориентировать образовательную деятельность на духовно-нравственное развитие и воспитание обучающихся, достижение планируемых результатов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освоения содержания учебных предметов начального общего образования и формирование универсальных учебных действий;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обеспечивать комплексный подход к оценке результатов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освоения основной образовательной программы начального общего образования, позволяющий вести оценку предметных,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метапредметных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личностных результатов начального общего образования;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4) предусматривать оценку достижений обучающихся </a:t>
                      </a:r>
                      <a:r>
                        <a:rPr lang="ru-RU" sz="14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итоговая оценка обучающихся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освоивших основную образовательную программу начального общего образования) и оценку эффективности деятельности организации, осуществляющей образовательную деятельность;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5) позволять осуществлять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оценку динамики учебных достижений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обучающихся.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60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</a:t>
                      </a:r>
                      <a:br>
                        <a:rPr lang="ru-RU" sz="160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31.05.2021 № 286</a:t>
                      </a:r>
                    </a:p>
                    <a:p>
                      <a:pPr algn="ctr"/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Система оценки достижения планируемых результатов освоения ОП НОО должна: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отражать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содержание и критерии оценки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формы представления результатов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оценочной деятельности;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ориентировать образовательную деятельность на личностное развитие и воспитание обучающихся, достижение планируемых результатов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освоения учебных предметов, учебных курсов (в том числе внеурочной деятельности), учебных модулей и формирование универсальных учебных действий у обучающихся;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обеспечивать комплексный подход к оценке результатов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освоения программы начального общего образования, позволяющий осуществлять оценку предметных и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метапредметных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результатов;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предусматривать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оценку динамики учебных достижений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обучающихся;</a:t>
                      </a:r>
                    </a:p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обеспечивать возможность получения объективной информации о качестве подготовки обучающихся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интересах всех участников образовательных отношений.</a:t>
                      </a:r>
                    </a:p>
                    <a:p>
                      <a:pPr algn="just"/>
                      <a:endParaRPr lang="ru-RU" sz="1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-2" y="-252396"/>
            <a:ext cx="818308" cy="10715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279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836713"/>
            <a:ext cx="79543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России от 06.10.2009 № </a:t>
            </a: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373 (ред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от 11.12.2020)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«Об утверждении и введении в действие федерального государственного образовательного стандарта начального общего образования</a:t>
            </a: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868" y="1667710"/>
            <a:ext cx="9036496" cy="4713617"/>
          </a:xfrm>
          <a:prstGeom prst="roundRect">
            <a:avLst/>
          </a:prstGeom>
          <a:gradFill>
            <a:gsLst>
              <a:gs pos="24080">
                <a:schemeClr val="tx2">
                  <a:lumMod val="20000"/>
                  <a:lumOff val="80000"/>
                </a:schemeClr>
              </a:gs>
              <a:gs pos="48130">
                <a:schemeClr val="tx2">
                  <a:lumMod val="40000"/>
                  <a:lumOff val="60000"/>
                </a:schemeClr>
              </a:gs>
              <a:gs pos="0">
                <a:schemeClr val="tx2">
                  <a:lumMod val="20000"/>
                  <a:lumOff val="80000"/>
                </a:schemeClr>
              </a:gs>
              <a:gs pos="35000">
                <a:schemeClr val="tx2">
                  <a:lumMod val="20000"/>
                  <a:lumOff val="80000"/>
                </a:schemeClr>
              </a:gs>
              <a:gs pos="95435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6000" algn="just">
              <a:spcAft>
                <a:spcPts val="600"/>
              </a:spcAft>
              <a:buSzPct val="100000"/>
            </a:pP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Итоговая оценка качества освоения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обучающимися основной образовательной программы начального общего образования осуществляется организацией, осуществляющей образовательную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деятельность, и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направлена на оценку достижения обучающимися планируемых результатов освоения основной образовательной программы начального общего образования.</a:t>
            </a:r>
          </a:p>
          <a:p>
            <a:pPr marL="36000" algn="just">
              <a:spcAft>
                <a:spcPts val="600"/>
              </a:spcAft>
              <a:buSzPct val="100000"/>
            </a:pP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Предметом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итоговой оценки освоения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обучающимися основной образовательной программы начального общего образования должно быть достижение предметных 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результатов освоения основной образовательной программы начального общего образования, необходимых для продолжения образования.</a:t>
            </a:r>
          </a:p>
          <a:p>
            <a:pPr marL="36000" algn="just">
              <a:spcAft>
                <a:spcPts val="600"/>
              </a:spcAft>
              <a:buSzPct val="100000"/>
            </a:pP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итоговой оценке должны быть выделены две составляющие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6000" algn="just">
              <a:spcAft>
                <a:spcPts val="600"/>
              </a:spcAft>
              <a:buSzPct val="100000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промежуточной аттестации обучающихся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отражающие динамику их индивидуальных образовательных достижений, продвижение в достижении планируемых результатов освоения основной образовательной программы начального общего образования;</a:t>
            </a:r>
          </a:p>
          <a:p>
            <a:pPr marL="36000" algn="just">
              <a:spcAft>
                <a:spcPts val="600"/>
              </a:spcAft>
              <a:buSzPct val="100000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итоговых работ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характеризующие уровень освоения обучающимися основных формируемых способов действий в отношении к опорной системе знаний, необходимых для получения общего образования следующего уровня.</a:t>
            </a:r>
          </a:p>
          <a:p>
            <a:pPr marL="36000" algn="just">
              <a:spcAft>
                <a:spcPts val="600"/>
              </a:spcAft>
              <a:buSzPct val="100000"/>
            </a:pP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итоговой оценки освоения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основной образовательной программы начального общего образования используются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принятия решения о переводе обучающихся для получения основного общего образования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7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-15060" y="0"/>
            <a:ext cx="818308" cy="1071546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979712" y="84274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</a:rPr>
              <a:t>Департамент образования  Орловской 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729573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285720" y="2218603"/>
            <a:ext cx="8606760" cy="3442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34.3. При реализации программы начального общего образования каждому обучающемуся, родителям (законным представителям) несовершеннолетнего обучающегося в течение всего периода обучения должен быть обеспечен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доступ: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учебным планам, рабочим программам учебных предметов, учебных курсов (в том числе внеурочной деятельности), учебных модулей, учебным изданиям и образовательным ресурсам, указанным в рабочих программах учебных предметов, учебных курсов (в том числе внеурочной деятельности), учебных модулей, информации о ходе образовательного процесса,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результатах промежуточной и итоговой аттестации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обучающихся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403648" y="0"/>
            <a:ext cx="71287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85720" y="0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036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31.05.2021 № 286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федерального государственного образовательного стандарта начального общего образования» </a:t>
            </a:r>
          </a:p>
        </p:txBody>
      </p:sp>
    </p:spTree>
    <p:extLst>
      <p:ext uri="{BB962C8B-B14F-4D97-AF65-F5344CB8AC3E}">
        <p14:creationId xmlns:p14="http://schemas.microsoft.com/office/powerpoint/2010/main" val="403359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764705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29 декабря 2012 года № 273-ФЗ 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 в Российской Федерации»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59. Итоговая аттестация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9756" y="1836252"/>
            <a:ext cx="8874732" cy="3392948"/>
          </a:xfrm>
          <a:prstGeom prst="roundRect">
            <a:avLst/>
          </a:prstGeom>
          <a:gradFill>
            <a:gsLst>
              <a:gs pos="28223">
                <a:schemeClr val="tx2">
                  <a:lumMod val="20000"/>
                  <a:lumOff val="80000"/>
                </a:schemeClr>
              </a:gs>
              <a:gs pos="6000">
                <a:schemeClr val="tx2">
                  <a:lumMod val="20000"/>
                  <a:lumOff val="80000"/>
                </a:schemeClr>
              </a:gs>
              <a:gs pos="8000">
                <a:schemeClr val="tx2">
                  <a:lumMod val="20000"/>
                  <a:lumOff val="80000"/>
                </a:schemeClr>
              </a:gs>
              <a:gs pos="10360">
                <a:schemeClr val="tx2">
                  <a:lumMod val="20000"/>
                  <a:lumOff val="80000"/>
                </a:schemeClr>
              </a:gs>
              <a:gs pos="0">
                <a:schemeClr val="tx2">
                  <a:lumMod val="20000"/>
                  <a:lumOff val="80000"/>
                </a:schemeClr>
              </a:gs>
              <a:gs pos="87975">
                <a:schemeClr val="tx2">
                  <a:lumMod val="20000"/>
                  <a:lumOff val="80000"/>
                </a:schemeClr>
              </a:gs>
              <a:gs pos="35000">
                <a:schemeClr val="tx2">
                  <a:lumMod val="20000"/>
                  <a:lumOff val="80000"/>
                </a:schemeClr>
              </a:gs>
              <a:gs pos="68904">
                <a:srgbClr val="C6D9F1"/>
              </a:gs>
              <a:gs pos="100000">
                <a:schemeClr val="tx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6000" algn="just">
              <a:spcAft>
                <a:spcPts val="600"/>
              </a:spcAft>
              <a:buSzPct val="100000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Итоговая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аттестация представляет собой форму оценки степени и уровня освоения обучающимися образовательной программы.</a:t>
            </a:r>
          </a:p>
          <a:p>
            <a:pPr marL="36000" algn="just">
              <a:spcAft>
                <a:spcPts val="600"/>
              </a:spcAft>
              <a:buSzPct val="100000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Итоговая аттестация проводится на основе принципов объективности и независимости оценки качества подготовки обучающихся.</a:t>
            </a:r>
          </a:p>
          <a:p>
            <a:pPr marL="36000" algn="just">
              <a:spcAft>
                <a:spcPts val="600"/>
              </a:spcAft>
              <a:buSzPct val="100000"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7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-15060" y="0"/>
            <a:ext cx="818308" cy="1071546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979712" y="84274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</a:rPr>
              <a:t>Департамент образования  Орловской 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413660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539552" y="2868036"/>
            <a:ext cx="8352928" cy="3441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П. 10 ч. 3 статьи 28: к компетенции образовательной организации относится осуществление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контроля успеваемости и промежуточной аттестации обучающихся, установление их форм, периодичности и порядка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проведения.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П. 25. Освоение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общеобразовательной программы, в том числе отдельной части или всего объема учебного предмета, курса, дисциплины (модуля) общеобразовательной программы, сопровождается текущим контролем успеваемости и промежуточной аттестацией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обучающихся. Формы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периодичность и порядок проведения текущего контроля успеваемости и промежуточной аттестации обучающихся определяются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образовательной организацией самостоятельно.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403648" y="0"/>
            <a:ext cx="71287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120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285720" y="0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1660" y="836712"/>
            <a:ext cx="82606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N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273-ФЗ (ред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от 30.12.2021)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в Российской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Федерации». Статья 28.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22.03.2021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</a:t>
            </a:r>
          </a:p>
        </p:txBody>
      </p:sp>
    </p:spTree>
    <p:extLst>
      <p:ext uri="{BB962C8B-B14F-4D97-AF65-F5344CB8AC3E}">
        <p14:creationId xmlns:p14="http://schemas.microsoft.com/office/powerpoint/2010/main" val="63066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0" y="1852375"/>
            <a:ext cx="9144000" cy="4312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Согласно толкованию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нциклопедического словаря Брокгауза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Ефрона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аттестация – это подтверждение квалификации, уровня знаний и умений человека; отзыв (заключающий в себе изложение фактов и оценку их), характеристика.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Понятие «промежуточный» в толковом словаре Т Ф. Ефремовой трактуется как «образующий собою промежуток, пространство между чем-либо; находящийся, расположенный в промежутке между чем-либо; не основной, не главный»; и в переносном значении как «находящийся между двумя или несколькими явлениями; переходный».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Взяв за основу данные значения слов, следует говорить, на наш взгляд, о промежуточной аттестации как о подтверждении освоения обучающимися  учебного материала за определенный период учебного времени, а именно о проведении аттестации обучающегося за истекший период.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Таким образом, мы имеем отметки текущего контроля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которые отражают процесс ознакомления обучающихся с учебным материалом и не отражают глубину освоения учебного материала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определенных умений и навыков в целом, и есть отметки по результатам промежуточной аттестации, которые подтвердят уровень знаний, умений и навыков обучающихся по отношению к объему и содержанию учебных дисциплин, представленных и утвержденных в учебных планах и учебных программах. К такому пониманию промежуточной аттестации обучающихся подводят и требования по ее проведению, установленные ст. 58 Федерального закона от 29 декабря 2012 года № 273-ФЗ «Об образовании в Российской Федерации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1403648" y="0"/>
            <a:ext cx="71287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+mn-lt"/>
                <a:cs typeface="+mn-cs"/>
              </a:rPr>
              <a:t>Департамент образования  Орловской  области</a:t>
            </a:r>
            <a:endParaRPr lang="ru-RU" sz="26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120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Рисунок 7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-116484" y="-90581"/>
            <a:ext cx="818308" cy="10715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1660" y="836712"/>
            <a:ext cx="8260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определения  понятия «промежуточная аттестация» в нормативных  правовых документах  ведет к неоднозначности толкования и практики применения данного понятия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611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лосочк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5371</TotalTime>
  <Words>1870</Words>
  <Application>Microsoft Office PowerPoint</Application>
  <PresentationFormat>Экран (4:3)</PresentationFormat>
  <Paragraphs>150</Paragraphs>
  <Slides>20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Полосочки</vt:lpstr>
      <vt:lpstr>Презентация PowerPoint</vt:lpstr>
      <vt:lpstr>     Приказ Минобрнауки России от 06.10.2009 № 373 (ред. от 11.12.2020) «Об утверждении и введении в действие федерального государственного образовательного стандарта начального общего образования»  (прием на обучение в соответствии со стандартом, утвержденным данным документом, прекращается 1 сентября 2022 года (приказ Минпросвещения России от 31.05.2021 № 286)).   Приказ Минпросвещения России от 31.05.2021 № 286 «Об утверждении федерального государственного образовательного стандарта начального общего образования»   (начало действия документа - 16.07.2021)</vt:lpstr>
      <vt:lpstr>В соответствии с пунктом 16 ФГОС НОО (приказ Минобрнауки России от 06.10.2009 № 373 (ред. от 11.12.2020)), пунктом 30 ФГОС НОО (приказ Минпросвещения России от 31.05.2021 № 286) целевой раздел ООП НОО определяет общее назначение, цели, задачи и планируемые результаты реализации программы начального общего образования, а также способы определения достижения этих целей и результатов.                       Поэтому система оценки достижения планируемых результатов освоения основной образовательной программы должна содержаться в целевом разделе ООП НОО.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переданных  полномочий РФ в сфере контроля и надзора как один из механизмов обеспечения качества образования и региональная система оценки качества образования</dc:title>
  <dc:creator>Романцова Елена Евгеньевна</dc:creator>
  <cp:lastModifiedBy>Романцова Елена Евгеньевна</cp:lastModifiedBy>
  <cp:revision>573</cp:revision>
  <cp:lastPrinted>2022-01-12T12:21:43Z</cp:lastPrinted>
  <dcterms:created xsi:type="dcterms:W3CDTF">2017-02-16T05:14:01Z</dcterms:created>
  <dcterms:modified xsi:type="dcterms:W3CDTF">2022-01-12T12:22:52Z</dcterms:modified>
</cp:coreProperties>
</file>