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8" r:id="rId4"/>
    <p:sldId id="260" r:id="rId5"/>
    <p:sldId id="264" r:id="rId6"/>
    <p:sldId id="258" r:id="rId7"/>
    <p:sldId id="266" r:id="rId8"/>
    <p:sldId id="267" r:id="rId9"/>
    <p:sldId id="269" r:id="rId10"/>
    <p:sldId id="261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DF82-3DBF-4983-A850-239DBB4A3F6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4131-BF59-4C22-A2DB-D817BDAF1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2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DF82-3DBF-4983-A850-239DBB4A3F6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4131-BF59-4C22-A2DB-D817BDAF1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75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DF82-3DBF-4983-A850-239DBB4A3F6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4131-BF59-4C22-A2DB-D817BDAF1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6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DF82-3DBF-4983-A850-239DBB4A3F6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4131-BF59-4C22-A2DB-D817BDAF1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0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DF82-3DBF-4983-A850-239DBB4A3F6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4131-BF59-4C22-A2DB-D817BDAF1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9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DF82-3DBF-4983-A850-239DBB4A3F6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4131-BF59-4C22-A2DB-D817BDAF1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DF82-3DBF-4983-A850-239DBB4A3F6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4131-BF59-4C22-A2DB-D817BDAF1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26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DF82-3DBF-4983-A850-239DBB4A3F6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4131-BF59-4C22-A2DB-D817BDAF1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7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DF82-3DBF-4983-A850-239DBB4A3F6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4131-BF59-4C22-A2DB-D817BDAF1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6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DF82-3DBF-4983-A850-239DBB4A3F6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4131-BF59-4C22-A2DB-D817BDAF1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2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DF82-3DBF-4983-A850-239DBB4A3F6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4131-BF59-4C22-A2DB-D817BDAF1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5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3DF82-3DBF-4983-A850-239DBB4A3F62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04131-BF59-4C22-A2DB-D817BDAF1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9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F2C13DD-5AC6-4872-B4FF-C83C6E51B69C}"/>
              </a:ext>
            </a:extLst>
          </p:cNvPr>
          <p:cNvSpPr txBox="1"/>
          <p:nvPr/>
        </p:nvSpPr>
        <p:spPr>
          <a:xfrm>
            <a:off x="31533" y="6345123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/08/2022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B88846-D235-4FF9-8BA1-A3B5777612CA}"/>
              </a:ext>
            </a:extLst>
          </p:cNvPr>
          <p:cNvSpPr txBox="1"/>
          <p:nvPr/>
        </p:nvSpPr>
        <p:spPr>
          <a:xfrm>
            <a:off x="2846388" y="2888865"/>
            <a:ext cx="8635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Система мониторингов дошкольного образования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6035041" y="5634038"/>
            <a:ext cx="612274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Г. С. Орехов</a:t>
            </a:r>
          </a:p>
          <a:p>
            <a:pPr algn="r">
              <a:spcBef>
                <a:spcPts val="600"/>
              </a:spcBef>
            </a:pPr>
            <a:r>
              <a:rPr lang="ru-RU" altLang="ru-RU" sz="16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начальник отдела цифровой трансформации в сфере образования бюджетного учреждения Орловской области «Региональный центр оценки качества образования»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30838" y="3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2350" y="0"/>
            <a:ext cx="2644401" cy="6858000"/>
          </a:xfrm>
          <a:prstGeom prst="rect">
            <a:avLst/>
          </a:prstGeom>
          <a:gradFill>
            <a:gsLst>
              <a:gs pos="5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8983666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7231066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6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458791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80978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1"/>
          <p:cNvSpPr>
            <a:spLocks noChangeArrowheads="1"/>
          </p:cNvSpPr>
          <p:nvPr/>
        </p:nvSpPr>
        <p:spPr bwMode="auto">
          <a:xfrm>
            <a:off x="7784" y="6196013"/>
            <a:ext cx="2360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15 сентября 2022 </a:t>
            </a:r>
            <a:r>
              <a:rPr lang="ru-RU" altLang="ru-RU" sz="1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г.</a:t>
            </a:r>
            <a:endParaRPr lang="ru-RU" altLang="ru-RU" sz="12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а 2 2022 сады фин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7"/>
          <a:stretch/>
        </p:blipFill>
        <p:spPr bwMode="auto">
          <a:xfrm>
            <a:off x="2047585" y="917159"/>
            <a:ext cx="7649052" cy="556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6041" y="5492296"/>
            <a:ext cx="4289148" cy="1115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 flipH="1">
            <a:off x="210147" y="917159"/>
            <a:ext cx="553642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633" y="0"/>
            <a:ext cx="1262369" cy="685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5950" y="10742"/>
            <a:ext cx="10793683" cy="13369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>
                <a:solidFill>
                  <a:srgbClr val="0B6A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Ежеквартальный региональный мониторинг </a:t>
            </a:r>
            <a:r>
              <a:rPr lang="ru-RU" sz="2000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доступности дошкольного образования, </a:t>
            </a:r>
            <a:r>
              <a:rPr lang="ru-RU" sz="2000" dirty="0" smtClean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присмотра и </a:t>
            </a:r>
            <a:r>
              <a:rPr lang="ru-RU" sz="2000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ухода за </a:t>
            </a:r>
            <a:r>
              <a:rPr lang="ru-RU" sz="2000" dirty="0" smtClean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детьми в </a:t>
            </a:r>
            <a:r>
              <a:rPr lang="ru-RU" sz="2000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Орловской области</a:t>
            </a:r>
          </a:p>
        </p:txBody>
      </p:sp>
      <p:pic>
        <p:nvPicPr>
          <p:cNvPr id="28" name="Picture 2" descr="Карта 2 2022 сады фин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55" r="43249" b="4748"/>
          <a:stretch/>
        </p:blipFill>
        <p:spPr bwMode="auto">
          <a:xfrm>
            <a:off x="210147" y="5176307"/>
            <a:ext cx="5914663" cy="136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2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556931" y="2494041"/>
            <a:ext cx="4154509" cy="1055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  <a:t>СПАСИБО ЗА</a:t>
            </a:r>
            <a:br>
              <a:rPr lang="ru-RU" altLang="ru-RU" sz="4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altLang="ru-RU" sz="4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  <a:t> ВНИМАНИЕ!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 flipV="1">
            <a:off x="3556931" y="2494039"/>
            <a:ext cx="0" cy="117581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84520"/>
            <a:ext cx="12191999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 rot="10800000">
            <a:off x="9547599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9592" y="59056"/>
            <a:ext cx="11952816" cy="15115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  <a:t>Система мониторингов дошкольного образования</a:t>
            </a:r>
            <a:endParaRPr lang="ru-RU" altLang="ru-RU" sz="3200" dirty="0">
              <a:solidFill>
                <a:srgbClr val="0B6ABB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 flipH="1">
            <a:off x="198332" y="1177709"/>
            <a:ext cx="246518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15"/>
          <p:cNvGrpSpPr/>
          <p:nvPr/>
        </p:nvGrpSpPr>
        <p:grpSpPr>
          <a:xfrm>
            <a:off x="796690" y="2655779"/>
            <a:ext cx="8274946" cy="1065576"/>
            <a:chOff x="61043" y="0"/>
            <a:chExt cx="6044869" cy="464687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61043" y="0"/>
              <a:ext cx="6044869" cy="46468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83727" y="22684"/>
              <a:ext cx="5999501" cy="41932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89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Еженедельный федеральный мониторинг </a:t>
              </a:r>
              <a:r>
                <a:rPr lang="ru-RU" sz="2000" dirty="0" smtClean="0">
                  <a:latin typeface="Century Gothic" panose="020B0502020202020204" pitchFamily="34" charset="0"/>
                </a:rPr>
                <a:t>по корректировке формулировок по отказам </a:t>
              </a:r>
              <a:br>
                <a:rPr lang="ru-RU" sz="2000" dirty="0" smtClean="0">
                  <a:latin typeface="Century Gothic" panose="020B0502020202020204" pitchFamily="34" charset="0"/>
                </a:rPr>
              </a:br>
              <a:r>
                <a:rPr lang="ru-RU" sz="2000" dirty="0" smtClean="0">
                  <a:latin typeface="Century Gothic" panose="020B0502020202020204" pitchFamily="34" charset="0"/>
                </a:rPr>
                <a:t>в предоставлении услуги «Запись в детский сад» на ЕПГУ</a:t>
              </a:r>
              <a:endParaRPr lang="ru-RU" sz="20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2" name="Группа 15"/>
          <p:cNvGrpSpPr/>
          <p:nvPr/>
        </p:nvGrpSpPr>
        <p:grpSpPr>
          <a:xfrm>
            <a:off x="1738558" y="1326223"/>
            <a:ext cx="8274946" cy="1065576"/>
            <a:chOff x="61043" y="0"/>
            <a:chExt cx="6044869" cy="464687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61043" y="0"/>
              <a:ext cx="6044869" cy="46468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Скругленный прямоугольник 4"/>
            <p:cNvSpPr/>
            <p:nvPr/>
          </p:nvSpPr>
          <p:spPr>
            <a:xfrm>
              <a:off x="83727" y="22684"/>
              <a:ext cx="5999501" cy="41932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89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Ежедневный федеральный мониторинг</a:t>
              </a:r>
              <a:b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</a:b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ru-RU" sz="2000" dirty="0" smtClean="0">
                  <a:latin typeface="Century Gothic" panose="020B0502020202020204" pitchFamily="34" charset="0"/>
                </a:rPr>
                <a:t>доступности дошкольного образования</a:t>
              </a:r>
              <a:endParaRPr lang="ru-RU" sz="20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5" name="Группа 15"/>
          <p:cNvGrpSpPr/>
          <p:nvPr/>
        </p:nvGrpSpPr>
        <p:grpSpPr>
          <a:xfrm>
            <a:off x="796690" y="3920393"/>
            <a:ext cx="8274946" cy="1398574"/>
            <a:chOff x="61043" y="0"/>
            <a:chExt cx="6044869" cy="464687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61043" y="0"/>
              <a:ext cx="6044869" cy="46468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Скругленный прямоугольник 4"/>
            <p:cNvSpPr/>
            <p:nvPr/>
          </p:nvSpPr>
          <p:spPr>
            <a:xfrm>
              <a:off x="83727" y="22684"/>
              <a:ext cx="5999501" cy="41932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89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Ежемесячный федеральный мотивирующий мониторинг </a:t>
              </a:r>
              <a:r>
                <a:rPr lang="ru-RU" sz="2000" dirty="0">
                  <a:latin typeface="Century Gothic" panose="020B0502020202020204" pitchFamily="34" charset="0"/>
                </a:rPr>
                <a:t>по ошибкам при передаче данных из региональных систем доступности дошкольного образования (РГИС ДДО) </a:t>
              </a:r>
              <a:r>
                <a:rPr lang="ru-RU" sz="2000" dirty="0" smtClean="0">
                  <a:latin typeface="Century Gothic" panose="020B0502020202020204" pitchFamily="34" charset="0"/>
                </a:rPr>
                <a:t/>
              </a:r>
              <a:br>
                <a:rPr lang="ru-RU" sz="2000" dirty="0" smtClean="0">
                  <a:latin typeface="Century Gothic" panose="020B0502020202020204" pitchFamily="34" charset="0"/>
                </a:rPr>
              </a:br>
              <a:r>
                <a:rPr lang="ru-RU" sz="2000" dirty="0" smtClean="0">
                  <a:latin typeface="Century Gothic" panose="020B0502020202020204" pitchFamily="34" charset="0"/>
                </a:rPr>
                <a:t>в </a:t>
              </a:r>
              <a:r>
                <a:rPr lang="ru-RU" sz="2000" dirty="0">
                  <a:latin typeface="Century Gothic" panose="020B0502020202020204" pitchFamily="34" charset="0"/>
                </a:rPr>
                <a:t>федеральную информационную систему доступности дошкольного образования (ФГИС ДДО)</a:t>
              </a:r>
            </a:p>
          </p:txBody>
        </p:sp>
      </p:grpSp>
      <p:grpSp>
        <p:nvGrpSpPr>
          <p:cNvPr id="68" name="Группа 15"/>
          <p:cNvGrpSpPr/>
          <p:nvPr/>
        </p:nvGrpSpPr>
        <p:grpSpPr>
          <a:xfrm>
            <a:off x="1707506" y="5521931"/>
            <a:ext cx="8274946" cy="1065576"/>
            <a:chOff x="61043" y="0"/>
            <a:chExt cx="6044869" cy="464687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61043" y="0"/>
              <a:ext cx="6044869" cy="46468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Скругленный прямоугольник 4"/>
            <p:cNvSpPr/>
            <p:nvPr/>
          </p:nvSpPr>
          <p:spPr>
            <a:xfrm>
              <a:off x="83727" y="22684"/>
              <a:ext cx="5999501" cy="41932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89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Ежеквартальный региональный мониторинг </a:t>
              </a:r>
              <a:r>
                <a:rPr lang="ru-RU" sz="2000" dirty="0" smtClean="0">
                  <a:latin typeface="Century Gothic" panose="020B0502020202020204" pitchFamily="34" charset="0"/>
                </a:rPr>
                <a:t>доступности дошкольного образования, присмотра</a:t>
              </a:r>
              <a:br>
                <a:rPr lang="ru-RU" sz="2000" dirty="0" smtClean="0">
                  <a:latin typeface="Century Gothic" panose="020B0502020202020204" pitchFamily="34" charset="0"/>
                </a:rPr>
              </a:br>
              <a:r>
                <a:rPr lang="ru-RU" sz="2000" dirty="0" smtClean="0">
                  <a:latin typeface="Century Gothic" panose="020B0502020202020204" pitchFamily="34" charset="0"/>
                </a:rPr>
                <a:t> и ухода за детьми в Орловской области</a:t>
              </a:r>
              <a:endParaRPr lang="ru-RU" sz="20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9858108" y="1629641"/>
            <a:ext cx="4703770" cy="4703770"/>
          </a:xfrm>
          <a:prstGeom prst="ellipse">
            <a:avLst/>
          </a:prstGeom>
          <a:noFill/>
          <a:ln w="2762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0584156" y="1336925"/>
            <a:ext cx="1065576" cy="1065576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9483556" y="2704299"/>
            <a:ext cx="1065576" cy="1065576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9483556" y="4131346"/>
            <a:ext cx="1065576" cy="1065576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10584156" y="5490522"/>
            <a:ext cx="1065576" cy="1065576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9196" t="5646" r="9196" b="26871"/>
          <a:stretch/>
        </p:blipFill>
        <p:spPr>
          <a:xfrm>
            <a:off x="12644571" y="2209038"/>
            <a:ext cx="932846" cy="77068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/>
          <a:srcRect l="11389" r="11389" b="20577"/>
          <a:stretch/>
        </p:blipFill>
        <p:spPr>
          <a:xfrm>
            <a:off x="12735876" y="5172971"/>
            <a:ext cx="809336" cy="831658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4"/>
          <a:srcRect l="11243" r="11243" b="19552"/>
          <a:stretch/>
        </p:blipFill>
        <p:spPr>
          <a:xfrm>
            <a:off x="9524708" y="2727305"/>
            <a:ext cx="983272" cy="1019564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5"/>
          <a:srcRect l="9499" r="9499" b="19428"/>
          <a:stretch/>
        </p:blipFill>
        <p:spPr>
          <a:xfrm>
            <a:off x="12543958" y="3065311"/>
            <a:ext cx="1030804" cy="1024408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6"/>
          <a:srcRect l="11974" r="11974" b="18302"/>
          <a:stretch/>
        </p:blipFill>
        <p:spPr>
          <a:xfrm>
            <a:off x="12706326" y="4143331"/>
            <a:ext cx="868436" cy="932066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7"/>
          <a:srcRect l="13437" r="13437" b="18088"/>
          <a:stretch/>
        </p:blipFill>
        <p:spPr>
          <a:xfrm>
            <a:off x="9589868" y="4195663"/>
            <a:ext cx="825556" cy="923901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8"/>
          <a:srcRect l="12432" t="5651" r="12432" b="26132"/>
          <a:stretch/>
        </p:blipFill>
        <p:spPr>
          <a:xfrm>
            <a:off x="10724446" y="1502347"/>
            <a:ext cx="849650" cy="7706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/>
          <a:srcRect l="15046" r="15046" b="23212"/>
          <a:stretch/>
        </p:blipFill>
        <p:spPr>
          <a:xfrm>
            <a:off x="10751471" y="5573948"/>
            <a:ext cx="749698" cy="8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095" y="0"/>
            <a:ext cx="6972299" cy="685800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>
            <a:off x="266443" y="356034"/>
            <a:ext cx="0" cy="311374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5144569" y="-4795"/>
            <a:ext cx="1589519" cy="68627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авнобедренный треугольник 7"/>
          <p:cNvSpPr/>
          <p:nvPr/>
        </p:nvSpPr>
        <p:spPr>
          <a:xfrm rot="2767438">
            <a:off x="4651056" y="-347459"/>
            <a:ext cx="2794475" cy="2150451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3414494">
            <a:off x="5258687" y="-379420"/>
            <a:ext cx="1825711" cy="147836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767438">
            <a:off x="4205579" y="1571700"/>
            <a:ext cx="2794475" cy="2150451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916993" y="375062"/>
            <a:ext cx="2344060" cy="5845844"/>
            <a:chOff x="3915369" y="367123"/>
            <a:chExt cx="2344060" cy="5845844"/>
          </a:xfrm>
        </p:grpSpPr>
        <p:sp>
          <p:nvSpPr>
            <p:cNvPr id="19" name="Равнобедренный треугольник 18"/>
            <p:cNvSpPr/>
            <p:nvPr/>
          </p:nvSpPr>
          <p:spPr>
            <a:xfrm rot="2767438">
              <a:off x="4324120" y="619177"/>
              <a:ext cx="2187363" cy="1683255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2767438">
              <a:off x="3698861" y="3740505"/>
              <a:ext cx="2794475" cy="2150450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2767438">
              <a:off x="3593356" y="2871043"/>
              <a:ext cx="2794475" cy="2150450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</p:grpSp>
      <p:sp>
        <p:nvSpPr>
          <p:cNvPr id="22" name="Равнобедренный треугольник 21"/>
          <p:cNvSpPr/>
          <p:nvPr/>
        </p:nvSpPr>
        <p:spPr>
          <a:xfrm rot="2767438">
            <a:off x="3574048" y="4334837"/>
            <a:ext cx="2794475" cy="2150451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/>
          </a:p>
        </p:txBody>
      </p:sp>
      <p:sp>
        <p:nvSpPr>
          <p:cNvPr id="69" name="Пятиугольник 68"/>
          <p:cNvSpPr/>
          <p:nvPr/>
        </p:nvSpPr>
        <p:spPr>
          <a:xfrm rot="10800000">
            <a:off x="6125690" y="840080"/>
            <a:ext cx="5770303" cy="952603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 rot="6502244">
            <a:off x="6071277" y="815660"/>
            <a:ext cx="964533" cy="974087"/>
            <a:chOff x="6208247" y="1114799"/>
            <a:chExt cx="700943" cy="707886"/>
          </a:xfrm>
        </p:grpSpPr>
        <p:sp>
          <p:nvSpPr>
            <p:cNvPr id="25" name="Овал 24"/>
            <p:cNvSpPr/>
            <p:nvPr/>
          </p:nvSpPr>
          <p:spPr>
            <a:xfrm>
              <a:off x="6208247" y="1114799"/>
              <a:ext cx="700943" cy="707886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234932" y="1157396"/>
              <a:ext cx="545458" cy="550861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6242177" y="1214716"/>
              <a:ext cx="399302" cy="403257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</p:grpSp>
      <p:sp>
        <p:nvSpPr>
          <p:cNvPr id="70" name="Пятиугольник 69"/>
          <p:cNvSpPr/>
          <p:nvPr/>
        </p:nvSpPr>
        <p:spPr>
          <a:xfrm rot="10800000">
            <a:off x="5950836" y="2265588"/>
            <a:ext cx="5929463" cy="957589"/>
          </a:xfrm>
          <a:prstGeom prst="homePlate">
            <a:avLst>
              <a:gd name="adj" fmla="val 2878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6237932" y="974615"/>
            <a:ext cx="5642367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2061A9"/>
                </a:solidFill>
                <a:latin typeface="Century Gothic" panose="020B0502020202020204" pitchFamily="34" charset="0"/>
              </a:rPr>
              <a:t>Численность детей, охваченных дошкольным образованием</a:t>
            </a:r>
            <a:endParaRPr lang="ru-RU" sz="2000" b="1" dirty="0">
              <a:solidFill>
                <a:srgbClr val="2061A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 rot="6502244">
            <a:off x="5746347" y="2257340"/>
            <a:ext cx="964533" cy="974087"/>
            <a:chOff x="6208247" y="1114799"/>
            <a:chExt cx="700943" cy="707886"/>
          </a:xfrm>
        </p:grpSpPr>
        <p:sp>
          <p:nvSpPr>
            <p:cNvPr id="73" name="Овал 72"/>
            <p:cNvSpPr/>
            <p:nvPr/>
          </p:nvSpPr>
          <p:spPr>
            <a:xfrm>
              <a:off x="6208247" y="1114799"/>
              <a:ext cx="700943" cy="707886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6234932" y="1157396"/>
              <a:ext cx="545458" cy="550861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6242177" y="1214716"/>
              <a:ext cx="399302" cy="403257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</p:grpSp>
      <p:sp>
        <p:nvSpPr>
          <p:cNvPr id="76" name="Пятиугольник 75"/>
          <p:cNvSpPr/>
          <p:nvPr/>
        </p:nvSpPr>
        <p:spPr>
          <a:xfrm rot="10800000">
            <a:off x="5830800" y="3862092"/>
            <a:ext cx="6065192" cy="892860"/>
          </a:xfrm>
          <a:prstGeom prst="homePlate">
            <a:avLst>
              <a:gd name="adj" fmla="val 10173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6314972" y="3842657"/>
            <a:ext cx="5598327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ru-RU" b="1" dirty="0" smtClean="0">
                <a:solidFill>
                  <a:srgbClr val="2061A9"/>
                </a:solidFill>
                <a:latin typeface="Century Gothic" panose="020B0502020202020204" pitchFamily="34" charset="0"/>
              </a:rPr>
              <a:t>Численность детей, поставленных на учет для предоставления места в дошкольных образовательных организациях</a:t>
            </a:r>
            <a:endParaRPr lang="ru-RU" b="1" dirty="0">
              <a:solidFill>
                <a:srgbClr val="2061A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 rot="6502244">
            <a:off x="5408089" y="3790666"/>
            <a:ext cx="964533" cy="974087"/>
            <a:chOff x="6208247" y="1114799"/>
            <a:chExt cx="700943" cy="707886"/>
          </a:xfrm>
        </p:grpSpPr>
        <p:sp>
          <p:nvSpPr>
            <p:cNvPr id="78" name="Овал 77"/>
            <p:cNvSpPr/>
            <p:nvPr/>
          </p:nvSpPr>
          <p:spPr>
            <a:xfrm>
              <a:off x="6208247" y="1114799"/>
              <a:ext cx="700943" cy="707886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6234932" y="1157396"/>
              <a:ext cx="545458" cy="550861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6242177" y="1214716"/>
              <a:ext cx="399302" cy="403257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</p:grpSp>
      <p:sp>
        <p:nvSpPr>
          <p:cNvPr id="85" name="Пятиугольник 84"/>
          <p:cNvSpPr/>
          <p:nvPr/>
        </p:nvSpPr>
        <p:spPr>
          <a:xfrm rot="10800000">
            <a:off x="5385935" y="5313614"/>
            <a:ext cx="6510057" cy="892860"/>
          </a:xfrm>
          <a:prstGeom prst="homePlate">
            <a:avLst>
              <a:gd name="adj" fmla="val 2838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6373002" y="5215543"/>
            <a:ext cx="5578057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2061A9"/>
                </a:solidFill>
                <a:latin typeface="Century Gothic" panose="020B0502020202020204" pitchFamily="34" charset="0"/>
              </a:rPr>
              <a:t>Сведения о дошкольных образовательных организациях,</a:t>
            </a:r>
            <a:br>
              <a:rPr lang="ru-RU" sz="2000" b="1" dirty="0" smtClean="0">
                <a:solidFill>
                  <a:srgbClr val="2061A9"/>
                </a:solidFill>
                <a:latin typeface="Century Gothic" panose="020B0502020202020204" pitchFamily="34" charset="0"/>
              </a:rPr>
            </a:br>
            <a:r>
              <a:rPr lang="ru-RU" sz="2000" b="1" dirty="0" smtClean="0">
                <a:solidFill>
                  <a:srgbClr val="2061A9"/>
                </a:solidFill>
                <a:latin typeface="Century Gothic" panose="020B0502020202020204" pitchFamily="34" charset="0"/>
              </a:rPr>
              <a:t>Количество ДОО всех типов</a:t>
            </a:r>
            <a:endParaRPr lang="ru-RU" sz="2000" b="1" dirty="0">
              <a:solidFill>
                <a:srgbClr val="2061A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1" name="Группа 80"/>
          <p:cNvGrpSpPr/>
          <p:nvPr/>
        </p:nvGrpSpPr>
        <p:grpSpPr>
          <a:xfrm rot="6502244">
            <a:off x="5134445" y="5265393"/>
            <a:ext cx="964533" cy="974087"/>
            <a:chOff x="6208247" y="1114799"/>
            <a:chExt cx="700943" cy="707886"/>
          </a:xfrm>
        </p:grpSpPr>
        <p:sp>
          <p:nvSpPr>
            <p:cNvPr id="82" name="Овал 81"/>
            <p:cNvSpPr/>
            <p:nvPr/>
          </p:nvSpPr>
          <p:spPr>
            <a:xfrm>
              <a:off x="6208247" y="1114799"/>
              <a:ext cx="700943" cy="707886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6234932" y="1157396"/>
              <a:ext cx="545458" cy="550861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242177" y="1214716"/>
              <a:ext cx="399302" cy="403257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6739190" y="2236890"/>
            <a:ext cx="5141109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2061A9"/>
                </a:solidFill>
                <a:latin typeface="Century Gothic" panose="020B0502020202020204" pitchFamily="34" charset="0"/>
              </a:rPr>
              <a:t>Численность детей, не обеспеченных местом в дошкольных образовательных организациях</a:t>
            </a:r>
            <a:endParaRPr lang="ru-RU" sz="2000" b="1" dirty="0">
              <a:solidFill>
                <a:srgbClr val="2061A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>
            <a:off x="277595" y="4161802"/>
            <a:ext cx="0" cy="236014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 flipH="1">
            <a:off x="275972" y="6475499"/>
            <a:ext cx="3234760" cy="2988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BE57B0DC-7169-134D-932B-51446B8CC086}"/>
              </a:ext>
            </a:extLst>
          </p:cNvPr>
          <p:cNvSpPr txBox="1">
            <a:spLocks/>
          </p:cNvSpPr>
          <p:nvPr/>
        </p:nvSpPr>
        <p:spPr>
          <a:xfrm>
            <a:off x="387362" y="569919"/>
            <a:ext cx="5261267" cy="2648398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rgbClr val="0B6A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Ежедневный федеральный мониторинг</a:t>
            </a: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доступности </a:t>
            </a:r>
            <a:r>
              <a:rPr lang="ru-RU" sz="2800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дошкольного образования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/>
          <a:srcRect l="12432" t="5651" r="12432" b="26132"/>
          <a:stretch/>
        </p:blipFill>
        <p:spPr>
          <a:xfrm>
            <a:off x="1192345" y="3657637"/>
            <a:ext cx="2704490" cy="245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" y="0"/>
            <a:ext cx="12191999" cy="89952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9592" y="43908"/>
            <a:ext cx="11952816" cy="8556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Ежедневный федеральный мониторинг </a:t>
            </a:r>
            <a:r>
              <a:rPr lang="ru-RU" altLang="ru-RU" sz="24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доступности дошкольного образования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" t="8438" r="1215" b="35697"/>
          <a:stretch/>
        </p:blipFill>
        <p:spPr>
          <a:xfrm>
            <a:off x="261257" y="1217387"/>
            <a:ext cx="8691499" cy="394679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3" r="83152" b="55682"/>
          <a:stretch/>
        </p:blipFill>
        <p:spPr>
          <a:xfrm>
            <a:off x="139426" y="5323160"/>
            <a:ext cx="2804996" cy="50061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46" t="51266" r="1808" b="42065"/>
          <a:stretch/>
        </p:blipFill>
        <p:spPr>
          <a:xfrm>
            <a:off x="2849880" y="5325718"/>
            <a:ext cx="3246120" cy="12368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52800" y="2204720"/>
            <a:ext cx="2743200" cy="2641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5" t="48777" r="12283" b="3966"/>
          <a:stretch/>
        </p:blipFill>
        <p:spPr>
          <a:xfrm>
            <a:off x="6751018" y="3865421"/>
            <a:ext cx="5321390" cy="287642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4" name="Прямоугольник 43"/>
          <p:cNvSpPr/>
          <p:nvPr/>
        </p:nvSpPr>
        <p:spPr>
          <a:xfrm>
            <a:off x="119592" y="5323844"/>
            <a:ext cx="2728126" cy="505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6"/>
          <a:stretch/>
        </p:blipFill>
        <p:spPr bwMode="auto">
          <a:xfrm rot="16862977" flipH="1">
            <a:off x="1911330" y="5769706"/>
            <a:ext cx="1006646" cy="88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2849880" y="5323160"/>
            <a:ext cx="3243958" cy="12394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261257" y="3707481"/>
            <a:ext cx="1623628" cy="315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35677" r="81523" b="59926"/>
          <a:stretch/>
        </p:blipFill>
        <p:spPr>
          <a:xfrm>
            <a:off x="9043233" y="2392469"/>
            <a:ext cx="2503490" cy="478532"/>
          </a:xfrm>
          <a:prstGeom prst="rect">
            <a:avLst/>
          </a:prstGeom>
          <a:ln>
            <a:noFill/>
          </a:ln>
        </p:spPr>
      </p:pic>
      <p:sp>
        <p:nvSpPr>
          <p:cNvPr id="66" name="Прямоугольник 65"/>
          <p:cNvSpPr/>
          <p:nvPr/>
        </p:nvSpPr>
        <p:spPr>
          <a:xfrm>
            <a:off x="9043233" y="2378924"/>
            <a:ext cx="2503490" cy="4769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6"/>
          <a:stretch/>
        </p:blipFill>
        <p:spPr bwMode="auto">
          <a:xfrm rot="957461">
            <a:off x="9791655" y="2926726"/>
            <a:ext cx="1006646" cy="88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7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095" y="0"/>
            <a:ext cx="6972299" cy="685800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>
            <a:off x="266443" y="356034"/>
            <a:ext cx="0" cy="311374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5144569" y="-4795"/>
            <a:ext cx="1589519" cy="68627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авнобедренный треугольник 7"/>
          <p:cNvSpPr/>
          <p:nvPr/>
        </p:nvSpPr>
        <p:spPr>
          <a:xfrm rot="2767438">
            <a:off x="4651056" y="-347459"/>
            <a:ext cx="2794475" cy="2150451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3414494">
            <a:off x="5258687" y="-379420"/>
            <a:ext cx="1825711" cy="147836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767438">
            <a:off x="4205579" y="1571700"/>
            <a:ext cx="2794475" cy="2150451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916993" y="375062"/>
            <a:ext cx="2344060" cy="5845844"/>
            <a:chOff x="3915369" y="367123"/>
            <a:chExt cx="2344060" cy="5845844"/>
          </a:xfrm>
        </p:grpSpPr>
        <p:sp>
          <p:nvSpPr>
            <p:cNvPr id="19" name="Равнобедренный треугольник 18"/>
            <p:cNvSpPr/>
            <p:nvPr/>
          </p:nvSpPr>
          <p:spPr>
            <a:xfrm rot="2767438">
              <a:off x="4324120" y="619177"/>
              <a:ext cx="2187363" cy="1683255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2767438">
              <a:off x="3698861" y="3740505"/>
              <a:ext cx="2794475" cy="2150450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2767438">
              <a:off x="3593356" y="2871043"/>
              <a:ext cx="2794475" cy="2150450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</p:grpSp>
      <p:sp>
        <p:nvSpPr>
          <p:cNvPr id="22" name="Равнобедренный треугольник 21"/>
          <p:cNvSpPr/>
          <p:nvPr/>
        </p:nvSpPr>
        <p:spPr>
          <a:xfrm rot="2767438">
            <a:off x="3574048" y="4334837"/>
            <a:ext cx="2794475" cy="2150451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/>
          </a:p>
        </p:txBody>
      </p: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BE57B0DC-7169-134D-932B-51446B8CC086}"/>
              </a:ext>
            </a:extLst>
          </p:cNvPr>
          <p:cNvSpPr txBox="1">
            <a:spLocks/>
          </p:cNvSpPr>
          <p:nvPr/>
        </p:nvSpPr>
        <p:spPr>
          <a:xfrm>
            <a:off x="387363" y="569918"/>
            <a:ext cx="5621438" cy="2740145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rgbClr val="0B6A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Еженедельный федеральный мониторинг </a:t>
            </a:r>
            <a:r>
              <a:rPr lang="ru-RU" sz="2800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по корректировке </a:t>
            </a:r>
            <a:r>
              <a:rPr lang="ru-RU" sz="2800" b="1" dirty="0" smtClean="0">
                <a:solidFill>
                  <a:srgbClr val="0B6A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формулировок</a:t>
            </a:r>
            <a:r>
              <a:rPr lang="en-US" sz="2800" b="1" dirty="0" smtClean="0">
                <a:solidFill>
                  <a:srgbClr val="0B6A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B6A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по </a:t>
            </a:r>
            <a:r>
              <a:rPr lang="ru-RU" sz="2800" b="1" dirty="0">
                <a:solidFill>
                  <a:srgbClr val="0B6A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отказам </a:t>
            </a:r>
            <a:r>
              <a:rPr lang="ru-RU" sz="2800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в предоставлении услуги «Запись в детский сад</a:t>
            </a:r>
            <a:r>
              <a:rPr lang="ru-RU" sz="2800" dirty="0" smtClean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»</a:t>
            </a:r>
            <a:br>
              <a:rPr lang="ru-RU" sz="2800" dirty="0" smtClean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на </a:t>
            </a:r>
            <a:r>
              <a:rPr lang="ru-RU" sz="2800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ЕПГУ</a:t>
            </a:r>
          </a:p>
        </p:txBody>
      </p:sp>
      <p:sp>
        <p:nvSpPr>
          <p:cNvPr id="69" name="Пятиугольник 68"/>
          <p:cNvSpPr/>
          <p:nvPr/>
        </p:nvSpPr>
        <p:spPr>
          <a:xfrm rot="10800000">
            <a:off x="6125690" y="840080"/>
            <a:ext cx="5770303" cy="952603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 rot="6502244">
            <a:off x="6071956" y="806066"/>
            <a:ext cx="964533" cy="974087"/>
            <a:chOff x="6208247" y="1114799"/>
            <a:chExt cx="700943" cy="707886"/>
          </a:xfrm>
        </p:grpSpPr>
        <p:sp>
          <p:nvSpPr>
            <p:cNvPr id="25" name="Овал 24"/>
            <p:cNvSpPr/>
            <p:nvPr/>
          </p:nvSpPr>
          <p:spPr>
            <a:xfrm>
              <a:off x="6208247" y="1114799"/>
              <a:ext cx="700943" cy="707886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234932" y="1157396"/>
              <a:ext cx="545458" cy="550861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6242177" y="1214716"/>
              <a:ext cx="399302" cy="403257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</p:grpSp>
      <p:sp>
        <p:nvSpPr>
          <p:cNvPr id="70" name="Пятиугольник 69"/>
          <p:cNvSpPr/>
          <p:nvPr/>
        </p:nvSpPr>
        <p:spPr>
          <a:xfrm rot="10800000">
            <a:off x="5966530" y="2100692"/>
            <a:ext cx="5929463" cy="957589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6189657" y="1005093"/>
            <a:ext cx="564236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061A9"/>
                </a:solidFill>
                <a:latin typeface="Century Gothic" panose="020B0502020202020204" pitchFamily="34" charset="0"/>
              </a:rPr>
              <a:t>Номер заявления</a:t>
            </a:r>
            <a:endParaRPr lang="ru-RU" sz="2800" b="1" dirty="0">
              <a:solidFill>
                <a:srgbClr val="2061A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 rot="6502244">
            <a:off x="5814390" y="2092398"/>
            <a:ext cx="964533" cy="974087"/>
            <a:chOff x="6208247" y="1114799"/>
            <a:chExt cx="700943" cy="707886"/>
          </a:xfrm>
        </p:grpSpPr>
        <p:sp>
          <p:nvSpPr>
            <p:cNvPr id="73" name="Овал 72"/>
            <p:cNvSpPr/>
            <p:nvPr/>
          </p:nvSpPr>
          <p:spPr>
            <a:xfrm>
              <a:off x="6208247" y="1114799"/>
              <a:ext cx="700943" cy="707886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6234932" y="1157396"/>
              <a:ext cx="545458" cy="550861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6242177" y="1214716"/>
              <a:ext cx="399302" cy="403257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</p:grpSp>
      <p:sp>
        <p:nvSpPr>
          <p:cNvPr id="76" name="Пятиугольник 75"/>
          <p:cNvSpPr/>
          <p:nvPr/>
        </p:nvSpPr>
        <p:spPr>
          <a:xfrm rot="10800000">
            <a:off x="5830800" y="3375467"/>
            <a:ext cx="6065192" cy="892860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6683849" y="3471401"/>
            <a:ext cx="514760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061A9"/>
                </a:solidFill>
                <a:latin typeface="Century Gothic" panose="020B0502020202020204" pitchFamily="34" charset="0"/>
              </a:rPr>
              <a:t>Дата статуса</a:t>
            </a:r>
            <a:endParaRPr lang="ru-RU" sz="2800" b="1" dirty="0">
              <a:solidFill>
                <a:srgbClr val="2061A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 rot="6502244">
            <a:off x="5630248" y="3335567"/>
            <a:ext cx="964533" cy="974087"/>
            <a:chOff x="6208247" y="1114799"/>
            <a:chExt cx="700943" cy="707886"/>
          </a:xfrm>
        </p:grpSpPr>
        <p:sp>
          <p:nvSpPr>
            <p:cNvPr id="78" name="Овал 77"/>
            <p:cNvSpPr/>
            <p:nvPr/>
          </p:nvSpPr>
          <p:spPr>
            <a:xfrm>
              <a:off x="6208247" y="1114799"/>
              <a:ext cx="700943" cy="707886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6234932" y="1157396"/>
              <a:ext cx="545458" cy="550861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6242177" y="1214716"/>
              <a:ext cx="399302" cy="403257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</p:grpSp>
      <p:sp>
        <p:nvSpPr>
          <p:cNvPr id="85" name="Пятиугольник 84"/>
          <p:cNvSpPr/>
          <p:nvPr/>
        </p:nvSpPr>
        <p:spPr>
          <a:xfrm rot="10800000">
            <a:off x="5472520" y="4643623"/>
            <a:ext cx="6423472" cy="892860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6650812" y="4736109"/>
            <a:ext cx="514760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061A9"/>
                </a:solidFill>
                <a:latin typeface="Century Gothic" panose="020B0502020202020204" pitchFamily="34" charset="0"/>
              </a:rPr>
              <a:t>Комментарий</a:t>
            </a:r>
            <a:endParaRPr lang="ru-RU" sz="2800" b="1" dirty="0">
              <a:solidFill>
                <a:srgbClr val="2061A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1" name="Группа 80"/>
          <p:cNvGrpSpPr/>
          <p:nvPr/>
        </p:nvGrpSpPr>
        <p:grpSpPr>
          <a:xfrm rot="6502244">
            <a:off x="5276044" y="4595402"/>
            <a:ext cx="964533" cy="974087"/>
            <a:chOff x="6208247" y="1114799"/>
            <a:chExt cx="700943" cy="707886"/>
          </a:xfrm>
        </p:grpSpPr>
        <p:sp>
          <p:nvSpPr>
            <p:cNvPr id="82" name="Овал 81"/>
            <p:cNvSpPr/>
            <p:nvPr/>
          </p:nvSpPr>
          <p:spPr>
            <a:xfrm>
              <a:off x="6208247" y="1114799"/>
              <a:ext cx="700943" cy="707886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6234932" y="1157396"/>
              <a:ext cx="545458" cy="550861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242177" y="1214716"/>
              <a:ext cx="399302" cy="403257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</p:grpSp>
      <p:sp>
        <p:nvSpPr>
          <p:cNvPr id="90" name="Пятиугольник 89"/>
          <p:cNvSpPr/>
          <p:nvPr/>
        </p:nvSpPr>
        <p:spPr>
          <a:xfrm rot="10800000">
            <a:off x="5144093" y="5815147"/>
            <a:ext cx="6751899" cy="892860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6683849" y="5907633"/>
            <a:ext cx="514760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061A9"/>
                </a:solidFill>
                <a:latin typeface="Century Gothic" panose="020B0502020202020204" pitchFamily="34" charset="0"/>
              </a:rPr>
              <a:t>Приоритетное ДОУ</a:t>
            </a:r>
            <a:endParaRPr lang="ru-RU" sz="2800" b="1" dirty="0">
              <a:solidFill>
                <a:srgbClr val="2061A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 rot="6502244">
            <a:off x="4929651" y="5774534"/>
            <a:ext cx="964533" cy="974087"/>
            <a:chOff x="6208247" y="1114799"/>
            <a:chExt cx="700943" cy="707886"/>
          </a:xfrm>
        </p:grpSpPr>
        <p:sp>
          <p:nvSpPr>
            <p:cNvPr id="87" name="Овал 86"/>
            <p:cNvSpPr/>
            <p:nvPr/>
          </p:nvSpPr>
          <p:spPr>
            <a:xfrm>
              <a:off x="6208247" y="1114799"/>
              <a:ext cx="700943" cy="707886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234932" y="1157396"/>
              <a:ext cx="545458" cy="550861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242177" y="1214716"/>
              <a:ext cx="399302" cy="403257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5217325" y="2245185"/>
            <a:ext cx="660763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061A9"/>
                </a:solidFill>
                <a:latin typeface="Century Gothic" panose="020B0502020202020204" pitchFamily="34" charset="0"/>
              </a:rPr>
              <a:t>Дата подачи</a:t>
            </a:r>
            <a:endParaRPr lang="ru-RU" sz="2800" b="1" dirty="0">
              <a:solidFill>
                <a:srgbClr val="2061A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>
            <a:off x="277595" y="4161802"/>
            <a:ext cx="0" cy="236014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 flipH="1">
            <a:off x="275972" y="6475499"/>
            <a:ext cx="3234760" cy="2988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3"/>
          <a:srcRect l="11243" r="11243" b="19552"/>
          <a:stretch/>
        </p:blipFill>
        <p:spPr>
          <a:xfrm>
            <a:off x="1325598" y="3871314"/>
            <a:ext cx="2202298" cy="228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494960-84D8-4F4C-91F7-3E8FE5A93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6238"/>
            <a:ext cx="12192000" cy="93176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3825" y="89781"/>
            <a:ext cx="11918570" cy="1055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rgbClr val="0B6A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Еженедельный федеральный мониторинг </a:t>
            </a:r>
            <a:r>
              <a:rPr lang="ru-RU" sz="2400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по корректировке </a:t>
            </a:r>
            <a:r>
              <a:rPr lang="ru-RU" sz="2400" dirty="0" smtClean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формулировок по </a:t>
            </a:r>
            <a:r>
              <a:rPr lang="ru-RU" sz="2400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отказам </a:t>
            </a:r>
            <a:r>
              <a:rPr lang="ru-RU" sz="2400" dirty="0" smtClean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в </a:t>
            </a:r>
            <a:r>
              <a:rPr lang="ru-RU" sz="2400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предоставлении </a:t>
            </a:r>
            <a:r>
              <a:rPr lang="ru-RU" sz="2400" dirty="0" smtClean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услуги</a:t>
            </a:r>
            <a:br>
              <a:rPr lang="ru-RU" sz="2400" dirty="0" smtClean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«</a:t>
            </a:r>
            <a:r>
              <a:rPr lang="ru-RU" sz="2400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Запись в детский </a:t>
            </a:r>
            <a:r>
              <a:rPr lang="ru-RU" sz="2400" dirty="0" smtClean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сад» на </a:t>
            </a:r>
            <a:r>
              <a:rPr lang="ru-RU" sz="2400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ЕПГУ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 flipH="1">
            <a:off x="235793" y="1199887"/>
            <a:ext cx="7369339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6" y="2320472"/>
            <a:ext cx="11258308" cy="115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6" y="3725631"/>
            <a:ext cx="11258308" cy="97118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Прямоугольник 31"/>
          <p:cNvSpPr/>
          <p:nvPr/>
        </p:nvSpPr>
        <p:spPr>
          <a:xfrm>
            <a:off x="466846" y="3725631"/>
            <a:ext cx="2733554" cy="9711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862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095" y="0"/>
            <a:ext cx="6972299" cy="685800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>
            <a:off x="266443" y="356034"/>
            <a:ext cx="0" cy="311374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5144569" y="-4795"/>
            <a:ext cx="1589519" cy="68627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авнобедренный треугольник 7"/>
          <p:cNvSpPr/>
          <p:nvPr/>
        </p:nvSpPr>
        <p:spPr>
          <a:xfrm rot="2767438">
            <a:off x="4651056" y="-347459"/>
            <a:ext cx="2794475" cy="2150451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3414494">
            <a:off x="5258687" y="-379420"/>
            <a:ext cx="1825711" cy="147836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767438">
            <a:off x="4205579" y="1571700"/>
            <a:ext cx="2794475" cy="2150451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916993" y="375062"/>
            <a:ext cx="2344060" cy="5845844"/>
            <a:chOff x="3915369" y="367123"/>
            <a:chExt cx="2344060" cy="5845844"/>
          </a:xfrm>
        </p:grpSpPr>
        <p:sp>
          <p:nvSpPr>
            <p:cNvPr id="19" name="Равнобедренный треугольник 18"/>
            <p:cNvSpPr/>
            <p:nvPr/>
          </p:nvSpPr>
          <p:spPr>
            <a:xfrm rot="2767438">
              <a:off x="4324120" y="619177"/>
              <a:ext cx="2187363" cy="1683255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2767438">
              <a:off x="3698861" y="3740505"/>
              <a:ext cx="2794475" cy="2150450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2767438">
              <a:off x="3593356" y="2871043"/>
              <a:ext cx="2794475" cy="2150450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</p:grpSp>
      <p:sp>
        <p:nvSpPr>
          <p:cNvPr id="22" name="Равнобедренный треугольник 21"/>
          <p:cNvSpPr/>
          <p:nvPr/>
        </p:nvSpPr>
        <p:spPr>
          <a:xfrm rot="2767438">
            <a:off x="3574048" y="4334837"/>
            <a:ext cx="2794475" cy="2150451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/>
          </a:p>
        </p:txBody>
      </p:sp>
      <p:sp>
        <p:nvSpPr>
          <p:cNvPr id="69" name="Пятиугольник 68"/>
          <p:cNvSpPr/>
          <p:nvPr/>
        </p:nvSpPr>
        <p:spPr>
          <a:xfrm rot="10800000">
            <a:off x="6125690" y="840080"/>
            <a:ext cx="5770303" cy="952603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 rot="6502244">
            <a:off x="6071277" y="815660"/>
            <a:ext cx="964533" cy="974087"/>
            <a:chOff x="6208247" y="1114799"/>
            <a:chExt cx="700943" cy="707886"/>
          </a:xfrm>
        </p:grpSpPr>
        <p:sp>
          <p:nvSpPr>
            <p:cNvPr id="25" name="Овал 24"/>
            <p:cNvSpPr/>
            <p:nvPr/>
          </p:nvSpPr>
          <p:spPr>
            <a:xfrm>
              <a:off x="6208247" y="1114799"/>
              <a:ext cx="700943" cy="707886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234932" y="1157396"/>
              <a:ext cx="545458" cy="550861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6242177" y="1214716"/>
              <a:ext cx="399302" cy="403257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</p:grpSp>
      <p:sp>
        <p:nvSpPr>
          <p:cNvPr id="70" name="Пятиугольник 69"/>
          <p:cNvSpPr/>
          <p:nvPr/>
        </p:nvSpPr>
        <p:spPr>
          <a:xfrm rot="10800000">
            <a:off x="5950836" y="2265588"/>
            <a:ext cx="5929463" cy="957589"/>
          </a:xfrm>
          <a:prstGeom prst="homePlate">
            <a:avLst>
              <a:gd name="adj" fmla="val 2878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6243400" y="907229"/>
            <a:ext cx="564236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2061A9"/>
                </a:solidFill>
                <a:latin typeface="Century Gothic" panose="020B0502020202020204" pitchFamily="34" charset="0"/>
              </a:rPr>
              <a:t>Число ДОО, которые не передаются в ФГИС ДДО</a:t>
            </a:r>
            <a:endParaRPr lang="ru-RU" sz="2400" b="1" dirty="0">
              <a:solidFill>
                <a:srgbClr val="2061A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 rot="6502244">
            <a:off x="5746347" y="2257340"/>
            <a:ext cx="964533" cy="974087"/>
            <a:chOff x="6208247" y="1114799"/>
            <a:chExt cx="700943" cy="707886"/>
          </a:xfrm>
        </p:grpSpPr>
        <p:sp>
          <p:nvSpPr>
            <p:cNvPr id="73" name="Овал 72"/>
            <p:cNvSpPr/>
            <p:nvPr/>
          </p:nvSpPr>
          <p:spPr>
            <a:xfrm>
              <a:off x="6208247" y="1114799"/>
              <a:ext cx="700943" cy="707886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6234932" y="1157396"/>
              <a:ext cx="545458" cy="550861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6242177" y="1214716"/>
              <a:ext cx="399302" cy="403257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</p:grpSp>
      <p:sp>
        <p:nvSpPr>
          <p:cNvPr id="76" name="Пятиугольник 75"/>
          <p:cNvSpPr/>
          <p:nvPr/>
        </p:nvSpPr>
        <p:spPr>
          <a:xfrm rot="10800000">
            <a:off x="5830800" y="3862092"/>
            <a:ext cx="6065192" cy="892860"/>
          </a:xfrm>
          <a:prstGeom prst="homePlate">
            <a:avLst>
              <a:gd name="adj" fmla="val 10173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6407617" y="3750495"/>
            <a:ext cx="5478150" cy="11203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400" b="1" dirty="0" smtClean="0">
                <a:solidFill>
                  <a:srgbClr val="2061A9"/>
                </a:solidFill>
                <a:latin typeface="Century Gothic" panose="020B0502020202020204" pitchFamily="34" charset="0"/>
              </a:rPr>
              <a:t>Количество групп, в которых число мест в группах не соответствует нормам СанПиН</a:t>
            </a:r>
            <a:endParaRPr lang="ru-RU" sz="2400" b="1" dirty="0">
              <a:solidFill>
                <a:srgbClr val="2061A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 rot="6502244">
            <a:off x="5408089" y="3790666"/>
            <a:ext cx="964533" cy="974087"/>
            <a:chOff x="6208247" y="1114799"/>
            <a:chExt cx="700943" cy="707886"/>
          </a:xfrm>
        </p:grpSpPr>
        <p:sp>
          <p:nvSpPr>
            <p:cNvPr id="78" name="Овал 77"/>
            <p:cNvSpPr/>
            <p:nvPr/>
          </p:nvSpPr>
          <p:spPr>
            <a:xfrm>
              <a:off x="6208247" y="1114799"/>
              <a:ext cx="700943" cy="707886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6234932" y="1157396"/>
              <a:ext cx="545458" cy="550861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6242177" y="1214716"/>
              <a:ext cx="399302" cy="403257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</p:grpSp>
      <p:sp>
        <p:nvSpPr>
          <p:cNvPr id="85" name="Пятиугольник 84"/>
          <p:cNvSpPr/>
          <p:nvPr/>
        </p:nvSpPr>
        <p:spPr>
          <a:xfrm rot="10800000">
            <a:off x="5385935" y="5313614"/>
            <a:ext cx="6510057" cy="892860"/>
          </a:xfrm>
          <a:prstGeom prst="homePlate">
            <a:avLst>
              <a:gd name="adj" fmla="val 2838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5944795" y="5193083"/>
            <a:ext cx="5940972" cy="11203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400" b="1" dirty="0" smtClean="0">
                <a:solidFill>
                  <a:srgbClr val="2061A9"/>
                </a:solidFill>
                <a:latin typeface="Century Gothic" panose="020B0502020202020204" pitchFamily="34" charset="0"/>
              </a:rPr>
              <a:t>Количество групп, в которых число детей в группах в более чем 2 раза превышает число мест</a:t>
            </a:r>
            <a:endParaRPr lang="ru-RU" sz="2400" b="1" dirty="0">
              <a:solidFill>
                <a:srgbClr val="2061A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1" name="Группа 80"/>
          <p:cNvGrpSpPr/>
          <p:nvPr/>
        </p:nvGrpSpPr>
        <p:grpSpPr>
          <a:xfrm rot="6502244">
            <a:off x="5134445" y="5265393"/>
            <a:ext cx="964533" cy="974087"/>
            <a:chOff x="6208247" y="1114799"/>
            <a:chExt cx="700943" cy="707886"/>
          </a:xfrm>
        </p:grpSpPr>
        <p:sp>
          <p:nvSpPr>
            <p:cNvPr id="82" name="Овал 81"/>
            <p:cNvSpPr/>
            <p:nvPr/>
          </p:nvSpPr>
          <p:spPr>
            <a:xfrm>
              <a:off x="6208247" y="1114799"/>
              <a:ext cx="700943" cy="707886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6234932" y="1157396"/>
              <a:ext cx="545458" cy="550861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242177" y="1214716"/>
              <a:ext cx="399302" cy="403257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6744658" y="2213237"/>
            <a:ext cx="5141109" cy="11203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400" b="1" dirty="0" smtClean="0">
                <a:solidFill>
                  <a:srgbClr val="2061A9"/>
                </a:solidFill>
                <a:latin typeface="Century Gothic" panose="020B0502020202020204" pitchFamily="34" charset="0"/>
              </a:rPr>
              <a:t>Число ДОО, у которых не утверждены адреса расположения</a:t>
            </a:r>
            <a:endParaRPr lang="ru-RU" sz="2400" b="1" dirty="0">
              <a:solidFill>
                <a:srgbClr val="2061A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>
            <a:off x="277595" y="4161802"/>
            <a:ext cx="0" cy="236014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 flipH="1">
            <a:off x="275972" y="6475499"/>
            <a:ext cx="3234760" cy="2988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Заголовок 1">
            <a:extLst>
              <a:ext uri="{FF2B5EF4-FFF2-40B4-BE49-F238E27FC236}">
                <a16:creationId xmlns:a16="http://schemas.microsoft.com/office/drawing/2014/main" id="{BE57B0DC-7169-134D-932B-51446B8CC086}"/>
              </a:ext>
            </a:extLst>
          </p:cNvPr>
          <p:cNvSpPr txBox="1">
            <a:spLocks/>
          </p:cNvSpPr>
          <p:nvPr/>
        </p:nvSpPr>
        <p:spPr>
          <a:xfrm>
            <a:off x="320488" y="464761"/>
            <a:ext cx="5645582" cy="2815918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0B6A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Ежемесячный федеральный мотивирующий мониторинг </a:t>
            </a:r>
            <a:r>
              <a:rPr lang="ru-RU" sz="2400" b="1" dirty="0" smtClean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по </a:t>
            </a:r>
            <a:r>
              <a:rPr lang="ru-RU" sz="2400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ошибкам при передаче данных из региональных систем доступности дошкольного образования (РГИС ДДО) </a:t>
            </a:r>
            <a:r>
              <a:rPr lang="ru-RU" sz="2400" dirty="0" smtClean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в </a:t>
            </a:r>
            <a:r>
              <a:rPr lang="ru-RU" sz="2400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федеральную информационную систему доступности дошкольного образования (ФГИС ДДО)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3"/>
          <a:srcRect l="13437" r="13437" b="18088"/>
          <a:stretch/>
        </p:blipFill>
        <p:spPr>
          <a:xfrm>
            <a:off x="1014653" y="3648400"/>
            <a:ext cx="2565240" cy="287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53825" y="0"/>
            <a:ext cx="10101227" cy="1055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>
                <a:solidFill>
                  <a:srgbClr val="0B6A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Ежемесячный федеральный мотивирующий мониторинг </a:t>
            </a:r>
            <a:r>
              <a:rPr lang="ru-RU" sz="2000" b="1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по ошибкам при передаче данных из региональных систем доступности дошкольного образования (РГИС ДДО) в федеральную информационную систему доступности дошкольного образования (ФГИС ДДО)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 flipH="1">
            <a:off x="235793" y="1199887"/>
            <a:ext cx="7369339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494960-84D8-4F4C-91F7-3E8FE5A93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6238"/>
            <a:ext cx="12192000" cy="931763"/>
          </a:xfrm>
          <a:prstGeom prst="rect">
            <a:avLst/>
          </a:prstGeom>
        </p:spPr>
      </p:pic>
      <p:pic>
        <p:nvPicPr>
          <p:cNvPr id="31" name="Рисунок 3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30" y="1344087"/>
            <a:ext cx="6932340" cy="23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14" y="3774036"/>
            <a:ext cx="8850972" cy="2109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9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095" y="0"/>
            <a:ext cx="6972299" cy="685800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>
            <a:off x="266443" y="356034"/>
            <a:ext cx="0" cy="311374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5144569" y="-4795"/>
            <a:ext cx="1589519" cy="68627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авнобедренный треугольник 7"/>
          <p:cNvSpPr/>
          <p:nvPr/>
        </p:nvSpPr>
        <p:spPr>
          <a:xfrm rot="2767438">
            <a:off x="4651056" y="-347459"/>
            <a:ext cx="2794475" cy="2150451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3414494">
            <a:off x="5258687" y="-379420"/>
            <a:ext cx="1825711" cy="147836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767438">
            <a:off x="4205579" y="1571700"/>
            <a:ext cx="2794475" cy="2150451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916993" y="375062"/>
            <a:ext cx="2344060" cy="5845844"/>
            <a:chOff x="3915369" y="367123"/>
            <a:chExt cx="2344060" cy="5845844"/>
          </a:xfrm>
        </p:grpSpPr>
        <p:sp>
          <p:nvSpPr>
            <p:cNvPr id="19" name="Равнобедренный треугольник 18"/>
            <p:cNvSpPr/>
            <p:nvPr/>
          </p:nvSpPr>
          <p:spPr>
            <a:xfrm rot="2767438">
              <a:off x="4324120" y="619177"/>
              <a:ext cx="2187363" cy="1683255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2767438">
              <a:off x="3698861" y="3740505"/>
              <a:ext cx="2794475" cy="2150450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2767438">
              <a:off x="3593356" y="2871043"/>
              <a:ext cx="2794475" cy="2150450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</p:grpSp>
      <p:sp>
        <p:nvSpPr>
          <p:cNvPr id="22" name="Равнобедренный треугольник 21"/>
          <p:cNvSpPr/>
          <p:nvPr/>
        </p:nvSpPr>
        <p:spPr>
          <a:xfrm rot="2767438">
            <a:off x="3574048" y="4334837"/>
            <a:ext cx="2794475" cy="2150451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/>
          </a:p>
        </p:txBody>
      </p: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BE57B0DC-7169-134D-932B-51446B8CC086}"/>
              </a:ext>
            </a:extLst>
          </p:cNvPr>
          <p:cNvSpPr txBox="1">
            <a:spLocks/>
          </p:cNvSpPr>
          <p:nvPr/>
        </p:nvSpPr>
        <p:spPr>
          <a:xfrm>
            <a:off x="387363" y="569919"/>
            <a:ext cx="5596752" cy="2815918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rgbClr val="0B6A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Ежеквартальный региональный мониторинг </a:t>
            </a:r>
            <a:r>
              <a:rPr lang="ru-RU" sz="2800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доступности дошкольного образования, присмотра</a:t>
            </a:r>
            <a:br>
              <a:rPr lang="ru-RU" sz="2800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 и ухода за детьми </a:t>
            </a:r>
            <a:r>
              <a:rPr lang="ru-RU" sz="2800" dirty="0" smtClean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в </a:t>
            </a:r>
            <a:r>
              <a:rPr lang="ru-RU" sz="2800" dirty="0">
                <a:solidFill>
                  <a:srgbClr val="0B6ABB"/>
                </a:solidFill>
                <a:latin typeface="Century Gothic" panose="020B0502020202020204" pitchFamily="34" charset="0"/>
                <a:cs typeface="Arial" pitchFamily="34" charset="0"/>
              </a:rPr>
              <a:t>Орловской области</a:t>
            </a:r>
          </a:p>
        </p:txBody>
      </p:sp>
      <p:sp>
        <p:nvSpPr>
          <p:cNvPr id="69" name="Пятиугольник 68"/>
          <p:cNvSpPr/>
          <p:nvPr/>
        </p:nvSpPr>
        <p:spPr>
          <a:xfrm rot="10800000">
            <a:off x="6125690" y="840080"/>
            <a:ext cx="5770303" cy="952603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 rot="6502244">
            <a:off x="6071277" y="815660"/>
            <a:ext cx="964533" cy="974087"/>
            <a:chOff x="6208247" y="1114799"/>
            <a:chExt cx="700943" cy="707886"/>
          </a:xfrm>
        </p:grpSpPr>
        <p:sp>
          <p:nvSpPr>
            <p:cNvPr id="25" name="Овал 24"/>
            <p:cNvSpPr/>
            <p:nvPr/>
          </p:nvSpPr>
          <p:spPr>
            <a:xfrm>
              <a:off x="6208247" y="1114799"/>
              <a:ext cx="700943" cy="707886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234932" y="1157396"/>
              <a:ext cx="545458" cy="550861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6242177" y="1214716"/>
              <a:ext cx="399302" cy="403257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</p:grpSp>
      <p:sp>
        <p:nvSpPr>
          <p:cNvPr id="70" name="Пятиугольник 69"/>
          <p:cNvSpPr/>
          <p:nvPr/>
        </p:nvSpPr>
        <p:spPr>
          <a:xfrm rot="10800000">
            <a:off x="5950836" y="2265588"/>
            <a:ext cx="5929463" cy="957589"/>
          </a:xfrm>
          <a:prstGeom prst="homePlate">
            <a:avLst>
              <a:gd name="adj" fmla="val 2878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6228613" y="1076813"/>
            <a:ext cx="5642367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ru-RU" sz="2400" b="1" dirty="0">
                <a:solidFill>
                  <a:srgbClr val="2061A9"/>
                </a:solidFill>
                <a:latin typeface="Century Gothic" panose="020B0502020202020204" pitchFamily="34" charset="0"/>
              </a:rPr>
              <a:t>Сведения об организации</a:t>
            </a:r>
          </a:p>
        </p:txBody>
      </p:sp>
      <p:grpSp>
        <p:nvGrpSpPr>
          <p:cNvPr id="72" name="Группа 71"/>
          <p:cNvGrpSpPr/>
          <p:nvPr/>
        </p:nvGrpSpPr>
        <p:grpSpPr>
          <a:xfrm rot="6502244">
            <a:off x="5746347" y="2257340"/>
            <a:ext cx="964533" cy="974087"/>
            <a:chOff x="6208247" y="1114799"/>
            <a:chExt cx="700943" cy="707886"/>
          </a:xfrm>
        </p:grpSpPr>
        <p:sp>
          <p:nvSpPr>
            <p:cNvPr id="73" name="Овал 72"/>
            <p:cNvSpPr/>
            <p:nvPr/>
          </p:nvSpPr>
          <p:spPr>
            <a:xfrm>
              <a:off x="6208247" y="1114799"/>
              <a:ext cx="700943" cy="707886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6234932" y="1157396"/>
              <a:ext cx="545458" cy="550861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6242177" y="1214716"/>
              <a:ext cx="399302" cy="403257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</p:grpSp>
      <p:sp>
        <p:nvSpPr>
          <p:cNvPr id="76" name="Пятиугольник 75"/>
          <p:cNvSpPr/>
          <p:nvPr/>
        </p:nvSpPr>
        <p:spPr>
          <a:xfrm rot="10800000">
            <a:off x="5830800" y="3862092"/>
            <a:ext cx="6065192" cy="892860"/>
          </a:xfrm>
          <a:prstGeom prst="homePlate">
            <a:avLst>
              <a:gd name="adj" fmla="val 10173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6732696" y="4070109"/>
            <a:ext cx="5147603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ru-RU" sz="2400" b="1" dirty="0">
                <a:solidFill>
                  <a:srgbClr val="2061A9"/>
                </a:solidFill>
                <a:latin typeface="Century Gothic" panose="020B0502020202020204" pitchFamily="34" charset="0"/>
              </a:rPr>
              <a:t>Сведения о воспитателях</a:t>
            </a:r>
          </a:p>
        </p:txBody>
      </p:sp>
      <p:grpSp>
        <p:nvGrpSpPr>
          <p:cNvPr id="77" name="Группа 76"/>
          <p:cNvGrpSpPr/>
          <p:nvPr/>
        </p:nvGrpSpPr>
        <p:grpSpPr>
          <a:xfrm rot="6502244">
            <a:off x="5408089" y="3790666"/>
            <a:ext cx="964533" cy="974087"/>
            <a:chOff x="6208247" y="1114799"/>
            <a:chExt cx="700943" cy="707886"/>
          </a:xfrm>
        </p:grpSpPr>
        <p:sp>
          <p:nvSpPr>
            <p:cNvPr id="78" name="Овал 77"/>
            <p:cNvSpPr/>
            <p:nvPr/>
          </p:nvSpPr>
          <p:spPr>
            <a:xfrm>
              <a:off x="6208247" y="1114799"/>
              <a:ext cx="700943" cy="707886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6234932" y="1157396"/>
              <a:ext cx="545458" cy="550861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6242177" y="1214716"/>
              <a:ext cx="399302" cy="403257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</p:grpSp>
      <p:sp>
        <p:nvSpPr>
          <p:cNvPr id="85" name="Пятиугольник 84"/>
          <p:cNvSpPr/>
          <p:nvPr/>
        </p:nvSpPr>
        <p:spPr>
          <a:xfrm rot="10800000">
            <a:off x="5385935" y="5313614"/>
            <a:ext cx="6510057" cy="892860"/>
          </a:xfrm>
          <a:prstGeom prst="homePlate">
            <a:avLst>
              <a:gd name="adj" fmla="val 2838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l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6732696" y="5547550"/>
            <a:ext cx="5147603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ru-RU" sz="2400" b="1" dirty="0">
                <a:solidFill>
                  <a:srgbClr val="2061A9"/>
                </a:solidFill>
                <a:latin typeface="Century Gothic" panose="020B0502020202020204" pitchFamily="34" charset="0"/>
              </a:rPr>
              <a:t>Сведения о группах </a:t>
            </a:r>
          </a:p>
        </p:txBody>
      </p:sp>
      <p:grpSp>
        <p:nvGrpSpPr>
          <p:cNvPr id="81" name="Группа 80"/>
          <p:cNvGrpSpPr/>
          <p:nvPr/>
        </p:nvGrpSpPr>
        <p:grpSpPr>
          <a:xfrm rot="6502244">
            <a:off x="5134445" y="5265393"/>
            <a:ext cx="964533" cy="974087"/>
            <a:chOff x="6208247" y="1114799"/>
            <a:chExt cx="700943" cy="707886"/>
          </a:xfrm>
        </p:grpSpPr>
        <p:sp>
          <p:nvSpPr>
            <p:cNvPr id="82" name="Овал 81"/>
            <p:cNvSpPr/>
            <p:nvPr/>
          </p:nvSpPr>
          <p:spPr>
            <a:xfrm>
              <a:off x="6208247" y="1114799"/>
              <a:ext cx="700943" cy="707886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6234932" y="1157396"/>
              <a:ext cx="545458" cy="550861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242177" y="1214716"/>
              <a:ext cx="399302" cy="403257"/>
            </a:xfrm>
            <a:prstGeom prst="ellipse">
              <a:avLst/>
            </a:prstGeom>
            <a:ln>
              <a:solidFill>
                <a:srgbClr val="2061A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sz="14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6739190" y="2379601"/>
            <a:ext cx="5141109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ru-RU" sz="2400" b="1" dirty="0">
                <a:solidFill>
                  <a:srgbClr val="2061A9"/>
                </a:solidFill>
                <a:latin typeface="Century Gothic" panose="020B0502020202020204" pitchFamily="34" charset="0"/>
              </a:rPr>
              <a:t>Сведения об образовательных программах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>
            <a:off x="277595" y="4161802"/>
            <a:ext cx="0" cy="236014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 flipH="1">
            <a:off x="275972" y="6475499"/>
            <a:ext cx="3234760" cy="2988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3"/>
          <a:srcRect l="15046" r="15046" b="23212"/>
          <a:stretch/>
        </p:blipFill>
        <p:spPr>
          <a:xfrm>
            <a:off x="1225889" y="3747771"/>
            <a:ext cx="2213550" cy="242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381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dolgov2</dc:creator>
  <cp:lastModifiedBy>dolgov2</cp:lastModifiedBy>
  <cp:revision>28</cp:revision>
  <dcterms:created xsi:type="dcterms:W3CDTF">2022-09-13T05:46:33Z</dcterms:created>
  <dcterms:modified xsi:type="dcterms:W3CDTF">2022-09-14T06:02:37Z</dcterms:modified>
</cp:coreProperties>
</file>