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0" r:id="rId4"/>
    <p:sldId id="258" r:id="rId5"/>
    <p:sldId id="257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326" y="1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2789AB98-B357-499C-865D-C78FB52D4460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AA11C86-5F4C-44FA-90F7-4890772BB9C2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9AB98-B357-499C-865D-C78FB52D4460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11C86-5F4C-44FA-90F7-4890772BB9C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9AB98-B357-499C-865D-C78FB52D4460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DAA11C86-5F4C-44FA-90F7-4890772BB9C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9AB98-B357-499C-865D-C78FB52D4460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11C86-5F4C-44FA-90F7-4890772BB9C2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789AB98-B357-499C-865D-C78FB52D4460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DAA11C86-5F4C-44FA-90F7-4890772BB9C2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9AB98-B357-499C-865D-C78FB52D4460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11C86-5F4C-44FA-90F7-4890772BB9C2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9AB98-B357-499C-865D-C78FB52D4460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11C86-5F4C-44FA-90F7-4890772BB9C2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9AB98-B357-499C-865D-C78FB52D4460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11C86-5F4C-44FA-90F7-4890772BB9C2}" type="slidenum">
              <a:rPr lang="ru-RU" smtClean="0"/>
              <a:t>‹#›</a:t>
            </a:fld>
            <a:endParaRPr lang="ru-RU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9AB98-B357-499C-865D-C78FB52D4460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11C86-5F4C-44FA-90F7-4890772BB9C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9AB98-B357-499C-865D-C78FB52D4460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AA11C86-5F4C-44FA-90F7-4890772BB9C2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9AB98-B357-499C-865D-C78FB52D4460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11C86-5F4C-44FA-90F7-4890772BB9C2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2789AB98-B357-499C-865D-C78FB52D4460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DAA11C86-5F4C-44FA-90F7-4890772BB9C2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prosv.ru/umk/odnk_7-8.html" TargetMode="External"/><Relationship Id="rId2" Type="http://schemas.openxmlformats.org/officeDocument/2006/relationships/hyperlink" Target="https://prosv.ru/umk/odnk_vin_5-6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fgosreestr.ru/oop/324" TargetMode="Externa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&#1086;&#1080;&#1088;&#1086;.&#1088;&#1092;/wp-content/uploads/2022/08/orkse-odnknr-2022.docx" TargetMode="External"/><Relationship Id="rId2" Type="http://schemas.openxmlformats.org/officeDocument/2006/relationships/hyperlink" Target="mailto:ironoo@yandex.ru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&#1086;&#1080;&#1088;&#1086;.&#1088;&#1092;/sekciya-20-duhovno-nravstvennoe-obrazovanie-3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092280" y="4725144"/>
            <a:ext cx="1656184" cy="1752600"/>
          </a:xfrm>
        </p:spPr>
        <p:txBody>
          <a:bodyPr>
            <a:normAutofit fontScale="70000" lnSpcReduction="20000"/>
          </a:bodyPr>
          <a:lstStyle/>
          <a:p>
            <a:r>
              <a:rPr lang="ru-RU" dirty="0" err="1" smtClean="0">
                <a:solidFill>
                  <a:schemeClr val="tx1"/>
                </a:solidFill>
              </a:rPr>
              <a:t>Бутримова</a:t>
            </a:r>
            <a:r>
              <a:rPr lang="ru-RU" dirty="0" smtClean="0">
                <a:solidFill>
                  <a:schemeClr val="tx1"/>
                </a:solidFill>
              </a:rPr>
              <a:t> И.В., руководитель отдела начального общего образования БУ ОО ДПО «Институт развития образования»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Преподавание предметной области «Основы духовно-нравственной культуры народов России» в 2022/2023 </a:t>
            </a:r>
            <a:r>
              <a:rPr lang="ru-RU" dirty="0" err="1" smtClean="0"/>
              <a:t>уч.г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23572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86360815"/>
              </p:ext>
            </p:extLst>
          </p:nvPr>
        </p:nvGraphicFramePr>
        <p:xfrm>
          <a:off x="-12136" y="1124744"/>
          <a:ext cx="9108505" cy="2529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1701"/>
                <a:gridCol w="1821701"/>
                <a:gridCol w="1821701"/>
                <a:gridCol w="1821701"/>
                <a:gridCol w="1821701"/>
              </a:tblGrid>
              <a:tr h="252028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ФГОС ООО (с 2015г.), 6-9 </a:t>
                      </a:r>
                      <a:r>
                        <a:rPr lang="ru-RU" sz="1600" dirty="0" err="1" smtClean="0"/>
                        <a:t>кл</a:t>
                      </a:r>
                      <a:r>
                        <a:rPr lang="ru-RU" sz="1600" dirty="0" smtClean="0"/>
                        <a:t>.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Обязательная предметная</a:t>
                      </a:r>
                      <a:r>
                        <a:rPr lang="ru-RU" sz="1600" baseline="0" dirty="0" smtClean="0"/>
                        <a:t> область «ОДНКНР» в учебном плане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Нет обязательного предмета, есть требования к планируемым</a:t>
                      </a:r>
                      <a:r>
                        <a:rPr lang="ru-RU" sz="1600" baseline="0" dirty="0" smtClean="0"/>
                        <a:t> результатам в ФГОС ООО, </a:t>
                      </a:r>
                      <a:r>
                        <a:rPr lang="ru-RU" sz="1600" dirty="0" smtClean="0"/>
                        <a:t>нет планируемых результатов в ПООП ООО 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 модели: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baseline="0" dirty="0" smtClean="0"/>
                        <a:t>Учебный курс в УП;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baseline="0" dirty="0" smtClean="0"/>
                        <a:t>Курс ВД;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baseline="0" dirty="0" smtClean="0"/>
                        <a:t>Интеграция в другие предметы (модуль)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Оценивается</a:t>
                      </a:r>
                      <a:r>
                        <a:rPr lang="ru-RU" baseline="0" dirty="0" smtClean="0"/>
                        <a:t> в зависимости от выбранной модели. Отметка – только при выборе 1-й модели.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08" y="116632"/>
            <a:ext cx="8784976" cy="1143000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«Основы духовно-нравственной культуры народов России» в ФГОС ООО (2010г.)</a:t>
            </a:r>
            <a:endParaRPr lang="ru-RU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16847" y="3645024"/>
            <a:ext cx="90010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Рабочие программы разрабатываются в соответствии с ФГОС ООО (требования к планируемым результатам).</a:t>
            </a:r>
          </a:p>
          <a:p>
            <a:r>
              <a:rPr lang="ru-RU" dirty="0" smtClean="0"/>
              <a:t>Могут использоваться </a:t>
            </a:r>
            <a:r>
              <a:rPr lang="ru-RU" b="1" dirty="0" smtClean="0"/>
              <a:t>авторские программы </a:t>
            </a:r>
            <a:r>
              <a:rPr lang="ru-RU" dirty="0" smtClean="0"/>
              <a:t>и соответствующие </a:t>
            </a:r>
            <a:r>
              <a:rPr lang="ru-RU" b="1" dirty="0" smtClean="0"/>
              <a:t>УМК:</a:t>
            </a:r>
          </a:p>
          <a:p>
            <a:r>
              <a:rPr lang="ru-RU" b="1" dirty="0" smtClean="0"/>
              <a:t>-</a:t>
            </a:r>
            <a:r>
              <a:rPr lang="ru-RU" dirty="0" smtClean="0"/>
              <a:t> по ОДНКНР (</a:t>
            </a:r>
            <a:r>
              <a:rPr lang="ru-RU" dirty="0" err="1" smtClean="0"/>
              <a:t>Н.Ф.Виноградова</a:t>
            </a:r>
            <a:r>
              <a:rPr lang="ru-RU" dirty="0" smtClean="0"/>
              <a:t>), новый УМК для 5 </a:t>
            </a:r>
            <a:r>
              <a:rPr lang="ru-RU" dirty="0" err="1" smtClean="0"/>
              <a:t>кл</a:t>
            </a:r>
            <a:r>
              <a:rPr lang="ru-RU" dirty="0" smtClean="0"/>
              <a:t>., 6 </a:t>
            </a:r>
            <a:r>
              <a:rPr lang="ru-RU" dirty="0" err="1" smtClean="0"/>
              <a:t>кл</a:t>
            </a:r>
            <a:r>
              <a:rPr lang="ru-RU" dirty="0" smtClean="0"/>
              <a:t>.: ОДНКНР, авт. </a:t>
            </a:r>
            <a:r>
              <a:rPr lang="ru-RU" dirty="0" err="1" smtClean="0"/>
              <a:t>Н.Ф.Виноградова</a:t>
            </a:r>
            <a:r>
              <a:rPr lang="ru-RU" dirty="0" smtClean="0"/>
              <a:t>: </a:t>
            </a:r>
            <a:r>
              <a:rPr lang="en-US" dirty="0" smtClean="0">
                <a:hlinkClick r:id="rId2"/>
              </a:rPr>
              <a:t>https://prosv.ru/umk/odnk_vin_5-6.html</a:t>
            </a:r>
            <a:r>
              <a:rPr lang="ru-RU" dirty="0" smtClean="0"/>
              <a:t> </a:t>
            </a:r>
          </a:p>
          <a:p>
            <a:pPr marL="285750" indent="-285750">
              <a:buFontTx/>
              <a:buChar char="-"/>
            </a:pPr>
            <a:r>
              <a:rPr lang="ru-RU" dirty="0" smtClean="0"/>
              <a:t>по ОПК (Бородина А.В.; Шевченко Л.Л.; </a:t>
            </a:r>
            <a:r>
              <a:rPr lang="ru-RU" dirty="0" err="1" smtClean="0"/>
              <a:t>Янушкявичене</a:t>
            </a:r>
            <a:r>
              <a:rPr lang="ru-RU" dirty="0" smtClean="0"/>
              <a:t> О.Л. и др.), </a:t>
            </a:r>
          </a:p>
          <a:p>
            <a:pPr marL="285750" indent="-285750">
              <a:buFontTx/>
              <a:buChar char="-"/>
            </a:pPr>
            <a:r>
              <a:rPr lang="ru-RU" dirty="0" smtClean="0"/>
              <a:t>региональные программы (6,7,8-9 </a:t>
            </a:r>
            <a:r>
              <a:rPr lang="ru-RU" dirty="0" err="1" smtClean="0"/>
              <a:t>кл</a:t>
            </a:r>
            <a:r>
              <a:rPr lang="ru-RU" dirty="0" smtClean="0"/>
              <a:t>. Родина Н.И.), </a:t>
            </a:r>
          </a:p>
          <a:p>
            <a:pPr marL="285750" indent="-285750">
              <a:buFontTx/>
              <a:buChar char="-"/>
            </a:pPr>
            <a:r>
              <a:rPr lang="ru-RU" dirty="0" smtClean="0"/>
              <a:t>программы, составленные учителем,</a:t>
            </a:r>
          </a:p>
          <a:p>
            <a:r>
              <a:rPr lang="ru-RU" dirty="0" smtClean="0"/>
              <a:t>- новый УМК «Религиозные культуры народов России» для 7, 8 классов, авт. </a:t>
            </a:r>
            <a:r>
              <a:rPr lang="ru-RU" dirty="0" err="1" smtClean="0"/>
              <a:t>М.В.Козлов</a:t>
            </a:r>
            <a:r>
              <a:rPr lang="ru-RU" dirty="0" smtClean="0"/>
              <a:t> и др., под ред. д.и.н. </a:t>
            </a:r>
            <a:r>
              <a:rPr lang="ru-RU" dirty="0" err="1" smtClean="0"/>
              <a:t>О.Ю.Васильевой</a:t>
            </a:r>
            <a:r>
              <a:rPr lang="ru-RU" dirty="0"/>
              <a:t>:</a:t>
            </a:r>
            <a:r>
              <a:rPr lang="ru-RU" dirty="0" smtClean="0"/>
              <a:t> </a:t>
            </a:r>
            <a:r>
              <a:rPr lang="en-US" dirty="0" smtClean="0">
                <a:hlinkClick r:id="rId3"/>
              </a:rPr>
              <a:t>https://prosv.ru/umk/odnk_7-8.html</a:t>
            </a:r>
            <a:r>
              <a:rPr lang="ru-RU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84767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>
            <a:normAutofit/>
          </a:bodyPr>
          <a:lstStyle/>
          <a:p>
            <a:r>
              <a:rPr lang="ru-RU" sz="2400" b="1" dirty="0" smtClean="0"/>
              <a:t>«Основы духовно-нравственной культуры народов России» в ФГОС ООО (2021г.)</a:t>
            </a:r>
            <a:endParaRPr lang="ru-RU" sz="2400" b="1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5119616"/>
              </p:ext>
            </p:extLst>
          </p:nvPr>
        </p:nvGraphicFramePr>
        <p:xfrm>
          <a:off x="107503" y="1052736"/>
          <a:ext cx="8856985" cy="432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71397"/>
                <a:gridCol w="1771397"/>
                <a:gridCol w="1771397"/>
                <a:gridCol w="1771397"/>
                <a:gridCol w="1771397"/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ФГОС ООО (2021г.), 5 </a:t>
                      </a:r>
                      <a:r>
                        <a:rPr lang="ru-RU" sz="1600" dirty="0" err="1" smtClean="0"/>
                        <a:t>кл</a:t>
                      </a:r>
                      <a:r>
                        <a:rPr lang="ru-RU" sz="1600" dirty="0" smtClean="0"/>
                        <a:t>.,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только в 2022/2023 </a:t>
                      </a:r>
                      <a:r>
                        <a:rPr lang="ru-RU" sz="1600" dirty="0" err="1" smtClean="0"/>
                        <a:t>уч.г</a:t>
                      </a:r>
                      <a:r>
                        <a:rPr lang="ru-RU" sz="1600" dirty="0" smtClean="0"/>
                        <a:t>. (переходный период).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Обязательная предметная</a:t>
                      </a:r>
                      <a:r>
                        <a:rPr lang="ru-RU" sz="1600" baseline="0" dirty="0" smtClean="0"/>
                        <a:t> область «ОДНКНР» в учебном плане</a:t>
                      </a:r>
                      <a:endParaRPr lang="ru-RU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Нет обязательного предмета, нет планируемых результатов в ПООП ООО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Учебные курсы по выбору обучающихся и родителей из перечня ОО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Оценивается отметкой достижение планируемых результатов.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ФГОС ООО (2021г. С изменениями от 08.07.2022г.), 5,</a:t>
                      </a:r>
                      <a:r>
                        <a:rPr lang="ru-RU" sz="1600" baseline="0" dirty="0" smtClean="0"/>
                        <a:t> 6 </a:t>
                      </a:r>
                      <a:r>
                        <a:rPr lang="ru-RU" sz="1600" baseline="0" dirty="0" err="1" smtClean="0"/>
                        <a:t>кл</a:t>
                      </a:r>
                      <a:r>
                        <a:rPr lang="ru-RU" sz="1600" baseline="0" dirty="0" smtClean="0"/>
                        <a:t>. и др.,</a:t>
                      </a:r>
                      <a:endParaRPr lang="ru-RU" sz="16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с 2023/2024 </a:t>
                      </a:r>
                      <a:r>
                        <a:rPr lang="ru-RU" sz="1600" dirty="0" err="1" smtClean="0"/>
                        <a:t>уч.г</a:t>
                      </a:r>
                      <a:r>
                        <a:rPr lang="ru-RU" sz="1600" dirty="0" smtClean="0"/>
                        <a:t>.</a:t>
                      </a:r>
                    </a:p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Обязательная предметная</a:t>
                      </a:r>
                      <a:r>
                        <a:rPr lang="ru-RU" sz="1600" baseline="0" dirty="0" smtClean="0"/>
                        <a:t> область «ОДНКНР» в учебном плане</a:t>
                      </a:r>
                      <a:endParaRPr lang="ru-RU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Есть обязательный предмет «ОДНКНР» (5-9</a:t>
                      </a:r>
                      <a:r>
                        <a:rPr lang="ru-RU" sz="1600" baseline="0" dirty="0" smtClean="0"/>
                        <a:t> </a:t>
                      </a:r>
                      <a:r>
                        <a:rPr lang="ru-RU" sz="1600" baseline="0" dirty="0" err="1" smtClean="0"/>
                        <a:t>кл</a:t>
                      </a:r>
                      <a:r>
                        <a:rPr lang="ru-RU" sz="1600" baseline="0" dirty="0" smtClean="0"/>
                        <a:t>.), есть планируемые результаты в примерной рабочей программе 5-6 </a:t>
                      </a:r>
                      <a:r>
                        <a:rPr lang="ru-RU" sz="1600" baseline="0" dirty="0" err="1" smtClean="0"/>
                        <a:t>кл</a:t>
                      </a:r>
                      <a:r>
                        <a:rPr lang="ru-RU" sz="1600" baseline="0" dirty="0" smtClean="0"/>
                        <a:t>.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Поэтапное введение учебного предмета ОДНКНР в с</a:t>
                      </a:r>
                      <a:r>
                        <a:rPr lang="ru-RU" baseline="0" dirty="0" smtClean="0"/>
                        <a:t> 5 </a:t>
                      </a:r>
                      <a:r>
                        <a:rPr lang="ru-RU" baseline="0" dirty="0" err="1" smtClean="0"/>
                        <a:t>кл</a:t>
                      </a:r>
                      <a:r>
                        <a:rPr lang="ru-RU" baseline="0" dirty="0" smtClean="0"/>
                        <a:t>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Оценивается отметкой достижение планируемых результатов.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971600" y="616530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107504" y="5348732"/>
            <a:ext cx="892899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Новая структура рабочей программы: содержание, планируемы результаты, тематическое планирование (часы по темам; </a:t>
            </a:r>
            <a:r>
              <a:rPr lang="ru-RU" dirty="0" smtClean="0">
                <a:solidFill>
                  <a:srgbClr val="FF0000"/>
                </a:solidFill>
              </a:rPr>
              <a:t>ЭОР, ЦОР</a:t>
            </a:r>
            <a:r>
              <a:rPr lang="ru-RU" dirty="0" smtClean="0"/>
              <a:t>). </a:t>
            </a:r>
          </a:p>
          <a:p>
            <a:r>
              <a:rPr lang="ru-RU" dirty="0" smtClean="0"/>
              <a:t>Новая примерная рабочая программа учебного курса «ОДНКНР» для 5 – 6 </a:t>
            </a:r>
            <a:r>
              <a:rPr lang="ru-RU" dirty="0" err="1" smtClean="0"/>
              <a:t>кл</a:t>
            </a:r>
            <a:r>
              <a:rPr lang="ru-RU" dirty="0" smtClean="0"/>
              <a:t>.: </a:t>
            </a:r>
            <a:r>
              <a:rPr lang="en-US" dirty="0" smtClean="0">
                <a:hlinkClick r:id="rId2"/>
              </a:rPr>
              <a:t>https://fgosreestr.ru/oop/324</a:t>
            </a:r>
            <a:r>
              <a:rPr lang="ru-RU" dirty="0" smtClean="0"/>
              <a:t> </a:t>
            </a:r>
          </a:p>
          <a:p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1913518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Учебный план. 5 класс (ФГОС ООО – 2021г.) – только в 2022/23 </a:t>
            </a:r>
            <a:r>
              <a:rPr lang="ru-RU" b="1" dirty="0" err="1" smtClean="0"/>
              <a:t>уч.г</a:t>
            </a:r>
            <a:r>
              <a:rPr lang="ru-RU" b="1" dirty="0" smtClean="0"/>
              <a:t>.</a:t>
            </a: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412776"/>
            <a:ext cx="6552728" cy="5259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Овал 3"/>
          <p:cNvSpPr/>
          <p:nvPr/>
        </p:nvSpPr>
        <p:spPr>
          <a:xfrm>
            <a:off x="1043608" y="6165304"/>
            <a:ext cx="1872208" cy="50727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3851920" y="4843047"/>
            <a:ext cx="1368152" cy="28803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6516216" y="6274926"/>
            <a:ext cx="792088" cy="28803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2116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372" y="1556792"/>
            <a:ext cx="8293719" cy="51845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200" b="1" dirty="0" smtClean="0"/>
              <a:t>Учебный план. 5 класс (ФГОС ООО – 2021г. с изменениями от 08.07.2022г.)</a:t>
            </a:r>
            <a:endParaRPr lang="ru-RU" sz="3200" b="1" dirty="0"/>
          </a:p>
        </p:txBody>
      </p:sp>
      <p:sp>
        <p:nvSpPr>
          <p:cNvPr id="5" name="Овал 4"/>
          <p:cNvSpPr/>
          <p:nvPr/>
        </p:nvSpPr>
        <p:spPr>
          <a:xfrm>
            <a:off x="323528" y="5445224"/>
            <a:ext cx="2088232" cy="72008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7063145" y="5589240"/>
            <a:ext cx="936104" cy="43204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9855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 idx="4294967295"/>
          </p:nvPr>
        </p:nvSpPr>
        <p:spPr>
          <a:xfrm>
            <a:off x="1115616" y="5373216"/>
            <a:ext cx="6368752" cy="1362075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Спасибо за внимание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idx="4294967295"/>
          </p:nvPr>
        </p:nvSpPr>
        <p:spPr>
          <a:xfrm>
            <a:off x="558406" y="4590420"/>
            <a:ext cx="5832475" cy="420688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>
                <a:solidFill>
                  <a:schemeClr val="tx1"/>
                </a:solidFill>
                <a:hlinkClick r:id="rId2"/>
              </a:rPr>
              <a:t>i</a:t>
            </a:r>
            <a:r>
              <a:rPr lang="en-US" sz="2400" dirty="0" smtClean="0">
                <a:solidFill>
                  <a:schemeClr val="tx1"/>
                </a:solidFill>
                <a:hlinkClick r:id="rId2"/>
              </a:rPr>
              <a:t>ronoo@yandex.ru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3529" y="1556792"/>
            <a:ext cx="777686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hlinkClick r:id="rId3"/>
              </a:rPr>
              <a:t>http://</a:t>
            </a:r>
            <a:r>
              <a:rPr lang="ru-RU" sz="2000" dirty="0" err="1" smtClean="0">
                <a:hlinkClick r:id="rId3"/>
              </a:rPr>
              <a:t>оиро.рф</a:t>
            </a:r>
            <a:r>
              <a:rPr lang="ru-RU" sz="2000" dirty="0" smtClean="0">
                <a:hlinkClick r:id="rId3"/>
              </a:rPr>
              <a:t>/</a:t>
            </a:r>
            <a:r>
              <a:rPr lang="en-US" sz="2000" dirty="0" err="1" smtClean="0">
                <a:hlinkClick r:id="rId3"/>
              </a:rPr>
              <a:t>wp</a:t>
            </a:r>
            <a:r>
              <a:rPr lang="en-US" sz="2000" dirty="0" smtClean="0">
                <a:hlinkClick r:id="rId3"/>
              </a:rPr>
              <a:t>-content/uploads/2022/08/orkse-odnknr-2022.docx</a:t>
            </a:r>
            <a:r>
              <a:rPr lang="ru-RU" sz="2000" dirty="0" smtClean="0"/>
              <a:t> </a:t>
            </a:r>
            <a:endParaRPr lang="ru-RU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323528" y="542992"/>
            <a:ext cx="825424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Адресные методические рекомендации по ОРКСЭ и ОДНКНР </a:t>
            </a:r>
          </a:p>
          <a:p>
            <a:r>
              <a:rPr lang="ru-RU" sz="2400" dirty="0" smtClean="0"/>
              <a:t>в 2022/2023 </a:t>
            </a:r>
            <a:r>
              <a:rPr lang="ru-RU" sz="2400" dirty="0" err="1" smtClean="0"/>
              <a:t>уч.г</a:t>
            </a:r>
            <a:r>
              <a:rPr lang="ru-RU" sz="2400" dirty="0" smtClean="0"/>
              <a:t>. на сайте ИРО:</a:t>
            </a:r>
            <a:endParaRPr lang="ru-RU" sz="24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17119" y="3405193"/>
            <a:ext cx="8254246" cy="3847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900" dirty="0" smtClean="0">
                <a:hlinkClick r:id="rId4"/>
              </a:rPr>
              <a:t>http://xn--h1albh.xn--p1ai/sekciya-20-duhovno-nravstvennoe-obrazovanie-3/</a:t>
            </a:r>
            <a:r>
              <a:rPr lang="ru-RU" sz="1900" dirty="0" smtClean="0"/>
              <a:t> </a:t>
            </a:r>
            <a:endParaRPr lang="ru-RU" sz="1900" dirty="0"/>
          </a:p>
        </p:txBody>
      </p:sp>
      <p:sp>
        <p:nvSpPr>
          <p:cNvPr id="8" name="TextBox 7"/>
          <p:cNvSpPr txBox="1"/>
          <p:nvPr/>
        </p:nvSpPr>
        <p:spPr>
          <a:xfrm>
            <a:off x="302667" y="2204864"/>
            <a:ext cx="839185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/>
              <a:t>Протоколы заседаний секции «Духовно-нравственное </a:t>
            </a:r>
            <a:endParaRPr lang="ru-RU" sz="2400" dirty="0" smtClean="0"/>
          </a:p>
          <a:p>
            <a:r>
              <a:rPr lang="ru-RU" sz="2400" dirty="0" smtClean="0"/>
              <a:t>образование</a:t>
            </a:r>
            <a:r>
              <a:rPr lang="ru-RU" sz="2400" dirty="0"/>
              <a:t>» </a:t>
            </a:r>
            <a:r>
              <a:rPr lang="ru-RU" sz="2400" dirty="0" smtClean="0"/>
              <a:t>Регионального </a:t>
            </a:r>
            <a:r>
              <a:rPr lang="ru-RU" sz="2400" dirty="0"/>
              <a:t>Учебно-методического объединения: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39552" y="4221088"/>
            <a:ext cx="33325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Электронная почта отдела НОО: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71683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етка">
  <a:themeElements>
    <a:clrScheme name="Сетка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Сетка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Сетка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136</TotalTime>
  <Words>470</Words>
  <Application>Microsoft Office PowerPoint</Application>
  <PresentationFormat>Экран (4:3)</PresentationFormat>
  <Paragraphs>44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Сетка</vt:lpstr>
      <vt:lpstr>Преподавание предметной области «Основы духовно-нравственной культуры народов России» в 2022/2023 уч.г.</vt:lpstr>
      <vt:lpstr>«Основы духовно-нравственной культуры народов России» в ФГОС ООО (2010г.)</vt:lpstr>
      <vt:lpstr>«Основы духовно-нравственной культуры народов России» в ФГОС ООО (2021г.)</vt:lpstr>
      <vt:lpstr>Учебный план. 5 класс (ФГОС ООО – 2021г.) – только в 2022/23 уч.г.</vt:lpstr>
      <vt:lpstr>Учебный план. 5 класс (ФГОС ООО – 2021г. с изменениями от 08.07.2022г.)</vt:lpstr>
      <vt:lpstr>Спасибо за внимание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31-01</dc:creator>
  <cp:lastModifiedBy>ryseva</cp:lastModifiedBy>
  <cp:revision>13</cp:revision>
  <dcterms:created xsi:type="dcterms:W3CDTF">2022-09-19T08:00:09Z</dcterms:created>
  <dcterms:modified xsi:type="dcterms:W3CDTF">2022-09-19T11:27:13Z</dcterms:modified>
</cp:coreProperties>
</file>